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30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08" r:id="rId27"/>
    <p:sldId id="310" r:id="rId28"/>
    <p:sldId id="309" r:id="rId29"/>
    <p:sldId id="311" r:id="rId30"/>
    <p:sldId id="262" r:id="rId31"/>
    <p:sldId id="263" r:id="rId32"/>
    <p:sldId id="291" r:id="rId33"/>
    <p:sldId id="292" r:id="rId34"/>
    <p:sldId id="266" r:id="rId35"/>
    <p:sldId id="302" r:id="rId36"/>
    <p:sldId id="303" r:id="rId37"/>
    <p:sldId id="267" r:id="rId38"/>
    <p:sldId id="293" r:id="rId39"/>
    <p:sldId id="269" r:id="rId40"/>
    <p:sldId id="294" r:id="rId41"/>
    <p:sldId id="271" r:id="rId42"/>
    <p:sldId id="295" r:id="rId43"/>
    <p:sldId id="273" r:id="rId44"/>
    <p:sldId id="296" r:id="rId45"/>
    <p:sldId id="275" r:id="rId46"/>
    <p:sldId id="276" r:id="rId47"/>
    <p:sldId id="277" r:id="rId48"/>
    <p:sldId id="281" r:id="rId49"/>
    <p:sldId id="305" r:id="rId50"/>
    <p:sldId id="298" r:id="rId51"/>
    <p:sldId id="283" r:id="rId52"/>
    <p:sldId id="304" r:id="rId53"/>
    <p:sldId id="284" r:id="rId54"/>
    <p:sldId id="285" r:id="rId55"/>
    <p:sldId id="278" r:id="rId56"/>
    <p:sldId id="297" r:id="rId57"/>
    <p:sldId id="286" r:id="rId58"/>
    <p:sldId id="299" r:id="rId59"/>
    <p:sldId id="306" r:id="rId6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5970" y="3727196"/>
            <a:ext cx="30200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2246376"/>
            <a:ext cx="10982325" cy="384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40715" y="2254864"/>
            <a:ext cx="545528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>
                <a:solidFill>
                  <a:schemeClr val="bg1"/>
                </a:solidFill>
                <a:latin typeface="Calibri"/>
                <a:cs typeface="Calibri"/>
              </a:rPr>
              <a:t>Software Requirement Engineering 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2348" y="3914013"/>
            <a:ext cx="57772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spc="95" dirty="0" smtClean="0">
                <a:solidFill>
                  <a:srgbClr val="455F51"/>
                </a:solidFill>
                <a:latin typeface="Calibri"/>
                <a:ea typeface="+mj-ea"/>
                <a:cs typeface="Calibri"/>
              </a:rPr>
              <a:t>Requirements Elicitation Techniques </a:t>
            </a:r>
            <a:endParaRPr lang="en-US" sz="2800" spc="95" dirty="0">
              <a:solidFill>
                <a:srgbClr val="455F51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32238" y="4254753"/>
            <a:ext cx="12865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Calibri"/>
                <a:cs typeface="Calibri"/>
              </a:rPr>
              <a:t>Week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#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7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4" y="430777"/>
            <a:ext cx="10344150" cy="64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3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1124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130" y="2763011"/>
            <a:ext cx="9162669" cy="4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5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25167"/>
            <a:ext cx="10706735" cy="399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20" indent="-256540">
              <a:lnSpc>
                <a:spcPct val="130000"/>
              </a:lnSpc>
              <a:spcBef>
                <a:spcPts val="100"/>
              </a:spcBef>
              <a:tabLst>
                <a:tab pos="268605" algn="l"/>
                <a:tab pos="1609725" algn="l"/>
                <a:tab pos="2164715" algn="l"/>
                <a:tab pos="2995295" algn="l"/>
                <a:tab pos="4257040" algn="l"/>
                <a:tab pos="4917440" algn="l"/>
                <a:tab pos="5505450" algn="l"/>
                <a:tab pos="6202045" algn="l"/>
                <a:tab pos="6907530" algn="l"/>
                <a:tab pos="8028305" algn="l"/>
                <a:tab pos="8598535" algn="l"/>
                <a:tab pos="9610725" algn="l"/>
                <a:tab pos="10438130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oll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wing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400" spc="-6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th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hel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p	with	eliciti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	the	</a:t>
            </a:r>
            <a:r>
              <a:rPr sz="2400" spc="-6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yriad	typ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of  requirements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information: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13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2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200" b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200" b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200" b="1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scope:</a:t>
            </a:r>
            <a:endParaRPr sz="22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055"/>
              </a:spcBef>
              <a:tabLst>
                <a:tab pos="826135" algn="l"/>
              </a:tabLst>
            </a:pPr>
            <a:r>
              <a:rPr sz="2000" spc="-320" dirty="0">
                <a:solidFill>
                  <a:srgbClr val="4D671B"/>
                </a:solidFill>
                <a:latin typeface="Segoe UI Symbol"/>
                <a:cs typeface="Segoe UI Symbol"/>
              </a:rPr>
              <a:t>🞄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contains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product’s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0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020"/>
              </a:spcBef>
              <a:tabLst>
                <a:tab pos="826135" algn="l"/>
              </a:tabLst>
            </a:pPr>
            <a:r>
              <a:rPr sz="2000" spc="-320" dirty="0">
                <a:solidFill>
                  <a:srgbClr val="4D671B"/>
                </a:solidFill>
                <a:latin typeface="Segoe UI Symbol"/>
                <a:cs typeface="Segoe UI Symbol"/>
              </a:rPr>
              <a:t>🞄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statement</a:t>
            </a:r>
            <a:r>
              <a:rPr sz="20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gives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 all</a:t>
            </a:r>
            <a:r>
              <a:rPr sz="20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0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common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understanding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product’s outcome.</a:t>
            </a:r>
            <a:endParaRPr sz="2000">
              <a:latin typeface="Calibri"/>
              <a:cs typeface="Calibri"/>
            </a:endParaRPr>
          </a:p>
          <a:p>
            <a:pPr marL="826769" marR="6985" indent="-219710">
              <a:lnSpc>
                <a:spcPct val="130100"/>
              </a:lnSpc>
              <a:spcBef>
                <a:spcPts val="295"/>
              </a:spcBef>
              <a:tabLst>
                <a:tab pos="826135" algn="l"/>
              </a:tabLst>
            </a:pPr>
            <a:r>
              <a:rPr sz="2000" spc="-320" dirty="0">
                <a:solidFill>
                  <a:srgbClr val="4D671B"/>
                </a:solidFill>
                <a:latin typeface="Segoe UI Symbol"/>
                <a:cs typeface="Segoe UI Symbol"/>
              </a:rPr>
              <a:t>🞄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0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defines</a:t>
            </a:r>
            <a:r>
              <a:rPr sz="20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boundary</a:t>
            </a:r>
            <a:r>
              <a:rPr sz="20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between</a:t>
            </a:r>
            <a:r>
              <a:rPr sz="20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what’s</a:t>
            </a:r>
            <a:r>
              <a:rPr sz="20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0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0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what’s</a:t>
            </a:r>
            <a:r>
              <a:rPr sz="20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out</a:t>
            </a:r>
            <a:r>
              <a:rPr sz="20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0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0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specific</a:t>
            </a:r>
            <a:r>
              <a:rPr sz="20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release</a:t>
            </a:r>
            <a:r>
              <a:rPr sz="20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000" spc="-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iteration.</a:t>
            </a:r>
            <a:endParaRPr sz="2000">
              <a:latin typeface="Calibri"/>
              <a:cs typeface="Calibri"/>
            </a:endParaRPr>
          </a:p>
          <a:p>
            <a:pPr marL="826769" marR="5080" indent="-219710">
              <a:lnSpc>
                <a:spcPct val="130000"/>
              </a:lnSpc>
              <a:spcBef>
                <a:spcPts val="300"/>
              </a:spcBef>
              <a:tabLst>
                <a:tab pos="826135" algn="l"/>
                <a:tab pos="1920875" algn="l"/>
                <a:tab pos="2403475" algn="l"/>
                <a:tab pos="3140075" algn="l"/>
                <a:tab pos="3669029" algn="l"/>
                <a:tab pos="4406900" algn="l"/>
                <a:tab pos="5327650" algn="l"/>
                <a:tab pos="5588000" algn="l"/>
                <a:tab pos="6715759" algn="l"/>
                <a:tab pos="7587615" algn="l"/>
                <a:tab pos="8340725" algn="l"/>
                <a:tab pos="8695690" algn="l"/>
                <a:tab pos="9714230" algn="l"/>
              </a:tabLst>
            </a:pPr>
            <a:r>
              <a:rPr sz="2000" spc="-880" dirty="0">
                <a:solidFill>
                  <a:srgbClr val="4D671B"/>
                </a:solidFill>
                <a:latin typeface="Segoe UI Symbol"/>
                <a:cs typeface="Segoe UI Symbol"/>
              </a:rPr>
              <a:t>🞄	</a:t>
            </a:r>
            <a:r>
              <a:rPr sz="2000" spc="-18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-17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,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	v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n	and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co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	a	</a:t>
            </a:r>
            <a:r>
              <a:rPr sz="20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ence	a</a:t>
            </a:r>
            <a:r>
              <a:rPr sz="2000" spc="-3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ain</a:t>
            </a:r>
            <a:r>
              <a:rPr sz="20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	which	</a:t>
            </a:r>
            <a:r>
              <a:rPr sz="20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alu</a:t>
            </a:r>
            <a:r>
              <a:rPr sz="20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oposed 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1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6425" y="2246376"/>
            <a:ext cx="10982325" cy="4097659"/>
          </a:xfrm>
          <a:prstGeom prst="rect">
            <a:avLst/>
          </a:prstGeom>
        </p:spPr>
        <p:txBody>
          <a:bodyPr vert="horz" wrap="square" lIns="0" tIns="22517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05"/>
              </a:spcBef>
              <a:tabLst>
                <a:tab pos="671830" algn="l"/>
              </a:tabLst>
            </a:pPr>
            <a:r>
              <a:rPr sz="2800" b="1" dirty="0">
                <a:solidFill>
                  <a:srgbClr val="455F51"/>
                </a:solidFill>
                <a:latin typeface="Georgia"/>
                <a:cs typeface="Georgia"/>
              </a:rPr>
              <a:t>▫	</a:t>
            </a:r>
            <a:r>
              <a:rPr sz="2800" b="1" spc="-5" dirty="0">
                <a:solidFill>
                  <a:srgbClr val="455F51"/>
                </a:solidFill>
              </a:rPr>
              <a:t>Identify</a:t>
            </a:r>
            <a:r>
              <a:rPr sz="2800" b="1" spc="10" dirty="0">
                <a:solidFill>
                  <a:srgbClr val="455F51"/>
                </a:solidFill>
              </a:rPr>
              <a:t> </a:t>
            </a:r>
            <a:r>
              <a:rPr sz="2800" b="1" dirty="0">
                <a:solidFill>
                  <a:srgbClr val="455F51"/>
                </a:solidFill>
              </a:rPr>
              <a:t>user</a:t>
            </a:r>
            <a:r>
              <a:rPr sz="2800" b="1" spc="-5" dirty="0">
                <a:solidFill>
                  <a:srgbClr val="455F51"/>
                </a:solidFill>
              </a:rPr>
              <a:t> classes</a:t>
            </a:r>
            <a:r>
              <a:rPr sz="2800" b="1" spc="-10" dirty="0">
                <a:solidFill>
                  <a:srgbClr val="455F51"/>
                </a:solidFill>
              </a:rPr>
              <a:t> </a:t>
            </a:r>
            <a:r>
              <a:rPr sz="2800" b="1" spc="-5" dirty="0">
                <a:solidFill>
                  <a:srgbClr val="455F51"/>
                </a:solidFill>
              </a:rPr>
              <a:t>and</a:t>
            </a:r>
            <a:r>
              <a:rPr sz="2800" b="1" spc="15" dirty="0">
                <a:solidFill>
                  <a:srgbClr val="455F51"/>
                </a:solidFill>
              </a:rPr>
              <a:t> </a:t>
            </a:r>
            <a:r>
              <a:rPr sz="2800" b="1" spc="-5" dirty="0">
                <a:solidFill>
                  <a:srgbClr val="455F51"/>
                </a:solidFill>
              </a:rPr>
              <a:t>their</a:t>
            </a:r>
            <a:r>
              <a:rPr sz="2800" b="1" dirty="0">
                <a:solidFill>
                  <a:srgbClr val="455F51"/>
                </a:solidFill>
              </a:rPr>
              <a:t> </a:t>
            </a:r>
            <a:r>
              <a:rPr sz="2800" b="1" spc="-10" dirty="0">
                <a:solidFill>
                  <a:srgbClr val="455F51"/>
                </a:solidFill>
              </a:rPr>
              <a:t>characteristics:</a:t>
            </a:r>
          </a:p>
          <a:p>
            <a:pPr marL="936625" marR="6350" indent="-219710">
              <a:lnSpc>
                <a:spcPct val="150100"/>
              </a:lnSpc>
              <a:spcBef>
                <a:spcPts val="340"/>
              </a:spcBef>
            </a:pPr>
            <a:r>
              <a:rPr sz="2400" b="0" spc="-385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-34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114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avoid</a:t>
            </a:r>
            <a:r>
              <a:rPr sz="2400" b="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overlooking</a:t>
            </a:r>
            <a:r>
              <a:rPr sz="2400" b="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needs</a:t>
            </a:r>
            <a:r>
              <a:rPr sz="2400" b="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b="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b="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b="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community,</a:t>
            </a:r>
            <a:r>
              <a:rPr sz="2400" b="0" spc="4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b="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various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groups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product.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936625" marR="7620" indent="-219710">
              <a:lnSpc>
                <a:spcPct val="150000"/>
              </a:lnSpc>
              <a:spcBef>
                <a:spcPts val="300"/>
              </a:spcBef>
              <a:tabLst>
                <a:tab pos="1703705" algn="l"/>
                <a:tab pos="2587625" algn="l"/>
                <a:tab pos="3421379" algn="l"/>
                <a:tab pos="3820795" algn="l"/>
                <a:tab pos="5240020" algn="l"/>
                <a:tab pos="5662295" algn="l"/>
                <a:tab pos="6338570" algn="l"/>
                <a:tab pos="7526655" algn="l"/>
                <a:tab pos="8364855" algn="l"/>
                <a:tab pos="9592945" algn="l"/>
                <a:tab pos="10535285" algn="l"/>
              </a:tabLst>
            </a:pPr>
            <a:r>
              <a:rPr sz="2400" b="0" spc="-1060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20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y	mig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di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b="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er	in	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equ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nc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,	</a:t>
            </a:r>
            <a:r>
              <a:rPr sz="2400" b="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es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used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,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privile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	le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els,	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or 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experience.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936625" marR="5080" indent="-219710">
              <a:lnSpc>
                <a:spcPct val="150000"/>
              </a:lnSpc>
              <a:spcBef>
                <a:spcPts val="300"/>
              </a:spcBef>
              <a:tabLst>
                <a:tab pos="2275205" algn="l"/>
                <a:tab pos="3462654" algn="l"/>
                <a:tab pos="3976370" algn="l"/>
                <a:tab pos="4828540" algn="l"/>
                <a:tab pos="5482590" algn="l"/>
                <a:tab pos="6437630" algn="l"/>
                <a:tab pos="7878445" algn="l"/>
                <a:tab pos="9207500" algn="l"/>
                <a:tab pos="9735185" algn="l"/>
              </a:tabLst>
            </a:pPr>
            <a:r>
              <a:rPr sz="2400" b="0" spc="-1060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20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Desc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ibe	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spec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ts	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f	their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jo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b	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,	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spc="-5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udes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,	lo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ca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tion,	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r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pe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nal 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influence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design.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59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Select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b="1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champion</a:t>
            </a:r>
            <a:r>
              <a:rPr sz="26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class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 :</a:t>
            </a:r>
            <a:endParaRPr sz="2600">
              <a:latin typeface="Calibri"/>
              <a:cs typeface="Calibri"/>
            </a:endParaRPr>
          </a:p>
          <a:p>
            <a:pPr marL="524510" marR="5080" indent="-219710">
              <a:lnSpc>
                <a:spcPct val="150100"/>
              </a:lnSpc>
              <a:spcBef>
                <a:spcPts val="340"/>
              </a:spcBef>
              <a:tabLst>
                <a:tab pos="1624965" algn="l"/>
                <a:tab pos="2082164" algn="l"/>
                <a:tab pos="3437254" algn="l"/>
                <a:tab pos="4124325" algn="l"/>
                <a:tab pos="4706620" algn="l"/>
                <a:tab pos="6123940" algn="l"/>
                <a:tab pos="6939915" algn="l"/>
                <a:tab pos="7354570" algn="l"/>
                <a:tab pos="7918450" algn="l"/>
                <a:tab pos="8777605" algn="l"/>
                <a:tab pos="9573895" algn="l"/>
                <a:tab pos="9975850" algn="l"/>
              </a:tabLst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Ide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an	individual	who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	ac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ely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as	the	l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	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oic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	the 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customer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each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524510" marR="5080" indent="-219710">
              <a:lnSpc>
                <a:spcPct val="150000"/>
              </a:lnSpc>
              <a:spcBef>
                <a:spcPts val="300"/>
              </a:spcBef>
              <a:tabLst>
                <a:tab pos="1161415" algn="l"/>
                <a:tab pos="2310765" algn="l"/>
                <a:tab pos="3716020" algn="l"/>
                <a:tab pos="4955540" algn="l"/>
                <a:tab pos="5544820" algn="l"/>
                <a:tab pos="6465570" algn="l"/>
                <a:tab pos="6894195" algn="l"/>
                <a:tab pos="7484109" algn="l"/>
                <a:tab pos="8198484" algn="l"/>
                <a:tab pos="8957945" algn="l"/>
                <a:tab pos="9599295" algn="l"/>
              </a:tabLst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oduc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mpion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	the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	the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cl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and	ma</a:t>
            </a:r>
            <a:r>
              <a:rPr sz="2400" spc="-7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 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decisions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behalf.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8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6425" y="2246376"/>
            <a:ext cx="10982325" cy="2889636"/>
          </a:xfrm>
          <a:prstGeom prst="rect">
            <a:avLst/>
          </a:prstGeom>
        </p:spPr>
        <p:txBody>
          <a:bodyPr vert="horz" wrap="square" lIns="0" tIns="22517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05"/>
              </a:spcBef>
              <a:tabLst>
                <a:tab pos="671830" algn="l"/>
              </a:tabLst>
            </a:pPr>
            <a:r>
              <a:rPr sz="2400" b="1" dirty="0">
                <a:solidFill>
                  <a:srgbClr val="455F51"/>
                </a:solidFill>
                <a:latin typeface="Georgia"/>
                <a:cs typeface="Georgia"/>
              </a:rPr>
              <a:t>▫	</a:t>
            </a:r>
            <a:r>
              <a:rPr sz="2400" b="1" spc="-5" dirty="0">
                <a:solidFill>
                  <a:srgbClr val="455F51"/>
                </a:solidFill>
              </a:rPr>
              <a:t>Conduct</a:t>
            </a:r>
            <a:r>
              <a:rPr sz="2400" b="1" spc="15" dirty="0">
                <a:solidFill>
                  <a:srgbClr val="455F51"/>
                </a:solidFill>
              </a:rPr>
              <a:t> </a:t>
            </a:r>
            <a:r>
              <a:rPr sz="2400" b="1" spc="-10" dirty="0">
                <a:solidFill>
                  <a:srgbClr val="455F51"/>
                </a:solidFill>
              </a:rPr>
              <a:t>focus groups</a:t>
            </a:r>
            <a:r>
              <a:rPr sz="2400" b="1" spc="10" dirty="0">
                <a:solidFill>
                  <a:srgbClr val="455F51"/>
                </a:solidFill>
              </a:rPr>
              <a:t> </a:t>
            </a:r>
            <a:r>
              <a:rPr sz="2400" b="1" spc="-5" dirty="0">
                <a:solidFill>
                  <a:srgbClr val="455F51"/>
                </a:solidFill>
              </a:rPr>
              <a:t>with</a:t>
            </a:r>
            <a:r>
              <a:rPr sz="2400" b="1" spc="-10" dirty="0">
                <a:solidFill>
                  <a:srgbClr val="455F51"/>
                </a:solidFill>
              </a:rPr>
              <a:t> </a:t>
            </a:r>
            <a:r>
              <a:rPr sz="2400" b="1" spc="-5" dirty="0">
                <a:solidFill>
                  <a:srgbClr val="455F51"/>
                </a:solidFill>
              </a:rPr>
              <a:t>typical</a:t>
            </a:r>
            <a:r>
              <a:rPr sz="2400" b="1" spc="5" dirty="0">
                <a:solidFill>
                  <a:srgbClr val="455F51"/>
                </a:solidFill>
              </a:rPr>
              <a:t> </a:t>
            </a:r>
            <a:r>
              <a:rPr sz="2400" b="1" spc="-10" dirty="0">
                <a:solidFill>
                  <a:srgbClr val="455F51"/>
                </a:solidFill>
              </a:rPr>
              <a:t>users:</a:t>
            </a:r>
          </a:p>
          <a:p>
            <a:pPr marL="936625" marR="6985" indent="-219710">
              <a:lnSpc>
                <a:spcPct val="150100"/>
              </a:lnSpc>
              <a:spcBef>
                <a:spcPts val="340"/>
              </a:spcBef>
            </a:pPr>
            <a:r>
              <a:rPr sz="2400" b="0" spc="-385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-335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Convene</a:t>
            </a:r>
            <a:r>
              <a:rPr sz="2400" b="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groups</a:t>
            </a:r>
            <a:r>
              <a:rPr sz="2400" b="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b="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representative</a:t>
            </a:r>
            <a:r>
              <a:rPr sz="2400" b="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400" b="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b="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400" b="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previous</a:t>
            </a:r>
            <a:r>
              <a:rPr sz="2400" b="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products</a:t>
            </a:r>
            <a:r>
              <a:rPr sz="2400" b="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b="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b="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similar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products.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936625" marR="5080" indent="-219710">
              <a:lnSpc>
                <a:spcPct val="150000"/>
              </a:lnSpc>
              <a:spcBef>
                <a:spcPts val="300"/>
              </a:spcBef>
              <a:tabLst>
                <a:tab pos="1929130" algn="l"/>
                <a:tab pos="2665730" algn="l"/>
                <a:tab pos="3464560" algn="l"/>
                <a:tab pos="3930650" algn="l"/>
                <a:tab pos="4658995" algn="l"/>
                <a:tab pos="6367780" algn="l"/>
                <a:tab pos="6978650" algn="l"/>
                <a:tab pos="7971155" algn="l"/>
                <a:tab pos="9890125" algn="l"/>
                <a:tab pos="10390505" algn="l"/>
              </a:tabLst>
            </a:pPr>
            <a:r>
              <a:rPr sz="2400" b="0" spc="-1060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20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Coll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ct	the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r	input	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n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bot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h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functionalit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y	and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qualit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y	ch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ac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b="0" spc="-4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tics	</a:t>
            </a:r>
            <a:r>
              <a:rPr sz="2400" b="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r	the 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under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development.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44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Work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with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representatives</a:t>
            </a:r>
            <a:r>
              <a:rPr sz="26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600" b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requirements:</a:t>
            </a:r>
            <a:endParaRPr sz="2600">
              <a:latin typeface="Calibri"/>
              <a:cs typeface="Calibri"/>
            </a:endParaRPr>
          </a:p>
          <a:p>
            <a:pPr marL="524510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4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Explore</a:t>
            </a:r>
            <a:r>
              <a:rPr sz="24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representatives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accomplish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value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they’re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trying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achieve.</a:t>
            </a:r>
            <a:endParaRPr sz="2400">
              <a:latin typeface="Calibri"/>
              <a:cs typeface="Calibri"/>
            </a:endParaRPr>
          </a:p>
          <a:p>
            <a:pPr marL="524510" marR="7620" indent="-219710">
              <a:lnSpc>
                <a:spcPct val="150000"/>
              </a:lnSpc>
              <a:spcBef>
                <a:spcPts val="30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5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4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expressed</a:t>
            </a:r>
            <a:r>
              <a:rPr sz="24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form</a:t>
            </a:r>
            <a:r>
              <a:rPr sz="2400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cases,</a:t>
            </a:r>
            <a:r>
              <a:rPr sz="2400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stories,</a:t>
            </a:r>
            <a:r>
              <a:rPr sz="2400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scenarios.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12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6425" y="2246376"/>
            <a:ext cx="10982325" cy="4060214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1265"/>
              </a:spcBef>
              <a:tabLst>
                <a:tab pos="671830" algn="l"/>
              </a:tabLst>
            </a:pPr>
            <a:r>
              <a:rPr sz="2400" b="1" dirty="0">
                <a:solidFill>
                  <a:srgbClr val="455F51"/>
                </a:solidFill>
                <a:cs typeface="Georgia"/>
              </a:rPr>
              <a:t>▫	</a:t>
            </a:r>
            <a:r>
              <a:rPr sz="2400" b="1" spc="-10" dirty="0">
                <a:solidFill>
                  <a:srgbClr val="455F51"/>
                </a:solidFill>
              </a:rPr>
              <a:t>Identify</a:t>
            </a:r>
            <a:r>
              <a:rPr sz="2400" b="1" spc="15" dirty="0">
                <a:solidFill>
                  <a:srgbClr val="455F51"/>
                </a:solidFill>
              </a:rPr>
              <a:t> </a:t>
            </a:r>
            <a:r>
              <a:rPr sz="2400" b="1" spc="-20" dirty="0">
                <a:solidFill>
                  <a:srgbClr val="455F51"/>
                </a:solidFill>
              </a:rPr>
              <a:t>system</a:t>
            </a:r>
            <a:r>
              <a:rPr sz="2400" b="1" spc="-15" dirty="0">
                <a:solidFill>
                  <a:srgbClr val="455F51"/>
                </a:solidFill>
              </a:rPr>
              <a:t> </a:t>
            </a:r>
            <a:r>
              <a:rPr sz="2400" b="1" spc="-10" dirty="0">
                <a:solidFill>
                  <a:srgbClr val="455F51"/>
                </a:solidFill>
              </a:rPr>
              <a:t>events</a:t>
            </a:r>
            <a:r>
              <a:rPr sz="2400" b="1" spc="-5" dirty="0">
                <a:solidFill>
                  <a:srgbClr val="455F51"/>
                </a:solidFill>
              </a:rPr>
              <a:t> </a:t>
            </a:r>
            <a:r>
              <a:rPr sz="2400" b="1" dirty="0">
                <a:solidFill>
                  <a:srgbClr val="455F51"/>
                </a:solidFill>
              </a:rPr>
              <a:t>and</a:t>
            </a:r>
            <a:r>
              <a:rPr sz="2400" b="1" spc="-10" dirty="0">
                <a:solidFill>
                  <a:srgbClr val="455F51"/>
                </a:solidFill>
              </a:rPr>
              <a:t> </a:t>
            </a:r>
            <a:r>
              <a:rPr sz="2400" b="1" spc="-5" dirty="0">
                <a:solidFill>
                  <a:srgbClr val="455F51"/>
                </a:solidFill>
              </a:rPr>
              <a:t>responses</a:t>
            </a:r>
            <a:endParaRPr sz="2400" b="1" dirty="0">
              <a:solidFill>
                <a:srgbClr val="455F51"/>
              </a:solidFill>
              <a:cs typeface="Georgia"/>
            </a:endParaRPr>
          </a:p>
          <a:p>
            <a:pPr marL="936625" marR="5080" indent="-219710">
              <a:lnSpc>
                <a:spcPct val="130000"/>
              </a:lnSpc>
              <a:spcBef>
                <a:spcPts val="300"/>
              </a:spcBef>
              <a:tabLst>
                <a:tab pos="1511935" algn="l"/>
                <a:tab pos="2084705" algn="l"/>
                <a:tab pos="3256915" algn="l"/>
                <a:tab pos="4231005" algn="l"/>
                <a:tab pos="4897120" algn="l"/>
                <a:tab pos="5468620" algn="l"/>
                <a:tab pos="6486525" algn="l"/>
                <a:tab pos="7076440" algn="l"/>
                <a:tab pos="8597900" algn="l"/>
                <a:tab pos="9222740" algn="l"/>
                <a:tab pos="9672320" algn="l"/>
              </a:tabLst>
            </a:pPr>
            <a:r>
              <a:rPr sz="2400" b="0" spc="-1060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20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Li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	the	</a:t>
            </a:r>
            <a:r>
              <a:rPr sz="2400" b="0" spc="-4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10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400" b="0" spc="-4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na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l	e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ts	th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	the	</a:t>
            </a:r>
            <a:r>
              <a:rPr sz="2400" b="0" spc="-5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em	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an	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pe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ce	and	its	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pe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ed 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response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event.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There</a:t>
            </a:r>
            <a:r>
              <a:rPr sz="2400" b="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b="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three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events.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936625" marR="6350" indent="-219710">
              <a:lnSpc>
                <a:spcPct val="130000"/>
              </a:lnSpc>
              <a:spcBef>
                <a:spcPts val="300"/>
              </a:spcBef>
              <a:tabLst>
                <a:tab pos="1822450" algn="l"/>
                <a:tab pos="2794000" algn="l"/>
                <a:tab pos="3350260" algn="l"/>
                <a:tab pos="4381500" algn="l"/>
                <a:tab pos="5363210" algn="l"/>
                <a:tab pos="5785485" algn="l"/>
                <a:tab pos="6489700" algn="l"/>
                <a:tab pos="7695565" algn="l"/>
                <a:tab pos="8449945" algn="l"/>
                <a:tab pos="9620885" algn="l"/>
              </a:tabLst>
            </a:pPr>
            <a:r>
              <a:rPr sz="2400" b="0" spc="-1060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20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Signa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l	e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ts	a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l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signal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r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	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ei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ed	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m	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na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l	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 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devices.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716915">
              <a:lnSpc>
                <a:spcPct val="100000"/>
              </a:lnSpc>
              <a:spcBef>
                <a:spcPts val="1165"/>
              </a:spcBef>
            </a:pPr>
            <a:r>
              <a:rPr sz="2400" b="0" spc="-385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-34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Temporal,</a:t>
            </a:r>
            <a:r>
              <a:rPr sz="2400" b="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b="0" spc="3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time-based,</a:t>
            </a:r>
            <a:r>
              <a:rPr sz="2400" b="0" spc="3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events</a:t>
            </a:r>
            <a:r>
              <a:rPr sz="2400" b="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trigger</a:t>
            </a:r>
            <a:r>
              <a:rPr sz="2400" b="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spc="3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response,</a:t>
            </a:r>
            <a:r>
              <a:rPr sz="2400" b="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400" b="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b="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400" b="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2400" b="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936625">
              <a:lnSpc>
                <a:spcPct val="100000"/>
              </a:lnSpc>
              <a:spcBef>
                <a:spcPts val="865"/>
              </a:spcBef>
            </a:pP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feed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generates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same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time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every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455F51"/>
                </a:solidFill>
                <a:latin typeface="Calibri"/>
                <a:cs typeface="Calibri"/>
              </a:rPr>
              <a:t>night.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716915">
              <a:lnSpc>
                <a:spcPct val="100000"/>
              </a:lnSpc>
              <a:spcBef>
                <a:spcPts val="1165"/>
              </a:spcBef>
            </a:pPr>
            <a:r>
              <a:rPr sz="2400" b="0" spc="-1060" dirty="0">
                <a:solidFill>
                  <a:srgbClr val="455F51"/>
                </a:solidFill>
                <a:latin typeface="Segoe UI Symbol"/>
                <a:cs typeface="Segoe UI Symbol"/>
              </a:rPr>
              <a:t>🞄</a:t>
            </a:r>
            <a:r>
              <a:rPr sz="2400" b="0" spc="200" dirty="0">
                <a:solidFill>
                  <a:srgbClr val="455F51"/>
                </a:solidFill>
                <a:latin typeface="Segoe UI Symbol"/>
                <a:cs typeface="Segoe UI Symbol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tri</a:t>
            </a:r>
            <a:r>
              <a:rPr sz="2400" b="0" spc="2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b="0" spc="-3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er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us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e 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ases in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 busines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s appli</a:t>
            </a:r>
            <a:r>
              <a:rPr sz="2400" b="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b="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tion</a:t>
            </a:r>
            <a:r>
              <a:rPr sz="2400" b="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b="0" dirty="0">
                <a:solidFill>
                  <a:srgbClr val="455F51"/>
                </a:solidFill>
                <a:latin typeface="Calibri"/>
                <a:cs typeface="Calibri"/>
              </a:rPr>
              <a:t>.</a:t>
            </a:r>
            <a:endParaRPr sz="2400" dirty="0">
              <a:solidFill>
                <a:srgbClr val="455F5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19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Hold</a:t>
            </a:r>
            <a:r>
              <a:rPr sz="26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elicitation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interviews</a:t>
            </a:r>
            <a:endParaRPr sz="26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78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vi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orme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n-on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 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smal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eholde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0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 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4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</a:t>
            </a:r>
            <a:r>
              <a:rPr sz="2400" spc="1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 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 </a:t>
            </a:r>
            <a:r>
              <a:rPr sz="2400" spc="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</a:t>
            </a:r>
            <a:r>
              <a:rPr sz="24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 </a:t>
            </a:r>
            <a:r>
              <a:rPr sz="2400" spc="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without </a:t>
            </a:r>
            <a:r>
              <a:rPr sz="24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king </a:t>
            </a:r>
            <a:r>
              <a:rPr sz="2400" spc="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 </a:t>
            </a:r>
            <a:r>
              <a:rPr sz="24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h 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time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because you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meet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people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discuss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only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specific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that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important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88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907" y="2080005"/>
            <a:ext cx="8669782" cy="4914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8926" y="2748407"/>
            <a:ext cx="2549144" cy="4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Hold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facilitated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elicitation</a:t>
            </a:r>
            <a:r>
              <a:rPr sz="26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workshops</a:t>
            </a:r>
            <a:endParaRPr sz="26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4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8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Facilitated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requirements-elicitation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workshops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permit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collaboration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between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analysts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customers are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powerful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way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explore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needs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draft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documents.</a:t>
            </a:r>
            <a:endParaRPr sz="24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7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workshops</a:t>
            </a:r>
            <a:r>
              <a:rPr sz="24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sometimes called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Joint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Application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Design,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JAD,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sessions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56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83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Observe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 performing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600" b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jobs</a:t>
            </a:r>
            <a:endParaRPr sz="2600">
              <a:latin typeface="Calibri"/>
              <a:cs typeface="Calibri"/>
            </a:endParaRPr>
          </a:p>
          <a:p>
            <a:pPr marL="524510" marR="5715" indent="-219710">
              <a:lnSpc>
                <a:spcPct val="150100"/>
              </a:lnSpc>
              <a:spcBef>
                <a:spcPts val="340"/>
              </a:spcBef>
              <a:tabLst>
                <a:tab pos="1828800" algn="l"/>
                <a:tab pos="2618740" algn="l"/>
                <a:tab pos="3773804" algn="l"/>
                <a:tab pos="4504055" algn="l"/>
                <a:tab pos="5700395" algn="l"/>
                <a:tab pos="6456680" algn="l"/>
                <a:tab pos="7957820" algn="l"/>
                <a:tab pos="8242934" algn="l"/>
                <a:tab pos="9307195" algn="l"/>
                <a:tab pos="9799320" algn="l"/>
              </a:tabLst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8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ching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	their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ablishes	a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their 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potential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new application.</a:t>
            </a:r>
            <a:endParaRPr sz="2400">
              <a:latin typeface="Calibri"/>
              <a:cs typeface="Calibri"/>
            </a:endParaRPr>
          </a:p>
          <a:p>
            <a:pPr marL="524510" marR="5080" indent="-219710">
              <a:lnSpc>
                <a:spcPct val="150000"/>
              </a:lnSpc>
              <a:spcBef>
                <a:spcPts val="30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5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Simple</a:t>
            </a:r>
            <a:r>
              <a:rPr sz="24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4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flow</a:t>
            </a:r>
            <a:r>
              <a:rPr sz="24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diagrams</a:t>
            </a:r>
            <a:r>
              <a:rPr sz="24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4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depict</a:t>
            </a:r>
            <a:r>
              <a:rPr sz="24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steps</a:t>
            </a:r>
            <a:r>
              <a:rPr sz="24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decisions</a:t>
            </a:r>
            <a:r>
              <a:rPr sz="24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involved</a:t>
            </a:r>
            <a:r>
              <a:rPr sz="24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show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groups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interact.</a:t>
            </a:r>
            <a:endParaRPr sz="2400">
              <a:latin typeface="Calibri"/>
              <a:cs typeface="Calibri"/>
            </a:endParaRPr>
          </a:p>
          <a:p>
            <a:pPr marL="524510" marR="6350" indent="-219710">
              <a:lnSpc>
                <a:spcPct val="150000"/>
              </a:lnSpc>
              <a:spcBef>
                <a:spcPts val="30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6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Documenting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flow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solution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that’s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intended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support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10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83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Distribute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questionnaires</a:t>
            </a:r>
            <a:endParaRPr sz="2600">
              <a:latin typeface="Calibri"/>
              <a:cs typeface="Calibri"/>
            </a:endParaRPr>
          </a:p>
          <a:p>
            <a:pPr marL="524510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Questionnaires</a:t>
            </a:r>
            <a:r>
              <a:rPr sz="2400" spc="3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3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way</a:t>
            </a:r>
            <a:r>
              <a:rPr sz="2400" spc="3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3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survey</a:t>
            </a:r>
            <a:r>
              <a:rPr sz="2400" spc="3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large</a:t>
            </a:r>
            <a:r>
              <a:rPr sz="2400" spc="3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groups</a:t>
            </a:r>
            <a:r>
              <a:rPr sz="2400" spc="3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3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400" spc="3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3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determine</a:t>
            </a:r>
            <a:r>
              <a:rPr sz="24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what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they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need.</a:t>
            </a:r>
            <a:endParaRPr sz="2400">
              <a:latin typeface="Calibri"/>
              <a:cs typeface="Calibri"/>
            </a:endParaRPr>
          </a:p>
          <a:p>
            <a:pPr marL="524510" marR="5080" indent="-219710">
              <a:lnSpc>
                <a:spcPct val="150000"/>
              </a:lnSpc>
              <a:spcBef>
                <a:spcPts val="30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Questionnaires</a:t>
            </a:r>
            <a:r>
              <a:rPr sz="24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3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useful</a:t>
            </a:r>
            <a:r>
              <a:rPr sz="2400" spc="3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3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large</a:t>
            </a:r>
            <a:r>
              <a:rPr sz="24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3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population</a:t>
            </a:r>
            <a:r>
              <a:rPr sz="24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but</a:t>
            </a:r>
            <a:r>
              <a:rPr sz="24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3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particularly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helpful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distributed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groups.</a:t>
            </a:r>
            <a:endParaRPr sz="2400">
              <a:latin typeface="Calibri"/>
              <a:cs typeface="Calibri"/>
            </a:endParaRPr>
          </a:p>
          <a:p>
            <a:pPr marL="524510" marR="6350" indent="-219710">
              <a:lnSpc>
                <a:spcPct val="150000"/>
              </a:lnSpc>
              <a:spcBef>
                <a:spcPts val="30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5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4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questions</a:t>
            </a:r>
            <a:r>
              <a:rPr sz="2400" spc="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well</a:t>
            </a:r>
            <a:r>
              <a:rPr sz="2400" spc="4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written,</a:t>
            </a:r>
            <a:r>
              <a:rPr sz="24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questionnaires</a:t>
            </a:r>
            <a:r>
              <a:rPr sz="2400" spc="3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400" spc="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400" spc="4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400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quickly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determine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analytical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about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needs.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88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324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Perform</a:t>
            </a:r>
            <a:r>
              <a:rPr sz="26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analysis</a:t>
            </a:r>
            <a:endParaRPr sz="2600" dirty="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100"/>
              </a:lnSpc>
              <a:spcBef>
                <a:spcPts val="34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8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Existing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documentation can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reveal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how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systems</a:t>
            </a:r>
            <a:r>
              <a:rPr sz="2400" spc="5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currently</a:t>
            </a:r>
            <a:r>
              <a:rPr sz="2400" spc="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work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what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they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supposed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do.</a:t>
            </a:r>
            <a:endParaRPr sz="2400" dirty="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100"/>
              </a:lnSpc>
              <a:spcBef>
                <a:spcPts val="29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Docum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nt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ion 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 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 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wri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en 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orm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tion 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about 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 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processes,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specifications,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competitor</a:t>
            </a:r>
            <a:r>
              <a:rPr sz="2400" spc="5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research,</a:t>
            </a:r>
            <a:r>
              <a:rPr sz="2400" spc="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COTS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(commercial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off-the-shelf)</a:t>
            </a:r>
            <a:r>
              <a:rPr sz="24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package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user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manuals.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7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2246376"/>
            <a:ext cx="10293350" cy="34092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defTabSz="457200" rtl="0">
              <a:lnSpc>
                <a:spcPct val="15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b="1" kern="1200" dirty="0">
                <a:solidFill>
                  <a:srgbClr val="497B29"/>
                </a:solidFill>
                <a:latin typeface="+mj-lt"/>
                <a:cs typeface="Georgia"/>
              </a:rPr>
              <a:t>▫	</a:t>
            </a:r>
            <a:r>
              <a:rPr sz="2600" b="1" kern="1200" dirty="0">
                <a:solidFill>
                  <a:srgbClr val="455F51"/>
                </a:solidFill>
                <a:latin typeface="+mj-lt"/>
                <a:cs typeface="Georgia"/>
              </a:rPr>
              <a:t>Examine problem reports of current systems for requirement </a:t>
            </a:r>
            <a:r>
              <a:rPr sz="2600" b="1" kern="1200" dirty="0" smtClean="0">
                <a:solidFill>
                  <a:srgbClr val="455F51"/>
                </a:solidFill>
                <a:latin typeface="+mj-lt"/>
                <a:cs typeface="Georgia"/>
              </a:rPr>
              <a:t>ideas</a:t>
            </a:r>
            <a:endParaRPr lang="en-US" sz="2600" b="1" kern="1200" dirty="0" smtClean="0">
              <a:solidFill>
                <a:srgbClr val="455F51"/>
              </a:solidFill>
              <a:latin typeface="+mj-lt"/>
              <a:cs typeface="Georgia"/>
            </a:endParaRPr>
          </a:p>
          <a:p>
            <a:pPr marL="927100" lvl="1" indent="-457200" algn="l" defTabSz="457200" rtl="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59079" algn="l"/>
              </a:tabLst>
            </a:pPr>
            <a:r>
              <a:rPr sz="2400" kern="1200" dirty="0" smtClean="0">
                <a:solidFill>
                  <a:srgbClr val="455F51"/>
                </a:solidFill>
                <a:latin typeface="+mj-lt"/>
                <a:cs typeface="Georgia"/>
              </a:rPr>
              <a:t> </a:t>
            </a:r>
            <a:r>
              <a:rPr sz="2400" kern="1200" dirty="0">
                <a:solidFill>
                  <a:srgbClr val="455F51"/>
                </a:solidFill>
                <a:latin typeface="+mj-lt"/>
                <a:cs typeface="Georgia"/>
              </a:rPr>
              <a:t>Problem reports and enhancement requests from users provide a rich source of  ideas for capabilities to include in a later release or in a new product</a:t>
            </a:r>
            <a:r>
              <a:rPr sz="2400" kern="1200" dirty="0" smtClean="0">
                <a:solidFill>
                  <a:srgbClr val="455F51"/>
                </a:solidFill>
                <a:latin typeface="+mj-lt"/>
                <a:cs typeface="Georgia"/>
              </a:rPr>
              <a:t>.</a:t>
            </a:r>
            <a:endParaRPr lang="en-US" sz="2400" kern="1200" dirty="0" smtClean="0">
              <a:solidFill>
                <a:srgbClr val="455F51"/>
              </a:solidFill>
              <a:latin typeface="+mj-lt"/>
              <a:cs typeface="Georgia"/>
            </a:endParaRPr>
          </a:p>
          <a:p>
            <a:pPr marL="927100" lvl="1" indent="-457200" algn="l" defTabSz="457200" rtl="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59079" algn="l"/>
              </a:tabLst>
            </a:pPr>
            <a:r>
              <a:rPr sz="2400" kern="1200" dirty="0" smtClean="0">
                <a:solidFill>
                  <a:srgbClr val="455F51"/>
                </a:solidFill>
                <a:latin typeface="+mj-lt"/>
                <a:cs typeface="Georgia"/>
              </a:rPr>
              <a:t> </a:t>
            </a:r>
            <a:r>
              <a:rPr sz="2400" kern="1200" dirty="0">
                <a:solidFill>
                  <a:srgbClr val="455F51"/>
                </a:solidFill>
                <a:latin typeface="+mj-lt"/>
                <a:cs typeface="Georgia"/>
              </a:rPr>
              <a:t>Help desk and support staff can provide valuable input into the requirements  for future development work.</a:t>
            </a:r>
          </a:p>
        </p:txBody>
      </p:sp>
    </p:spTree>
    <p:extLst>
      <p:ext uri="{BB962C8B-B14F-4D97-AF65-F5344CB8AC3E}">
        <p14:creationId xmlns:p14="http://schemas.microsoft.com/office/powerpoint/2010/main" val="418252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86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Good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practices: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elicitation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324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Reuse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existing</a:t>
            </a:r>
            <a:r>
              <a:rPr sz="26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  <a:p>
            <a:pPr marL="524510" marR="5715" indent="-219710" algn="just">
              <a:lnSpc>
                <a:spcPct val="150000"/>
              </a:lnSpc>
              <a:spcBef>
                <a:spcPts val="340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8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Projects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often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 reuse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those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comply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 an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organization’s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rules,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security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5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conform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government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regulations,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accessibility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 dirty="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7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65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spc="1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good</a:t>
            </a:r>
            <a:r>
              <a:rPr sz="2400" spc="1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candidates</a:t>
            </a:r>
            <a:r>
              <a:rPr sz="2400" spc="1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1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reuse</a:t>
            </a:r>
            <a:r>
              <a:rPr sz="2400" spc="1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include  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glossaries,</a:t>
            </a:r>
            <a:r>
              <a:rPr sz="2400" spc="1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400" spc="12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models  </a:t>
            </a:r>
            <a:r>
              <a:rPr sz="24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  <a:spcBef>
                <a:spcPts val="1445"/>
              </a:spcBef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definitions,</a:t>
            </a:r>
            <a:r>
              <a:rPr sz="24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profiles,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class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descriptions,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personas.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17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447800"/>
            <a:ext cx="11049000" cy="38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905000"/>
            <a:ext cx="10982325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heart of requirements development is </a:t>
            </a:r>
            <a:r>
              <a:rPr lang="en-US" sz="2400" i="1" dirty="0"/>
              <a:t>elicitation</a:t>
            </a:r>
            <a:r>
              <a:rPr lang="en-US" sz="2400" dirty="0"/>
              <a:t>, the process of identifying the needs </a:t>
            </a:r>
            <a:r>
              <a:rPr lang="en-US" sz="2400" dirty="0" smtClean="0"/>
              <a:t>and constraints </a:t>
            </a:r>
            <a:r>
              <a:rPr lang="en-US" sz="2400" dirty="0"/>
              <a:t>of the various stakeholders for a software system. Elicitation is not the same </a:t>
            </a:r>
            <a:r>
              <a:rPr lang="en-US" sz="2400" dirty="0" smtClean="0"/>
              <a:t>as “gathering </a:t>
            </a:r>
            <a:r>
              <a:rPr lang="en-US" sz="2400" dirty="0"/>
              <a:t>requirements</a:t>
            </a:r>
            <a:r>
              <a:rPr lang="en-US" sz="2400" dirty="0" smtClean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Elicitation is </a:t>
            </a:r>
            <a:r>
              <a:rPr lang="en-US" sz="2400" dirty="0"/>
              <a:t>a collaborative and analytical process that includes activities to collect, discover, extract, </a:t>
            </a:r>
            <a:r>
              <a:rPr lang="en-US" sz="2400" dirty="0" smtClean="0"/>
              <a:t>and define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Elicitation </a:t>
            </a:r>
            <a:r>
              <a:rPr lang="en-US" sz="2400" dirty="0"/>
              <a:t>is used to discover business, user, functional, and </a:t>
            </a:r>
            <a:r>
              <a:rPr lang="en-US" sz="2400" dirty="0" smtClean="0"/>
              <a:t>nonfunctional requirements</a:t>
            </a:r>
            <a:r>
              <a:rPr lang="en-US" sz="2400" dirty="0"/>
              <a:t>, along with other types of information. Requirements elicitation is perhaps the </a:t>
            </a:r>
            <a:r>
              <a:rPr lang="en-US" sz="2400" dirty="0" smtClean="0"/>
              <a:t>most challenging</a:t>
            </a:r>
            <a:r>
              <a:rPr lang="en-US" sz="2400" dirty="0"/>
              <a:t>, critical, error-prone, and communication-intensive aspect of software development.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5" y="838200"/>
            <a:ext cx="6937375" cy="615553"/>
          </a:xfrm>
        </p:spPr>
        <p:txBody>
          <a:bodyPr/>
          <a:lstStyle/>
          <a:p>
            <a:r>
              <a:rPr lang="en-US" spc="95" dirty="0"/>
              <a:t>Requirements </a:t>
            </a:r>
            <a:r>
              <a:rPr lang="en-US" spc="95" dirty="0" smtClean="0"/>
              <a:t>Elicitation</a:t>
            </a:r>
            <a:endParaRPr lang="en-US" spc="95" dirty="0"/>
          </a:p>
        </p:txBody>
      </p:sp>
    </p:spTree>
    <p:extLst>
      <p:ext uri="{BB962C8B-B14F-4D97-AF65-F5344CB8AC3E}">
        <p14:creationId xmlns:p14="http://schemas.microsoft.com/office/powerpoint/2010/main" val="791523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473200"/>
            <a:ext cx="10982325" cy="5170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 must create an environment conducive to a thorough exploration of the product </a:t>
            </a:r>
            <a:r>
              <a:rPr lang="en-US" sz="2400" dirty="0" smtClean="0"/>
              <a:t>being specified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facilitate clear communication, use the vocabulary of the business domain instead </a:t>
            </a:r>
            <a:r>
              <a:rPr lang="en-US" sz="2400" dirty="0" smtClean="0"/>
              <a:t>of forcing </a:t>
            </a:r>
            <a:r>
              <a:rPr lang="en-US" sz="2400" dirty="0"/>
              <a:t>customers to understand technical jargon.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Record </a:t>
            </a:r>
            <a:r>
              <a:rPr lang="en-US" sz="2400" dirty="0"/>
              <a:t>significant application domain terms </a:t>
            </a:r>
            <a:r>
              <a:rPr lang="en-US" sz="2400" dirty="0" smtClean="0"/>
              <a:t>in a </a:t>
            </a:r>
            <a:r>
              <a:rPr lang="en-US" sz="2400" dirty="0"/>
              <a:t>glossary, rather than assuming that all participants share the same definitions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Customers must understand </a:t>
            </a:r>
            <a:r>
              <a:rPr lang="en-US" sz="2400" dirty="0"/>
              <a:t>that a discussion about possible functionality is not a commitment to include it in </a:t>
            </a:r>
            <a:r>
              <a:rPr lang="en-US" sz="2400" dirty="0" smtClean="0"/>
              <a:t>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Brainstorming </a:t>
            </a:r>
            <a:r>
              <a:rPr lang="en-US" sz="2400" dirty="0"/>
              <a:t>and imagining the possibilities is a separate matter from analyzing </a:t>
            </a:r>
            <a:r>
              <a:rPr lang="en-US" sz="2400" dirty="0" smtClean="0"/>
              <a:t>priorities, feasibility</a:t>
            </a:r>
            <a:r>
              <a:rPr lang="en-US" sz="2400" dirty="0"/>
              <a:t>, and the constraining realities.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5" y="838200"/>
            <a:ext cx="6937375" cy="635000"/>
          </a:xfrm>
        </p:spPr>
        <p:txBody>
          <a:bodyPr/>
          <a:lstStyle/>
          <a:p>
            <a:r>
              <a:rPr lang="en-US" dirty="0" smtClean="0"/>
              <a:t>Role of 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6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5" y="838200"/>
            <a:ext cx="6937375" cy="63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76400"/>
            <a:ext cx="10823575" cy="34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035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59387"/>
            <a:ext cx="10706100" cy="427355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involves: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9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Elicitation,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Analysis,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Specification,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Validation.</a:t>
            </a:r>
            <a:endParaRPr sz="2600">
              <a:latin typeface="Calibri"/>
              <a:cs typeface="Calibri"/>
            </a:endParaRPr>
          </a:p>
          <a:p>
            <a:pPr marL="268605" marR="5080" indent="-256540">
              <a:lnSpc>
                <a:spcPct val="140000"/>
              </a:lnSpc>
              <a:spcBef>
                <a:spcPts val="254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3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practice,</a:t>
            </a:r>
            <a:r>
              <a:rPr sz="2800" spc="3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800" spc="3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800" spc="3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3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interwoven,</a:t>
            </a:r>
            <a:r>
              <a:rPr sz="2800" spc="3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incremental,</a:t>
            </a:r>
            <a:r>
              <a:rPr sz="2800" spc="3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3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iterative, </a:t>
            </a:r>
            <a:r>
              <a:rPr sz="2800" spc="-6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shown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Figure.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39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354" y="1066800"/>
            <a:ext cx="9546845" cy="1243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TECHNIQUES FOR GATHERING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7354" y="2587081"/>
            <a:ext cx="4387215" cy="280333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65"/>
              </a:spcBef>
              <a:buSzPct val="79166"/>
              <a:buChar char="•"/>
              <a:tabLst>
                <a:tab pos="196215" algn="l"/>
              </a:tabLst>
            </a:pPr>
            <a:r>
              <a:rPr sz="2800" spc="-80" dirty="0">
                <a:latin typeface="Arial"/>
                <a:cs typeface="Arial"/>
              </a:rPr>
              <a:t>Brainstorming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69"/>
              </a:spcBef>
              <a:buSzPct val="79166"/>
              <a:buChar char="•"/>
              <a:tabLst>
                <a:tab pos="196215" algn="l"/>
              </a:tabLst>
            </a:pPr>
            <a:r>
              <a:rPr sz="2800" spc="-65" dirty="0">
                <a:latin typeface="Arial"/>
                <a:cs typeface="Arial"/>
              </a:rPr>
              <a:t>Interview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SzPct val="79166"/>
              <a:buChar char="•"/>
              <a:tabLst>
                <a:tab pos="196215" algn="l"/>
              </a:tabLst>
            </a:pPr>
            <a:r>
              <a:rPr sz="2800" spc="-90" dirty="0">
                <a:latin typeface="Arial"/>
                <a:cs typeface="Arial"/>
              </a:rPr>
              <a:t>Document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75"/>
              </a:spcBef>
              <a:buSzPct val="79166"/>
              <a:buChar char="•"/>
              <a:tabLst>
                <a:tab pos="196215" algn="l"/>
              </a:tabLst>
            </a:pPr>
            <a:r>
              <a:rPr sz="2800" spc="-240" dirty="0">
                <a:latin typeface="Arial"/>
                <a:cs typeface="Arial"/>
              </a:rPr>
              <a:t>Focus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Group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69"/>
              </a:spcBef>
              <a:buSzPct val="79166"/>
              <a:buChar char="•"/>
              <a:tabLst>
                <a:tab pos="196215" algn="l"/>
              </a:tabLst>
            </a:pPr>
            <a:r>
              <a:rPr sz="2800" spc="-80" dirty="0">
                <a:latin typeface="Arial"/>
                <a:cs typeface="Arial"/>
              </a:rPr>
              <a:t>Interface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850" y="1127500"/>
            <a:ext cx="9766300" cy="124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TECHNIQUES FOR GATHERING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3510" y="2667000"/>
            <a:ext cx="8764905" cy="307712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735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90" dirty="0">
                <a:latin typeface="Arial"/>
                <a:cs typeface="Arial"/>
              </a:rPr>
              <a:t>Observation</a:t>
            </a:r>
            <a:r>
              <a:rPr lang="en-US" sz="2800" spc="-90" dirty="0">
                <a:latin typeface="Arial"/>
                <a:cs typeface="Arial"/>
              </a:rPr>
              <a:t>/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Social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Analysis</a:t>
            </a:r>
            <a:r>
              <a:rPr sz="2800" spc="-280" dirty="0">
                <a:latin typeface="Arial"/>
                <a:cs typeface="Arial"/>
              </a:rPr>
              <a:t> </a:t>
            </a:r>
            <a:endParaRPr lang="en-US" sz="2800" spc="-280" dirty="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735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30" dirty="0">
                <a:latin typeface="Arial"/>
                <a:cs typeface="Arial"/>
              </a:rPr>
              <a:t>Prototyping</a:t>
            </a:r>
            <a:endParaRPr sz="2800" dirty="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640"/>
              </a:spcBef>
              <a:buSzPct val="79687"/>
              <a:buChar char="•"/>
              <a:tabLst>
                <a:tab pos="195580" algn="l"/>
              </a:tabLst>
            </a:pPr>
            <a:r>
              <a:rPr lang="en-US" sz="2800" spc="-65" dirty="0">
                <a:latin typeface="Arial"/>
                <a:cs typeface="Arial"/>
              </a:rPr>
              <a:t>Workshops</a:t>
            </a:r>
            <a:endParaRPr sz="2800" dirty="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635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90" dirty="0">
                <a:latin typeface="Arial"/>
                <a:cs typeface="Arial"/>
              </a:rPr>
              <a:t>Questionnaire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Survey</a:t>
            </a:r>
            <a:endParaRPr sz="2800" dirty="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625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220" dirty="0">
                <a:latin typeface="Arial"/>
                <a:cs typeface="Arial"/>
              </a:rPr>
              <a:t>Use </a:t>
            </a:r>
            <a:r>
              <a:rPr sz="2800" spc="-245" dirty="0">
                <a:latin typeface="Arial"/>
                <a:cs typeface="Arial"/>
              </a:rPr>
              <a:t>cases </a:t>
            </a:r>
            <a:r>
              <a:rPr sz="2800" spc="-125" dirty="0">
                <a:latin typeface="Arial"/>
                <a:cs typeface="Arial"/>
              </a:rPr>
              <a:t>and </a:t>
            </a:r>
            <a:r>
              <a:rPr sz="2800" spc="-155" dirty="0">
                <a:latin typeface="Arial"/>
                <a:cs typeface="Arial"/>
              </a:rPr>
              <a:t>scenarios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(UCD)</a:t>
            </a:r>
            <a:endParaRPr sz="2800" dirty="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635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225" dirty="0">
                <a:latin typeface="Arial"/>
                <a:cs typeface="Arial"/>
              </a:rPr>
              <a:t>Reused </a:t>
            </a:r>
            <a:r>
              <a:rPr sz="2800" spc="-120" dirty="0">
                <a:latin typeface="Arial"/>
                <a:cs typeface="Arial"/>
              </a:rPr>
              <a:t>Requirements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C7F1E01-C369-4619-8C14-D47FD1815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1199782"/>
            <a:ext cx="4887278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BRAINSTORMING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78A82B9-F592-4B9A-BEFE-DEE2C9F5D298}"/>
              </a:ext>
            </a:extLst>
          </p:cNvPr>
          <p:cNvSpPr txBox="1"/>
          <p:nvPr/>
        </p:nvSpPr>
        <p:spPr>
          <a:xfrm>
            <a:off x="1269046" y="2421305"/>
            <a:ext cx="5012378" cy="23716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715" indent="-182880" algn="just">
              <a:lnSpc>
                <a:spcPts val="2380"/>
              </a:lnSpc>
              <a:spcBef>
                <a:spcPts val="39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35" dirty="0">
                <a:latin typeface="Arial"/>
                <a:cs typeface="Arial"/>
              </a:rPr>
              <a:t>It </a:t>
            </a:r>
            <a:r>
              <a:rPr sz="2200" spc="-105" dirty="0">
                <a:latin typeface="Arial"/>
                <a:cs typeface="Arial"/>
              </a:rPr>
              <a:t>is </a:t>
            </a:r>
            <a:r>
              <a:rPr sz="2200" spc="-25" dirty="0">
                <a:latin typeface="Arial"/>
                <a:cs typeface="Arial"/>
              </a:rPr>
              <a:t>utilized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60" dirty="0">
                <a:latin typeface="Arial"/>
                <a:cs typeface="Arial"/>
              </a:rPr>
              <a:t>requirements  </a:t>
            </a:r>
            <a:r>
              <a:rPr sz="2200" spc="-15" dirty="0">
                <a:latin typeface="Arial"/>
                <a:cs typeface="Arial"/>
              </a:rPr>
              <a:t>elicitation </a:t>
            </a:r>
            <a:r>
              <a:rPr sz="2200" spc="50" dirty="0">
                <a:latin typeface="Arial"/>
                <a:cs typeface="Arial"/>
              </a:rPr>
              <a:t>to </a:t>
            </a:r>
            <a:r>
              <a:rPr sz="2200" spc="-45" dirty="0">
                <a:latin typeface="Arial"/>
                <a:cs typeface="Arial"/>
              </a:rPr>
              <a:t>gather </a:t>
            </a:r>
            <a:r>
              <a:rPr sz="2200" spc="-55" dirty="0">
                <a:latin typeface="Arial"/>
                <a:cs typeface="Arial"/>
              </a:rPr>
              <a:t>good </a:t>
            </a:r>
            <a:r>
              <a:rPr sz="2200" spc="-60" dirty="0">
                <a:latin typeface="Arial"/>
                <a:cs typeface="Arial"/>
              </a:rPr>
              <a:t>number </a:t>
            </a:r>
            <a:r>
              <a:rPr sz="2200" spc="15" dirty="0">
                <a:latin typeface="Arial"/>
                <a:cs typeface="Arial"/>
              </a:rPr>
              <a:t>of  </a:t>
            </a:r>
            <a:r>
              <a:rPr sz="2200" spc="-110" dirty="0">
                <a:latin typeface="Arial"/>
                <a:cs typeface="Arial"/>
              </a:rPr>
              <a:t>ideas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from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group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of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people.</a:t>
            </a:r>
            <a:endParaRPr sz="2200">
              <a:latin typeface="Arial"/>
              <a:cs typeface="Arial"/>
            </a:endParaRPr>
          </a:p>
          <a:p>
            <a:pPr marL="195580" marR="5080" indent="-182880" algn="just">
              <a:lnSpc>
                <a:spcPct val="90000"/>
              </a:lnSpc>
              <a:spcBef>
                <a:spcPts val="135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85" dirty="0">
                <a:latin typeface="Arial"/>
                <a:cs typeface="Arial"/>
              </a:rPr>
              <a:t>Usually </a:t>
            </a:r>
            <a:r>
              <a:rPr sz="2200" spc="-40" dirty="0">
                <a:latin typeface="Arial"/>
                <a:cs typeface="Arial"/>
              </a:rPr>
              <a:t>brainstorming</a:t>
            </a:r>
            <a:r>
              <a:rPr sz="2200" spc="53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is </a:t>
            </a:r>
            <a:r>
              <a:rPr sz="2200" spc="-120" dirty="0">
                <a:latin typeface="Arial"/>
                <a:cs typeface="Arial"/>
              </a:rPr>
              <a:t>used </a:t>
            </a:r>
            <a:r>
              <a:rPr sz="2200" spc="-35" dirty="0">
                <a:latin typeface="Arial"/>
                <a:cs typeface="Arial"/>
              </a:rPr>
              <a:t>in  </a:t>
            </a:r>
            <a:r>
              <a:rPr sz="2200" spc="-10" dirty="0">
                <a:latin typeface="Arial"/>
                <a:cs typeface="Arial"/>
              </a:rPr>
              <a:t>identifying </a:t>
            </a:r>
            <a:r>
              <a:rPr sz="2200" spc="-35" dirty="0">
                <a:latin typeface="Arial"/>
                <a:cs typeface="Arial"/>
              </a:rPr>
              <a:t>all </a:t>
            </a:r>
            <a:r>
              <a:rPr sz="2200" spc="-85" dirty="0">
                <a:latin typeface="Arial"/>
                <a:cs typeface="Arial"/>
              </a:rPr>
              <a:t>possible </a:t>
            </a:r>
            <a:r>
              <a:rPr sz="2200" spc="-60" dirty="0">
                <a:latin typeface="Arial"/>
                <a:cs typeface="Arial"/>
              </a:rPr>
              <a:t>solutions </a:t>
            </a:r>
            <a:r>
              <a:rPr sz="2200" spc="50" dirty="0">
                <a:latin typeface="Arial"/>
                <a:cs typeface="Arial"/>
              </a:rPr>
              <a:t>to  </a:t>
            </a:r>
            <a:r>
              <a:rPr sz="2200" spc="-65" dirty="0">
                <a:latin typeface="Arial"/>
                <a:cs typeface="Arial"/>
              </a:rPr>
              <a:t>problems </a:t>
            </a:r>
            <a:r>
              <a:rPr sz="2200" spc="-90" dirty="0">
                <a:latin typeface="Arial"/>
                <a:cs typeface="Arial"/>
              </a:rPr>
              <a:t>and </a:t>
            </a:r>
            <a:r>
              <a:rPr sz="2200" spc="-50" dirty="0">
                <a:latin typeface="Arial"/>
                <a:cs typeface="Arial"/>
              </a:rPr>
              <a:t>simplifies </a:t>
            </a:r>
            <a:r>
              <a:rPr sz="2200" spc="-15" dirty="0">
                <a:latin typeface="Arial"/>
                <a:cs typeface="Arial"/>
              </a:rPr>
              <a:t>the </a:t>
            </a:r>
            <a:r>
              <a:rPr sz="2200" spc="-25" dirty="0">
                <a:latin typeface="Arial"/>
                <a:cs typeface="Arial"/>
              </a:rPr>
              <a:t>detail </a:t>
            </a:r>
            <a:r>
              <a:rPr sz="2200" spc="20" dirty="0">
                <a:latin typeface="Arial"/>
                <a:cs typeface="Arial"/>
              </a:rPr>
              <a:t>of  </a:t>
            </a:r>
            <a:r>
              <a:rPr sz="2200" spc="-30" dirty="0">
                <a:latin typeface="Arial"/>
                <a:cs typeface="Arial"/>
              </a:rPr>
              <a:t>opportunities.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38D3086-AFFF-451D-9D4C-86FA2A1A777F}"/>
              </a:ext>
            </a:extLst>
          </p:cNvPr>
          <p:cNvSpPr/>
          <p:nvPr/>
        </p:nvSpPr>
        <p:spPr>
          <a:xfrm>
            <a:off x="7391400" y="3166255"/>
            <a:ext cx="2446232" cy="2215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182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31619E8-C04A-49EC-9936-FAE19DCE8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1135063"/>
            <a:ext cx="9601200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BRAINSTORMING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53B3862-D9D0-4E76-8054-204C629C1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5402" y="2438400"/>
            <a:ext cx="9601200" cy="327281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30" dirty="0">
                <a:latin typeface="Trebuchet MS"/>
                <a:cs typeface="Trebuchet MS"/>
              </a:rPr>
              <a:t>BASIC</a:t>
            </a:r>
            <a:r>
              <a:rPr sz="2200" b="1" spc="-195" dirty="0">
                <a:latin typeface="Trebuchet MS"/>
                <a:cs typeface="Trebuchet MS"/>
              </a:rPr>
              <a:t> </a:t>
            </a:r>
            <a:r>
              <a:rPr sz="2200" b="1" spc="35" dirty="0">
                <a:latin typeface="Trebuchet MS"/>
                <a:cs typeface="Trebuchet MS"/>
              </a:rPr>
              <a:t>RULES</a:t>
            </a:r>
            <a:endParaRPr sz="2200" dirty="0">
              <a:latin typeface="Trebuchet MS"/>
              <a:cs typeface="Trebuchet MS"/>
            </a:endParaRPr>
          </a:p>
          <a:p>
            <a:pPr marL="195580" marR="523240" indent="-182880">
              <a:lnSpc>
                <a:spcPct val="90100"/>
              </a:lnSpc>
              <a:spcBef>
                <a:spcPts val="139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40" dirty="0">
                <a:latin typeface="Arial"/>
                <a:cs typeface="Arial"/>
              </a:rPr>
              <a:t>1.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Start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out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by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clearly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stating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  </a:t>
            </a:r>
            <a:r>
              <a:rPr sz="2200" spc="-45" dirty="0">
                <a:latin typeface="Arial"/>
                <a:cs typeface="Arial"/>
              </a:rPr>
              <a:t>objective </a:t>
            </a:r>
            <a:r>
              <a:rPr sz="2200" spc="15" dirty="0">
                <a:latin typeface="Arial"/>
                <a:cs typeface="Arial"/>
              </a:rPr>
              <a:t>of </a:t>
            </a:r>
            <a:r>
              <a:rPr sz="2200" spc="-15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brainstorming  </a:t>
            </a:r>
            <a:r>
              <a:rPr sz="2200" spc="-120" dirty="0">
                <a:latin typeface="Arial"/>
                <a:cs typeface="Arial"/>
              </a:rPr>
              <a:t>session.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70" dirty="0">
                <a:latin typeface="Arial"/>
                <a:cs typeface="Arial"/>
              </a:rPr>
              <a:t>2.</a:t>
            </a:r>
            <a:r>
              <a:rPr sz="2200" spc="-49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Generate </a:t>
            </a:r>
            <a:r>
              <a:rPr sz="2200" spc="-185" dirty="0">
                <a:latin typeface="Arial"/>
                <a:cs typeface="Arial"/>
              </a:rPr>
              <a:t>as </a:t>
            </a:r>
            <a:r>
              <a:rPr sz="2200" spc="-70" dirty="0">
                <a:latin typeface="Arial"/>
                <a:cs typeface="Arial"/>
              </a:rPr>
              <a:t>ma</a:t>
            </a:r>
            <a:r>
              <a:rPr lang="en-US" sz="2200" spc="-70" dirty="0">
                <a:latin typeface="Arial"/>
                <a:cs typeface="Arial"/>
              </a:rPr>
              <a:t>n</a:t>
            </a:r>
            <a:r>
              <a:rPr sz="2200" spc="-70" dirty="0">
                <a:latin typeface="Arial"/>
                <a:cs typeface="Arial"/>
              </a:rPr>
              <a:t>y </a:t>
            </a:r>
            <a:r>
              <a:rPr sz="2200" spc="-110" dirty="0">
                <a:latin typeface="Arial"/>
                <a:cs typeface="Arial"/>
              </a:rPr>
              <a:t>ideas </a:t>
            </a:r>
            <a:r>
              <a:rPr sz="2200" spc="-185" dirty="0">
                <a:latin typeface="Arial"/>
                <a:cs typeface="Arial"/>
              </a:rPr>
              <a:t>as </a:t>
            </a:r>
            <a:r>
              <a:rPr sz="2200" spc="-80" dirty="0">
                <a:latin typeface="Arial"/>
                <a:cs typeface="Arial"/>
              </a:rPr>
              <a:t>possible.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35" dirty="0">
                <a:latin typeface="Arial"/>
                <a:cs typeface="Arial"/>
              </a:rPr>
              <a:t>3. </a:t>
            </a:r>
            <a:r>
              <a:rPr sz="2200" spc="-25" dirty="0">
                <a:latin typeface="Arial"/>
                <a:cs typeface="Arial"/>
              </a:rPr>
              <a:t>Let </a:t>
            </a:r>
            <a:r>
              <a:rPr sz="2200" spc="-45" dirty="0">
                <a:latin typeface="Arial"/>
                <a:cs typeface="Arial"/>
              </a:rPr>
              <a:t>your </a:t>
            </a:r>
            <a:r>
              <a:rPr sz="2200" spc="-35" dirty="0">
                <a:latin typeface="Arial"/>
                <a:cs typeface="Arial"/>
              </a:rPr>
              <a:t>imagination</a:t>
            </a:r>
            <a:r>
              <a:rPr sz="2200" spc="-48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soar.</a:t>
            </a:r>
            <a:endParaRPr sz="2200" dirty="0">
              <a:latin typeface="Arial"/>
              <a:cs typeface="Arial"/>
            </a:endParaRPr>
          </a:p>
          <a:p>
            <a:pPr marL="195580" marR="38100" indent="-182880">
              <a:lnSpc>
                <a:spcPts val="2380"/>
              </a:lnSpc>
              <a:spcBef>
                <a:spcPts val="143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65" dirty="0">
                <a:latin typeface="Arial"/>
                <a:cs typeface="Arial"/>
              </a:rPr>
              <a:t>4. </a:t>
            </a:r>
            <a:r>
              <a:rPr sz="2200" spc="-85" dirty="0">
                <a:latin typeface="Arial"/>
                <a:cs typeface="Arial"/>
              </a:rPr>
              <a:t>Do </a:t>
            </a:r>
            <a:r>
              <a:rPr sz="2200" spc="5" dirty="0">
                <a:latin typeface="Arial"/>
                <a:cs typeface="Arial"/>
              </a:rPr>
              <a:t>not </a:t>
            </a:r>
            <a:r>
              <a:rPr sz="2200" spc="-40" dirty="0">
                <a:latin typeface="Arial"/>
                <a:cs typeface="Arial"/>
              </a:rPr>
              <a:t>allow criticism </a:t>
            </a:r>
            <a:r>
              <a:rPr sz="2200" spc="-30" dirty="0">
                <a:latin typeface="Arial"/>
                <a:cs typeface="Arial"/>
              </a:rPr>
              <a:t>or </a:t>
            </a:r>
            <a:r>
              <a:rPr sz="2200" spc="-60" dirty="0">
                <a:latin typeface="Arial"/>
                <a:cs typeface="Arial"/>
              </a:rPr>
              <a:t>debate  </a:t>
            </a:r>
            <a:r>
              <a:rPr sz="2200" spc="-40" dirty="0">
                <a:latin typeface="Arial"/>
                <a:cs typeface="Arial"/>
              </a:rPr>
              <a:t>while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you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are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gathering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information.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ts val="2510"/>
              </a:lnSpc>
              <a:spcBef>
                <a:spcPts val="1100"/>
              </a:spcBef>
              <a:buSzPct val="79545"/>
              <a:buChar char="•"/>
              <a:tabLst>
                <a:tab pos="196215" algn="l"/>
              </a:tabLst>
            </a:pPr>
            <a:r>
              <a:rPr sz="2200" spc="-100" dirty="0">
                <a:latin typeface="Arial"/>
                <a:cs typeface="Arial"/>
              </a:rPr>
              <a:t>5. </a:t>
            </a:r>
            <a:r>
              <a:rPr sz="2200" spc="-114" dirty="0">
                <a:latin typeface="Arial"/>
                <a:cs typeface="Arial"/>
              </a:rPr>
              <a:t>Once </a:t>
            </a:r>
            <a:r>
              <a:rPr sz="2200" spc="-15" dirty="0">
                <a:latin typeface="Arial"/>
                <a:cs typeface="Arial"/>
              </a:rPr>
              <a:t>information</a:t>
            </a:r>
            <a:r>
              <a:rPr sz="2200" spc="-46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is </a:t>
            </a:r>
            <a:r>
              <a:rPr lang="en-US" sz="2200" spc="-55" dirty="0">
                <a:latin typeface="Arial"/>
                <a:cs typeface="Arial"/>
              </a:rPr>
              <a:t>gathered, reshape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and </a:t>
            </a:r>
            <a:r>
              <a:rPr sz="2200" spc="-65" dirty="0">
                <a:latin typeface="Arial"/>
                <a:cs typeface="Arial"/>
              </a:rPr>
              <a:t>combine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ideas.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8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132452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BRAINSTORMING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419559"/>
            <a:ext cx="6172200" cy="3032882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00" b="1" spc="-20" dirty="0">
                <a:latin typeface="Trebuchet MS"/>
                <a:cs typeface="Trebuchet MS"/>
              </a:rPr>
              <a:t>BENEFITS:</a:t>
            </a:r>
            <a:endParaRPr sz="2000" dirty="0">
              <a:latin typeface="Trebuchet MS"/>
              <a:cs typeface="Trebuchet MS"/>
            </a:endParaRPr>
          </a:p>
          <a:p>
            <a:pPr marL="469265" marR="258445" indent="-456565">
              <a:lnSpc>
                <a:spcPts val="2380"/>
              </a:lnSpc>
              <a:spcBef>
                <a:spcPts val="1425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000" spc="-105" dirty="0">
                <a:latin typeface="Arial"/>
                <a:cs typeface="Arial"/>
              </a:rPr>
              <a:t>Generates</a:t>
            </a:r>
            <a:r>
              <a:rPr sz="2000" spc="-150" dirty="0">
                <a:latin typeface="Arial"/>
                <a:cs typeface="Arial"/>
              </a:rPr>
              <a:t> 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variety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ideas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short  </a:t>
            </a:r>
            <a:r>
              <a:rPr sz="2000" spc="-10" dirty="0">
                <a:latin typeface="Arial"/>
                <a:cs typeface="Arial"/>
              </a:rPr>
              <a:t>time.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10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000" spc="-100" dirty="0">
                <a:latin typeface="Arial"/>
                <a:cs typeface="Arial"/>
              </a:rPr>
              <a:t>Produce </a:t>
            </a:r>
            <a:r>
              <a:rPr sz="2000" spc="-75" dirty="0">
                <a:latin typeface="Arial"/>
                <a:cs typeface="Arial"/>
              </a:rPr>
              <a:t>new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creative</a:t>
            </a:r>
            <a:r>
              <a:rPr sz="2000" spc="-44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ideas.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b="1" spc="30" dirty="0">
                <a:latin typeface="Trebuchet MS"/>
                <a:cs typeface="Trebuchet MS"/>
              </a:rPr>
              <a:t>RISKS: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113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000" spc="-110" dirty="0">
                <a:latin typeface="Arial"/>
                <a:cs typeface="Arial"/>
              </a:rPr>
              <a:t>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risk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having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bad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session</a:t>
            </a:r>
            <a:endParaRPr sz="2000" dirty="0">
              <a:latin typeface="Arial"/>
              <a:cs typeface="Arial"/>
            </a:endParaRPr>
          </a:p>
          <a:p>
            <a:pPr marL="469265" marR="201295" indent="-456565">
              <a:lnSpc>
                <a:spcPct val="90100"/>
              </a:lnSpc>
              <a:spcBef>
                <a:spcPts val="140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000" spc="-55" dirty="0">
                <a:latin typeface="Arial"/>
                <a:cs typeface="Arial"/>
              </a:rPr>
              <a:t>Making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staff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cared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voice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ideas  </a:t>
            </a:r>
            <a:r>
              <a:rPr sz="2000" spc="-130" dirty="0">
                <a:latin typeface="Arial"/>
                <a:cs typeface="Arial"/>
              </a:rPr>
              <a:t>because </a:t>
            </a:r>
            <a:r>
              <a:rPr sz="2000" spc="-30" dirty="0">
                <a:latin typeface="Arial"/>
                <a:cs typeface="Arial"/>
              </a:rPr>
              <a:t>they </a:t>
            </a:r>
            <a:r>
              <a:rPr lang="en-US" sz="2000" spc="-30" dirty="0">
                <a:latin typeface="Arial"/>
                <a:cs typeface="Arial"/>
              </a:rPr>
              <a:t>        </a:t>
            </a:r>
            <a:r>
              <a:rPr sz="2000" spc="-75" dirty="0">
                <a:latin typeface="Arial"/>
                <a:cs typeface="Arial"/>
              </a:rPr>
              <a:t>were </a:t>
            </a:r>
            <a:r>
              <a:rPr sz="2000" spc="-45" dirty="0">
                <a:latin typeface="Arial"/>
                <a:cs typeface="Arial"/>
              </a:rPr>
              <a:t>criticized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the  </a:t>
            </a:r>
            <a:r>
              <a:rPr sz="2000" spc="-120" dirty="0">
                <a:latin typeface="Arial"/>
                <a:cs typeface="Arial"/>
              </a:rPr>
              <a:t>session.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7600" y="2620053"/>
            <a:ext cx="3954779" cy="339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4B22-B278-44E9-A2F7-640DFB1B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43000"/>
            <a:ext cx="3020059" cy="6350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DB91-51C9-4197-9455-611FC8B6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753599" cy="39962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requirements engineer or analyst discusses the system with different stakeholders and builds up an understanding of their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Interview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Follow through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0782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9DD1-B9F1-494B-8D0B-1DCEEBDF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47" y="1066800"/>
            <a:ext cx="3020059" cy="6350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09BE-4B0C-4019-A5AD-7E9EA86E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1981200"/>
            <a:ext cx="10058400" cy="384302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few suggestions for conducting interviews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Establish rapport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begin an interview, introduce yourself if the attendees don’t already know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Stay in scope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with any elicitation session, keep the discussion focused on its objective.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Prepare questions ahead of 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 for interviews by drafting any materials you can beforehand, such as a list of questions to guide the conversation.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Suggest ideas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simply transcribing what customers say, a creative BA proposes ideas and alternatives during elicitation.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 actively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Practice the techniques of active listening (leaning forward, showing patience, giving verbal feedback, and inquiring when something is unclear)</a:t>
            </a:r>
          </a:p>
        </p:txBody>
      </p:sp>
    </p:spTree>
    <p:extLst>
      <p:ext uri="{BB962C8B-B14F-4D97-AF65-F5344CB8AC3E}">
        <p14:creationId xmlns:p14="http://schemas.microsoft.com/office/powerpoint/2010/main" val="3295334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219200"/>
            <a:ext cx="7168515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pc="95" dirty="0"/>
              <a:t>ONE ON ONE </a:t>
            </a:r>
            <a:r>
              <a:rPr spc="95" dirty="0"/>
              <a:t>INTERVIEW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692168"/>
            <a:ext cx="4611370" cy="22306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94945" marR="5080" indent="-182245">
              <a:lnSpc>
                <a:spcPct val="80000"/>
              </a:lnSpc>
              <a:spcBef>
                <a:spcPts val="869"/>
              </a:spcBef>
              <a:buSzPct val="79687"/>
              <a:buChar char="•"/>
              <a:tabLst>
                <a:tab pos="195580" algn="l"/>
              </a:tabLst>
            </a:pP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most </a:t>
            </a:r>
            <a:r>
              <a:rPr sz="2400" spc="-85" dirty="0">
                <a:latin typeface="Arial"/>
                <a:cs typeface="Arial"/>
              </a:rPr>
              <a:t>common  technique </a:t>
            </a:r>
            <a:r>
              <a:rPr sz="2400" spc="20" dirty="0">
                <a:latin typeface="Arial"/>
                <a:cs typeface="Arial"/>
              </a:rPr>
              <a:t>for </a:t>
            </a:r>
            <a:r>
              <a:rPr sz="2400" spc="-55" dirty="0">
                <a:latin typeface="Arial"/>
                <a:cs typeface="Arial"/>
              </a:rPr>
              <a:t>gathering  </a:t>
            </a:r>
            <a:r>
              <a:rPr sz="2400" spc="-80" dirty="0">
                <a:latin typeface="Arial"/>
                <a:cs typeface="Arial"/>
              </a:rPr>
              <a:t>requirements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70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sit  </a:t>
            </a:r>
            <a:r>
              <a:rPr sz="2400" spc="-65" dirty="0">
                <a:latin typeface="Arial"/>
                <a:cs typeface="Arial"/>
              </a:rPr>
              <a:t>down </a:t>
            </a:r>
            <a:r>
              <a:rPr sz="2400" spc="35" dirty="0">
                <a:latin typeface="Arial"/>
                <a:cs typeface="Arial"/>
              </a:rPr>
              <a:t>with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clients </a:t>
            </a:r>
            <a:r>
              <a:rPr sz="2400" spc="-125" dirty="0">
                <a:latin typeface="Arial"/>
                <a:cs typeface="Arial"/>
              </a:rPr>
              <a:t>and  </a:t>
            </a:r>
            <a:r>
              <a:rPr sz="2400" spc="-190" dirty="0">
                <a:latin typeface="Arial"/>
                <a:cs typeface="Arial"/>
              </a:rPr>
              <a:t>ask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them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what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they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need. 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discussion </a:t>
            </a:r>
            <a:r>
              <a:rPr sz="2400" spc="-105" dirty="0">
                <a:latin typeface="Arial"/>
                <a:cs typeface="Arial"/>
              </a:rPr>
              <a:t>should </a:t>
            </a:r>
            <a:r>
              <a:rPr sz="2400" spc="-125" dirty="0">
                <a:latin typeface="Arial"/>
                <a:cs typeface="Arial"/>
              </a:rPr>
              <a:t>be  </a:t>
            </a:r>
            <a:r>
              <a:rPr sz="2400" spc="-100" dirty="0">
                <a:latin typeface="Arial"/>
                <a:cs typeface="Arial"/>
              </a:rPr>
              <a:t>planned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out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ahead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of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time  </a:t>
            </a:r>
            <a:r>
              <a:rPr sz="2400" spc="-170" dirty="0">
                <a:latin typeface="Arial"/>
                <a:cs typeface="Arial"/>
              </a:rPr>
              <a:t>based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on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type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194945">
              <a:lnSpc>
                <a:spcPts val="2690"/>
              </a:lnSpc>
            </a:pPr>
            <a:r>
              <a:rPr sz="2400" spc="-80" dirty="0">
                <a:latin typeface="Arial"/>
                <a:cs typeface="Arial"/>
              </a:rPr>
              <a:t>requirements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you’re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looking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for.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2658409"/>
            <a:ext cx="4856988" cy="336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843C101-DCA4-4D2E-B4C9-48AE67F43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447800"/>
            <a:ext cx="7379336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pc="95" dirty="0"/>
              <a:t>ONE ON ONE</a:t>
            </a:r>
            <a:r>
              <a:rPr spc="95" dirty="0"/>
              <a:t> INTERVIEW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E57B970-0DE8-49F2-B455-35DC1E6647F3}"/>
              </a:ext>
            </a:extLst>
          </p:cNvPr>
          <p:cNvSpPr txBox="1"/>
          <p:nvPr/>
        </p:nvSpPr>
        <p:spPr>
          <a:xfrm>
            <a:off x="1285493" y="2845776"/>
            <a:ext cx="4450080" cy="26880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spc="-20" dirty="0">
                <a:latin typeface="Trebuchet MS"/>
                <a:cs typeface="Trebuchet MS"/>
              </a:rPr>
              <a:t>BENEFITS:</a:t>
            </a:r>
            <a:endParaRPr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69"/>
              </a:spcBef>
              <a:buSzPct val="79729"/>
              <a:buAutoNum type="arabicPeriod"/>
              <a:tabLst>
                <a:tab pos="469265" algn="l"/>
                <a:tab pos="469900" algn="l"/>
              </a:tabLst>
            </a:pPr>
            <a:r>
              <a:rPr sz="2400" spc="-150" dirty="0">
                <a:latin typeface="Arial"/>
                <a:cs typeface="Arial"/>
              </a:rPr>
              <a:t>Privacy </a:t>
            </a:r>
            <a:r>
              <a:rPr sz="2400" spc="25" dirty="0">
                <a:latin typeface="Arial"/>
                <a:cs typeface="Arial"/>
              </a:rPr>
              <a:t>of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everyone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ts val="4220"/>
              </a:lnSpc>
              <a:spcBef>
                <a:spcPts val="960"/>
              </a:spcBef>
              <a:buSzPct val="79729"/>
              <a:buAutoNum type="arabicPeriod"/>
              <a:tabLst>
                <a:tab pos="469265" algn="l"/>
                <a:tab pos="469900" algn="l"/>
              </a:tabLst>
            </a:pPr>
            <a:r>
              <a:rPr sz="2400" spc="-65" dirty="0">
                <a:latin typeface="Arial"/>
                <a:cs typeface="Arial"/>
              </a:rPr>
              <a:t>In-depth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stakeholder’s  </a:t>
            </a:r>
            <a:r>
              <a:rPr sz="2400" spc="-50" dirty="0">
                <a:latin typeface="Arial"/>
                <a:cs typeface="Arial"/>
              </a:rPr>
              <a:t>thoughts </a:t>
            </a:r>
            <a:r>
              <a:rPr sz="2400" spc="-145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get</a:t>
            </a:r>
            <a:r>
              <a:rPr sz="2400" spc="-720" dirty="0">
                <a:latin typeface="Arial"/>
                <a:cs typeface="Arial"/>
              </a:rPr>
              <a:t> </a:t>
            </a:r>
            <a:r>
              <a:rPr lang="en-US" sz="2400" spc="-720" dirty="0">
                <a:latin typeface="Arial"/>
                <a:cs typeface="Arial"/>
              </a:rPr>
              <a:t>       </a:t>
            </a:r>
            <a:r>
              <a:rPr sz="2400" spc="-145" dirty="0">
                <a:latin typeface="Arial"/>
                <a:cs typeface="Arial"/>
              </a:rPr>
              <a:t>his  </a:t>
            </a:r>
            <a:r>
              <a:rPr sz="2400" spc="-45" dirty="0">
                <a:latin typeface="Arial"/>
                <a:cs typeface="Arial"/>
              </a:rPr>
              <a:t>or </a:t>
            </a:r>
            <a:r>
              <a:rPr sz="2400" spc="-105" dirty="0">
                <a:latin typeface="Arial"/>
                <a:cs typeface="Arial"/>
              </a:rPr>
              <a:t>her</a:t>
            </a:r>
            <a:r>
              <a:rPr sz="2400" spc="-5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perspective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2651556-0F88-4E62-B498-FD3BBB4AC472}"/>
              </a:ext>
            </a:extLst>
          </p:cNvPr>
          <p:cNvSpPr txBox="1"/>
          <p:nvPr/>
        </p:nvSpPr>
        <p:spPr>
          <a:xfrm>
            <a:off x="6410451" y="2871850"/>
            <a:ext cx="4853305" cy="146450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400" b="1" spc="120" dirty="0">
                <a:latin typeface="Trebuchet MS"/>
                <a:cs typeface="Trebuchet MS"/>
              </a:rPr>
              <a:t>RISKS </a:t>
            </a:r>
            <a:r>
              <a:rPr sz="2400" b="1" spc="-55" dirty="0">
                <a:latin typeface="Trebuchet MS"/>
                <a:cs typeface="Trebuchet MS"/>
              </a:rPr>
              <a:t>&amp;</a:t>
            </a:r>
            <a:r>
              <a:rPr sz="2400" b="1" spc="-875" dirty="0">
                <a:latin typeface="Trebuchet MS"/>
                <a:cs typeface="Trebuchet MS"/>
              </a:rPr>
              <a:t> </a:t>
            </a:r>
            <a:r>
              <a:rPr sz="2400" b="1" spc="30" dirty="0">
                <a:latin typeface="Trebuchet MS"/>
                <a:cs typeface="Trebuchet MS"/>
              </a:rPr>
              <a:t>DRAWBACKS: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SzPct val="80000"/>
              <a:buAutoNum type="arabicPeriod"/>
              <a:tabLst>
                <a:tab pos="470534" algn="l"/>
              </a:tabLst>
            </a:pPr>
            <a:r>
              <a:rPr sz="2400" spc="-114" dirty="0">
                <a:latin typeface="Arial"/>
                <a:cs typeface="Arial"/>
              </a:rPr>
              <a:t>Time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Consuming</a:t>
            </a:r>
            <a:endParaRPr sz="2400">
              <a:latin typeface="Arial"/>
              <a:cs typeface="Arial"/>
            </a:endParaRPr>
          </a:p>
          <a:p>
            <a:pPr marL="572135" indent="-559435">
              <a:lnSpc>
                <a:spcPct val="100000"/>
              </a:lnSpc>
              <a:spcBef>
                <a:spcPts val="915"/>
              </a:spcBef>
              <a:buSzPct val="80000"/>
              <a:buAutoNum type="arabicPeriod"/>
              <a:tabLst>
                <a:tab pos="572135" algn="l"/>
                <a:tab pos="572770" algn="l"/>
              </a:tabLst>
            </a:pPr>
            <a:r>
              <a:rPr sz="2400" spc="-125" dirty="0">
                <a:latin typeface="Arial"/>
                <a:cs typeface="Arial"/>
              </a:rPr>
              <a:t>Misunderstandings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876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767" y="1447800"/>
            <a:ext cx="5659755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GROUP INTERVIEW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170" y="2743200"/>
            <a:ext cx="4552950" cy="239475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2800" spc="10" dirty="0">
                <a:latin typeface="Arial"/>
                <a:cs typeface="Arial"/>
              </a:rPr>
              <a:t>If </a:t>
            </a:r>
            <a:r>
              <a:rPr sz="2800" spc="-55" dirty="0">
                <a:latin typeface="Arial"/>
                <a:cs typeface="Arial"/>
              </a:rPr>
              <a:t>there </a:t>
            </a:r>
            <a:r>
              <a:rPr sz="2800" spc="-150" dirty="0">
                <a:latin typeface="Arial"/>
                <a:cs typeface="Arial"/>
              </a:rPr>
              <a:t>are </a:t>
            </a:r>
            <a:r>
              <a:rPr sz="2800" spc="-75" dirty="0">
                <a:latin typeface="Arial"/>
                <a:cs typeface="Arial"/>
              </a:rPr>
              <a:t>more </a:t>
            </a:r>
            <a:r>
              <a:rPr sz="2800" spc="-45" dirty="0">
                <a:latin typeface="Arial"/>
                <a:cs typeface="Arial"/>
              </a:rPr>
              <a:t>then  </a:t>
            </a:r>
            <a:r>
              <a:rPr sz="2800" spc="-135" dirty="0">
                <a:latin typeface="Arial"/>
                <a:cs typeface="Arial"/>
              </a:rPr>
              <a:t>one </a:t>
            </a:r>
            <a:r>
              <a:rPr sz="2800" spc="-140" dirty="0">
                <a:latin typeface="Arial"/>
                <a:cs typeface="Arial"/>
              </a:rPr>
              <a:t>person </a:t>
            </a:r>
            <a:r>
              <a:rPr sz="2800" spc="-65" dirty="0">
                <a:latin typeface="Arial"/>
                <a:cs typeface="Arial"/>
              </a:rPr>
              <a:t>during  </a:t>
            </a:r>
            <a:r>
              <a:rPr sz="2800" spc="-45" dirty="0">
                <a:latin typeface="Arial"/>
                <a:cs typeface="Arial"/>
              </a:rPr>
              <a:t>interview </a:t>
            </a:r>
            <a:r>
              <a:rPr sz="2800" spc="-125" dirty="0">
                <a:latin typeface="Arial"/>
                <a:cs typeface="Arial"/>
              </a:rPr>
              <a:t>usually </a:t>
            </a:r>
            <a:r>
              <a:rPr sz="2800" spc="-165" dirty="0">
                <a:latin typeface="Arial"/>
                <a:cs typeface="Arial"/>
              </a:rPr>
              <a:t>2 </a:t>
            </a:r>
            <a:r>
              <a:rPr sz="2800" spc="-40" dirty="0">
                <a:latin typeface="Arial"/>
                <a:cs typeface="Arial"/>
              </a:rPr>
              <a:t>or </a:t>
            </a:r>
            <a:r>
              <a:rPr sz="2800" spc="-145" dirty="0">
                <a:latin typeface="Arial"/>
                <a:cs typeface="Arial"/>
              </a:rPr>
              <a:t>4  </a:t>
            </a:r>
            <a:r>
              <a:rPr sz="2800" spc="-125" dirty="0">
                <a:latin typeface="Arial"/>
                <a:cs typeface="Arial"/>
              </a:rPr>
              <a:t>these </a:t>
            </a:r>
            <a:r>
              <a:rPr sz="2800" spc="-114" dirty="0">
                <a:latin typeface="Arial"/>
                <a:cs typeface="Arial"/>
              </a:rPr>
              <a:t>people </a:t>
            </a:r>
            <a:r>
              <a:rPr sz="2800" spc="-65" dirty="0">
                <a:latin typeface="Arial"/>
                <a:cs typeface="Arial"/>
              </a:rPr>
              <a:t>must </a:t>
            </a:r>
            <a:r>
              <a:rPr sz="2800" spc="-145" dirty="0">
                <a:latin typeface="Arial"/>
                <a:cs typeface="Arial"/>
              </a:rPr>
              <a:t>be  </a:t>
            </a:r>
            <a:r>
              <a:rPr sz="2800" spc="-95" dirty="0">
                <a:latin typeface="Arial"/>
                <a:cs typeface="Arial"/>
              </a:rPr>
              <a:t>on </a:t>
            </a:r>
            <a:r>
              <a:rPr sz="2800" spc="-165" dirty="0">
                <a:latin typeface="Arial"/>
                <a:cs typeface="Arial"/>
              </a:rPr>
              <a:t>some </a:t>
            </a:r>
            <a:r>
              <a:rPr sz="2800" spc="-105" dirty="0">
                <a:latin typeface="Arial"/>
                <a:cs typeface="Arial"/>
              </a:rPr>
              <a:t>level </a:t>
            </a:r>
            <a:r>
              <a:rPr sz="2800" spc="-65" dirty="0">
                <a:latin typeface="Arial"/>
                <a:cs typeface="Arial"/>
              </a:rPr>
              <a:t>must </a:t>
            </a:r>
            <a:r>
              <a:rPr sz="2800" spc="-145" dirty="0">
                <a:latin typeface="Arial"/>
                <a:cs typeface="Arial"/>
              </a:rPr>
              <a:t>be  </a:t>
            </a:r>
            <a:r>
              <a:rPr sz="2800" spc="-95" dirty="0">
                <a:latin typeface="Arial"/>
                <a:cs typeface="Arial"/>
              </a:rPr>
              <a:t>on </a:t>
            </a:r>
            <a:r>
              <a:rPr sz="2800" spc="-165" dirty="0">
                <a:latin typeface="Arial"/>
                <a:cs typeface="Arial"/>
              </a:rPr>
              <a:t>some </a:t>
            </a:r>
            <a:r>
              <a:rPr sz="2800" spc="-105" dirty="0">
                <a:latin typeface="Arial"/>
                <a:cs typeface="Arial"/>
              </a:rPr>
              <a:t>level </a:t>
            </a:r>
            <a:r>
              <a:rPr sz="2800" spc="-225" dirty="0">
                <a:latin typeface="Arial"/>
                <a:cs typeface="Arial"/>
              </a:rPr>
              <a:t>less </a:t>
            </a:r>
            <a:r>
              <a:rPr sz="2800" spc="5" dirty="0">
                <a:latin typeface="Arial"/>
                <a:cs typeface="Arial"/>
              </a:rPr>
              <a:t>time  </a:t>
            </a:r>
            <a:r>
              <a:rPr sz="2800" spc="-90" dirty="0">
                <a:latin typeface="Arial"/>
                <a:cs typeface="Arial"/>
              </a:rPr>
              <a:t>required.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2898656"/>
            <a:ext cx="4363211" cy="3090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035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738" y="2869061"/>
            <a:ext cx="9486643" cy="25668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6726" y="5534842"/>
            <a:ext cx="1000887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iterative</a:t>
            </a:r>
            <a:r>
              <a:rPr sz="2400" spc="4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40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continues</a:t>
            </a:r>
            <a:r>
              <a:rPr sz="240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throughout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40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possibly—as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agile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projects—throughout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full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 duration.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118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A7548B7-60CF-41FD-B666-3B8B0014B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857" y="1295400"/>
            <a:ext cx="5486400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GROUP INTERVIEW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483856-7011-480D-A522-95C2A0F679E3}"/>
              </a:ext>
            </a:extLst>
          </p:cNvPr>
          <p:cNvSpPr txBox="1"/>
          <p:nvPr/>
        </p:nvSpPr>
        <p:spPr>
          <a:xfrm>
            <a:off x="1212468" y="2420489"/>
            <a:ext cx="4964768" cy="3085332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800" b="1" spc="-20" dirty="0">
                <a:latin typeface="Trebuchet MS"/>
                <a:cs typeface="Trebuchet MS"/>
              </a:rPr>
              <a:t>BENEFITS:</a:t>
            </a:r>
            <a:endParaRPr sz="2800" dirty="0">
              <a:latin typeface="Trebuchet MS"/>
              <a:cs typeface="Trebuchet MS"/>
            </a:endParaRPr>
          </a:p>
          <a:p>
            <a:pPr marL="195580" marR="1117600" indent="-182880">
              <a:lnSpc>
                <a:spcPts val="3460"/>
              </a:lnSpc>
              <a:spcBef>
                <a:spcPts val="1490"/>
              </a:spcBef>
              <a:buSzPct val="79687"/>
              <a:buChar char="•"/>
              <a:tabLst>
                <a:tab pos="195580" algn="l"/>
              </a:tabLst>
            </a:pPr>
            <a:r>
              <a:rPr sz="2400" spc="-254" dirty="0">
                <a:latin typeface="Arial"/>
                <a:cs typeface="Arial"/>
              </a:rPr>
              <a:t>We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5" dirty="0">
                <a:latin typeface="Arial"/>
                <a:cs typeface="Arial"/>
              </a:rPr>
              <a:t>get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hidden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requirements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ct val="90000"/>
              </a:lnSpc>
              <a:spcBef>
                <a:spcPts val="1345"/>
              </a:spcBef>
              <a:buSzPct val="79687"/>
              <a:buChar char="•"/>
              <a:tabLst>
                <a:tab pos="264160" algn="l"/>
              </a:tabLst>
            </a:pPr>
            <a:r>
              <a:rPr sz="2400" spc="-120" dirty="0">
                <a:latin typeface="Arial"/>
                <a:cs typeface="Arial"/>
              </a:rPr>
              <a:t>Uncover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richer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25" dirty="0">
                <a:latin typeface="Arial"/>
                <a:cs typeface="Arial"/>
              </a:rPr>
              <a:t>of  </a:t>
            </a:r>
            <a:r>
              <a:rPr sz="2400" spc="-80" dirty="0">
                <a:latin typeface="Arial"/>
                <a:cs typeface="Arial"/>
              </a:rPr>
              <a:t>requirements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54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shorter  </a:t>
            </a:r>
            <a:r>
              <a:rPr sz="2400" spc="-60" dirty="0">
                <a:latin typeface="Arial"/>
                <a:cs typeface="Arial"/>
              </a:rPr>
              <a:t>period </a:t>
            </a:r>
            <a:r>
              <a:rPr sz="2400" spc="25" dirty="0">
                <a:latin typeface="Arial"/>
                <a:cs typeface="Arial"/>
              </a:rPr>
              <a:t>of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25"/>
              </a:spcBef>
              <a:buSzPct val="79687"/>
              <a:buChar char="•"/>
              <a:tabLst>
                <a:tab pos="195580" algn="l"/>
              </a:tabLst>
            </a:pPr>
            <a:r>
              <a:rPr sz="2400" spc="-120" dirty="0">
                <a:latin typeface="Arial"/>
                <a:cs typeface="Arial"/>
              </a:rPr>
              <a:t>Uncover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ambiguities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60E4D7F-984C-4FD3-BBF8-823231ABA16E}"/>
              </a:ext>
            </a:extLst>
          </p:cNvPr>
          <p:cNvSpPr txBox="1"/>
          <p:nvPr/>
        </p:nvSpPr>
        <p:spPr>
          <a:xfrm>
            <a:off x="6337680" y="2463215"/>
            <a:ext cx="5068097" cy="294324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800" b="1" spc="114" dirty="0">
                <a:latin typeface="Trebuchet MS"/>
                <a:cs typeface="Trebuchet MS"/>
              </a:rPr>
              <a:t>RISKS </a:t>
            </a:r>
            <a:r>
              <a:rPr sz="2800" b="1" spc="-55" dirty="0">
                <a:latin typeface="Trebuchet MS"/>
                <a:cs typeface="Trebuchet MS"/>
              </a:rPr>
              <a:t>&amp;</a:t>
            </a:r>
            <a:r>
              <a:rPr sz="2800" b="1" spc="-875" dirty="0">
                <a:latin typeface="Trebuchet MS"/>
                <a:cs typeface="Trebuchet MS"/>
              </a:rPr>
              <a:t> </a:t>
            </a:r>
            <a:r>
              <a:rPr sz="2800" b="1" spc="60" dirty="0">
                <a:latin typeface="Trebuchet MS"/>
                <a:cs typeface="Trebuchet MS"/>
              </a:rPr>
              <a:t>DRAWBACKS</a:t>
            </a:r>
            <a:endParaRPr sz="2800" dirty="0">
              <a:latin typeface="Trebuchet MS"/>
              <a:cs typeface="Trebuchet MS"/>
            </a:endParaRPr>
          </a:p>
          <a:p>
            <a:pPr marL="195580" marR="1877695" indent="-182880">
              <a:lnSpc>
                <a:spcPts val="3890"/>
              </a:lnSpc>
              <a:spcBef>
                <a:spcPts val="145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20" dirty="0">
                <a:latin typeface="Arial"/>
                <a:cs typeface="Arial"/>
              </a:rPr>
              <a:t>Not </a:t>
            </a:r>
            <a:r>
              <a:rPr sz="2400" spc="-125" dirty="0">
                <a:latin typeface="Arial"/>
                <a:cs typeface="Arial"/>
              </a:rPr>
              <a:t>relaxed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environment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90" dirty="0">
                <a:latin typeface="Arial"/>
                <a:cs typeface="Arial"/>
              </a:rPr>
              <a:t>Conflicts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ts val="3890"/>
              </a:lnSpc>
              <a:spcBef>
                <a:spcPts val="1460"/>
              </a:spcBef>
              <a:buSzPct val="79166"/>
              <a:buChar char="•"/>
              <a:tabLst>
                <a:tab pos="256540" algn="l"/>
              </a:tabLst>
            </a:pPr>
            <a:r>
              <a:rPr sz="2400" spc="-17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allotted </a:t>
            </a:r>
            <a:r>
              <a:rPr sz="2400" spc="10" dirty="0">
                <a:latin typeface="Arial"/>
                <a:cs typeface="Arial"/>
              </a:rPr>
              <a:t>time</a:t>
            </a:r>
            <a:r>
              <a:rPr sz="2400" spc="-72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have  </a:t>
            </a:r>
            <a:r>
              <a:rPr sz="2400" spc="-155" dirty="0">
                <a:latin typeface="Arial"/>
                <a:cs typeface="Arial"/>
              </a:rPr>
              <a:t>been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exhausted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333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295400"/>
            <a:ext cx="6324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DOCUMENT</a:t>
            </a:r>
            <a:r>
              <a:rPr spc="-660" dirty="0"/>
              <a:t> </a:t>
            </a:r>
            <a:r>
              <a:rPr spc="5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281" y="2667261"/>
            <a:ext cx="5148520" cy="236192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95580" marR="5080" indent="-182880">
              <a:lnSpc>
                <a:spcPct val="80000"/>
              </a:lnSpc>
              <a:spcBef>
                <a:spcPts val="890"/>
              </a:spcBef>
              <a:buSzPct val="80303"/>
              <a:buChar char="•"/>
              <a:tabLst>
                <a:tab pos="195580" algn="l"/>
              </a:tabLst>
            </a:pPr>
            <a:r>
              <a:rPr sz="2800" spc="-85" dirty="0">
                <a:latin typeface="Arial"/>
                <a:cs typeface="Arial"/>
              </a:rPr>
              <a:t>Document</a:t>
            </a:r>
            <a:r>
              <a:rPr sz="2800" spc="-70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Analysis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60" dirty="0">
                <a:latin typeface="Arial"/>
                <a:cs typeface="Arial"/>
              </a:rPr>
              <a:t>an  </a:t>
            </a:r>
            <a:r>
              <a:rPr sz="2800" dirty="0">
                <a:latin typeface="Arial"/>
                <a:cs typeface="Arial"/>
              </a:rPr>
              <a:t>important </a:t>
            </a:r>
            <a:r>
              <a:rPr sz="2800" spc="-55" dirty="0">
                <a:latin typeface="Arial"/>
                <a:cs typeface="Arial"/>
              </a:rPr>
              <a:t>gathering  </a:t>
            </a:r>
            <a:r>
              <a:rPr sz="2800" spc="-85" dirty="0">
                <a:latin typeface="Arial"/>
                <a:cs typeface="Arial"/>
              </a:rPr>
              <a:t>technique.</a:t>
            </a:r>
            <a:endParaRPr sz="2800" dirty="0">
              <a:latin typeface="Arial"/>
              <a:cs typeface="Arial"/>
            </a:endParaRPr>
          </a:p>
          <a:p>
            <a:pPr marL="195580" marR="150495" indent="-182880">
              <a:lnSpc>
                <a:spcPct val="80000"/>
              </a:lnSpc>
              <a:spcBef>
                <a:spcPts val="1405"/>
              </a:spcBef>
              <a:buSzPct val="80303"/>
              <a:buChar char="•"/>
              <a:tabLst>
                <a:tab pos="279400" algn="l"/>
              </a:tabLst>
            </a:pPr>
            <a:r>
              <a:rPr sz="2800" spc="-100" dirty="0">
                <a:latin typeface="Arial"/>
                <a:cs typeface="Arial"/>
              </a:rPr>
              <a:t>Evaluating </a:t>
            </a:r>
            <a:r>
              <a:rPr sz="2800" spc="-25" dirty="0">
                <a:latin typeface="Arial"/>
                <a:cs typeface="Arial"/>
              </a:rPr>
              <a:t>the  </a:t>
            </a:r>
            <a:r>
              <a:rPr sz="2800" spc="-55" dirty="0">
                <a:latin typeface="Arial"/>
                <a:cs typeface="Arial"/>
              </a:rPr>
              <a:t>documentation </a:t>
            </a:r>
            <a:r>
              <a:rPr sz="2800" spc="2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95" dirty="0">
                <a:latin typeface="Arial"/>
                <a:cs typeface="Arial"/>
              </a:rPr>
              <a:t>present </a:t>
            </a:r>
            <a:r>
              <a:rPr sz="2800" spc="-120" dirty="0">
                <a:latin typeface="Arial"/>
                <a:cs typeface="Arial"/>
              </a:rPr>
              <a:t>system </a:t>
            </a:r>
            <a:r>
              <a:rPr sz="2800" spc="-180" dirty="0">
                <a:latin typeface="Arial"/>
                <a:cs typeface="Arial"/>
              </a:rPr>
              <a:t>can  </a:t>
            </a:r>
            <a:r>
              <a:rPr sz="2800" spc="-155" dirty="0">
                <a:latin typeface="Arial"/>
                <a:cs typeface="Arial"/>
              </a:rPr>
              <a:t>assist </a:t>
            </a:r>
            <a:r>
              <a:rPr sz="2800" spc="-105" dirty="0">
                <a:latin typeface="Arial"/>
                <a:cs typeface="Arial"/>
              </a:rPr>
              <a:t>when </a:t>
            </a:r>
            <a:r>
              <a:rPr sz="2800" spc="-75" dirty="0">
                <a:latin typeface="Arial"/>
                <a:cs typeface="Arial"/>
              </a:rPr>
              <a:t>making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 </a:t>
            </a:r>
            <a:r>
              <a:rPr sz="2800" spc="-60" dirty="0">
                <a:latin typeface="Arial"/>
                <a:cs typeface="Arial"/>
              </a:rPr>
              <a:t>current </a:t>
            </a:r>
            <a:r>
              <a:rPr sz="2800" spc="-170" dirty="0">
                <a:latin typeface="Arial"/>
                <a:cs typeface="Arial"/>
              </a:rPr>
              <a:t>process  </a:t>
            </a:r>
            <a:r>
              <a:rPr sz="2800" spc="-95" dirty="0">
                <a:latin typeface="Arial"/>
                <a:cs typeface="Arial"/>
              </a:rPr>
              <a:t>documents.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5950" y="2978403"/>
            <a:ext cx="4389755" cy="2921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E7254DE-3CC4-48BB-92E6-E82401E54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1295400"/>
            <a:ext cx="6335078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DOCUMENT ANALYSIS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48AD060-2EAD-4042-BE56-EF23D730D020}"/>
              </a:ext>
            </a:extLst>
          </p:cNvPr>
          <p:cNvSpPr txBox="1"/>
          <p:nvPr/>
        </p:nvSpPr>
        <p:spPr>
          <a:xfrm>
            <a:off x="1282762" y="2476960"/>
            <a:ext cx="4666194" cy="32457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b="1" spc="-20" dirty="0">
                <a:latin typeface="Trebuchet MS"/>
                <a:cs typeface="Trebuchet MS"/>
              </a:rPr>
              <a:t>BENEFITS:</a:t>
            </a:r>
            <a:endParaRPr sz="2800" dirty="0">
              <a:latin typeface="Trebuchet MS"/>
              <a:cs typeface="Trebuchet MS"/>
            </a:endParaRPr>
          </a:p>
          <a:p>
            <a:pPr marL="195580" marR="5080" indent="-182880">
              <a:lnSpc>
                <a:spcPts val="2690"/>
              </a:lnSpc>
              <a:spcBef>
                <a:spcPts val="138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50" dirty="0">
                <a:latin typeface="Arial"/>
                <a:cs typeface="Arial"/>
              </a:rPr>
              <a:t>Validating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requirement  </a:t>
            </a:r>
            <a:r>
              <a:rPr sz="2400" spc="-105" dirty="0">
                <a:latin typeface="Arial"/>
                <a:cs typeface="Arial"/>
              </a:rPr>
              <a:t>completeness.</a:t>
            </a:r>
            <a:endParaRPr sz="2400" dirty="0">
              <a:latin typeface="Arial"/>
              <a:cs typeface="Arial"/>
            </a:endParaRPr>
          </a:p>
          <a:p>
            <a:pPr marL="195580" marR="149860" indent="-182880">
              <a:lnSpc>
                <a:spcPct val="80000"/>
              </a:lnSpc>
              <a:spcBef>
                <a:spcPts val="141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165" dirty="0">
                <a:latin typeface="Arial"/>
                <a:cs typeface="Arial"/>
              </a:rPr>
              <a:t>Chunks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information</a:t>
            </a:r>
            <a:r>
              <a:rPr sz="2400" spc="-52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are  </a:t>
            </a:r>
            <a:r>
              <a:rPr sz="2400" spc="-35" dirty="0">
                <a:latin typeface="Arial"/>
                <a:cs typeface="Arial"/>
              </a:rPr>
              <a:t>mostly </a:t>
            </a:r>
            <a:r>
              <a:rPr sz="2400" spc="-60" dirty="0">
                <a:latin typeface="Arial"/>
                <a:cs typeface="Arial"/>
              </a:rPr>
              <a:t>buried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present  </a:t>
            </a:r>
            <a:r>
              <a:rPr sz="2400" spc="-85" dirty="0">
                <a:latin typeface="Arial"/>
                <a:cs typeface="Arial"/>
              </a:rPr>
              <a:t>documents</a:t>
            </a:r>
            <a:endParaRPr sz="2400" dirty="0">
              <a:latin typeface="Arial"/>
              <a:cs typeface="Arial"/>
            </a:endParaRPr>
          </a:p>
          <a:p>
            <a:pPr marL="195580" marR="456565" indent="-182880">
              <a:lnSpc>
                <a:spcPct val="80000"/>
              </a:lnSpc>
              <a:spcBef>
                <a:spcPts val="1405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95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beginning </a:t>
            </a:r>
            <a:r>
              <a:rPr sz="2400" spc="-5" dirty="0">
                <a:latin typeface="Arial"/>
                <a:cs typeface="Arial"/>
              </a:rPr>
              <a:t>point </a:t>
            </a:r>
            <a:r>
              <a:rPr sz="2400" spc="15" dirty="0">
                <a:latin typeface="Arial"/>
                <a:cs typeface="Arial"/>
              </a:rPr>
              <a:t>for  </a:t>
            </a:r>
            <a:r>
              <a:rPr sz="2400" spc="-55" dirty="0">
                <a:latin typeface="Arial"/>
                <a:cs typeface="Arial"/>
              </a:rPr>
              <a:t>documenting </a:t>
            </a:r>
            <a:r>
              <a:rPr sz="2400" spc="-45" dirty="0">
                <a:latin typeface="Arial"/>
                <a:cs typeface="Arial"/>
              </a:rPr>
              <a:t>all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current  </a:t>
            </a:r>
            <a:r>
              <a:rPr sz="2400" spc="-70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1173DC2-AA1F-4442-8976-CEC9B61CE0BD}"/>
              </a:ext>
            </a:extLst>
          </p:cNvPr>
          <p:cNvSpPr txBox="1"/>
          <p:nvPr/>
        </p:nvSpPr>
        <p:spPr>
          <a:xfrm>
            <a:off x="6407975" y="2475112"/>
            <a:ext cx="4601514" cy="255582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b="1" spc="105" dirty="0">
                <a:latin typeface="Trebuchet MS"/>
                <a:cs typeface="Trebuchet MS"/>
              </a:rPr>
              <a:t>RISKS </a:t>
            </a:r>
            <a:r>
              <a:rPr sz="2800" b="1" spc="-45" dirty="0">
                <a:latin typeface="Trebuchet MS"/>
                <a:cs typeface="Trebuchet MS"/>
              </a:rPr>
              <a:t>&amp;</a:t>
            </a:r>
            <a:r>
              <a:rPr sz="2800" b="1" spc="-755" dirty="0">
                <a:latin typeface="Trebuchet MS"/>
                <a:cs typeface="Trebuchet MS"/>
              </a:rPr>
              <a:t> </a:t>
            </a:r>
            <a:r>
              <a:rPr sz="2800" b="1" spc="55" dirty="0">
                <a:latin typeface="Trebuchet MS"/>
                <a:cs typeface="Trebuchet MS"/>
              </a:rPr>
              <a:t>DRAWBACKS</a:t>
            </a:r>
            <a:endParaRPr sz="28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635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90" dirty="0">
                <a:latin typeface="Arial"/>
                <a:cs typeface="Arial"/>
              </a:rPr>
              <a:t>Time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Consuming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30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80" dirty="0">
                <a:latin typeface="Arial"/>
                <a:cs typeface="Arial"/>
              </a:rPr>
              <a:t>Conflicts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35"/>
              </a:spcBef>
              <a:buSzPct val="79687"/>
              <a:buChar char="•"/>
              <a:tabLst>
                <a:tab pos="195580" algn="l"/>
              </a:tabLst>
            </a:pPr>
            <a:r>
              <a:rPr sz="2800" spc="-145" dirty="0">
                <a:latin typeface="Arial"/>
                <a:cs typeface="Arial"/>
              </a:rPr>
              <a:t>Exhausted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40"/>
              </a:spcBef>
              <a:buSzPct val="79687"/>
              <a:buChar char="•"/>
              <a:tabLst>
                <a:tab pos="195580" algn="l"/>
              </a:tabLst>
            </a:pPr>
            <a:r>
              <a:rPr sz="2800" spc="20" dirty="0">
                <a:latin typeface="Arial"/>
                <a:cs typeface="Arial"/>
              </a:rPr>
              <a:t>Not </a:t>
            </a:r>
            <a:r>
              <a:rPr sz="2800" spc="-145" dirty="0">
                <a:latin typeface="Arial"/>
                <a:cs typeface="Arial"/>
              </a:rPr>
              <a:t>Found </a:t>
            </a:r>
            <a:r>
              <a:rPr sz="2800" spc="-215" dirty="0">
                <a:latin typeface="Arial"/>
                <a:cs typeface="Arial"/>
              </a:rPr>
              <a:t>Real</a:t>
            </a:r>
            <a:r>
              <a:rPr sz="2800" spc="-70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Figures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570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903" y="1219200"/>
            <a:ext cx="4317111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FOCUS 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2903" y="2667000"/>
            <a:ext cx="5959770" cy="32269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5580" marR="310515" indent="-182880">
              <a:lnSpc>
                <a:spcPct val="90000"/>
              </a:lnSpc>
              <a:spcBef>
                <a:spcPts val="434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focus </a:t>
            </a:r>
            <a:r>
              <a:rPr sz="2400" spc="-65" dirty="0">
                <a:latin typeface="Arial"/>
                <a:cs typeface="Arial"/>
              </a:rPr>
              <a:t>group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actually  </a:t>
            </a:r>
            <a:r>
              <a:rPr sz="2400" spc="-50" dirty="0">
                <a:latin typeface="Arial"/>
                <a:cs typeface="Arial"/>
              </a:rPr>
              <a:t>gathering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people </a:t>
            </a:r>
            <a:r>
              <a:rPr sz="2400" spc="-60" dirty="0">
                <a:latin typeface="Arial"/>
                <a:cs typeface="Arial"/>
              </a:rPr>
              <a:t>who </a:t>
            </a:r>
            <a:r>
              <a:rPr sz="2400" spc="-120" dirty="0">
                <a:latin typeface="Arial"/>
                <a:cs typeface="Arial"/>
              </a:rPr>
              <a:t>are  </a:t>
            </a:r>
            <a:r>
              <a:rPr sz="2400" spc="-105" dirty="0">
                <a:latin typeface="Arial"/>
                <a:cs typeface="Arial"/>
              </a:rPr>
              <a:t>customers </a:t>
            </a:r>
            <a:r>
              <a:rPr sz="2400" spc="-35" dirty="0">
                <a:latin typeface="Arial"/>
                <a:cs typeface="Arial"/>
              </a:rPr>
              <a:t>or </a:t>
            </a:r>
            <a:r>
              <a:rPr sz="2400" spc="-165" dirty="0">
                <a:latin typeface="Arial"/>
                <a:cs typeface="Arial"/>
              </a:rPr>
              <a:t>users  </a:t>
            </a:r>
            <a:r>
              <a:rPr sz="2400" spc="-85" dirty="0">
                <a:latin typeface="Arial"/>
                <a:cs typeface="Arial"/>
              </a:rPr>
              <a:t>representatives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56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product </a:t>
            </a:r>
            <a:r>
              <a:rPr sz="2400" spc="55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gain </a:t>
            </a:r>
            <a:r>
              <a:rPr sz="2400" spc="-20" dirty="0">
                <a:latin typeface="Arial"/>
                <a:cs typeface="Arial"/>
              </a:rPr>
              <a:t>its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feedback.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ct val="90000"/>
              </a:lnSpc>
              <a:spcBef>
                <a:spcPts val="1400"/>
              </a:spcBef>
              <a:buSzPct val="80357"/>
              <a:buChar char="•"/>
              <a:tabLst>
                <a:tab pos="243204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feedback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collected  </a:t>
            </a:r>
            <a:r>
              <a:rPr sz="2400" spc="-50" dirty="0">
                <a:latin typeface="Arial"/>
                <a:cs typeface="Arial"/>
              </a:rPr>
              <a:t>about </a:t>
            </a:r>
            <a:r>
              <a:rPr sz="2400" spc="-40" dirty="0">
                <a:latin typeface="Arial"/>
                <a:cs typeface="Arial"/>
              </a:rPr>
              <a:t>opportunities, </a:t>
            </a:r>
            <a:r>
              <a:rPr sz="2400" spc="-135" dirty="0">
                <a:latin typeface="Arial"/>
                <a:cs typeface="Arial"/>
              </a:rPr>
              <a:t>needs, </a:t>
            </a:r>
            <a:r>
              <a:rPr sz="2400" spc="-110" dirty="0">
                <a:latin typeface="Arial"/>
                <a:cs typeface="Arial"/>
              </a:rPr>
              <a:t>and  </a:t>
            </a:r>
            <a:r>
              <a:rPr sz="2400" spc="-80" dirty="0">
                <a:latin typeface="Arial"/>
                <a:cs typeface="Arial"/>
              </a:rPr>
              <a:t>problems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determine  </a:t>
            </a:r>
            <a:r>
              <a:rPr sz="2400" spc="-75" dirty="0">
                <a:latin typeface="Arial"/>
                <a:cs typeface="Arial"/>
              </a:rPr>
              <a:t>requirements </a:t>
            </a:r>
            <a:r>
              <a:rPr sz="2400" spc="-35" dirty="0">
                <a:latin typeface="Arial"/>
                <a:cs typeface="Arial"/>
              </a:rPr>
              <a:t>or </a:t>
            </a:r>
            <a:r>
              <a:rPr sz="2400" spc="105" dirty="0">
                <a:latin typeface="Arial"/>
                <a:cs typeface="Arial"/>
              </a:rPr>
              <a:t>it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70" dirty="0">
                <a:latin typeface="Arial"/>
                <a:cs typeface="Arial"/>
              </a:rPr>
              <a:t>collected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refine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validate 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already </a:t>
            </a:r>
            <a:r>
              <a:rPr sz="2400" spc="-40" dirty="0">
                <a:latin typeface="Arial"/>
                <a:cs typeface="Arial"/>
              </a:rPr>
              <a:t>elicited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sz="2400" spc="-5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3382" y="2966298"/>
            <a:ext cx="4585715" cy="307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3079B95-5D9E-41E5-A3AD-2B08B8865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1066800"/>
            <a:ext cx="4119245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FOCUS GROUP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D85403B-2BBE-4E12-9BD4-F7058678B330}"/>
              </a:ext>
            </a:extLst>
          </p:cNvPr>
          <p:cNvSpPr txBox="1"/>
          <p:nvPr/>
        </p:nvSpPr>
        <p:spPr>
          <a:xfrm>
            <a:off x="1283016" y="2413513"/>
            <a:ext cx="4584384" cy="283718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b="1" spc="-15" dirty="0">
                <a:latin typeface="Trebuchet MS"/>
                <a:cs typeface="Trebuchet MS"/>
              </a:rPr>
              <a:t>BENEFITS:</a:t>
            </a:r>
            <a:endParaRPr sz="2800" dirty="0">
              <a:latin typeface="Trebuchet MS"/>
              <a:cs typeface="Trebuchet MS"/>
            </a:endParaRPr>
          </a:p>
          <a:p>
            <a:pPr marL="195580" marR="365760" indent="-182880">
              <a:lnSpc>
                <a:spcPct val="70100"/>
              </a:lnSpc>
              <a:spcBef>
                <a:spcPts val="1385"/>
              </a:spcBef>
              <a:buSzPct val="80000"/>
              <a:buChar char="•"/>
              <a:tabLst>
                <a:tab pos="195580" algn="l"/>
              </a:tabLst>
            </a:pPr>
            <a:r>
              <a:rPr sz="2400" spc="-125" dirty="0">
                <a:latin typeface="Arial"/>
                <a:cs typeface="Arial"/>
              </a:rPr>
              <a:t>Managed </a:t>
            </a:r>
            <a:r>
              <a:rPr sz="2400" spc="-155" dirty="0">
                <a:latin typeface="Arial"/>
                <a:cs typeface="Arial"/>
              </a:rPr>
              <a:t>process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with  </a:t>
            </a:r>
            <a:r>
              <a:rPr sz="2400" spc="-50" dirty="0">
                <a:latin typeface="Arial"/>
                <a:cs typeface="Arial"/>
              </a:rPr>
              <a:t>particular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participants.</a:t>
            </a:r>
            <a:endParaRPr sz="2400" dirty="0">
              <a:latin typeface="Arial"/>
              <a:cs typeface="Arial"/>
            </a:endParaRPr>
          </a:p>
          <a:p>
            <a:pPr marL="195580" marR="309245" indent="-182880">
              <a:lnSpc>
                <a:spcPct val="70000"/>
              </a:lnSpc>
              <a:spcBef>
                <a:spcPts val="1405"/>
              </a:spcBef>
              <a:buSzPct val="80000"/>
              <a:buChar char="•"/>
              <a:tabLst>
                <a:tab pos="195580" algn="l"/>
              </a:tabLst>
            </a:pPr>
            <a:r>
              <a:rPr sz="2400" spc="-130" dirty="0">
                <a:latin typeface="Arial"/>
                <a:cs typeface="Arial"/>
              </a:rPr>
              <a:t>Refine </a:t>
            </a:r>
            <a:r>
              <a:rPr sz="2400" spc="-120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validate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  </a:t>
            </a:r>
            <a:r>
              <a:rPr sz="2400" spc="-100" dirty="0">
                <a:latin typeface="Arial"/>
                <a:cs typeface="Arial"/>
              </a:rPr>
              <a:t>already </a:t>
            </a:r>
            <a:r>
              <a:rPr sz="2400" spc="-40" dirty="0">
                <a:latin typeface="Arial"/>
                <a:cs typeface="Arial"/>
              </a:rPr>
              <a:t>elicited  </a:t>
            </a:r>
            <a:r>
              <a:rPr sz="2400" spc="-75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ct val="70000"/>
              </a:lnSpc>
              <a:spcBef>
                <a:spcPts val="1405"/>
              </a:spcBef>
              <a:buSzPct val="80000"/>
              <a:buChar char="•"/>
              <a:tabLst>
                <a:tab pos="195580" algn="l"/>
              </a:tabLst>
            </a:pPr>
            <a:r>
              <a:rPr sz="2400" spc="-75" dirty="0">
                <a:latin typeface="Arial"/>
                <a:cs typeface="Arial"/>
              </a:rPr>
              <a:t>Allows </a:t>
            </a:r>
            <a:r>
              <a:rPr sz="2400" spc="-90" dirty="0">
                <a:latin typeface="Arial"/>
                <a:cs typeface="Arial"/>
              </a:rPr>
              <a:t>analyst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rapidly  </a:t>
            </a:r>
            <a:r>
              <a:rPr sz="2400" spc="-35" dirty="0">
                <a:latin typeface="Arial"/>
                <a:cs typeface="Arial"/>
              </a:rPr>
              <a:t>obtain </a:t>
            </a:r>
            <a:r>
              <a:rPr sz="2400" spc="-20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wide </a:t>
            </a:r>
            <a:r>
              <a:rPr sz="2400" spc="-50" dirty="0">
                <a:latin typeface="Arial"/>
                <a:cs typeface="Arial"/>
              </a:rPr>
              <a:t>variety </a:t>
            </a:r>
            <a:r>
              <a:rPr sz="2400" spc="20" dirty="0">
                <a:latin typeface="Arial"/>
                <a:cs typeface="Arial"/>
              </a:rPr>
              <a:t>of  </a:t>
            </a:r>
            <a:r>
              <a:rPr sz="2400" spc="-150" dirty="0">
                <a:latin typeface="Arial"/>
                <a:cs typeface="Arial"/>
              </a:rPr>
              <a:t>user </a:t>
            </a:r>
            <a:r>
              <a:rPr sz="2400" spc="-120" dirty="0">
                <a:latin typeface="Arial"/>
                <a:cs typeface="Arial"/>
              </a:rPr>
              <a:t>views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possibly</a:t>
            </a:r>
            <a:r>
              <a:rPr sz="2400" spc="-590" dirty="0">
                <a:latin typeface="Arial"/>
                <a:cs typeface="Arial"/>
              </a:rPr>
              <a:t> </a:t>
            </a:r>
            <a:r>
              <a:rPr lang="en-US" sz="2400" spc="-590" dirty="0">
                <a:latin typeface="Arial"/>
                <a:cs typeface="Arial"/>
              </a:rPr>
              <a:t>  </a:t>
            </a:r>
            <a:r>
              <a:rPr sz="2400" spc="-200" dirty="0">
                <a:latin typeface="Arial"/>
                <a:cs typeface="Arial"/>
              </a:rPr>
              <a:t>a  </a:t>
            </a:r>
            <a:r>
              <a:rPr sz="2400" spc="-170" dirty="0">
                <a:latin typeface="Arial"/>
                <a:cs typeface="Arial"/>
              </a:rPr>
              <a:t>consensus.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9397A8E-3F07-436E-A663-420502F3ABC6}"/>
              </a:ext>
            </a:extLst>
          </p:cNvPr>
          <p:cNvSpPr txBox="1"/>
          <p:nvPr/>
        </p:nvSpPr>
        <p:spPr>
          <a:xfrm>
            <a:off x="6408229" y="2386495"/>
            <a:ext cx="4770120" cy="333424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b="1" spc="95" dirty="0">
                <a:latin typeface="Trebuchet MS"/>
                <a:cs typeface="Trebuchet MS"/>
              </a:rPr>
              <a:t>RISKS </a:t>
            </a:r>
            <a:r>
              <a:rPr sz="2800" b="1" spc="-45" dirty="0">
                <a:latin typeface="Trebuchet MS"/>
                <a:cs typeface="Trebuchet MS"/>
              </a:rPr>
              <a:t>&amp;</a:t>
            </a:r>
            <a:r>
              <a:rPr sz="2800" b="1" spc="-675" dirty="0">
                <a:latin typeface="Trebuchet MS"/>
                <a:cs typeface="Trebuchet MS"/>
              </a:rPr>
              <a:t> </a:t>
            </a:r>
            <a:r>
              <a:rPr sz="2800" b="1" spc="50" dirty="0">
                <a:latin typeface="Trebuchet MS"/>
                <a:cs typeface="Trebuchet MS"/>
              </a:rPr>
              <a:t>DRAWBACKS</a:t>
            </a:r>
            <a:endParaRPr sz="2800" dirty="0">
              <a:latin typeface="Trebuchet MS"/>
              <a:cs typeface="Trebuchet MS"/>
            </a:endParaRPr>
          </a:p>
          <a:p>
            <a:pPr marL="195580" marR="411480" indent="-182880" algn="just">
              <a:lnSpc>
                <a:spcPct val="70000"/>
              </a:lnSpc>
              <a:spcBef>
                <a:spcPts val="1395"/>
              </a:spcBef>
              <a:buSzPct val="78846"/>
              <a:buChar char="•"/>
              <a:tabLst>
                <a:tab pos="195580" algn="l"/>
              </a:tabLst>
            </a:pPr>
            <a:r>
              <a:rPr sz="2400" spc="-60" dirty="0">
                <a:latin typeface="Arial"/>
                <a:cs typeface="Arial"/>
              </a:rPr>
              <a:t>Following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crowd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and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some  </a:t>
            </a:r>
            <a:r>
              <a:rPr sz="2400" spc="-80" dirty="0">
                <a:latin typeface="Arial"/>
                <a:cs typeface="Arial"/>
              </a:rPr>
              <a:t>people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think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that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focus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groups  </a:t>
            </a:r>
            <a:r>
              <a:rPr sz="2400" spc="-10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70" dirty="0">
                <a:latin typeface="Arial"/>
                <a:cs typeface="Arial"/>
              </a:rPr>
              <a:t>best</a:t>
            </a:r>
            <a:r>
              <a:rPr sz="2400" spc="-5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unproductive.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ct val="70000"/>
              </a:lnSpc>
              <a:spcBef>
                <a:spcPts val="1405"/>
              </a:spcBef>
              <a:buSzPct val="78846"/>
              <a:buChar char="•"/>
              <a:tabLst>
                <a:tab pos="195580" algn="l"/>
              </a:tabLst>
            </a:pPr>
            <a:r>
              <a:rPr sz="2400" spc="-145" dirty="0">
                <a:latin typeface="Arial"/>
                <a:cs typeface="Arial"/>
              </a:rPr>
              <a:t>End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up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with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is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with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least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common  </a:t>
            </a:r>
            <a:r>
              <a:rPr sz="2400" spc="-45" dirty="0">
                <a:latin typeface="Arial"/>
                <a:cs typeface="Arial"/>
              </a:rPr>
              <a:t>denominator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features.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SzPct val="78846"/>
              <a:buChar char="•"/>
              <a:tabLst>
                <a:tab pos="195580" algn="l"/>
              </a:tabLst>
            </a:pPr>
            <a:r>
              <a:rPr sz="2400" spc="-60" dirty="0">
                <a:latin typeface="Arial"/>
                <a:cs typeface="Arial"/>
              </a:rPr>
              <a:t>Recruitment </a:t>
            </a:r>
            <a:r>
              <a:rPr sz="2400" spc="30" dirty="0">
                <a:latin typeface="Arial"/>
                <a:cs typeface="Arial"/>
              </a:rPr>
              <a:t>effort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Assemble </a:t>
            </a:r>
            <a:r>
              <a:rPr sz="2400" spc="-85" dirty="0">
                <a:latin typeface="Arial"/>
                <a:cs typeface="Arial"/>
              </a:rPr>
              <a:t>groups. </a:t>
            </a:r>
            <a:r>
              <a:rPr sz="2400" spc="-40" dirty="0">
                <a:latin typeface="Arial"/>
                <a:cs typeface="Arial"/>
              </a:rPr>
              <a:t>Dominant  </a:t>
            </a:r>
            <a:r>
              <a:rPr sz="2400" spc="-50" dirty="0">
                <a:latin typeface="Arial"/>
                <a:cs typeface="Arial"/>
              </a:rPr>
              <a:t>participants </a:t>
            </a:r>
            <a:r>
              <a:rPr sz="2400" spc="-85" dirty="0">
                <a:latin typeface="Arial"/>
                <a:cs typeface="Arial"/>
              </a:rPr>
              <a:t>may </a:t>
            </a:r>
            <a:r>
              <a:rPr sz="2400" spc="-65" dirty="0">
                <a:latin typeface="Arial"/>
                <a:cs typeface="Arial"/>
              </a:rPr>
              <a:t>influence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group  </a:t>
            </a:r>
            <a:r>
              <a:rPr sz="2400" spc="-35" dirty="0">
                <a:latin typeface="Arial"/>
                <a:cs typeface="Arial"/>
              </a:rPr>
              <a:t>disproportionately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810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143000"/>
            <a:ext cx="6020943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INTERFACE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667000"/>
            <a:ext cx="6885687" cy="316625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283210" indent="-182880">
              <a:lnSpc>
                <a:spcPts val="2380"/>
              </a:lnSpc>
              <a:spcBef>
                <a:spcPts val="39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50" dirty="0">
                <a:latin typeface="Arial"/>
                <a:cs typeface="Arial"/>
              </a:rPr>
              <a:t>Interface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for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any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software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product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will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either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human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or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machine.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Integration  </a:t>
            </a:r>
            <a:r>
              <a:rPr sz="2200" spc="15" dirty="0">
                <a:latin typeface="Arial"/>
                <a:cs typeface="Arial"/>
              </a:rPr>
              <a:t>with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external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devices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and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systems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is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another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interface.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ts val="2510"/>
              </a:lnSpc>
              <a:spcBef>
                <a:spcPts val="109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10" dirty="0">
                <a:latin typeface="Arial"/>
                <a:cs typeface="Arial"/>
              </a:rPr>
              <a:t>The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user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centric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design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approaches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are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quite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effective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to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ensure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that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you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make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usable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software.</a:t>
            </a:r>
            <a:endParaRPr sz="2200" dirty="0">
              <a:latin typeface="Arial"/>
              <a:cs typeface="Arial"/>
            </a:endParaRPr>
          </a:p>
          <a:p>
            <a:pPr marL="195580" marR="5080" indent="-182880">
              <a:lnSpc>
                <a:spcPts val="2380"/>
              </a:lnSpc>
              <a:spcBef>
                <a:spcPts val="1435"/>
              </a:spcBef>
              <a:buSzPct val="79545"/>
              <a:buChar char="•"/>
              <a:tabLst>
                <a:tab pos="250190" algn="l"/>
                <a:tab pos="250825" algn="l"/>
              </a:tabLst>
            </a:pPr>
            <a:r>
              <a:rPr sz="2200" spc="-50" dirty="0">
                <a:latin typeface="Arial"/>
                <a:cs typeface="Arial"/>
              </a:rPr>
              <a:t>Interface </a:t>
            </a:r>
            <a:r>
              <a:rPr sz="2200" spc="-90" dirty="0">
                <a:latin typeface="Arial"/>
                <a:cs typeface="Arial"/>
              </a:rPr>
              <a:t>analysis- </a:t>
            </a:r>
            <a:r>
              <a:rPr sz="2200" spc="-70" dirty="0">
                <a:latin typeface="Arial"/>
                <a:cs typeface="Arial"/>
              </a:rPr>
              <a:t>analyzing </a:t>
            </a:r>
            <a:r>
              <a:rPr sz="2200" spc="-15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touch points </a:t>
            </a:r>
            <a:r>
              <a:rPr sz="2200" spc="15" dirty="0">
                <a:latin typeface="Arial"/>
                <a:cs typeface="Arial"/>
              </a:rPr>
              <a:t>with </a:t>
            </a:r>
            <a:r>
              <a:rPr sz="2200" spc="-45" dirty="0">
                <a:latin typeface="Arial"/>
                <a:cs typeface="Arial"/>
              </a:rPr>
              <a:t>another </a:t>
            </a:r>
            <a:r>
              <a:rPr sz="2200" spc="-50" dirty="0">
                <a:latin typeface="Arial"/>
                <a:cs typeface="Arial"/>
              </a:rPr>
              <a:t>external </a:t>
            </a:r>
            <a:r>
              <a:rPr sz="2200" spc="-70" dirty="0">
                <a:latin typeface="Arial"/>
                <a:cs typeface="Arial"/>
              </a:rPr>
              <a:t>system- </a:t>
            </a:r>
            <a:r>
              <a:rPr sz="2200" spc="-100" dirty="0">
                <a:latin typeface="Arial"/>
                <a:cs typeface="Arial"/>
              </a:rPr>
              <a:t>is  </a:t>
            </a:r>
            <a:r>
              <a:rPr sz="2200" spc="-10" dirty="0">
                <a:latin typeface="Arial"/>
                <a:cs typeface="Arial"/>
              </a:rPr>
              <a:t>vital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to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ensure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that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you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do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not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overlook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requirements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that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are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not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instantly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visible  </a:t>
            </a:r>
            <a:r>
              <a:rPr sz="2200" spc="45" dirty="0">
                <a:latin typeface="Arial"/>
                <a:cs typeface="Arial"/>
              </a:rPr>
              <a:t>to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-40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users.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8687" y="3304764"/>
            <a:ext cx="3296412" cy="221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039" y="1371600"/>
            <a:ext cx="10058400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spc="95" dirty="0"/>
              <a:t>OBSERVATION OR SOCIAL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039" y="2438400"/>
            <a:ext cx="9632950" cy="309738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687"/>
              <a:buChar char="•"/>
              <a:tabLst>
                <a:tab pos="195580" algn="l"/>
              </a:tabLst>
            </a:pPr>
            <a:r>
              <a:rPr sz="2400" spc="-130" dirty="0">
                <a:latin typeface="Arial"/>
                <a:cs typeface="Arial"/>
              </a:rPr>
              <a:t>Social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analysis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also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known</a:t>
            </a:r>
            <a:r>
              <a:rPr sz="2400" spc="-260" dirty="0">
                <a:latin typeface="Arial"/>
                <a:cs typeface="Arial"/>
              </a:rPr>
              <a:t> as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Observation.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ts val="3460"/>
              </a:lnSpc>
              <a:spcBef>
                <a:spcPts val="1440"/>
              </a:spcBef>
              <a:buSzPct val="79687"/>
              <a:buChar char="•"/>
              <a:tabLst>
                <a:tab pos="195580" algn="l"/>
              </a:tabLst>
            </a:pPr>
            <a:r>
              <a:rPr sz="2400" spc="-90" dirty="0">
                <a:latin typeface="Arial"/>
                <a:cs typeface="Arial"/>
              </a:rPr>
              <a:t>Observation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method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of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collecting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requirements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by  </a:t>
            </a:r>
            <a:r>
              <a:rPr sz="2400" spc="-105" dirty="0">
                <a:latin typeface="Arial"/>
                <a:cs typeface="Arial"/>
              </a:rPr>
              <a:t>observing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people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doing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normal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work.</a:t>
            </a:r>
            <a:endParaRPr sz="2400" dirty="0">
              <a:latin typeface="Arial"/>
              <a:cs typeface="Arial"/>
            </a:endParaRPr>
          </a:p>
          <a:p>
            <a:pPr marL="195580" marR="199390" indent="-182880">
              <a:lnSpc>
                <a:spcPct val="90000"/>
              </a:lnSpc>
              <a:spcBef>
                <a:spcPts val="1350"/>
              </a:spcBef>
              <a:buSzPct val="79687"/>
              <a:buChar char="•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This </a:t>
            </a:r>
            <a:r>
              <a:rPr sz="2400" spc="-35" dirty="0">
                <a:latin typeface="Arial"/>
                <a:cs typeface="Arial"/>
              </a:rPr>
              <a:t>method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generally </a:t>
            </a:r>
            <a:r>
              <a:rPr sz="2400" spc="-170" dirty="0">
                <a:latin typeface="Arial"/>
                <a:cs typeface="Arial"/>
              </a:rPr>
              <a:t>used </a:t>
            </a:r>
            <a:r>
              <a:rPr sz="2400" spc="70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find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additional  </a:t>
            </a:r>
            <a:r>
              <a:rPr sz="2400" spc="-80" dirty="0">
                <a:latin typeface="Arial"/>
                <a:cs typeface="Arial"/>
              </a:rPr>
              <a:t>requirements </a:t>
            </a:r>
            <a:r>
              <a:rPr sz="2400" spc="-135" dirty="0">
                <a:latin typeface="Arial"/>
                <a:cs typeface="Arial"/>
              </a:rPr>
              <a:t>needed </a:t>
            </a:r>
            <a:r>
              <a:rPr sz="2400" spc="-65" dirty="0">
                <a:latin typeface="Arial"/>
                <a:cs typeface="Arial"/>
              </a:rPr>
              <a:t>by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user, </a:t>
            </a:r>
            <a:r>
              <a:rPr sz="2400" spc="-95" dirty="0">
                <a:latin typeface="Arial"/>
                <a:cs typeface="Arial"/>
              </a:rPr>
              <a:t>when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155" dirty="0">
                <a:latin typeface="Arial"/>
                <a:cs typeface="Arial"/>
              </a:rPr>
              <a:t>user </a:t>
            </a:r>
            <a:r>
              <a:rPr sz="2400" spc="-140" dirty="0">
                <a:latin typeface="Arial"/>
                <a:cs typeface="Arial"/>
              </a:rPr>
              <a:t>is  </a:t>
            </a:r>
            <a:r>
              <a:rPr sz="2400" spc="-110" dirty="0">
                <a:latin typeface="Arial"/>
                <a:cs typeface="Arial"/>
              </a:rPr>
              <a:t>unable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to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explain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expected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requirements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from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  </a:t>
            </a:r>
            <a:r>
              <a:rPr sz="2400" spc="-105" dirty="0">
                <a:latin typeface="Arial"/>
                <a:cs typeface="Arial"/>
              </a:rPr>
              <a:t>new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product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problems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with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existing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product.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69102" y="2285999"/>
            <a:ext cx="7194298" cy="4237699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b="1" spc="-10" dirty="0">
                <a:latin typeface="Trebuchet MS"/>
                <a:cs typeface="Trebuchet MS"/>
              </a:rPr>
              <a:t>BENEFITS:</a:t>
            </a:r>
            <a:endParaRPr sz="2400" dirty="0">
              <a:latin typeface="Trebuchet MS"/>
              <a:cs typeface="Trebuchet MS"/>
            </a:endParaRPr>
          </a:p>
          <a:p>
            <a:pPr marL="195580" marR="429895" indent="-182880">
              <a:lnSpc>
                <a:spcPts val="2380"/>
              </a:lnSpc>
              <a:spcBef>
                <a:spcPts val="1445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10" dirty="0">
                <a:latin typeface="Arial"/>
                <a:cs typeface="Arial"/>
              </a:rPr>
              <a:t>The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ability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to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record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and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report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all  </a:t>
            </a:r>
            <a:r>
              <a:rPr sz="2200" spc="-45" dirty="0">
                <a:latin typeface="Arial"/>
                <a:cs typeface="Arial"/>
              </a:rPr>
              <a:t>findings </a:t>
            </a:r>
            <a:r>
              <a:rPr sz="2200" spc="20" dirty="0">
                <a:latin typeface="Arial"/>
                <a:cs typeface="Arial"/>
              </a:rPr>
              <a:t>that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are </a:t>
            </a:r>
            <a:r>
              <a:rPr sz="2200" spc="-15" dirty="0">
                <a:latin typeface="Arial"/>
                <a:cs typeface="Arial"/>
              </a:rPr>
              <a:t>true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0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40" dirty="0">
                <a:latin typeface="Arial"/>
                <a:cs typeface="Arial"/>
              </a:rPr>
              <a:t>It </a:t>
            </a:r>
            <a:r>
              <a:rPr sz="2200" spc="-95" dirty="0">
                <a:latin typeface="Arial"/>
                <a:cs typeface="Arial"/>
              </a:rPr>
              <a:t>is </a:t>
            </a:r>
            <a:r>
              <a:rPr sz="2200" spc="-50" dirty="0">
                <a:latin typeface="Arial"/>
                <a:cs typeface="Arial"/>
              </a:rPr>
              <a:t>more</a:t>
            </a:r>
            <a:r>
              <a:rPr sz="2200" spc="-48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practical</a:t>
            </a:r>
            <a:endParaRPr sz="2200" dirty="0">
              <a:latin typeface="Arial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250190" algn="l"/>
                <a:tab pos="250825" algn="l"/>
              </a:tabLst>
            </a:pPr>
            <a:r>
              <a:rPr sz="2200" spc="-60" dirty="0">
                <a:latin typeface="Arial"/>
                <a:cs typeface="Arial"/>
              </a:rPr>
              <a:t>No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long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calculation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has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to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done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b="1" spc="65" dirty="0">
                <a:latin typeface="Trebuchet MS"/>
                <a:cs typeface="Trebuchet MS"/>
              </a:rPr>
              <a:t>RISKS </a:t>
            </a:r>
            <a:r>
              <a:rPr sz="2200" b="1" spc="-35" dirty="0">
                <a:latin typeface="Trebuchet MS"/>
                <a:cs typeface="Trebuchet MS"/>
              </a:rPr>
              <a:t>&amp;</a:t>
            </a:r>
            <a:r>
              <a:rPr sz="2200" b="1" spc="-470" dirty="0">
                <a:latin typeface="Trebuchet MS"/>
                <a:cs typeface="Trebuchet MS"/>
              </a:rPr>
              <a:t> </a:t>
            </a:r>
            <a:r>
              <a:rPr sz="2200" b="1" spc="15" dirty="0">
                <a:latin typeface="Trebuchet MS"/>
                <a:cs typeface="Trebuchet MS"/>
              </a:rPr>
              <a:t>DRAWBACKS:</a:t>
            </a:r>
            <a:endParaRPr sz="2200" dirty="0">
              <a:latin typeface="Trebuchet MS"/>
              <a:cs typeface="Trebuchet MS"/>
            </a:endParaRPr>
          </a:p>
          <a:p>
            <a:pPr marL="195580" marR="608330" indent="-182880">
              <a:lnSpc>
                <a:spcPts val="2380"/>
              </a:lnSpc>
              <a:spcBef>
                <a:spcPts val="144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viewer's </a:t>
            </a:r>
            <a:r>
              <a:rPr sz="2200" spc="-30" dirty="0">
                <a:latin typeface="Arial"/>
                <a:cs typeface="Arial"/>
              </a:rPr>
              <a:t>or </a:t>
            </a:r>
            <a:r>
              <a:rPr sz="2200" spc="-100" dirty="0">
                <a:latin typeface="Arial"/>
                <a:cs typeface="Arial"/>
              </a:rPr>
              <a:t>researcher's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own  perception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ts val="2510"/>
              </a:lnSpc>
              <a:spcBef>
                <a:spcPts val="1100"/>
              </a:spcBef>
              <a:buSzPct val="79545"/>
              <a:buFontTx/>
              <a:buChar char="•"/>
              <a:tabLst>
                <a:tab pos="195580" algn="l"/>
              </a:tabLst>
            </a:pPr>
            <a:r>
              <a:rPr sz="2200" spc="-135" dirty="0">
                <a:latin typeface="Arial"/>
                <a:cs typeface="Arial"/>
              </a:rPr>
              <a:t>Few </a:t>
            </a:r>
            <a:r>
              <a:rPr sz="2200" spc="-50" dirty="0">
                <a:latin typeface="Arial"/>
                <a:cs typeface="Arial"/>
              </a:rPr>
              <a:t>trials/studies/or </a:t>
            </a:r>
            <a:r>
              <a:rPr sz="2200" spc="-60" dirty="0">
                <a:latin typeface="Arial"/>
                <a:cs typeface="Arial"/>
              </a:rPr>
              <a:t>objects</a:t>
            </a:r>
            <a:r>
              <a:rPr sz="2200" spc="-33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observed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to</a:t>
            </a:r>
            <a:r>
              <a:rPr sz="2200" spc="-40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make </a:t>
            </a:r>
            <a:r>
              <a:rPr sz="2200" spc="-110" dirty="0">
                <a:latin typeface="Arial"/>
                <a:cs typeface="Arial"/>
              </a:rPr>
              <a:t>an </a:t>
            </a:r>
            <a:r>
              <a:rPr sz="2200" spc="-80" dirty="0">
                <a:latin typeface="Arial"/>
                <a:cs typeface="Arial"/>
              </a:rPr>
              <a:t>end conclusion</a:t>
            </a:r>
            <a:r>
              <a:rPr lang="en-US" sz="2200" spc="-80" dirty="0">
                <a:latin typeface="Arial"/>
                <a:cs typeface="Arial"/>
              </a:rPr>
              <a:t> and </a:t>
            </a:r>
            <a:r>
              <a:rPr lang="en-US" sz="2200" spc="-120" dirty="0">
                <a:latin typeface="Arial"/>
                <a:cs typeface="Arial"/>
              </a:rPr>
              <a:t>Results </a:t>
            </a:r>
            <a:r>
              <a:rPr lang="en-US" sz="2200" spc="-70" dirty="0">
                <a:latin typeface="Arial"/>
                <a:cs typeface="Arial"/>
              </a:rPr>
              <a:t>may </a:t>
            </a:r>
            <a:r>
              <a:rPr lang="en-US" sz="2200" spc="-45" dirty="0">
                <a:latin typeface="Arial"/>
                <a:cs typeface="Arial"/>
              </a:rPr>
              <a:t>contain </a:t>
            </a:r>
            <a:r>
              <a:rPr lang="en-US" sz="2200" spc="-80" dirty="0">
                <a:latin typeface="Arial"/>
                <a:cs typeface="Arial"/>
              </a:rPr>
              <a:t>human</a:t>
            </a:r>
            <a:r>
              <a:rPr lang="en-US" sz="2200" spc="-459" dirty="0">
                <a:latin typeface="Arial"/>
                <a:cs typeface="Arial"/>
              </a:rPr>
              <a:t>  </a:t>
            </a:r>
            <a:r>
              <a:rPr lang="en-US" sz="2200" spc="-35" dirty="0">
                <a:latin typeface="Arial"/>
                <a:cs typeface="Arial"/>
              </a:rPr>
              <a:t>error</a:t>
            </a:r>
            <a:endParaRPr lang="en-US" sz="2200" dirty="0">
              <a:latin typeface="Arial"/>
              <a:cs typeface="Arial"/>
            </a:endParaRPr>
          </a:p>
          <a:p>
            <a:pPr marL="195580" indent="-182880">
              <a:lnSpc>
                <a:spcPts val="2510"/>
              </a:lnSpc>
              <a:spcBef>
                <a:spcPts val="1100"/>
              </a:spcBef>
              <a:buSzPct val="79545"/>
              <a:buChar char="•"/>
              <a:tabLst>
                <a:tab pos="195580" algn="l"/>
              </a:tabLst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8305800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OBSERVATION</a:t>
            </a:r>
            <a:r>
              <a:rPr spc="-625" dirty="0"/>
              <a:t> </a:t>
            </a:r>
            <a:r>
              <a:rPr spc="105" dirty="0"/>
              <a:t>OR</a:t>
            </a:r>
            <a:r>
              <a:rPr spc="-535" dirty="0"/>
              <a:t> </a:t>
            </a:r>
            <a:r>
              <a:rPr spc="55" dirty="0"/>
              <a:t>SOCIAL</a:t>
            </a:r>
            <a:r>
              <a:rPr spc="-655" dirty="0"/>
              <a:t> </a:t>
            </a:r>
            <a:r>
              <a:rPr spc="5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769329"/>
            <a:ext cx="3581400" cy="2999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295400"/>
            <a:ext cx="7936611" cy="629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pc="95" dirty="0"/>
              <a:t>WORKSHOPS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252156" y="2590800"/>
            <a:ext cx="9656445" cy="32605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966469" indent="-182880">
              <a:lnSpc>
                <a:spcPts val="2590"/>
              </a:lnSpc>
              <a:spcBef>
                <a:spcPts val="425"/>
              </a:spcBef>
              <a:buSzPct val="79166"/>
              <a:buChar char="•"/>
              <a:tabLst>
                <a:tab pos="195580" algn="l"/>
              </a:tabLst>
            </a:pPr>
            <a:r>
              <a:rPr lang="en-US" sz="2400" spc="-85" dirty="0">
                <a:latin typeface="Arial"/>
                <a:cs typeface="Arial"/>
              </a:rPr>
              <a:t>W</a:t>
            </a:r>
            <a:r>
              <a:rPr sz="2400" spc="-85" dirty="0">
                <a:latin typeface="Arial"/>
                <a:cs typeface="Arial"/>
              </a:rPr>
              <a:t>orkshops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efficient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for  </a:t>
            </a:r>
            <a:r>
              <a:rPr sz="2400" spc="-45" dirty="0">
                <a:latin typeface="Arial"/>
                <a:cs typeface="Arial"/>
              </a:rPr>
              <a:t>gathering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195580" marR="541020" indent="-182880">
              <a:lnSpc>
                <a:spcPts val="2590"/>
              </a:lnSpc>
              <a:spcBef>
                <a:spcPts val="141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114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requirements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workshops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more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organized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structured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  </a:t>
            </a:r>
            <a:r>
              <a:rPr sz="2400" spc="-45" dirty="0">
                <a:latin typeface="Arial"/>
                <a:cs typeface="Arial"/>
              </a:rPr>
              <a:t>brainstorming </a:t>
            </a:r>
            <a:r>
              <a:rPr sz="2400" spc="-140" dirty="0">
                <a:latin typeface="Arial"/>
                <a:cs typeface="Arial"/>
              </a:rPr>
              <a:t>session </a:t>
            </a:r>
            <a:r>
              <a:rPr sz="2400" spc="-75" dirty="0">
                <a:latin typeface="Arial"/>
                <a:cs typeface="Arial"/>
              </a:rPr>
              <a:t>where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involved parties </a:t>
            </a:r>
            <a:r>
              <a:rPr sz="2400" spc="-15" dirty="0">
                <a:latin typeface="Arial"/>
                <a:cs typeface="Arial"/>
              </a:rPr>
              <a:t>get </a:t>
            </a:r>
            <a:r>
              <a:rPr sz="2400" spc="-20" dirty="0">
                <a:latin typeface="Arial"/>
                <a:cs typeface="Arial"/>
              </a:rPr>
              <a:t>together </a:t>
            </a:r>
            <a:r>
              <a:rPr sz="2400" spc="50" dirty="0">
                <a:latin typeface="Arial"/>
                <a:cs typeface="Arial"/>
              </a:rPr>
              <a:t>to  </a:t>
            </a:r>
            <a:r>
              <a:rPr sz="2400" spc="-50" dirty="0">
                <a:latin typeface="Arial"/>
                <a:cs typeface="Arial"/>
              </a:rPr>
              <a:t>document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ts val="2590"/>
              </a:lnSpc>
              <a:spcBef>
                <a:spcPts val="141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75" dirty="0">
                <a:latin typeface="Arial"/>
                <a:cs typeface="Arial"/>
              </a:rPr>
              <a:t>Creation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domain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model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artifacts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like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activity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programs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static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diagrams 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one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ways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capture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collaboration.</a:t>
            </a:r>
            <a:endParaRPr sz="2400" dirty="0">
              <a:latin typeface="Arial"/>
              <a:cs typeface="Arial"/>
            </a:endParaRPr>
          </a:p>
          <a:p>
            <a:pPr marL="195580" marR="92710" indent="-182880">
              <a:lnSpc>
                <a:spcPts val="2590"/>
              </a:lnSpc>
              <a:spcBef>
                <a:spcPts val="139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80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workshop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with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two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analysts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more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effective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one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which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works  </a:t>
            </a:r>
            <a:r>
              <a:rPr sz="2400" spc="-195" dirty="0">
                <a:latin typeface="Arial"/>
                <a:cs typeface="Arial"/>
              </a:rPr>
              <a:t>as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facilitator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other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scribes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work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together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BB04-D801-4F13-982B-2DB3411B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28" y="1066800"/>
            <a:ext cx="3020059" cy="635000"/>
          </a:xfrm>
        </p:spPr>
        <p:txBody>
          <a:bodyPr/>
          <a:lstStyle/>
          <a:p>
            <a:r>
              <a:rPr lang="en-US" spc="95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1206-A253-4338-8AD7-DB8688558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are a few tips for conducting effective elicitation workshops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Establish and enforce ground rules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workshop participants should agree on some basic operating principles.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Fill all of the team roles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facilitator must make sure that the following tasks are covered by people in the workshop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Plan an agenda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the plan and workshop agenda ahead of time, and communicate them to participants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Stay in scope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 to the business requirements to confirm whether proposed user requirements lie within the current project scope.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Keep everyone engaged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 certain participants will stop contributing to the discussion. These people might be frustrated for a variety of reasons.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Timebox discussions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allocating a fixed period of time to each discussion topic.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Keep the team small but include the right stakeholders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Small groups can work much faster than larger teams.</a:t>
            </a:r>
          </a:p>
        </p:txBody>
      </p:sp>
    </p:spTree>
    <p:extLst>
      <p:ext uri="{BB962C8B-B14F-4D97-AF65-F5344CB8AC3E}">
        <p14:creationId xmlns:p14="http://schemas.microsoft.com/office/powerpoint/2010/main" val="122403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660" y="773498"/>
            <a:ext cx="9456841" cy="58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57A29B9-BC64-4EE3-80B0-224A74C79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839565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95" dirty="0"/>
              <a:t>WORKSHOPS</a:t>
            </a:r>
            <a:endParaRPr spc="9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6923751-4489-4272-B84A-1883E603A71B}"/>
              </a:ext>
            </a:extLst>
          </p:cNvPr>
          <p:cNvSpPr txBox="1"/>
          <p:nvPr/>
        </p:nvSpPr>
        <p:spPr>
          <a:xfrm>
            <a:off x="1282890" y="2471399"/>
            <a:ext cx="4872801" cy="313372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800" b="1" spc="-20" dirty="0">
                <a:latin typeface="Trebuchet MS"/>
                <a:cs typeface="Trebuchet MS"/>
              </a:rPr>
              <a:t>BENEFITS:</a:t>
            </a:r>
            <a:endParaRPr sz="2800" dirty="0">
              <a:latin typeface="Trebuchet MS"/>
              <a:cs typeface="Trebuchet MS"/>
            </a:endParaRPr>
          </a:p>
          <a:p>
            <a:pPr marL="195580" marR="5080" indent="-182880">
              <a:lnSpc>
                <a:spcPts val="2590"/>
              </a:lnSpc>
              <a:spcBef>
                <a:spcPts val="147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5" dirty="0">
                <a:latin typeface="Arial"/>
                <a:cs typeface="Arial"/>
              </a:rPr>
              <a:t>group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typically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stays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session  </a:t>
            </a:r>
            <a:r>
              <a:rPr sz="2400" spc="5" dirty="0">
                <a:latin typeface="Arial"/>
                <a:cs typeface="Arial"/>
              </a:rPr>
              <a:t>until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session </a:t>
            </a:r>
            <a:r>
              <a:rPr sz="2400" spc="-65" dirty="0">
                <a:latin typeface="Arial"/>
                <a:cs typeface="Arial"/>
              </a:rPr>
              <a:t>objectives </a:t>
            </a:r>
            <a:r>
              <a:rPr sz="2400" spc="-100" dirty="0">
                <a:latin typeface="Arial"/>
                <a:cs typeface="Arial"/>
              </a:rPr>
              <a:t>are  </a:t>
            </a:r>
            <a:r>
              <a:rPr sz="2400" spc="-50" dirty="0">
                <a:latin typeface="Arial"/>
                <a:cs typeface="Arial"/>
              </a:rPr>
              <a:t>completed</a:t>
            </a:r>
            <a:endParaRPr sz="2400" dirty="0">
              <a:latin typeface="Arial"/>
              <a:cs typeface="Arial"/>
            </a:endParaRPr>
          </a:p>
          <a:p>
            <a:pPr marL="256540" indent="-243840">
              <a:lnSpc>
                <a:spcPts val="2735"/>
              </a:lnSpc>
              <a:spcBef>
                <a:spcPts val="1085"/>
              </a:spcBef>
              <a:buSzPct val="79166"/>
              <a:buChar char="•"/>
              <a:tabLst>
                <a:tab pos="255904" algn="l"/>
                <a:tab pos="256540" algn="l"/>
              </a:tabLst>
            </a:pPr>
            <a:r>
              <a:rPr sz="2400" spc="-45" dirty="0">
                <a:latin typeface="Arial"/>
                <a:cs typeface="Arial"/>
              </a:rPr>
              <a:t>participants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stay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session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until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195580">
              <a:lnSpc>
                <a:spcPts val="2735"/>
              </a:lnSpc>
            </a:pPr>
            <a:r>
              <a:rPr sz="2400" spc="-50" dirty="0">
                <a:latin typeface="Arial"/>
                <a:cs typeface="Arial"/>
              </a:rPr>
              <a:t>complete </a:t>
            </a:r>
            <a:r>
              <a:rPr sz="2400" spc="-70" dirty="0">
                <a:latin typeface="Arial"/>
                <a:cs typeface="Arial"/>
              </a:rPr>
              <a:t>set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requirements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60" dirty="0">
                <a:latin typeface="Arial"/>
                <a:cs typeface="Arial"/>
              </a:rPr>
              <a:t>documented </a:t>
            </a:r>
            <a:r>
              <a:rPr sz="2400" spc="-95" dirty="0">
                <a:latin typeface="Arial"/>
                <a:cs typeface="Arial"/>
              </a:rPr>
              <a:t>and agreed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9C64791-DA69-40D0-9FE8-18323C43B3AB}"/>
              </a:ext>
            </a:extLst>
          </p:cNvPr>
          <p:cNvSpPr txBox="1"/>
          <p:nvPr/>
        </p:nvSpPr>
        <p:spPr>
          <a:xfrm>
            <a:off x="6408103" y="2473372"/>
            <a:ext cx="4274722" cy="2196114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b="1" spc="105" dirty="0">
                <a:latin typeface="Trebuchet MS"/>
                <a:cs typeface="Trebuchet MS"/>
              </a:rPr>
              <a:t>RISKS</a:t>
            </a:r>
            <a:r>
              <a:rPr sz="2800" b="1" spc="-635" dirty="0">
                <a:latin typeface="Trebuchet MS"/>
                <a:cs typeface="Trebuchet MS"/>
              </a:rPr>
              <a:t> </a:t>
            </a:r>
            <a:r>
              <a:rPr sz="2800" b="1" spc="-45" dirty="0">
                <a:latin typeface="Trebuchet MS"/>
                <a:cs typeface="Trebuchet MS"/>
              </a:rPr>
              <a:t>&amp; </a:t>
            </a:r>
            <a:r>
              <a:rPr sz="2800" b="1" spc="55" dirty="0">
                <a:latin typeface="Trebuchet MS"/>
                <a:cs typeface="Trebuchet MS"/>
              </a:rPr>
              <a:t>DRAWBACKS</a:t>
            </a:r>
            <a:endParaRPr sz="28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1085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110" dirty="0">
                <a:latin typeface="Arial"/>
                <a:cs typeface="Arial"/>
              </a:rPr>
              <a:t>takes </a:t>
            </a:r>
            <a:r>
              <a:rPr sz="2400" spc="5" dirty="0">
                <a:latin typeface="Arial"/>
                <a:cs typeface="Arial"/>
              </a:rPr>
              <a:t>time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-5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build</a:t>
            </a:r>
            <a:endParaRPr sz="24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070"/>
              </a:spcBef>
              <a:buSzPct val="80357"/>
              <a:buChar char="•"/>
              <a:tabLst>
                <a:tab pos="266700" algn="l"/>
                <a:tab pos="267335" algn="l"/>
              </a:tabLst>
            </a:pPr>
            <a:r>
              <a:rPr sz="2400" spc="-65" dirty="0">
                <a:latin typeface="Arial"/>
                <a:cs typeface="Arial"/>
              </a:rPr>
              <a:t>more costly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-5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build</a:t>
            </a:r>
            <a:endParaRPr sz="24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055"/>
              </a:spcBef>
              <a:buSzPct val="80357"/>
              <a:buChar char="•"/>
              <a:tabLst>
                <a:tab pos="266700" algn="l"/>
                <a:tab pos="267335" algn="l"/>
              </a:tabLst>
            </a:pPr>
            <a:r>
              <a:rPr sz="2400" spc="-100" dirty="0">
                <a:latin typeface="Arial"/>
                <a:cs typeface="Arial"/>
              </a:rPr>
              <a:t>false </a:t>
            </a:r>
            <a:r>
              <a:rPr sz="2400" spc="-195" dirty="0">
                <a:latin typeface="Arial"/>
                <a:cs typeface="Arial"/>
              </a:rPr>
              <a:t>sense </a:t>
            </a:r>
            <a:r>
              <a:rPr sz="2400" spc="20" dirty="0">
                <a:latin typeface="Arial"/>
                <a:cs typeface="Arial"/>
              </a:rPr>
              <a:t>of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security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227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371600"/>
            <a:ext cx="51812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QUESTIONNAIRES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588048"/>
            <a:ext cx="5666487" cy="3234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5080" indent="-182880" algn="just">
              <a:lnSpc>
                <a:spcPts val="2590"/>
              </a:lnSpc>
              <a:spcBef>
                <a:spcPts val="42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80" dirty="0">
                <a:latin typeface="Arial"/>
                <a:cs typeface="Arial"/>
              </a:rPr>
              <a:t>Questionnaires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much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more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informal,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are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good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tools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gather  </a:t>
            </a:r>
            <a:r>
              <a:rPr sz="2400" spc="-60" dirty="0">
                <a:latin typeface="Arial"/>
                <a:cs typeface="Arial"/>
              </a:rPr>
              <a:t>requirements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from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stakeholders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remote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locations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those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who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have  </a:t>
            </a:r>
            <a:r>
              <a:rPr sz="2400" spc="-45" dirty="0">
                <a:latin typeface="Arial"/>
                <a:cs typeface="Arial"/>
              </a:rPr>
              <a:t>only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minor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input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into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overall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195580" marR="786765" indent="-182880">
              <a:lnSpc>
                <a:spcPts val="2590"/>
              </a:lnSpc>
              <a:spcBef>
                <a:spcPts val="141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80" dirty="0">
                <a:latin typeface="Arial"/>
                <a:cs typeface="Arial"/>
              </a:rPr>
              <a:t>Questionnaires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also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when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you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have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gather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input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from  </a:t>
            </a:r>
            <a:r>
              <a:rPr sz="2400" spc="-105" dirty="0">
                <a:latin typeface="Arial"/>
                <a:cs typeface="Arial"/>
              </a:rPr>
              <a:t>dozens,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hundreds,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thousands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people.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2743200"/>
            <a:ext cx="4162044" cy="29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BCBD55B-594A-486F-B016-D0CD30A62A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1219200"/>
            <a:ext cx="4495800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QUESTIONNAIRES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3DD2-F049-4A0A-85EF-EE5C09E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6000"/>
            <a:ext cx="10058400" cy="36914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Tips for writing questionnaires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answer options that cover the full set of possible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answer choices both mutually exclusive.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phrase a question in a way that implies a “correct”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 scales, use them consistently throughout the questionnaire.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closed questions with two or more specific choices if you want to use the questionnaire results for statistical analysis.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consulting with an expert in questionnaire design and administration to ensure that you ask the right questions of the right people.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Always test a questionnaire before distributing it. It’s frustrating to discover too late that a question was phrased ambiguously or to realize that an important question was omitted.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ask too many questions or people won’t respond.</a:t>
            </a:r>
          </a:p>
        </p:txBody>
      </p:sp>
    </p:spTree>
    <p:extLst>
      <p:ext uri="{BB962C8B-B14F-4D97-AF65-F5344CB8AC3E}">
        <p14:creationId xmlns:p14="http://schemas.microsoft.com/office/powerpoint/2010/main" val="3880700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384" y="1524000"/>
            <a:ext cx="267538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SURV</a:t>
            </a:r>
            <a:r>
              <a:rPr spc="80" dirty="0"/>
              <a:t>E</a:t>
            </a:r>
            <a:r>
              <a:rPr spc="9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384" y="2438400"/>
            <a:ext cx="10162287" cy="238898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5580" marR="5080" indent="-182880" algn="just">
              <a:lnSpc>
                <a:spcPct val="90000"/>
              </a:lnSpc>
              <a:spcBef>
                <a:spcPts val="484"/>
              </a:spcBef>
              <a:buSzPct val="79687"/>
              <a:buChar char="•"/>
              <a:tabLst>
                <a:tab pos="195580" algn="l"/>
              </a:tabLst>
            </a:pPr>
            <a:r>
              <a:rPr sz="2400" spc="-140" dirty="0">
                <a:latin typeface="Arial"/>
                <a:cs typeface="Arial"/>
              </a:rPr>
              <a:t>When</a:t>
            </a:r>
            <a:r>
              <a:rPr sz="2400" spc="60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gathering </a:t>
            </a:r>
            <a:r>
              <a:rPr sz="2400" spc="-15" dirty="0">
                <a:latin typeface="Arial"/>
                <a:cs typeface="Arial"/>
              </a:rPr>
              <a:t>information </a:t>
            </a:r>
            <a:r>
              <a:rPr sz="2400" spc="10" dirty="0">
                <a:latin typeface="Arial"/>
                <a:cs typeface="Arial"/>
              </a:rPr>
              <a:t>from </a:t>
            </a:r>
            <a:r>
              <a:rPr sz="2400" spc="-95" dirty="0">
                <a:latin typeface="Arial"/>
                <a:cs typeface="Arial"/>
              </a:rPr>
              <a:t>many </a:t>
            </a:r>
            <a:r>
              <a:rPr sz="2400" spc="-90" dirty="0">
                <a:latin typeface="Arial"/>
                <a:cs typeface="Arial"/>
              </a:rPr>
              <a:t>people: </a:t>
            </a:r>
            <a:r>
              <a:rPr sz="2400" spc="75" dirty="0">
                <a:latin typeface="Arial"/>
                <a:cs typeface="Arial"/>
              </a:rPr>
              <a:t>to  </a:t>
            </a:r>
            <a:r>
              <a:rPr sz="2400" spc="-95" dirty="0">
                <a:latin typeface="Arial"/>
                <a:cs typeface="Arial"/>
              </a:rPr>
              <a:t>many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to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interview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with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time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constraints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less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budget: 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questionnaire </a:t>
            </a:r>
            <a:r>
              <a:rPr sz="2400" spc="-140" dirty="0">
                <a:latin typeface="Arial"/>
                <a:cs typeface="Arial"/>
              </a:rPr>
              <a:t>survey </a:t>
            </a:r>
            <a:r>
              <a:rPr sz="2400" spc="-165" dirty="0">
                <a:latin typeface="Arial"/>
                <a:cs typeface="Arial"/>
              </a:rPr>
              <a:t>can </a:t>
            </a:r>
            <a:r>
              <a:rPr sz="2400" spc="-135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used. </a:t>
            </a:r>
            <a:r>
              <a:rPr sz="2400" spc="-155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survey </a:t>
            </a:r>
            <a:r>
              <a:rPr sz="2400" spc="-105" dirty="0">
                <a:latin typeface="Arial"/>
                <a:cs typeface="Arial"/>
              </a:rPr>
              <a:t>insists 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185" dirty="0">
                <a:latin typeface="Arial"/>
                <a:cs typeface="Arial"/>
              </a:rPr>
              <a:t>users </a:t>
            </a:r>
            <a:r>
              <a:rPr sz="2400" spc="75" dirty="0">
                <a:latin typeface="Arial"/>
                <a:cs typeface="Arial"/>
              </a:rPr>
              <a:t>to </a:t>
            </a:r>
            <a:r>
              <a:rPr sz="2400" spc="-155" dirty="0">
                <a:latin typeface="Arial"/>
                <a:cs typeface="Arial"/>
              </a:rPr>
              <a:t>choose </a:t>
            </a:r>
            <a:r>
              <a:rPr sz="2400" spc="15" dirty="0">
                <a:latin typeface="Arial"/>
                <a:cs typeface="Arial"/>
              </a:rPr>
              <a:t>from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given </a:t>
            </a:r>
            <a:r>
              <a:rPr sz="2400" spc="-60" dirty="0">
                <a:latin typeface="Arial"/>
                <a:cs typeface="Arial"/>
              </a:rPr>
              <a:t>options </a:t>
            </a:r>
            <a:r>
              <a:rPr sz="2400" spc="-135" dirty="0">
                <a:latin typeface="Arial"/>
                <a:cs typeface="Arial"/>
              </a:rPr>
              <a:t>agree </a:t>
            </a:r>
            <a:r>
              <a:rPr sz="2400" spc="-10" dirty="0">
                <a:latin typeface="Arial"/>
                <a:cs typeface="Arial"/>
              </a:rPr>
              <a:t>/  </a:t>
            </a:r>
            <a:r>
              <a:rPr sz="2400" spc="-125" dirty="0">
                <a:latin typeface="Arial"/>
                <a:cs typeface="Arial"/>
              </a:rPr>
              <a:t>disagree </a:t>
            </a:r>
            <a:r>
              <a:rPr sz="2400" spc="-40" dirty="0">
                <a:latin typeface="Arial"/>
                <a:cs typeface="Arial"/>
              </a:rPr>
              <a:t>or </a:t>
            </a:r>
            <a:r>
              <a:rPr sz="2400" spc="-45" dirty="0">
                <a:latin typeface="Arial"/>
                <a:cs typeface="Arial"/>
              </a:rPr>
              <a:t>rate </a:t>
            </a:r>
            <a:r>
              <a:rPr sz="2400" spc="-65" dirty="0">
                <a:latin typeface="Arial"/>
                <a:cs typeface="Arial"/>
              </a:rPr>
              <a:t>something. </a:t>
            </a:r>
            <a:r>
              <a:rPr sz="2400" spc="-120" dirty="0">
                <a:latin typeface="Arial"/>
                <a:cs typeface="Arial"/>
              </a:rPr>
              <a:t>Do </a:t>
            </a:r>
            <a:r>
              <a:rPr sz="2400" spc="15" dirty="0">
                <a:latin typeface="Arial"/>
                <a:cs typeface="Arial"/>
              </a:rPr>
              <a:t>not </a:t>
            </a:r>
            <a:r>
              <a:rPr sz="2400" spc="5" dirty="0">
                <a:latin typeface="Arial"/>
                <a:cs typeface="Arial"/>
              </a:rPr>
              <a:t>think </a:t>
            </a:r>
            <a:r>
              <a:rPr sz="2400" spc="35" dirty="0">
                <a:latin typeface="Arial"/>
                <a:cs typeface="Arial"/>
              </a:rPr>
              <a:t>that </a:t>
            </a:r>
            <a:r>
              <a:rPr sz="2400" spc="-85" dirty="0">
                <a:latin typeface="Arial"/>
                <a:cs typeface="Arial"/>
              </a:rPr>
              <a:t>you </a:t>
            </a:r>
            <a:r>
              <a:rPr sz="2400" spc="-175" dirty="0">
                <a:latin typeface="Arial"/>
                <a:cs typeface="Arial"/>
              </a:rPr>
              <a:t>can  </a:t>
            </a:r>
            <a:r>
              <a:rPr sz="2400" spc="-135" dirty="0">
                <a:latin typeface="Arial"/>
                <a:cs typeface="Arial"/>
              </a:rPr>
              <a:t>make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40" dirty="0">
                <a:latin typeface="Arial"/>
                <a:cs typeface="Arial"/>
              </a:rPr>
              <a:t>survey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65" dirty="0">
                <a:latin typeface="Arial"/>
                <a:cs typeface="Arial"/>
              </a:rPr>
              <a:t>your </a:t>
            </a:r>
            <a:r>
              <a:rPr sz="2400" spc="-70" dirty="0">
                <a:latin typeface="Arial"/>
                <a:cs typeface="Arial"/>
              </a:rPr>
              <a:t>own </a:t>
            </a:r>
            <a:r>
              <a:rPr sz="2400" spc="10" dirty="0">
                <a:latin typeface="Arial"/>
                <a:cs typeface="Arial"/>
              </a:rPr>
              <a:t>but </a:t>
            </a:r>
            <a:r>
              <a:rPr sz="2400" spc="45" dirty="0">
                <a:latin typeface="Arial"/>
                <a:cs typeface="Arial"/>
              </a:rPr>
              <a:t>try </a:t>
            </a:r>
            <a:r>
              <a:rPr sz="2400" spc="75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add </a:t>
            </a:r>
            <a:r>
              <a:rPr sz="2400" spc="-65" dirty="0">
                <a:latin typeface="Arial"/>
                <a:cs typeface="Arial"/>
              </a:rPr>
              <a:t>meaningful  </a:t>
            </a:r>
            <a:r>
              <a:rPr sz="2400" spc="-40" dirty="0">
                <a:latin typeface="Arial"/>
                <a:cs typeface="Arial"/>
              </a:rPr>
              <a:t>insight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it.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well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designed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survey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must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give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qualitative  </a:t>
            </a:r>
            <a:r>
              <a:rPr sz="2400" spc="-120" dirty="0">
                <a:latin typeface="Arial"/>
                <a:cs typeface="Arial"/>
              </a:rPr>
              <a:t>guidance </a:t>
            </a:r>
            <a:r>
              <a:rPr sz="2400" spc="20" dirty="0">
                <a:latin typeface="Arial"/>
                <a:cs typeface="Arial"/>
              </a:rPr>
              <a:t>for </a:t>
            </a:r>
            <a:r>
              <a:rPr sz="2400" spc="-85" dirty="0">
                <a:latin typeface="Arial"/>
                <a:cs typeface="Arial"/>
              </a:rPr>
              <a:t>characterizing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market. </a:t>
            </a:r>
            <a:r>
              <a:rPr sz="2400" spc="55" dirty="0">
                <a:latin typeface="Arial"/>
                <a:cs typeface="Arial"/>
              </a:rPr>
              <a:t>It </a:t>
            </a:r>
            <a:r>
              <a:rPr sz="2400" spc="-105" dirty="0">
                <a:latin typeface="Arial"/>
                <a:cs typeface="Arial"/>
              </a:rPr>
              <a:t>should </a:t>
            </a:r>
            <a:r>
              <a:rPr sz="2400" spc="15" dirty="0">
                <a:latin typeface="Arial"/>
                <a:cs typeface="Arial"/>
              </a:rPr>
              <a:t>not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be  </a:t>
            </a:r>
            <a:r>
              <a:rPr sz="2400" spc="-30" dirty="0">
                <a:latin typeface="Arial"/>
                <a:cs typeface="Arial"/>
              </a:rPr>
              <a:t>utilized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for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prioritizing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of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requirements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or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features.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420807"/>
            <a:ext cx="75954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USE CASES AND 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5" y="2577973"/>
            <a:ext cx="4554220" cy="130175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95580" marR="5080" indent="-182880" algn="just">
              <a:lnSpc>
                <a:spcPct val="70000"/>
              </a:lnSpc>
              <a:spcBef>
                <a:spcPts val="1070"/>
              </a:spcBef>
              <a:buSzPct val="79629"/>
              <a:buChar char="•"/>
              <a:tabLst>
                <a:tab pos="195580" algn="l"/>
              </a:tabLst>
            </a:pPr>
            <a:r>
              <a:rPr sz="2700" spc="-185" dirty="0">
                <a:latin typeface="Arial"/>
                <a:cs typeface="Arial"/>
              </a:rPr>
              <a:t>Use </a:t>
            </a:r>
            <a:r>
              <a:rPr sz="2700" spc="-210" dirty="0">
                <a:latin typeface="Arial"/>
                <a:cs typeface="Arial"/>
              </a:rPr>
              <a:t>cases </a:t>
            </a:r>
            <a:r>
              <a:rPr sz="2700" spc="-114" dirty="0">
                <a:latin typeface="Arial"/>
                <a:cs typeface="Arial"/>
              </a:rPr>
              <a:t>are </a:t>
            </a:r>
            <a:r>
              <a:rPr sz="2700" spc="-95" dirty="0">
                <a:latin typeface="Arial"/>
                <a:cs typeface="Arial"/>
              </a:rPr>
              <a:t>basically </a:t>
            </a:r>
            <a:r>
              <a:rPr sz="2700" spc="-80" dirty="0">
                <a:latin typeface="Arial"/>
                <a:cs typeface="Arial"/>
              </a:rPr>
              <a:t>stories  </a:t>
            </a:r>
            <a:r>
              <a:rPr sz="2700" spc="25" dirty="0">
                <a:latin typeface="Arial"/>
                <a:cs typeface="Arial"/>
              </a:rPr>
              <a:t>that </a:t>
            </a:r>
            <a:r>
              <a:rPr sz="2700" spc="-105" dirty="0">
                <a:latin typeface="Arial"/>
                <a:cs typeface="Arial"/>
              </a:rPr>
              <a:t>describe </a:t>
            </a:r>
            <a:r>
              <a:rPr sz="2700" spc="-55" dirty="0">
                <a:latin typeface="Arial"/>
                <a:cs typeface="Arial"/>
              </a:rPr>
              <a:t>how </a:t>
            </a:r>
            <a:r>
              <a:rPr sz="2700" spc="-75" dirty="0">
                <a:latin typeface="Arial"/>
                <a:cs typeface="Arial"/>
              </a:rPr>
              <a:t>discrete  </a:t>
            </a:r>
            <a:r>
              <a:rPr sz="2700" spc="-160" dirty="0">
                <a:latin typeface="Arial"/>
                <a:cs typeface="Arial"/>
              </a:rPr>
              <a:t>processes </a:t>
            </a:r>
            <a:r>
              <a:rPr sz="2700" spc="-35" dirty="0">
                <a:latin typeface="Arial"/>
                <a:cs typeface="Arial"/>
              </a:rPr>
              <a:t>work. </a:t>
            </a:r>
            <a:r>
              <a:rPr sz="2700" spc="-130" dirty="0">
                <a:latin typeface="Arial"/>
                <a:cs typeface="Arial"/>
              </a:rPr>
              <a:t>The </a:t>
            </a:r>
            <a:r>
              <a:rPr sz="2700" spc="-80" dirty="0">
                <a:latin typeface="Arial"/>
                <a:cs typeface="Arial"/>
              </a:rPr>
              <a:t>stories  </a:t>
            </a:r>
            <a:r>
              <a:rPr sz="2700" spc="-75" dirty="0">
                <a:latin typeface="Arial"/>
                <a:cs typeface="Arial"/>
              </a:rPr>
              <a:t>include </a:t>
            </a:r>
            <a:r>
              <a:rPr sz="2700" spc="-85" dirty="0">
                <a:latin typeface="Arial"/>
                <a:cs typeface="Arial"/>
              </a:rPr>
              <a:t>people (actors)</a:t>
            </a:r>
            <a:r>
              <a:rPr sz="2700" spc="32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and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096" y="3730370"/>
            <a:ext cx="4368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3205" algn="l"/>
                <a:tab pos="2434590" algn="l"/>
                <a:tab pos="3216275" algn="l"/>
              </a:tabLst>
            </a:pPr>
            <a:r>
              <a:rPr sz="2700" spc="-105" dirty="0">
                <a:latin typeface="Arial"/>
                <a:cs typeface="Arial"/>
              </a:rPr>
              <a:t>describe	</a:t>
            </a:r>
            <a:r>
              <a:rPr sz="2700" spc="-55" dirty="0">
                <a:latin typeface="Arial"/>
                <a:cs typeface="Arial"/>
              </a:rPr>
              <a:t>how	</a:t>
            </a:r>
            <a:r>
              <a:rPr sz="2700" spc="-20" dirty="0">
                <a:latin typeface="Arial"/>
                <a:cs typeface="Arial"/>
              </a:rPr>
              <a:t>the	</a:t>
            </a:r>
            <a:r>
              <a:rPr sz="2700" spc="-50" dirty="0">
                <a:latin typeface="Arial"/>
                <a:cs typeface="Arial"/>
              </a:rPr>
              <a:t>solution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096" y="4018406"/>
            <a:ext cx="43700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80" dirty="0">
                <a:latin typeface="Arial"/>
                <a:cs typeface="Arial"/>
              </a:rPr>
              <a:t>works </a:t>
            </a:r>
            <a:r>
              <a:rPr sz="2700" spc="5" dirty="0">
                <a:latin typeface="Arial"/>
                <a:cs typeface="Arial"/>
              </a:rPr>
              <a:t>from </a:t>
            </a:r>
            <a:r>
              <a:rPr sz="2700" spc="-180" dirty="0">
                <a:latin typeface="Arial"/>
                <a:cs typeface="Arial"/>
              </a:rPr>
              <a:t>a </a:t>
            </a:r>
            <a:r>
              <a:rPr sz="2700" spc="-130" dirty="0">
                <a:latin typeface="Arial"/>
                <a:cs typeface="Arial"/>
              </a:rPr>
              <a:t>user</a:t>
            </a:r>
            <a:r>
              <a:rPr sz="2700" spc="-355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perspective.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3096" y="4306138"/>
            <a:ext cx="43713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1644650" algn="l"/>
                <a:tab pos="2425065" algn="l"/>
                <a:tab pos="2945130" algn="l"/>
                <a:tab pos="3950970" algn="l"/>
              </a:tabLst>
            </a:pPr>
            <a:r>
              <a:rPr sz="2700" spc="-185" dirty="0">
                <a:latin typeface="Arial"/>
                <a:cs typeface="Arial"/>
              </a:rPr>
              <a:t>Use	</a:t>
            </a:r>
            <a:r>
              <a:rPr sz="2700" spc="-210" dirty="0">
                <a:latin typeface="Arial"/>
                <a:cs typeface="Arial"/>
              </a:rPr>
              <a:t>cases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20" dirty="0">
                <a:latin typeface="Arial"/>
                <a:cs typeface="Arial"/>
              </a:rPr>
              <a:t>m</a:t>
            </a:r>
            <a:r>
              <a:rPr sz="2700" spc="-120" dirty="0">
                <a:latin typeface="Arial"/>
                <a:cs typeface="Arial"/>
              </a:rPr>
              <a:t>ay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10" dirty="0">
                <a:latin typeface="Arial"/>
                <a:cs typeface="Arial"/>
              </a:rPr>
              <a:t>be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70" dirty="0">
                <a:latin typeface="Arial"/>
                <a:cs typeface="Arial"/>
              </a:rPr>
              <a:t>eas</a:t>
            </a:r>
            <a:r>
              <a:rPr sz="2700" spc="-80" dirty="0">
                <a:latin typeface="Arial"/>
                <a:cs typeface="Arial"/>
              </a:rPr>
              <a:t>ier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5" dirty="0">
                <a:latin typeface="Arial"/>
                <a:cs typeface="Arial"/>
              </a:rPr>
              <a:t>for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096" y="4594860"/>
            <a:ext cx="4368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  <a:tab pos="2152015" algn="l"/>
                <a:tab pos="2919095" algn="l"/>
              </a:tabLst>
            </a:pPr>
            <a:r>
              <a:rPr sz="2700" spc="-20" dirty="0">
                <a:latin typeface="Arial"/>
                <a:cs typeface="Arial"/>
              </a:rPr>
              <a:t>the	</a:t>
            </a:r>
            <a:r>
              <a:rPr sz="2700" spc="-160" dirty="0">
                <a:latin typeface="Arial"/>
                <a:cs typeface="Arial"/>
              </a:rPr>
              <a:t>users	</a:t>
            </a:r>
            <a:r>
              <a:rPr sz="2700" spc="60" dirty="0">
                <a:latin typeface="Arial"/>
                <a:cs typeface="Arial"/>
              </a:rPr>
              <a:t>to	</a:t>
            </a:r>
            <a:r>
              <a:rPr sz="2700" spc="-40" dirty="0">
                <a:latin typeface="Arial"/>
                <a:cs typeface="Arial"/>
              </a:rPr>
              <a:t>articulate,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96" y="4882895"/>
            <a:ext cx="43694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9390" algn="l"/>
                <a:tab pos="2124710" algn="l"/>
                <a:tab pos="2792730" algn="l"/>
                <a:tab pos="3740150" algn="l"/>
              </a:tabLst>
            </a:pPr>
            <a:r>
              <a:rPr sz="2700" spc="-45" dirty="0">
                <a:latin typeface="Arial"/>
                <a:cs typeface="Arial"/>
              </a:rPr>
              <a:t>although	</a:t>
            </a:r>
            <a:r>
              <a:rPr sz="2700" spc="-20" dirty="0">
                <a:latin typeface="Arial"/>
                <a:cs typeface="Arial"/>
              </a:rPr>
              <a:t>th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75" dirty="0">
                <a:latin typeface="Arial"/>
                <a:cs typeface="Arial"/>
              </a:rPr>
              <a:t>use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70" dirty="0">
                <a:latin typeface="Arial"/>
                <a:cs typeface="Arial"/>
              </a:rPr>
              <a:t>c</a:t>
            </a:r>
            <a:r>
              <a:rPr sz="2700" spc="-200" dirty="0">
                <a:latin typeface="Arial"/>
                <a:cs typeface="Arial"/>
              </a:rPr>
              <a:t>a</a:t>
            </a:r>
            <a:r>
              <a:rPr sz="2700" spc="-235" dirty="0">
                <a:latin typeface="Arial"/>
                <a:cs typeface="Arial"/>
              </a:rPr>
              <a:t>se</a:t>
            </a:r>
            <a:r>
              <a:rPr sz="2700" spc="-22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14" dirty="0">
                <a:latin typeface="Arial"/>
                <a:cs typeface="Arial"/>
              </a:rPr>
              <a:t>m</a:t>
            </a:r>
            <a:r>
              <a:rPr sz="2700" spc="-90" dirty="0">
                <a:latin typeface="Arial"/>
                <a:cs typeface="Arial"/>
              </a:rPr>
              <a:t>a</a:t>
            </a:r>
            <a:r>
              <a:rPr sz="2700" spc="-60" dirty="0">
                <a:latin typeface="Arial"/>
                <a:cs typeface="Arial"/>
              </a:rPr>
              <a:t>y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3096" y="5170931"/>
            <a:ext cx="4370070" cy="101346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1070"/>
              </a:spcBef>
            </a:pPr>
            <a:r>
              <a:rPr sz="2700" spc="-120" dirty="0">
                <a:latin typeface="Arial"/>
                <a:cs typeface="Arial"/>
              </a:rPr>
              <a:t>need </a:t>
            </a:r>
            <a:r>
              <a:rPr sz="2700" spc="60" dirty="0">
                <a:latin typeface="Arial"/>
                <a:cs typeface="Arial"/>
              </a:rPr>
              <a:t>to </a:t>
            </a:r>
            <a:r>
              <a:rPr sz="2700" spc="-105" dirty="0">
                <a:latin typeface="Arial"/>
                <a:cs typeface="Arial"/>
              </a:rPr>
              <a:t>be </a:t>
            </a:r>
            <a:r>
              <a:rPr sz="2700" spc="-30" dirty="0">
                <a:latin typeface="Arial"/>
                <a:cs typeface="Arial"/>
              </a:rPr>
              <a:t>distilled </a:t>
            </a:r>
            <a:r>
              <a:rPr sz="2700" spc="-25" dirty="0">
                <a:latin typeface="Arial"/>
                <a:cs typeface="Arial"/>
              </a:rPr>
              <a:t>later </a:t>
            </a:r>
            <a:r>
              <a:rPr sz="2700" spc="15" dirty="0">
                <a:latin typeface="Arial"/>
                <a:cs typeface="Arial"/>
              </a:rPr>
              <a:t>into  </a:t>
            </a:r>
            <a:r>
              <a:rPr sz="2700" spc="-20" dirty="0">
                <a:latin typeface="Arial"/>
                <a:cs typeface="Arial"/>
              </a:rPr>
              <a:t>the </a:t>
            </a:r>
            <a:r>
              <a:rPr sz="2700" spc="-60" dirty="0">
                <a:latin typeface="Arial"/>
                <a:cs typeface="Arial"/>
              </a:rPr>
              <a:t>more </a:t>
            </a:r>
            <a:r>
              <a:rPr sz="2700" spc="-90" dirty="0">
                <a:latin typeface="Arial"/>
                <a:cs typeface="Arial"/>
              </a:rPr>
              <a:t>specific </a:t>
            </a:r>
            <a:r>
              <a:rPr sz="2700" spc="-50" dirty="0">
                <a:latin typeface="Arial"/>
                <a:cs typeface="Arial"/>
              </a:rPr>
              <a:t>detailed  </a:t>
            </a:r>
            <a:r>
              <a:rPr sz="2700" spc="-70" dirty="0">
                <a:latin typeface="Arial"/>
                <a:cs typeface="Arial"/>
              </a:rPr>
              <a:t>requirements.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9400" y="2525559"/>
            <a:ext cx="4631434" cy="3283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707" y="1371600"/>
            <a:ext cx="42561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514600"/>
            <a:ext cx="10058400" cy="313624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5580" marR="767080" indent="-182880">
              <a:lnSpc>
                <a:spcPts val="3020"/>
              </a:lnSpc>
              <a:spcBef>
                <a:spcPts val="48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30" dirty="0">
                <a:latin typeface="Arial"/>
                <a:cs typeface="Arial"/>
              </a:rPr>
              <a:t>Prototyping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relatively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modern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technique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gathering  </a:t>
            </a:r>
            <a:r>
              <a:rPr sz="2400" spc="-70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ts val="3020"/>
              </a:lnSpc>
              <a:spcBef>
                <a:spcPts val="1415"/>
              </a:spcBef>
              <a:buSzPct val="80357"/>
              <a:buChar char="•"/>
              <a:tabLst>
                <a:tab pos="266700" algn="l"/>
                <a:tab pos="267335" algn="l"/>
              </a:tabLst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this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approach,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you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gather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preliminary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requirements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that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you  </a:t>
            </a:r>
            <a:r>
              <a:rPr sz="2400" spc="-185" dirty="0">
                <a:latin typeface="Arial"/>
                <a:cs typeface="Arial"/>
              </a:rPr>
              <a:t>use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build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initial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version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solution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80" dirty="0">
                <a:latin typeface="Arial"/>
                <a:cs typeface="Arial"/>
              </a:rPr>
              <a:t>—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prototype.</a:t>
            </a:r>
            <a:endParaRPr sz="2400" dirty="0">
              <a:latin typeface="Arial"/>
              <a:cs typeface="Arial"/>
            </a:endParaRPr>
          </a:p>
          <a:p>
            <a:pPr marL="195580" marR="887094" indent="-182880">
              <a:lnSpc>
                <a:spcPts val="3020"/>
              </a:lnSpc>
              <a:spcBef>
                <a:spcPts val="1415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204" dirty="0">
                <a:latin typeface="Arial"/>
                <a:cs typeface="Arial"/>
              </a:rPr>
              <a:t>You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show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this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client,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who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gives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you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additional  </a:t>
            </a:r>
            <a:r>
              <a:rPr sz="2400" spc="-70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195580" marR="17780" indent="-182880">
              <a:lnSpc>
                <a:spcPct val="90000"/>
              </a:lnSpc>
              <a:spcBef>
                <a:spcPts val="135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204" dirty="0">
                <a:latin typeface="Arial"/>
                <a:cs typeface="Arial"/>
              </a:rPr>
              <a:t>You </a:t>
            </a:r>
            <a:r>
              <a:rPr sz="2400" spc="-130" dirty="0">
                <a:latin typeface="Arial"/>
                <a:cs typeface="Arial"/>
              </a:rPr>
              <a:t>change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application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114" dirty="0">
                <a:latin typeface="Arial"/>
                <a:cs typeface="Arial"/>
              </a:rPr>
              <a:t>cycle </a:t>
            </a:r>
            <a:r>
              <a:rPr sz="2400" spc="-85" dirty="0">
                <a:latin typeface="Arial"/>
                <a:cs typeface="Arial"/>
              </a:rPr>
              <a:t>around </a:t>
            </a:r>
            <a:r>
              <a:rPr sz="2400" spc="30" dirty="0">
                <a:latin typeface="Arial"/>
                <a:cs typeface="Arial"/>
              </a:rPr>
              <a:t>with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client  </a:t>
            </a:r>
            <a:r>
              <a:rPr sz="2400" spc="-95" dirty="0">
                <a:latin typeface="Arial"/>
                <a:cs typeface="Arial"/>
              </a:rPr>
              <a:t>again.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This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repetitive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process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continues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until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product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meets 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critical </a:t>
            </a:r>
            <a:r>
              <a:rPr sz="2400" spc="-190" dirty="0">
                <a:latin typeface="Arial"/>
                <a:cs typeface="Arial"/>
              </a:rPr>
              <a:t>mass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155" dirty="0">
                <a:latin typeface="Arial"/>
                <a:cs typeface="Arial"/>
              </a:rPr>
              <a:t>business needs </a:t>
            </a:r>
            <a:r>
              <a:rPr sz="2400" spc="-35" dirty="0">
                <a:latin typeface="Arial"/>
                <a:cs typeface="Arial"/>
              </a:rPr>
              <a:t>or </a:t>
            </a:r>
            <a:r>
              <a:rPr sz="2400" spc="15" dirty="0">
                <a:latin typeface="Arial"/>
                <a:cs typeface="Arial"/>
              </a:rPr>
              <a:t>for </a:t>
            </a:r>
            <a:r>
              <a:rPr sz="2400" spc="-14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agreed </a:t>
            </a:r>
            <a:r>
              <a:rPr sz="2400" spc="-80" dirty="0">
                <a:latin typeface="Arial"/>
                <a:cs typeface="Arial"/>
              </a:rPr>
              <a:t>number </a:t>
            </a:r>
            <a:r>
              <a:rPr sz="2400" spc="15" dirty="0">
                <a:latin typeface="Arial"/>
                <a:cs typeface="Arial"/>
              </a:rPr>
              <a:t>of  </a:t>
            </a:r>
            <a:r>
              <a:rPr sz="2400" spc="-40" dirty="0">
                <a:latin typeface="Arial"/>
                <a:cs typeface="Arial"/>
              </a:rPr>
              <a:t>iterations.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736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D1BF7FF-57DE-487C-9B81-B7FCCA8EB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44847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PROTOTYPING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4D06BED-E3E6-4CB6-8E27-BB20E55D8C77}"/>
              </a:ext>
            </a:extLst>
          </p:cNvPr>
          <p:cNvSpPr txBox="1"/>
          <p:nvPr/>
        </p:nvSpPr>
        <p:spPr>
          <a:xfrm>
            <a:off x="1332865" y="2400760"/>
            <a:ext cx="5365185" cy="359713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400" b="1" spc="-20" dirty="0">
                <a:latin typeface="Trebuchet MS"/>
                <a:cs typeface="Trebuchet MS"/>
              </a:rPr>
              <a:t>BENEFITS:</a:t>
            </a:r>
            <a:endParaRPr sz="2400">
              <a:latin typeface="Trebuchet MS"/>
              <a:cs typeface="Trebuchet MS"/>
            </a:endParaRPr>
          </a:p>
          <a:p>
            <a:pPr marL="195580" marR="861060" indent="-182880">
              <a:lnSpc>
                <a:spcPts val="2690"/>
              </a:lnSpc>
              <a:spcBef>
                <a:spcPts val="138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65" dirty="0">
                <a:latin typeface="Arial"/>
                <a:cs typeface="Arial"/>
              </a:rPr>
              <a:t>Prototypes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ideal  </a:t>
            </a:r>
            <a:r>
              <a:rPr sz="2400" spc="-114" dirty="0">
                <a:latin typeface="Arial"/>
                <a:cs typeface="Arial"/>
              </a:rPr>
              <a:t>reduce </a:t>
            </a:r>
            <a:r>
              <a:rPr sz="2400" spc="-105" dirty="0">
                <a:latin typeface="Arial"/>
                <a:cs typeface="Arial"/>
              </a:rPr>
              <a:t>design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74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50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more</a:t>
            </a:r>
            <a:r>
              <a:rPr sz="2400" spc="-5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practical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73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155" dirty="0">
                <a:latin typeface="Arial"/>
                <a:cs typeface="Arial"/>
              </a:rPr>
              <a:t>Screen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mock-ups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735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110" dirty="0">
                <a:latin typeface="Arial"/>
                <a:cs typeface="Arial"/>
              </a:rPr>
              <a:t>Using </a:t>
            </a:r>
            <a:r>
              <a:rPr sz="2400" spc="-45" dirty="0">
                <a:latin typeface="Arial"/>
                <a:cs typeface="Arial"/>
              </a:rPr>
              <a:t>animation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195580" marR="5080" indent="-182880">
              <a:lnSpc>
                <a:spcPts val="2690"/>
              </a:lnSpc>
              <a:spcBef>
                <a:spcPts val="1370"/>
              </a:spcBef>
              <a:buSzPct val="80357"/>
              <a:buChar char="•"/>
              <a:tabLst>
                <a:tab pos="195580" algn="l"/>
              </a:tabLst>
            </a:pPr>
            <a:r>
              <a:rPr sz="2400" spc="-120" dirty="0">
                <a:latin typeface="Arial"/>
                <a:cs typeface="Arial"/>
              </a:rPr>
              <a:t>Provides </a:t>
            </a:r>
            <a:r>
              <a:rPr sz="2400" spc="-135" dirty="0">
                <a:latin typeface="Arial"/>
                <a:cs typeface="Arial"/>
              </a:rPr>
              <a:t>an </a:t>
            </a:r>
            <a:r>
              <a:rPr sz="2400" spc="-75" dirty="0">
                <a:latin typeface="Arial"/>
                <a:cs typeface="Arial"/>
              </a:rPr>
              <a:t>understanding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  </a:t>
            </a:r>
            <a:r>
              <a:rPr sz="2400" spc="-15" dirty="0"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6DB9853-5CE6-4104-8E20-A7A9820F7354}"/>
              </a:ext>
            </a:extLst>
          </p:cNvPr>
          <p:cNvSpPr txBox="1"/>
          <p:nvPr/>
        </p:nvSpPr>
        <p:spPr>
          <a:xfrm>
            <a:off x="6506682" y="2419088"/>
            <a:ext cx="4184707" cy="1853071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400" b="1" spc="85" dirty="0">
                <a:latin typeface="Trebuchet MS"/>
                <a:cs typeface="Trebuchet MS"/>
              </a:rPr>
              <a:t>RISKS </a:t>
            </a:r>
            <a:r>
              <a:rPr sz="2400" b="1" spc="-45" dirty="0">
                <a:latin typeface="Trebuchet MS"/>
                <a:cs typeface="Trebuchet MS"/>
              </a:rPr>
              <a:t>&amp;</a:t>
            </a:r>
            <a:r>
              <a:rPr sz="2400" b="1" spc="-650" dirty="0">
                <a:latin typeface="Trebuchet MS"/>
                <a:cs typeface="Trebuchet MS"/>
              </a:rPr>
              <a:t> </a:t>
            </a:r>
            <a:r>
              <a:rPr sz="2400" b="1" spc="45" dirty="0">
                <a:latin typeface="Trebuchet MS"/>
                <a:cs typeface="Trebuchet MS"/>
              </a:rPr>
              <a:t>DRAWBACKS</a:t>
            </a:r>
            <a:endParaRPr sz="2400" dirty="0">
              <a:latin typeface="Trebuchet MS"/>
              <a:cs typeface="Trebuchet MS"/>
            </a:endParaRPr>
          </a:p>
          <a:p>
            <a:pPr marL="216535" indent="-203835">
              <a:lnSpc>
                <a:spcPct val="100000"/>
              </a:lnSpc>
              <a:spcBef>
                <a:spcPts val="730"/>
              </a:spcBef>
              <a:buChar char="•"/>
              <a:tabLst>
                <a:tab pos="217170" algn="l"/>
              </a:tabLst>
            </a:pPr>
            <a:r>
              <a:rPr sz="2400" spc="-220" dirty="0">
                <a:latin typeface="Arial"/>
                <a:cs typeface="Arial"/>
              </a:rPr>
              <a:t>Takes </a:t>
            </a:r>
            <a:r>
              <a:rPr sz="2400" spc="5" dirty="0">
                <a:latin typeface="Arial"/>
                <a:cs typeface="Arial"/>
              </a:rPr>
              <a:t>time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build</a:t>
            </a: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70" dirty="0">
                <a:latin typeface="Arial"/>
                <a:cs typeface="Arial"/>
              </a:rPr>
              <a:t>More </a:t>
            </a:r>
            <a:r>
              <a:rPr sz="2400" spc="-65" dirty="0">
                <a:latin typeface="Arial"/>
                <a:cs typeface="Arial"/>
              </a:rPr>
              <a:t>costly </a:t>
            </a:r>
            <a:r>
              <a:rPr sz="2400" spc="60" dirty="0">
                <a:latin typeface="Arial"/>
                <a:cs typeface="Arial"/>
              </a:rPr>
              <a:t>to</a:t>
            </a:r>
            <a:r>
              <a:rPr sz="2400" spc="-55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build</a:t>
            </a: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Char char="•"/>
              <a:tabLst>
                <a:tab pos="241300" algn="l"/>
              </a:tabLst>
            </a:pPr>
            <a:r>
              <a:rPr sz="2400" spc="-180" dirty="0">
                <a:latin typeface="Arial"/>
                <a:cs typeface="Arial"/>
              </a:rPr>
              <a:t>False </a:t>
            </a:r>
            <a:r>
              <a:rPr sz="2400" spc="-195" dirty="0">
                <a:latin typeface="Arial"/>
                <a:cs typeface="Arial"/>
              </a:rPr>
              <a:t>sense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security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9A21BB0-4594-447C-A4FF-0AD6A5E6B85B}"/>
              </a:ext>
            </a:extLst>
          </p:cNvPr>
          <p:cNvSpPr/>
          <p:nvPr/>
        </p:nvSpPr>
        <p:spPr>
          <a:xfrm>
            <a:off x="6858000" y="4199329"/>
            <a:ext cx="3147737" cy="203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</p:spTree>
    <p:extLst>
      <p:ext uri="{BB962C8B-B14F-4D97-AF65-F5344CB8AC3E}">
        <p14:creationId xmlns:p14="http://schemas.microsoft.com/office/powerpoint/2010/main" val="686228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67372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REQUIREMENTS</a:t>
            </a:r>
            <a:r>
              <a:rPr spc="-484" dirty="0"/>
              <a:t> </a:t>
            </a:r>
            <a:r>
              <a:rPr spc="85" dirty="0"/>
              <a:t>REUSE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130933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0" marR="5080" indent="0" algn="just">
              <a:lnSpc>
                <a:spcPct val="90000"/>
              </a:lnSpc>
              <a:spcBef>
                <a:spcPts val="490"/>
              </a:spcBef>
              <a:buNone/>
            </a:pP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In	the field	of	software	engineering	reusing	the requirements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spc="-114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pc="-14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spc="-3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method 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elicitation. </a:t>
            </a:r>
            <a:r>
              <a:rPr lang="en-US" spc="-13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existing 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  <a:r>
              <a:rPr lang="en-US" spc="7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-105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114" dirty="0">
                <a:latin typeface="Arial" panose="020B0604020202020204" pitchFamily="34" charset="0"/>
                <a:cs typeface="Arial" panose="020B0604020202020204" pitchFamily="34" charset="0"/>
              </a:rPr>
              <a:t>new 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spc="-200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many  </a:t>
            </a:r>
            <a:r>
              <a:rPr lang="en-US" spc="-130" dirty="0">
                <a:latin typeface="Arial" panose="020B0604020202020204" pitchFamily="34" charset="0"/>
                <a:cs typeface="Arial" panose="020B0604020202020204" pitchFamily="34" charset="0"/>
              </a:rPr>
              <a:t>advantages </a:t>
            </a:r>
            <a:r>
              <a:rPr lang="en-US" spc="-13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en-US" spc="-1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pc="-195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time. </a:t>
            </a:r>
            <a:r>
              <a:rPr lang="en-US" spc="-110" dirty="0">
                <a:latin typeface="Arial" panose="020B0604020202020204" pitchFamily="34" charset="0"/>
                <a:cs typeface="Arial" panose="020B0604020202020204" pitchFamily="34" charset="0"/>
              </a:rPr>
              <a:t>Though  </a:t>
            </a:r>
            <a:r>
              <a:rPr lang="en-US" spc="-175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spc="-204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own 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stake 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holders </a:t>
            </a:r>
            <a:r>
              <a:rPr lang="en-US" spc="-125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spc="-160" dirty="0">
                <a:latin typeface="Arial" panose="020B0604020202020204" pitchFamily="34" charset="0"/>
                <a:cs typeface="Arial" panose="020B0604020202020204" pitchFamily="34" charset="0"/>
              </a:rPr>
              <a:t>users,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pc="-14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still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situations </a:t>
            </a:r>
            <a:r>
              <a:rPr lang="en-US" spc="3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10" dirty="0">
                <a:latin typeface="Arial" panose="020B0604020202020204" pitchFamily="34" charset="0"/>
                <a:cs typeface="Arial" panose="020B0604020202020204" pitchFamily="34" charset="0"/>
              </a:rPr>
              <a:t>reusing 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en-US" spc="-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60" dirty="0"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  <a:endParaRPr spc="-1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D4C446-9D0E-487C-981E-6B560E7364DA}"/>
              </a:ext>
            </a:extLst>
          </p:cNvPr>
          <p:cNvSpPr txBox="1">
            <a:spLocks/>
          </p:cNvSpPr>
          <p:nvPr/>
        </p:nvSpPr>
        <p:spPr>
          <a:xfrm>
            <a:off x="1219200" y="761770"/>
            <a:ext cx="9979356" cy="132151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lang="en-US" sz="4000" spc="95" dirty="0">
                <a:solidFill>
                  <a:srgbClr val="455F51"/>
                </a:solidFill>
                <a:latin typeface="Calibri"/>
                <a:cs typeface="Calibri"/>
              </a:rPr>
              <a:t>COMPARISION OF DATA GATHERING  TECHNIQUES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818600-9F05-41B1-8622-AF443E2E9A1E}"/>
              </a:ext>
            </a:extLst>
          </p:cNvPr>
          <p:cNvSpPr/>
          <p:nvPr/>
        </p:nvSpPr>
        <p:spPr>
          <a:xfrm>
            <a:off x="2564892" y="2090927"/>
            <a:ext cx="7028688" cy="397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75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0BD546-C32B-4340-83AF-28E4BA8F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39907"/>
            <a:ext cx="8597546" cy="457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94F102-0AC8-4D58-BEEC-BA06431015E0}"/>
              </a:ext>
            </a:extLst>
          </p:cNvPr>
          <p:cNvSpPr/>
          <p:nvPr/>
        </p:nvSpPr>
        <p:spPr>
          <a:xfrm>
            <a:off x="457200" y="1066800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pc="95" dirty="0">
                <a:solidFill>
                  <a:srgbClr val="455F51"/>
                </a:solidFill>
                <a:latin typeface="Calibri"/>
                <a:ea typeface="+mj-ea"/>
                <a:cs typeface="Calibri"/>
              </a:rPr>
              <a:t>SUGGESTED ELICITATION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1829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60678"/>
            <a:ext cx="988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</a:t>
            </a:r>
            <a:r>
              <a:rPr sz="3600" spc="-5" dirty="0"/>
              <a:t> </a:t>
            </a:r>
            <a:r>
              <a:rPr sz="3600" spc="-20" dirty="0"/>
              <a:t>representative</a:t>
            </a:r>
            <a:r>
              <a:rPr sz="3600" spc="-45" dirty="0"/>
              <a:t> </a:t>
            </a:r>
            <a:r>
              <a:rPr sz="3600" spc="-15" dirty="0"/>
              <a:t>requirements</a:t>
            </a:r>
            <a:r>
              <a:rPr sz="3600" spc="-40" dirty="0"/>
              <a:t> </a:t>
            </a:r>
            <a:r>
              <a:rPr sz="3600" spc="-10" dirty="0"/>
              <a:t>development</a:t>
            </a:r>
            <a:r>
              <a:rPr sz="3600" spc="-40" dirty="0"/>
              <a:t> </a:t>
            </a:r>
            <a:r>
              <a:rPr sz="3600" spc="-15" dirty="0"/>
              <a:t>process.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98068" y="2201392"/>
            <a:ext cx="10706735" cy="366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>
              <a:lnSpc>
                <a:spcPct val="15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8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3-2</a:t>
            </a:r>
            <a:r>
              <a:rPr sz="26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suggests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framework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work,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sensible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adjustments,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many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projects.</a:t>
            </a:r>
            <a:endParaRPr sz="2600">
              <a:latin typeface="Calibri"/>
              <a:cs typeface="Calibri"/>
            </a:endParaRPr>
          </a:p>
          <a:p>
            <a:pPr marL="268605" marR="5715" indent="-256540">
              <a:lnSpc>
                <a:spcPct val="15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market</a:t>
            </a:r>
            <a:r>
              <a:rPr sz="26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opportunity</a:t>
            </a:r>
            <a:r>
              <a:rPr sz="26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6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predecessor</a:t>
            </a:r>
            <a:r>
              <a:rPr sz="26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shown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3-2.</a:t>
            </a:r>
            <a:endParaRPr sz="2600">
              <a:latin typeface="Calibri"/>
              <a:cs typeface="Calibri"/>
            </a:endParaRPr>
          </a:p>
          <a:p>
            <a:pPr marL="268605" marR="5080" indent="-256540">
              <a:lnSpc>
                <a:spcPct val="150100"/>
              </a:lnSpc>
              <a:spcBef>
                <a:spcPts val="295"/>
              </a:spcBef>
              <a:tabLst>
                <a:tab pos="948055" algn="l"/>
                <a:tab pos="1651000" algn="l"/>
                <a:tab pos="2605405" algn="l"/>
                <a:tab pos="3482975" algn="l"/>
                <a:tab pos="4098925" algn="l"/>
                <a:tab pos="5386705" algn="l"/>
                <a:tab pos="7006590" algn="l"/>
                <a:tab pos="7837805" algn="l"/>
                <a:tab pos="8683625" algn="l"/>
                <a:tab pos="9113520" algn="l"/>
                <a:tab pos="9742805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fi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se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en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ep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typi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ally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per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ed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ce	early	in	the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oj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(although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team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revisit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periodically).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0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60678"/>
            <a:ext cx="988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</a:t>
            </a:r>
            <a:r>
              <a:rPr sz="3600" spc="-5" dirty="0"/>
              <a:t> </a:t>
            </a:r>
            <a:r>
              <a:rPr sz="3600" spc="-20" dirty="0"/>
              <a:t>representative</a:t>
            </a:r>
            <a:r>
              <a:rPr sz="3600" spc="-45" dirty="0"/>
              <a:t> </a:t>
            </a:r>
            <a:r>
              <a:rPr sz="3600" spc="-15" dirty="0"/>
              <a:t>requirements</a:t>
            </a:r>
            <a:r>
              <a:rPr sz="3600" spc="-40" dirty="0"/>
              <a:t> </a:t>
            </a:r>
            <a:r>
              <a:rPr sz="3600" spc="-10" dirty="0"/>
              <a:t>development</a:t>
            </a:r>
            <a:r>
              <a:rPr sz="3600" spc="-40" dirty="0"/>
              <a:t> </a:t>
            </a:r>
            <a:r>
              <a:rPr sz="3600" spc="-15" dirty="0"/>
              <a:t>process.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8005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890" indent="-256540">
              <a:lnSpc>
                <a:spcPct val="150000"/>
              </a:lnSpc>
              <a:spcBef>
                <a:spcPts val="100"/>
              </a:spcBef>
              <a:tabLst>
                <a:tab pos="949960" algn="l"/>
                <a:tab pos="2548890" algn="l"/>
                <a:tab pos="3446779" algn="l"/>
                <a:tab pos="4057650" algn="l"/>
                <a:tab pos="5749290" algn="l"/>
                <a:tab pos="6307455" algn="l"/>
                <a:tab pos="7136765" algn="l"/>
                <a:tab pos="8319134" algn="l"/>
                <a:tab pos="8776335" algn="l"/>
              </a:tabLst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emai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ing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eps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per</a:t>
            </a:r>
            <a:r>
              <a:rPr sz="2800" spc="-8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rmed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ele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ev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elo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  <a:p>
            <a:pPr marL="268605" marR="5080" indent="-256540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Many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8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performed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iteratively,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800" spc="-6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interwoven.</a:t>
            </a:r>
            <a:endParaRPr sz="2800">
              <a:latin typeface="Calibri"/>
              <a:cs typeface="Calibri"/>
            </a:endParaRPr>
          </a:p>
          <a:p>
            <a:pPr marL="268605" marR="8890" indent="-256540">
              <a:lnSpc>
                <a:spcPct val="150000"/>
              </a:lnSpc>
              <a:spcBef>
                <a:spcPts val="305"/>
              </a:spcBef>
              <a:tabLst>
                <a:tab pos="915035" algn="l"/>
                <a:tab pos="2383790" algn="l"/>
                <a:tab pos="3089910" algn="l"/>
                <a:tab pos="3772535" algn="l"/>
                <a:tab pos="5132070" algn="l"/>
                <a:tab pos="6061710" algn="l"/>
                <a:tab pos="6508750" algn="l"/>
                <a:tab pos="6953250" algn="l"/>
                <a:tab pos="7676515" algn="l"/>
                <a:tab pos="8212455" algn="l"/>
                <a:tab pos="8659495" algn="l"/>
                <a:tab pos="9592310" algn="l"/>
              </a:tabLst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per</a:t>
            </a:r>
            <a:r>
              <a:rPr sz="2800" spc="-8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eps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8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9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1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0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s, 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performing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review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(step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12)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after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9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0035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Distribution</a:t>
            </a:r>
            <a:r>
              <a:rPr spc="-5" dirty="0"/>
              <a:t> of</a:t>
            </a:r>
            <a:r>
              <a:rPr spc="15" dirty="0"/>
              <a:t> </a:t>
            </a:r>
            <a:r>
              <a:rPr spc="-15" dirty="0"/>
              <a:t>requirements</a:t>
            </a:r>
            <a:r>
              <a:rPr dirty="0"/>
              <a:t> </a:t>
            </a:r>
            <a:r>
              <a:rPr spc="-10" dirty="0"/>
              <a:t>development</a:t>
            </a:r>
            <a:r>
              <a:rPr spc="-5" dirty="0"/>
              <a:t> </a:t>
            </a:r>
            <a:r>
              <a:rPr spc="-30" dirty="0"/>
              <a:t>effort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4195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3-3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illustrates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how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some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common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life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cycles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allocate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effort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across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development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period.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total</a:t>
            </a:r>
            <a:r>
              <a:rPr sz="28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effort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8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not</a:t>
            </a:r>
            <a:r>
              <a:rPr sz="28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much</a:t>
            </a:r>
            <a:r>
              <a:rPr sz="28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8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comparable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size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follow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life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cycles,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but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timing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distribution</a:t>
            </a:r>
            <a:r>
              <a:rPr sz="28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work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very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different.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61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0025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Distribution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requirements development</a:t>
            </a:r>
            <a:r>
              <a:rPr dirty="0"/>
              <a:t> </a:t>
            </a:r>
            <a:r>
              <a:rPr spc="-30" dirty="0"/>
              <a:t>effort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309447"/>
            <a:ext cx="10544473" cy="44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027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688DF1AA-622A-4768-8DB4-C71AF693163C}" vid="{298A710C-D87E-4FB3-8CDE-0627F54C27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1728</TotalTime>
  <Words>1979</Words>
  <Application>Microsoft Office PowerPoint</Application>
  <PresentationFormat>Widescreen</PresentationFormat>
  <Paragraphs>277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Georgia</vt:lpstr>
      <vt:lpstr>Segoe UI Symbol</vt:lpstr>
      <vt:lpstr>Trebuchet MS</vt:lpstr>
      <vt:lpstr>Theme4</vt:lpstr>
      <vt:lpstr>Software Requirement Engineering </vt:lpstr>
      <vt:lpstr>PowerPoint Presentation</vt:lpstr>
      <vt:lpstr>A requirements development process framework</vt:lpstr>
      <vt:lpstr>A requirements development process framework</vt:lpstr>
      <vt:lpstr>PowerPoint Presentation</vt:lpstr>
      <vt:lpstr>A representative requirements development process.</vt:lpstr>
      <vt:lpstr>A representative requirements development process.</vt:lpstr>
      <vt:lpstr>Distribution of requirements development effort</vt:lpstr>
      <vt:lpstr>Distribution of requirements development effort</vt:lpstr>
      <vt:lpstr>PowerPoint Presentation</vt:lpstr>
      <vt:lpstr>PowerPoint Presentation</vt:lpstr>
      <vt:lpstr>PowerPoint Presentation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Good practices: Requirements elicitation</vt:lpstr>
      <vt:lpstr>PowerPoint Presentation</vt:lpstr>
      <vt:lpstr>Requirements Elicitation</vt:lpstr>
      <vt:lpstr>Role of BA</vt:lpstr>
      <vt:lpstr>PowerPoint Presentation</vt:lpstr>
      <vt:lpstr>TECHNIQUES FOR GATHERING REQUIREMENTS</vt:lpstr>
      <vt:lpstr>TECHNIQUES FOR GATHERING REQUIREMENTS</vt:lpstr>
      <vt:lpstr>BRAINSTORMING</vt:lpstr>
      <vt:lpstr>BRAINSTORMING</vt:lpstr>
      <vt:lpstr>BRAINSTORMING</vt:lpstr>
      <vt:lpstr>INTERVIEWS</vt:lpstr>
      <vt:lpstr>INTERVIEWS</vt:lpstr>
      <vt:lpstr>ONE ON ONE INTERVIEW</vt:lpstr>
      <vt:lpstr>ONE ON ONE INTERVIEW</vt:lpstr>
      <vt:lpstr>GROUP INTERVIEW</vt:lpstr>
      <vt:lpstr>GROUP INTERVIEW</vt:lpstr>
      <vt:lpstr>DOCUMENT ANALYSIS</vt:lpstr>
      <vt:lpstr>DOCUMENT ANALYSIS</vt:lpstr>
      <vt:lpstr>FOCUS GROUP</vt:lpstr>
      <vt:lpstr>FOCUS GROUP</vt:lpstr>
      <vt:lpstr>INTERFACE ANALYSIS</vt:lpstr>
      <vt:lpstr>OBSERVATION OR SOCIAL ANALYSIS</vt:lpstr>
      <vt:lpstr>OBSERVATION OR SOCIAL ANALYSIS</vt:lpstr>
      <vt:lpstr>WORKSHOPS</vt:lpstr>
      <vt:lpstr>WORKSHOPS</vt:lpstr>
      <vt:lpstr>WORKSHOPS</vt:lpstr>
      <vt:lpstr>QUESTIONNAIRES</vt:lpstr>
      <vt:lpstr>QUESTIONNAIRES</vt:lpstr>
      <vt:lpstr>SURVEY</vt:lpstr>
      <vt:lpstr>USE CASES AND SCENARIOS</vt:lpstr>
      <vt:lpstr>PROTOTYPING</vt:lpstr>
      <vt:lpstr>PROTOTYPING</vt:lpstr>
      <vt:lpstr>REQUIREMENTS REUSE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SEN-458 SOFTWARE REQUIREMENTS ENGINEERING Requirements Elicitation Techniques</dc:title>
  <dc:creator>Ayesha Zaveri</dc:creator>
  <cp:lastModifiedBy>Bushra Fazal BUKC</cp:lastModifiedBy>
  <cp:revision>27</cp:revision>
  <dcterms:created xsi:type="dcterms:W3CDTF">2019-11-18T06:17:43Z</dcterms:created>
  <dcterms:modified xsi:type="dcterms:W3CDTF">2022-12-01T04:16:08Z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2019-11-18T00:00:00Z</vt:filetime>
  </property>
</Properties>
</file>