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5" r:id="rId5"/>
    <p:sldId id="268" r:id="rId6"/>
    <p:sldId id="266" r:id="rId7"/>
    <p:sldId id="269" r:id="rId8"/>
    <p:sldId id="264"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200"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FFDAE58-97BB-4A1F-859D-06823BB91FC7}" type="datetimeFigureOut">
              <a:rPr lang="en-US" smtClean="0"/>
              <a:t>10/11/2022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13ECF03-3319-493F-A52C-44E68D1A4BC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DAE58-97BB-4A1F-859D-06823BB91FC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ECF03-3319-493F-A52C-44E68D1A4B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FFDAE58-97BB-4A1F-859D-06823BB91FC7}" type="datetimeFigureOut">
              <a:rPr lang="en-US" smtClean="0"/>
              <a:t>10/11/2022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13ECF03-3319-493F-A52C-44E68D1A4BC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FFDAE58-97BB-4A1F-859D-06823BB91FC7}"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13ECF03-3319-493F-A52C-44E68D1A4BC7}"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FFDAE58-97BB-4A1F-859D-06823BB91FC7}" type="datetimeFigureOut">
              <a:rPr lang="en-US" smtClean="0"/>
              <a:t>10/11/2022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13ECF03-3319-493F-A52C-44E68D1A4BC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FFDAE58-97BB-4A1F-859D-06823BB91FC7}" type="datetimeFigureOut">
              <a:rPr lang="en-US" smtClean="0"/>
              <a:t>10/11/2022</a:t>
            </a:fld>
            <a:endParaRPr lang="en-US"/>
          </a:p>
        </p:txBody>
      </p:sp>
      <p:sp>
        <p:nvSpPr>
          <p:cNvPr id="10" name="Slide Number Placeholder 9"/>
          <p:cNvSpPr>
            <a:spLocks noGrp="1"/>
          </p:cNvSpPr>
          <p:nvPr>
            <p:ph type="sldNum" sz="quarter" idx="16"/>
          </p:nvPr>
        </p:nvSpPr>
        <p:spPr/>
        <p:txBody>
          <a:bodyPr rtlCol="0"/>
          <a:lstStyle/>
          <a:p>
            <a:fld id="{813ECF03-3319-493F-A52C-44E68D1A4BC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FFDAE58-97BB-4A1F-859D-06823BB91FC7}" type="datetimeFigureOut">
              <a:rPr lang="en-US" smtClean="0"/>
              <a:t>10/11/2022</a:t>
            </a:fld>
            <a:endParaRPr lang="en-US"/>
          </a:p>
        </p:txBody>
      </p:sp>
      <p:sp>
        <p:nvSpPr>
          <p:cNvPr id="12" name="Slide Number Placeholder 11"/>
          <p:cNvSpPr>
            <a:spLocks noGrp="1"/>
          </p:cNvSpPr>
          <p:nvPr>
            <p:ph type="sldNum" sz="quarter" idx="16"/>
          </p:nvPr>
        </p:nvSpPr>
        <p:spPr/>
        <p:txBody>
          <a:bodyPr rtlCol="0"/>
          <a:lstStyle/>
          <a:p>
            <a:fld id="{813ECF03-3319-493F-A52C-44E68D1A4BC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FDAE58-97BB-4A1F-859D-06823BB91FC7}"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13ECF03-3319-493F-A52C-44E68D1A4B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DAE58-97BB-4A1F-859D-06823BB91FC7}"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13ECF03-3319-493F-A52C-44E68D1A4B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FDAE58-97BB-4A1F-859D-06823BB91FC7}"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13ECF03-3319-493F-A52C-44E68D1A4BC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FFDAE58-97BB-4A1F-859D-06823BB91FC7}" type="datetimeFigureOut">
              <a:rPr lang="en-US" smtClean="0"/>
              <a:t>10/11/2022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13ECF03-3319-493F-A52C-44E68D1A4BC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FFDAE58-97BB-4A1F-859D-06823BB91FC7}" type="datetimeFigureOut">
              <a:rPr lang="en-US" smtClean="0"/>
              <a:t>10/11/2022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13ECF03-3319-493F-A52C-44E68D1A4B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xplorable.com/aristotles-psych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Mental Health</a:t>
            </a:r>
            <a:endParaRPr lang="en-US" dirty="0"/>
          </a:p>
        </p:txBody>
      </p:sp>
      <p:sp>
        <p:nvSpPr>
          <p:cNvPr id="3" name="Subtitle 2"/>
          <p:cNvSpPr>
            <a:spLocks noGrp="1"/>
          </p:cNvSpPr>
          <p:nvPr>
            <p:ph type="subTitle" idx="1"/>
          </p:nvPr>
        </p:nvSpPr>
        <p:spPr/>
        <p:txBody>
          <a:bodyPr/>
          <a:lstStyle/>
          <a:p>
            <a:r>
              <a:rPr lang="en-US" dirty="0" err="1" smtClean="0"/>
              <a:t>Marvi</a:t>
            </a:r>
            <a:r>
              <a:rPr lang="en-US" dirty="0" smtClean="0"/>
              <a:t> </a:t>
            </a:r>
            <a:r>
              <a:rPr lang="en-US" dirty="0" err="1" smtClean="0"/>
              <a:t>Makhdoom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Brief History Of Mental Health</a:t>
            </a:r>
            <a:endParaRPr lang="en-US" dirty="0"/>
          </a:p>
        </p:txBody>
      </p:sp>
      <p:sp>
        <p:nvSpPr>
          <p:cNvPr id="3" name="Content Placeholder 2"/>
          <p:cNvSpPr>
            <a:spLocks noGrp="1"/>
          </p:cNvSpPr>
          <p:nvPr>
            <p:ph sz="quarter" idx="1"/>
          </p:nvPr>
        </p:nvSpPr>
        <p:spPr>
          <a:xfrm>
            <a:off x="457200" y="1524001"/>
            <a:ext cx="8229600" cy="5334000"/>
          </a:xfrm>
        </p:spPr>
        <p:txBody>
          <a:bodyPr>
            <a:normAutofit fontScale="85000" lnSpcReduction="20000"/>
          </a:bodyPr>
          <a:lstStyle/>
          <a:p>
            <a:pPr algn="just" fontAlgn="base"/>
            <a:r>
              <a:rPr lang="en-US" dirty="0" smtClean="0"/>
              <a:t>In </a:t>
            </a:r>
            <a:r>
              <a:rPr lang="en-US" dirty="0"/>
              <a:t>Europe, there is a huge gap in the development of psychology and psychiatry between the Classical period, where scholars such as </a:t>
            </a:r>
            <a:r>
              <a:rPr lang="en-US" dirty="0">
                <a:hlinkClick r:id="rId2"/>
              </a:rPr>
              <a:t>Aristotle</a:t>
            </a:r>
            <a:r>
              <a:rPr lang="en-US" dirty="0"/>
              <a:t> and Plato first began to study the nature of thought and mind, and the Renaissance</a:t>
            </a:r>
            <a:r>
              <a:rPr lang="en-US" dirty="0" smtClean="0"/>
              <a:t>.</a:t>
            </a:r>
          </a:p>
          <a:p>
            <a:pPr algn="just" fontAlgn="base"/>
            <a:r>
              <a:rPr lang="en-US" dirty="0" smtClean="0"/>
              <a:t>Commonly </a:t>
            </a:r>
            <a:r>
              <a:rPr lang="en-US" dirty="0"/>
              <a:t>known as </a:t>
            </a:r>
            <a:r>
              <a:rPr lang="en-US" b="1" dirty="0"/>
              <a:t>the Dark Ages</a:t>
            </a:r>
            <a:r>
              <a:rPr lang="en-US" dirty="0"/>
              <a:t>, from the 6</a:t>
            </a:r>
            <a:r>
              <a:rPr lang="en-US" baseline="30000" dirty="0"/>
              <a:t>th</a:t>
            </a:r>
            <a:r>
              <a:rPr lang="en-US" dirty="0"/>
              <a:t> to the 13</a:t>
            </a:r>
            <a:r>
              <a:rPr lang="en-US" baseline="30000" dirty="0"/>
              <a:t>th</a:t>
            </a:r>
            <a:r>
              <a:rPr lang="en-US" dirty="0"/>
              <a:t> Centuries, this period began when the Roman Empire fell into a terminal decline, a period that we automatically associate with superstition and fear. </a:t>
            </a:r>
            <a:endParaRPr lang="en-US" dirty="0" smtClean="0"/>
          </a:p>
          <a:p>
            <a:pPr algn="just" fontAlgn="base"/>
            <a:r>
              <a:rPr lang="en-US" dirty="0" smtClean="0"/>
              <a:t>It </a:t>
            </a:r>
            <a:r>
              <a:rPr lang="en-US" dirty="0"/>
              <a:t>ended with the work of the great Renaissance men, whose studies into anatomy and willingness to challenge the church laid the groundwork for the Scientific Revolution and the Enlightenment itself, where the great empiricists would finally start to probe the mind.</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Brief History Of Mental Health</a:t>
            </a:r>
            <a:endParaRPr lang="en-US" b="1" dirty="0"/>
          </a:p>
        </p:txBody>
      </p:sp>
      <p:sp>
        <p:nvSpPr>
          <p:cNvPr id="3" name="Content Placeholder 2"/>
          <p:cNvSpPr>
            <a:spLocks noGrp="1"/>
          </p:cNvSpPr>
          <p:nvPr>
            <p:ph sz="quarter" idx="1"/>
          </p:nvPr>
        </p:nvSpPr>
        <p:spPr/>
        <p:txBody>
          <a:bodyPr>
            <a:normAutofit fontScale="92500" lnSpcReduction="20000"/>
          </a:bodyPr>
          <a:lstStyle/>
          <a:p>
            <a:pPr algn="just"/>
            <a:r>
              <a:rPr lang="en-US" dirty="0"/>
              <a:t>During the Middle Ages, the </a:t>
            </a:r>
            <a:r>
              <a:rPr lang="en-US" b="1" dirty="0"/>
              <a:t>mentally ill were believed to be possessed or in need of religion</a:t>
            </a:r>
            <a:r>
              <a:rPr lang="en-US" dirty="0"/>
              <a:t>. </a:t>
            </a:r>
            <a:endParaRPr lang="en-US" dirty="0" smtClean="0"/>
          </a:p>
          <a:p>
            <a:pPr algn="just"/>
            <a:r>
              <a:rPr lang="en-US" dirty="0" smtClean="0"/>
              <a:t>Negative </a:t>
            </a:r>
            <a:r>
              <a:rPr lang="en-US" dirty="0"/>
              <a:t>attitudes towards mental illness persisted into the 18th </a:t>
            </a:r>
            <a:r>
              <a:rPr lang="en-US" dirty="0" smtClean="0"/>
              <a:t>century, leading to stigmatization </a:t>
            </a:r>
            <a:r>
              <a:rPr lang="en-US" dirty="0"/>
              <a:t>of mental illness, and unhygienic (</a:t>
            </a:r>
            <a:r>
              <a:rPr lang="en-US" dirty="0" smtClean="0"/>
              <a:t>and </a:t>
            </a:r>
            <a:r>
              <a:rPr lang="en-US" dirty="0"/>
              <a:t>often degrading) confinement of mentally ill individuals</a:t>
            </a:r>
            <a:r>
              <a:rPr lang="en-US" dirty="0" smtClean="0"/>
              <a:t>.</a:t>
            </a:r>
            <a:r>
              <a:rPr lang="en-US" dirty="0"/>
              <a:t> </a:t>
            </a:r>
            <a:endParaRPr lang="en-US" dirty="0" smtClean="0"/>
          </a:p>
          <a:p>
            <a:pPr algn="just"/>
            <a:r>
              <a:rPr lang="en-US" dirty="0" smtClean="0"/>
              <a:t>In </a:t>
            </a:r>
            <a:r>
              <a:rPr lang="en-US" dirty="0"/>
              <a:t>the 1840s, activist </a:t>
            </a:r>
            <a:r>
              <a:rPr lang="en-US" b="1" dirty="0"/>
              <a:t>Dorothea Dix </a:t>
            </a:r>
            <a:r>
              <a:rPr lang="en-US" dirty="0"/>
              <a:t>lobbied for better living conditions for the mentally ill after witnessing the dangerous and unhealthy conditions in which many patients lived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Dark Ages</a:t>
            </a:r>
            <a:endParaRPr lang="en-US" b="1" dirty="0"/>
          </a:p>
        </p:txBody>
      </p:sp>
      <p:sp>
        <p:nvSpPr>
          <p:cNvPr id="3" name="Content Placeholder 2"/>
          <p:cNvSpPr>
            <a:spLocks noGrp="1"/>
          </p:cNvSpPr>
          <p:nvPr>
            <p:ph sz="quarter" idx="1"/>
          </p:nvPr>
        </p:nvSpPr>
        <p:spPr>
          <a:xfrm>
            <a:off x="457200" y="1524000"/>
            <a:ext cx="8229600" cy="4906963"/>
          </a:xfrm>
        </p:spPr>
        <p:txBody>
          <a:bodyPr>
            <a:normAutofit fontScale="70000" lnSpcReduction="20000"/>
          </a:bodyPr>
          <a:lstStyle/>
          <a:p>
            <a:pPr algn="just" fontAlgn="base"/>
            <a:r>
              <a:rPr lang="en-US" dirty="0"/>
              <a:t>W</a:t>
            </a:r>
            <a:r>
              <a:rPr lang="en-US" dirty="0" smtClean="0"/>
              <a:t>as the human mind really neglected during the Middle Ages? Was this really an age of superstition, witch-hunts, and demonic possession? </a:t>
            </a:r>
          </a:p>
          <a:p>
            <a:pPr algn="just" fontAlgn="base"/>
            <a:r>
              <a:rPr lang="en-US" dirty="0" smtClean="0"/>
              <a:t>In reality, the name ‘Dark Ages’ is slightly misleading, even for the Early Middle Ages spanning the 5</a:t>
            </a:r>
            <a:r>
              <a:rPr lang="en-US" baseline="30000" dirty="0" smtClean="0"/>
              <a:t>th</a:t>
            </a:r>
            <a:r>
              <a:rPr lang="en-US" dirty="0" smtClean="0"/>
              <a:t> to the 10</a:t>
            </a:r>
            <a:r>
              <a:rPr lang="en-US" baseline="30000" dirty="0" smtClean="0"/>
              <a:t>th</a:t>
            </a:r>
            <a:r>
              <a:rPr lang="en-US" dirty="0" smtClean="0"/>
              <a:t> Centuries. Although war, famine, and disease restricted scientific endeavor in Europe, many philosophers and theologians contributed to the body of human knowledge.</a:t>
            </a:r>
          </a:p>
          <a:p>
            <a:pPr algn="just" fontAlgn="base"/>
            <a:r>
              <a:rPr lang="en-US" dirty="0" smtClean="0"/>
              <a:t>Scholars such as St. Augustine, Thomas Aquinas, and Roger Bacon made some astute observations about the inner workings of the human mind, providing a foundation for the Renaissance. </a:t>
            </a:r>
          </a:p>
          <a:p>
            <a:pPr algn="just" fontAlgn="base"/>
            <a:r>
              <a:rPr lang="en-US" dirty="0" smtClean="0"/>
              <a:t>In the East, the Byzantine Empire preserved the knowledge of the Greeks, and philosophers such as the Jewish </a:t>
            </a:r>
            <a:r>
              <a:rPr lang="en-US" dirty="0" err="1" smtClean="0"/>
              <a:t>Symeon</a:t>
            </a:r>
            <a:r>
              <a:rPr lang="en-US" dirty="0" smtClean="0"/>
              <a:t> Seth (11</a:t>
            </a:r>
            <a:r>
              <a:rPr lang="en-US" baseline="30000" dirty="0" smtClean="0"/>
              <a:t>th</a:t>
            </a:r>
            <a:r>
              <a:rPr lang="en-US" dirty="0" smtClean="0"/>
              <a:t> Century) and </a:t>
            </a:r>
            <a:r>
              <a:rPr lang="en-US" dirty="0" err="1" smtClean="0"/>
              <a:t>Niketas</a:t>
            </a:r>
            <a:r>
              <a:rPr lang="en-US" dirty="0" smtClean="0"/>
              <a:t> </a:t>
            </a:r>
            <a:r>
              <a:rPr lang="en-US" dirty="0" err="1" smtClean="0"/>
              <a:t>Stethatos</a:t>
            </a:r>
            <a:r>
              <a:rPr lang="en-US" dirty="0" smtClean="0"/>
              <a:t> (c. 1000-1090CE) studied the nature of dreams and emotions, as well as studying mental disorders and the brain.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Plato &amp; Psychology</a:t>
            </a:r>
            <a:endParaRPr lang="en-US" dirty="0"/>
          </a:p>
        </p:txBody>
      </p:sp>
      <p:sp>
        <p:nvSpPr>
          <p:cNvPr id="3" name="Content Placeholder 2"/>
          <p:cNvSpPr>
            <a:spLocks noGrp="1"/>
          </p:cNvSpPr>
          <p:nvPr>
            <p:ph sz="quarter" idx="1"/>
          </p:nvPr>
        </p:nvSpPr>
        <p:spPr>
          <a:xfrm>
            <a:off x="381000" y="1524000"/>
            <a:ext cx="8229600" cy="4906963"/>
          </a:xfrm>
        </p:spPr>
        <p:txBody>
          <a:bodyPr>
            <a:normAutofit fontScale="62500" lnSpcReduction="20000"/>
          </a:bodyPr>
          <a:lstStyle/>
          <a:p>
            <a:pPr algn="just" fontAlgn="base"/>
            <a:r>
              <a:rPr lang="en-US" dirty="0"/>
              <a:t>Plato proposed that the human psyche was the seat of all knowledge and that the human mind was imprinted with all of the knowledge it needed. As a result, learning was a matter of unlocking and utilizing this inbuilt knowledge, a process he called anamnesis.</a:t>
            </a:r>
          </a:p>
          <a:p>
            <a:pPr algn="just" fontAlgn="base"/>
            <a:r>
              <a:rPr lang="en-US" dirty="0"/>
              <a:t>In his famous work, 'The Republic,' Plato further developed this idea and first proposed the idea that the mind consisted of three interwoven parts, called the Tripartite Mind</a:t>
            </a:r>
            <a:r>
              <a:rPr lang="en-US" dirty="0" smtClean="0"/>
              <a:t>.</a:t>
            </a:r>
          </a:p>
          <a:p>
            <a:pPr algn="just" fontAlgn="base"/>
            <a:endParaRPr lang="en-US" dirty="0"/>
          </a:p>
          <a:p>
            <a:pPr algn="just" fontAlgn="base"/>
            <a:r>
              <a:rPr lang="en-US" b="1" dirty="0"/>
              <a:t>The </a:t>
            </a:r>
            <a:r>
              <a:rPr lang="en-US" b="1" dirty="0" err="1"/>
              <a:t>Logistikon</a:t>
            </a:r>
            <a:r>
              <a:rPr lang="en-US" b="1" dirty="0"/>
              <a:t>:</a:t>
            </a:r>
            <a:r>
              <a:rPr lang="en-US" dirty="0"/>
              <a:t> This was the intellect, the seat of reasoning and logic.</a:t>
            </a:r>
          </a:p>
          <a:p>
            <a:pPr algn="just" fontAlgn="base"/>
            <a:r>
              <a:rPr lang="en-US" b="1" dirty="0"/>
              <a:t>The </a:t>
            </a:r>
            <a:r>
              <a:rPr lang="en-US" b="1" dirty="0" err="1"/>
              <a:t>Thumos</a:t>
            </a:r>
            <a:r>
              <a:rPr lang="en-US" b="1" dirty="0"/>
              <a:t>:</a:t>
            </a:r>
            <a:r>
              <a:rPr lang="en-US" dirty="0"/>
              <a:t> This was the spiritual centre of the mind, and dictated emotions and feelings.</a:t>
            </a:r>
          </a:p>
          <a:p>
            <a:pPr algn="just" fontAlgn="base"/>
            <a:r>
              <a:rPr lang="en-US" b="1" dirty="0"/>
              <a:t>The </a:t>
            </a:r>
            <a:r>
              <a:rPr lang="en-US" b="1" dirty="0" err="1"/>
              <a:t>Epithumetikon</a:t>
            </a:r>
            <a:r>
              <a:rPr lang="en-US" b="1" dirty="0"/>
              <a:t>:</a:t>
            </a:r>
            <a:r>
              <a:rPr lang="en-US" dirty="0"/>
              <a:t> This part governed desires and appetites.</a:t>
            </a:r>
          </a:p>
          <a:p>
            <a:pPr algn="just" fontAlgn="base"/>
            <a:endParaRPr lang="en-US" dirty="0" smtClean="0"/>
          </a:p>
          <a:p>
            <a:pPr algn="just" fontAlgn="base"/>
            <a:r>
              <a:rPr lang="en-US" dirty="0" smtClean="0"/>
              <a:t>According </a:t>
            </a:r>
            <a:r>
              <a:rPr lang="en-US" dirty="0"/>
              <a:t>to Plato, the healthy mind discovered a balance between the three parts, and an over reliance upon these parts led to the expression of personality. For example, gluttony and selfishness could be explained by a dominance of the </a:t>
            </a:r>
            <a:r>
              <a:rPr lang="en-US" dirty="0" err="1"/>
              <a:t>Epithumetikon</a:t>
            </a:r>
            <a:r>
              <a:rPr lang="en-US" dirty="0"/>
              <a:t>, letting desires govern behavior.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&amp; Psychology</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dirty="0" smtClean="0"/>
              <a:t>Psychology was housed under philosophy as </a:t>
            </a:r>
            <a:r>
              <a:rPr lang="en-US" b="1" i="1" dirty="0" smtClean="0"/>
              <a:t>"Mental Philosophy" </a:t>
            </a:r>
            <a:r>
              <a:rPr lang="en-US" dirty="0" smtClean="0"/>
              <a:t>which was concerned with psychological principles. The other specialties under philosophy were</a:t>
            </a:r>
            <a:r>
              <a:rPr lang="en-US" b="1" i="1" dirty="0" smtClean="0"/>
              <a:t> "Natural Philosophy"</a:t>
            </a:r>
            <a:r>
              <a:rPr lang="en-US" dirty="0" smtClean="0"/>
              <a:t> which dealt with the areas of physics, chemistry and the natural sciences; and </a:t>
            </a:r>
            <a:r>
              <a:rPr lang="en-US" b="1" i="1" dirty="0" smtClean="0"/>
              <a:t>"Moral Philosophy"</a:t>
            </a:r>
            <a:r>
              <a:rPr lang="en-US" dirty="0" smtClean="0"/>
              <a:t> which dealt with the social sciences and ethical considerations.</a:t>
            </a:r>
          </a:p>
          <a:p>
            <a:pPr algn="just"/>
            <a:r>
              <a:rPr lang="en-US" dirty="0" smtClean="0"/>
              <a:t>Once you become familiar with the history of psychology, you will see that psychology and knowledge in general has evolved as man has evolved -- both in consciousness and intellect or knowledge.</a:t>
            </a:r>
          </a:p>
          <a:p>
            <a:pPr algn="just"/>
            <a:r>
              <a:rPr lang="en-US" dirty="0" smtClean="0"/>
              <a:t>Psychology did not become an independent discipline separate from philosophy until the late 19th century.</a:t>
            </a:r>
          </a:p>
          <a:p>
            <a:pPr algn="just"/>
            <a:endParaRPr lang="en-US" dirty="0"/>
          </a:p>
          <a:p>
            <a:pPr algn="just"/>
            <a:r>
              <a:rPr lang="en-US" dirty="0" smtClean="0"/>
              <a:t>The search for knowledge was the quest of the early philosopher scientists --</a:t>
            </a:r>
            <a:r>
              <a:rPr lang="en-US" i="1" dirty="0" smtClean="0"/>
              <a:t> </a:t>
            </a:r>
            <a:r>
              <a:rPr lang="en-US" b="1" i="1" dirty="0" smtClean="0"/>
              <a:t>the desire to know</a:t>
            </a:r>
            <a:r>
              <a:rPr lang="en-US" dirty="0" smtClean="0"/>
              <a:t>. Psychology was interwoven in early science and philosophy.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From Philosophy to Psychology</a:t>
            </a:r>
            <a:endParaRPr lang="en-US" b="1" dirty="0"/>
          </a:p>
        </p:txBody>
      </p:sp>
      <p:sp>
        <p:nvSpPr>
          <p:cNvPr id="3" name="Content Placeholder 2"/>
          <p:cNvSpPr>
            <a:spLocks noGrp="1"/>
          </p:cNvSpPr>
          <p:nvPr>
            <p:ph sz="quarter" idx="1"/>
          </p:nvPr>
        </p:nvSpPr>
        <p:spPr>
          <a:xfrm>
            <a:off x="457200" y="1295400"/>
            <a:ext cx="8229600" cy="4830763"/>
          </a:xfrm>
        </p:spPr>
        <p:txBody>
          <a:bodyPr>
            <a:noAutofit/>
          </a:bodyPr>
          <a:lstStyle/>
          <a:p>
            <a:pPr algn="just"/>
            <a:r>
              <a:rPr lang="en-US" sz="1800" dirty="0"/>
              <a:t>Psychology evolved from philosophy, science, medicine and theology. Psychology evolved out of a coalescence of natural science and the branch of philosophy known as epistemology or the theory of knowledge</a:t>
            </a:r>
            <a:r>
              <a:rPr lang="en-US" sz="1800" dirty="0" smtClean="0"/>
              <a:t>.</a:t>
            </a:r>
          </a:p>
          <a:p>
            <a:pPr algn="just"/>
            <a:r>
              <a:rPr lang="en-US" sz="1800" dirty="0" smtClean="0"/>
              <a:t>In </a:t>
            </a:r>
            <a:r>
              <a:rPr lang="en-US" sz="1800" dirty="0"/>
              <a:t>the beginning, psychology was a 3-way synthesis of physics, physiology and mental philosophy</a:t>
            </a:r>
            <a:r>
              <a:rPr lang="en-US" sz="1800" dirty="0" smtClean="0"/>
              <a:t>.</a:t>
            </a:r>
            <a:endParaRPr lang="en-US" sz="1800" dirty="0"/>
          </a:p>
          <a:p>
            <a:pPr algn="just"/>
            <a:r>
              <a:rPr lang="en-US" sz="1800" dirty="0" smtClean="0"/>
              <a:t>The </a:t>
            </a:r>
            <a:r>
              <a:rPr lang="en-US" sz="1800" dirty="0"/>
              <a:t>roots of psychology go back to Egypt and the Egyptian mystery system</a:t>
            </a:r>
            <a:r>
              <a:rPr lang="en-US" sz="1800" dirty="0" smtClean="0"/>
              <a:t>.</a:t>
            </a:r>
          </a:p>
          <a:p>
            <a:pPr algn="just"/>
            <a:r>
              <a:rPr lang="en-US" sz="1800" dirty="0" smtClean="0"/>
              <a:t>Early </a:t>
            </a:r>
            <a:r>
              <a:rPr lang="en-US" sz="1800" dirty="0"/>
              <a:t>psychology focused on measuring and understanding the mind.</a:t>
            </a:r>
          </a:p>
          <a:p>
            <a:pPr algn="just"/>
            <a:r>
              <a:rPr lang="en-US" sz="1800" dirty="0" smtClean="0"/>
              <a:t>Later </a:t>
            </a:r>
            <a:r>
              <a:rPr lang="en-US" sz="1800" dirty="0"/>
              <a:t>psychology focused on measuring and understanding behavior.</a:t>
            </a:r>
          </a:p>
          <a:p>
            <a:pPr algn="just"/>
            <a:r>
              <a:rPr lang="en-US" sz="1800" dirty="0" smtClean="0"/>
              <a:t>Observation </a:t>
            </a:r>
            <a:r>
              <a:rPr lang="en-US" sz="1800" dirty="0"/>
              <a:t>and interpretation of data were the business of the philosopher.</a:t>
            </a:r>
          </a:p>
          <a:p>
            <a:pPr algn="just"/>
            <a:r>
              <a:rPr lang="en-US" sz="1800" dirty="0" smtClean="0"/>
              <a:t>Beginning </a:t>
            </a:r>
            <a:r>
              <a:rPr lang="en-US" sz="1800" dirty="0"/>
              <a:t>with the Ancient Greeks, philosophers learned a great deal about the world around them, and attempted to arrange their learning in an orderly way, and speculated on its meaning.</a:t>
            </a:r>
          </a:p>
          <a:p>
            <a:pPr algn="just"/>
            <a:r>
              <a:rPr lang="en-US" sz="1800" dirty="0" smtClean="0"/>
              <a:t>As </a:t>
            </a:r>
            <a:r>
              <a:rPr lang="en-US" sz="1800" dirty="0"/>
              <a:t>philosophers increased their knowledge, they developed specialties within the field of philosophy</a:t>
            </a:r>
            <a:r>
              <a:rPr lang="en-US" sz="1800" dirty="0" smtClean="0"/>
              <a:t>.</a:t>
            </a:r>
            <a:br>
              <a:rPr lang="en-US" sz="1800" dirty="0" smtClean="0"/>
            </a:br>
            <a:r>
              <a:rPr lang="en-US" sz="1800" dirty="0" smtClean="0"/>
              <a:t/>
            </a:r>
            <a:br>
              <a:rPr lang="en-US" sz="1800" dirty="0" smtClean="0"/>
            </a:b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What is the Difference Between Philosophy and Psychology?</a:t>
            </a:r>
            <a:br>
              <a:rPr lang="en-US" dirty="0" smtClean="0"/>
            </a:br>
            <a:endParaRPr lang="en-US" dirty="0"/>
          </a:p>
        </p:txBody>
      </p:sp>
      <p:sp>
        <p:nvSpPr>
          <p:cNvPr id="3" name="Content Placeholder 2"/>
          <p:cNvSpPr>
            <a:spLocks noGrp="1"/>
          </p:cNvSpPr>
          <p:nvPr>
            <p:ph sz="quarter" idx="1"/>
          </p:nvPr>
        </p:nvSpPr>
        <p:spPr>
          <a:xfrm>
            <a:off x="457200" y="1752600"/>
            <a:ext cx="8153400" cy="4495800"/>
          </a:xfrm>
        </p:spPr>
        <p:txBody>
          <a:bodyPr>
            <a:normAutofit fontScale="85000" lnSpcReduction="20000"/>
          </a:bodyPr>
          <a:lstStyle/>
          <a:p>
            <a:pPr algn="just"/>
            <a:r>
              <a:rPr lang="en-US" b="1" dirty="0" smtClean="0"/>
              <a:t>About </a:t>
            </a:r>
            <a:r>
              <a:rPr lang="en-US" b="1" dirty="0"/>
              <a:t>Philosophy</a:t>
            </a:r>
            <a:endParaRPr lang="en-US" dirty="0"/>
          </a:p>
          <a:p>
            <a:pPr algn="just"/>
            <a:r>
              <a:rPr lang="en-US" dirty="0"/>
              <a:t>Philosophy is the existential study matters such as knowledge, values, human values, reason and mind. </a:t>
            </a:r>
            <a:endParaRPr lang="en-US" dirty="0" smtClean="0"/>
          </a:p>
          <a:p>
            <a:pPr algn="just"/>
            <a:r>
              <a:rPr lang="en-US" dirty="0" smtClean="0"/>
              <a:t>The </a:t>
            </a:r>
            <a:r>
              <a:rPr lang="en-US" dirty="0"/>
              <a:t>moderation is associated with all the other sciences with the same basic root of knowledge but comparatively, have fewer practical applications.</a:t>
            </a:r>
          </a:p>
          <a:p>
            <a:pPr algn="just"/>
            <a:r>
              <a:rPr lang="en-US" dirty="0"/>
              <a:t>The methods used in philosophy are questioning, argumentation, critical thinking and debating to study every ideology as its implications in details. </a:t>
            </a:r>
            <a:endParaRPr lang="en-US" dirty="0" smtClean="0"/>
          </a:p>
          <a:p>
            <a:pPr algn="just"/>
            <a:r>
              <a:rPr lang="en-US" dirty="0" smtClean="0"/>
              <a:t>Philosophy </a:t>
            </a:r>
            <a:r>
              <a:rPr lang="en-US" dirty="0"/>
              <a:t>can also be defined as the study of the fundamental nature of knowledge, reality and existence.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Philosophy and Psychology?</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b="1" dirty="0" smtClean="0"/>
              <a:t>About Psychology</a:t>
            </a:r>
            <a:endParaRPr lang="en-US" dirty="0" smtClean="0"/>
          </a:p>
          <a:p>
            <a:pPr algn="just"/>
            <a:r>
              <a:rPr lang="en-US" dirty="0" smtClean="0"/>
              <a:t>Psychology is the field of study that traverses human </a:t>
            </a:r>
            <a:r>
              <a:rPr lang="en-US" dirty="0" err="1" smtClean="0"/>
              <a:t>behaviour</a:t>
            </a:r>
            <a:r>
              <a:rPr lang="en-US" dirty="0" smtClean="0"/>
              <a:t> and neurological processes that guide mental health. </a:t>
            </a:r>
          </a:p>
          <a:p>
            <a:pPr algn="just"/>
            <a:r>
              <a:rPr lang="en-US" dirty="0" smtClean="0"/>
              <a:t>Psychology investigates causes and reactions using systemic procedures and breaks down the observation. </a:t>
            </a:r>
          </a:p>
          <a:p>
            <a:pPr algn="just"/>
            <a:r>
              <a:rPr lang="en-US" dirty="0" smtClean="0"/>
              <a:t>Thus, it is a more practical approach to assess mental well-being.</a:t>
            </a:r>
          </a:p>
          <a:p>
            <a:pPr algn="just"/>
            <a:r>
              <a:rPr lang="en-US" dirty="0" smtClean="0"/>
              <a:t>Analysis, generalization and conclusion are investigated and suggested for treatment. </a:t>
            </a:r>
          </a:p>
          <a:p>
            <a:pPr algn="just"/>
            <a:r>
              <a:rPr lang="en-US" dirty="0" smtClean="0"/>
              <a:t>Psychology is often integrated into a person’s characteristics. It has several subfields such as human development, sports, health, cognitive, clinical, social and environmental psychology.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TotalTime>
  <Words>608</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History Of Mental Health</vt:lpstr>
      <vt:lpstr>Brief History Of Mental Health</vt:lpstr>
      <vt:lpstr>Brief History Of Mental Health</vt:lpstr>
      <vt:lpstr>Dark Ages</vt:lpstr>
      <vt:lpstr>Plato &amp; Psychology</vt:lpstr>
      <vt:lpstr>Philosophy &amp; Psychology</vt:lpstr>
      <vt:lpstr>From Philosophy to Psychology</vt:lpstr>
      <vt:lpstr>What is the Difference Between Philosophy and Psychology? </vt:lpstr>
      <vt:lpstr>What is the Difference Between Philosophy and Psychology?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Mental Health</dc:title>
  <dc:creator>marvi makhdoom</dc:creator>
  <cp:lastModifiedBy>Faraz Bhai</cp:lastModifiedBy>
  <cp:revision>2</cp:revision>
  <dcterms:created xsi:type="dcterms:W3CDTF">2022-10-11T14:08:31Z</dcterms:created>
  <dcterms:modified xsi:type="dcterms:W3CDTF">2022-10-11T15:02:28Z</dcterms:modified>
</cp:coreProperties>
</file>