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738" r:id="rId2"/>
    <p:sldId id="739" r:id="rId3"/>
    <p:sldId id="740" r:id="rId4"/>
    <p:sldId id="741" r:id="rId5"/>
    <p:sldId id="742" r:id="rId6"/>
    <p:sldId id="743" r:id="rId7"/>
    <p:sldId id="744" r:id="rId8"/>
    <p:sldId id="745" r:id="rId9"/>
    <p:sldId id="746" r:id="rId10"/>
    <p:sldId id="747" r:id="rId11"/>
    <p:sldId id="762" r:id="rId12"/>
  </p:sldIdLst>
  <p:sldSz cx="9144000" cy="6858000" type="screen4x3"/>
  <p:notesSz cx="6858000" cy="9144000"/>
  <p:custDataLst>
    <p:tags r:id="rId15"/>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E62"/>
    <a:srgbClr val="FF5781"/>
    <a:srgbClr val="E6B02A"/>
    <a:srgbClr val="54C0E2"/>
    <a:srgbClr val="FF94AF"/>
    <a:srgbClr val="FF4775"/>
    <a:srgbClr val="EBC053"/>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autoAdjust="0"/>
    <p:restoredTop sz="95833" autoAdjust="0"/>
  </p:normalViewPr>
  <p:slideViewPr>
    <p:cSldViewPr>
      <p:cViewPr varScale="1">
        <p:scale>
          <a:sx n="72" d="100"/>
          <a:sy n="72" d="100"/>
        </p:scale>
        <p:origin x="12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3996366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375114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6/</a:t>
            </a:r>
            <a:fld id="{0E0E0EFC-0006-47B9-BD30-22160D0C1AE9}" type="slidenum">
              <a:rPr lang="en-US" sz="1400" smtClean="0"/>
              <a:pPr algn="ctr">
                <a:defRPr/>
              </a:pPr>
              <a:t>‹#›</a:t>
            </a:fld>
            <a:endParaRPr lang="en-US" sz="1400" dirty="0"/>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dirty="0"/>
              <a:t>Lecture 6</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sp>
        <p:nvSpPr>
          <p:cNvPr id="11" name="Text Box 23"/>
          <p:cNvSpPr txBox="1">
            <a:spLocks noChangeArrowheads="1"/>
          </p:cNvSpPr>
          <p:nvPr userDrawn="1"/>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12"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grpSp>
        <p:nvGrpSpPr>
          <p:cNvPr id="13" name="Group 12"/>
          <p:cNvGrpSpPr/>
          <p:nvPr userDrawn="1"/>
        </p:nvGrpSpPr>
        <p:grpSpPr>
          <a:xfrm>
            <a:off x="3749840" y="6051490"/>
            <a:ext cx="1640584" cy="400110"/>
            <a:chOff x="1638300" y="6051490"/>
            <a:chExt cx="1640584" cy="400110"/>
          </a:xfrm>
        </p:grpSpPr>
        <p:sp>
          <p:nvSpPr>
            <p:cNvPr id="14" name="TextBox 13"/>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5" name="TextBox 14"/>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6" name="TextBox 15"/>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7" name="TextBox 16"/>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8" name="Group 17"/>
          <p:cNvGrpSpPr/>
          <p:nvPr userDrawn="1"/>
        </p:nvGrpSpPr>
        <p:grpSpPr>
          <a:xfrm>
            <a:off x="3769778" y="6049895"/>
            <a:ext cx="1597392" cy="396000"/>
            <a:chOff x="3769778" y="6049895"/>
            <a:chExt cx="1597392" cy="396000"/>
          </a:xfrm>
        </p:grpSpPr>
        <p:sp>
          <p:nvSpPr>
            <p:cNvPr id="19" name="Rectangle 18"/>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2" name="Rectangle 21"/>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a:t>
            </a:r>
            <a:r>
              <a:rPr lang="en-US" sz="1400" dirty="0" err="1"/>
              <a:t>Sitompul</a:t>
            </a:r>
            <a:endParaRPr lang="en-US" sz="1400" dirty="0"/>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6/</a:t>
            </a:r>
            <a:fld id="{AC268E9D-97A9-4070-9270-1A022528A1B1}" type="slidenum">
              <a:rPr lang="en-US" sz="1400" smtClean="0"/>
              <a:pPr algn="ctr">
                <a:defRPr/>
              </a:pPr>
              <a:t>‹#›</a:t>
            </a:fld>
            <a:endParaRPr lang="en-US" sz="1400" dirty="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3.bin"/><Relationship Id="rId1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3.wmf"/><Relationship Id="rId17"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1.bin"/><Relationship Id="rId14"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8119627" y="5539708"/>
            <a:ext cx="860400" cy="3348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8" name="Rectangle 27"/>
          <p:cNvSpPr/>
          <p:nvPr/>
        </p:nvSpPr>
        <p:spPr bwMode="auto">
          <a:xfrm>
            <a:off x="7475998" y="4761833"/>
            <a:ext cx="859504" cy="340646"/>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Binomial and Multinomial Distributions</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5.3</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Binomial and Multinomial Distributions</a:t>
            </a:r>
          </a:p>
        </p:txBody>
      </p:sp>
      <p:grpSp>
        <p:nvGrpSpPr>
          <p:cNvPr id="2"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26787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large chain retailer purchase a certain kind of electronic device from a manufacturer. The manufacturer indicates that the defective rate of the device is 3%.</a:t>
            </a:r>
          </a:p>
          <a:p>
            <a:pPr marL="457200" indent="-457200" algn="l">
              <a:lnSpc>
                <a:spcPct val="80000"/>
              </a:lnSpc>
              <a:spcBef>
                <a:spcPct val="30000"/>
              </a:spcBef>
              <a:buClr>
                <a:srgbClr val="FF2E62"/>
              </a:buClr>
              <a:buAutoNum type="alphaLcParenBoth"/>
            </a:pPr>
            <a:r>
              <a:rPr lang="en-US" sz="2000" dirty="0">
                <a:solidFill>
                  <a:schemeClr val="tx1"/>
                </a:solidFill>
              </a:rPr>
              <a:t>The inspector of the retailer randomly picks 20 items from a shipment. What is the probability that there will be at least one defective item among these 20?</a:t>
            </a:r>
          </a:p>
          <a:p>
            <a:pPr marL="457200" indent="-457200" algn="l">
              <a:lnSpc>
                <a:spcPct val="80000"/>
              </a:lnSpc>
              <a:spcBef>
                <a:spcPct val="30000"/>
              </a:spcBef>
              <a:buClr>
                <a:srgbClr val="FF2E62"/>
              </a:buClr>
              <a:buAutoNum type="alphaLcParenBoth"/>
            </a:pPr>
            <a:r>
              <a:rPr lang="en-US" sz="2000" dirty="0">
                <a:solidFill>
                  <a:schemeClr val="tx1"/>
                </a:solidFill>
              </a:rPr>
              <a:t>Suppose that the retailer receives 10 shipments in a month and the inspector randomly tests 20 devices per shipment. What is the probability that there will be 3 shipments containing at least one defective device?</a:t>
            </a:r>
          </a:p>
        </p:txBody>
      </p:sp>
      <p:sp>
        <p:nvSpPr>
          <p:cNvPr id="16" name="Rectangle 15"/>
          <p:cNvSpPr/>
          <p:nvPr/>
        </p:nvSpPr>
        <p:spPr bwMode="auto">
          <a:xfrm>
            <a:off x="0" y="3976942"/>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2"/>
          <p:cNvSpPr>
            <a:spLocks noChangeArrowheads="1"/>
          </p:cNvSpPr>
          <p:nvPr/>
        </p:nvSpPr>
        <p:spPr bwMode="auto">
          <a:xfrm>
            <a:off x="71438" y="4199192"/>
            <a:ext cx="9072562" cy="3111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Let </a:t>
            </a:r>
            <a:r>
              <a:rPr lang="en-US" sz="2000" i="1" dirty="0">
                <a:solidFill>
                  <a:schemeClr val="tx1"/>
                </a:solidFill>
              </a:rPr>
              <a:t>X</a:t>
            </a:r>
            <a:r>
              <a:rPr lang="en-US" sz="2000" dirty="0">
                <a:solidFill>
                  <a:schemeClr val="tx1"/>
                </a:solidFill>
              </a:rPr>
              <a:t> be the number of defective devices among the 20 items.</a:t>
            </a:r>
          </a:p>
        </p:txBody>
      </p:sp>
      <p:sp>
        <p:nvSpPr>
          <p:cNvPr id="18" name="Rectangle 2"/>
          <p:cNvSpPr>
            <a:spLocks noChangeArrowheads="1"/>
          </p:cNvSpPr>
          <p:nvPr/>
        </p:nvSpPr>
        <p:spPr bwMode="auto">
          <a:xfrm>
            <a:off x="71438" y="4687681"/>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sp>
        <p:nvSpPr>
          <p:cNvPr id="19" name="Rectangle 2"/>
          <p:cNvSpPr>
            <a:spLocks noChangeArrowheads="1"/>
          </p:cNvSpPr>
          <p:nvPr/>
        </p:nvSpPr>
        <p:spPr bwMode="auto">
          <a:xfrm>
            <a:off x="71438" y="547370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20" name="Object 3"/>
          <p:cNvGraphicFramePr>
            <a:graphicFrameLocks noChangeAspect="1"/>
          </p:cNvGraphicFramePr>
          <p:nvPr/>
        </p:nvGraphicFramePr>
        <p:xfrm>
          <a:off x="764048" y="4799473"/>
          <a:ext cx="2328862" cy="323850"/>
        </p:xfrm>
        <a:graphic>
          <a:graphicData uri="http://schemas.openxmlformats.org/presentationml/2006/ole">
            <mc:AlternateContent xmlns:mc="http://schemas.openxmlformats.org/markup-compatibility/2006">
              <mc:Choice xmlns:v="urn:schemas-microsoft-com:vml" Requires="v">
                <p:oleObj spid="_x0000_s480290" name="Equation" r:id="rId3" imgW="1460160" imgH="203040" progId="Equation.DSMT4">
                  <p:embed/>
                </p:oleObj>
              </mc:Choice>
              <mc:Fallback>
                <p:oleObj name="Equation" r:id="rId3" imgW="146016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4799473"/>
                        <a:ext cx="23288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3"/>
          <p:cNvGraphicFramePr>
            <a:graphicFrameLocks noChangeAspect="1"/>
          </p:cNvGraphicFramePr>
          <p:nvPr/>
        </p:nvGraphicFramePr>
        <p:xfrm>
          <a:off x="749300" y="5564648"/>
          <a:ext cx="1441450" cy="323850"/>
        </p:xfrm>
        <a:graphic>
          <a:graphicData uri="http://schemas.openxmlformats.org/presentationml/2006/ole">
            <mc:AlternateContent xmlns:mc="http://schemas.openxmlformats.org/markup-compatibility/2006">
              <mc:Choice xmlns:v="urn:schemas-microsoft-com:vml" Requires="v">
                <p:oleObj spid="_x0000_s480291" name="Equation" r:id="rId5" imgW="901440" imgH="203040" progId="Equation.DSMT4">
                  <p:embed/>
                </p:oleObj>
              </mc:Choice>
              <mc:Fallback>
                <p:oleObj name="Equation" r:id="rId5" imgW="90144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5564648"/>
                        <a:ext cx="14414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3"/>
          <p:cNvGraphicFramePr>
            <a:graphicFrameLocks noChangeAspect="1"/>
          </p:cNvGraphicFramePr>
          <p:nvPr/>
        </p:nvGraphicFramePr>
        <p:xfrm>
          <a:off x="3076781" y="4790869"/>
          <a:ext cx="1457325" cy="323850"/>
        </p:xfrm>
        <a:graphic>
          <a:graphicData uri="http://schemas.openxmlformats.org/presentationml/2006/ole">
            <mc:AlternateContent xmlns:mc="http://schemas.openxmlformats.org/markup-compatibility/2006">
              <mc:Choice xmlns:v="urn:schemas-microsoft-com:vml" Requires="v">
                <p:oleObj spid="_x0000_s480292" name="Equation" r:id="rId7" imgW="914400" imgH="203040" progId="Equation.DSMT4">
                  <p:embed/>
                </p:oleObj>
              </mc:Choice>
              <mc:Fallback>
                <p:oleObj name="Equation" r:id="rId7" imgW="914400" imgH="20304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781" y="4790869"/>
                        <a:ext cx="1457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3"/>
          <p:cNvGraphicFramePr>
            <a:graphicFrameLocks noChangeAspect="1"/>
          </p:cNvGraphicFramePr>
          <p:nvPr/>
        </p:nvGraphicFramePr>
        <p:xfrm>
          <a:off x="4518025" y="4746879"/>
          <a:ext cx="2720975" cy="385763"/>
        </p:xfrm>
        <a:graphic>
          <a:graphicData uri="http://schemas.openxmlformats.org/presentationml/2006/ole">
            <mc:AlternateContent xmlns:mc="http://schemas.openxmlformats.org/markup-compatibility/2006">
              <mc:Choice xmlns:v="urn:schemas-microsoft-com:vml" Requires="v">
                <p:oleObj spid="_x0000_s480293" name="Equation" r:id="rId9" imgW="1701720" imgH="241200" progId="Equation.DSMT4">
                  <p:embed/>
                </p:oleObj>
              </mc:Choice>
              <mc:Fallback>
                <p:oleObj name="Equation" r:id="rId9" imgW="170172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8025" y="4746879"/>
                        <a:ext cx="272097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3"/>
          <p:cNvGraphicFramePr>
            <a:graphicFrameLocks noChangeAspect="1"/>
          </p:cNvGraphicFramePr>
          <p:nvPr/>
        </p:nvGraphicFramePr>
        <p:xfrm>
          <a:off x="7251239" y="4797013"/>
          <a:ext cx="995363" cy="325437"/>
        </p:xfrm>
        <a:graphic>
          <a:graphicData uri="http://schemas.openxmlformats.org/presentationml/2006/ole">
            <mc:AlternateContent xmlns:mc="http://schemas.openxmlformats.org/markup-compatibility/2006">
              <mc:Choice xmlns:v="urn:schemas-microsoft-com:vml" Requires="v">
                <p:oleObj spid="_x0000_s480294" name="Equation" r:id="rId11" imgW="622080" imgH="203040" progId="Equation.DSMT4">
                  <p:embed/>
                </p:oleObj>
              </mc:Choice>
              <mc:Fallback>
                <p:oleObj name="Equation" r:id="rId11" imgW="62208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1239" y="4797013"/>
                        <a:ext cx="99536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3"/>
          <p:cNvGraphicFramePr>
            <a:graphicFrameLocks noChangeAspect="1"/>
          </p:cNvGraphicFramePr>
          <p:nvPr/>
        </p:nvGraphicFramePr>
        <p:xfrm>
          <a:off x="2245234" y="5564854"/>
          <a:ext cx="2613025" cy="323850"/>
        </p:xfrm>
        <a:graphic>
          <a:graphicData uri="http://schemas.openxmlformats.org/presentationml/2006/ole">
            <mc:AlternateContent xmlns:mc="http://schemas.openxmlformats.org/markup-compatibility/2006">
              <mc:Choice xmlns:v="urn:schemas-microsoft-com:vml" Requires="v">
                <p:oleObj spid="_x0000_s480295" name="Equation" r:id="rId13" imgW="1638000" imgH="203040" progId="Equation.DSMT4">
                  <p:embed/>
                </p:oleObj>
              </mc:Choice>
              <mc:Fallback>
                <p:oleObj name="Equation" r:id="rId13" imgW="1638000" imgH="20304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5234" y="5564854"/>
                        <a:ext cx="26130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
          <p:cNvGraphicFramePr>
            <a:graphicFrameLocks noChangeAspect="1"/>
          </p:cNvGraphicFramePr>
          <p:nvPr/>
        </p:nvGraphicFramePr>
        <p:xfrm>
          <a:off x="4882738" y="5518150"/>
          <a:ext cx="3044825" cy="384175"/>
        </p:xfrm>
        <a:graphic>
          <a:graphicData uri="http://schemas.openxmlformats.org/presentationml/2006/ole">
            <mc:AlternateContent xmlns:mc="http://schemas.openxmlformats.org/markup-compatibility/2006">
              <mc:Choice xmlns:v="urn:schemas-microsoft-com:vml" Requires="v">
                <p:oleObj spid="_x0000_s480296" name="Equation" r:id="rId15" imgW="1904760" imgH="241200" progId="Equation.DSMT4">
                  <p:embed/>
                </p:oleObj>
              </mc:Choice>
              <mc:Fallback>
                <p:oleObj name="Equation" r:id="rId15" imgW="1904760" imgH="2412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82738" y="5518150"/>
                        <a:ext cx="3044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
          <p:cNvGraphicFramePr>
            <a:graphicFrameLocks noChangeAspect="1"/>
          </p:cNvGraphicFramePr>
          <p:nvPr/>
        </p:nvGraphicFramePr>
        <p:xfrm>
          <a:off x="7913507" y="5563060"/>
          <a:ext cx="1001712" cy="325438"/>
        </p:xfrm>
        <a:graphic>
          <a:graphicData uri="http://schemas.openxmlformats.org/presentationml/2006/ole">
            <mc:AlternateContent xmlns:mc="http://schemas.openxmlformats.org/markup-compatibility/2006">
              <mc:Choice xmlns:v="urn:schemas-microsoft-com:vml" Requires="v">
                <p:oleObj spid="_x0000_s480297" name="Equation" r:id="rId17" imgW="622080" imgH="203040" progId="Equation.DSMT4">
                  <p:embed/>
                </p:oleObj>
              </mc:Choice>
              <mc:Fallback>
                <p:oleObj name="Equation" r:id="rId17" imgW="622080" imgH="20304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13507" y="5563060"/>
                        <a:ext cx="100171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10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Left)">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1000"/>
                                        <p:tgtEl>
                                          <p:spTgt spid="1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1000"/>
                                        <p:tgtEl>
                                          <p:spTgt spid="18">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childTnLst>
                                </p:cTn>
                              </p:par>
                            </p:childTnLst>
                          </p:cTn>
                        </p:par>
                        <p:par>
                          <p:cTn id="49" fill="hold">
                            <p:stCondLst>
                              <p:cond delay="1000"/>
                            </p:stCondLst>
                            <p:childTnLst>
                              <p:par>
                                <p:cTn id="50" presetID="54" presetClass="entr" presetSubtype="0" accel="10000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1000" fill="hold"/>
                                        <p:tgtEl>
                                          <p:spTgt spid="28"/>
                                        </p:tgtEl>
                                        <p:attrNameLst>
                                          <p:attrName>ppt_w</p:attrName>
                                        </p:attrNameLst>
                                      </p:cBhvr>
                                      <p:tavLst>
                                        <p:tav tm="0">
                                          <p:val>
                                            <p:strVal val="#ppt_w*0.05"/>
                                          </p:val>
                                        </p:tav>
                                        <p:tav tm="100000">
                                          <p:val>
                                            <p:strVal val="#ppt_w"/>
                                          </p:val>
                                        </p:tav>
                                      </p:tavLst>
                                    </p:anim>
                                    <p:anim calcmode="lin" valueType="num">
                                      <p:cBhvr>
                                        <p:cTn id="53" dur="1000" fill="hold"/>
                                        <p:tgtEl>
                                          <p:spTgt spid="28"/>
                                        </p:tgtEl>
                                        <p:attrNameLst>
                                          <p:attrName>ppt_h</p:attrName>
                                        </p:attrNameLst>
                                      </p:cBhvr>
                                      <p:tavLst>
                                        <p:tav tm="0">
                                          <p:val>
                                            <p:strVal val="#ppt_h"/>
                                          </p:val>
                                        </p:tav>
                                        <p:tav tm="100000">
                                          <p:val>
                                            <p:strVal val="#ppt_h"/>
                                          </p:val>
                                        </p:tav>
                                      </p:tavLst>
                                    </p:anim>
                                    <p:anim calcmode="lin" valueType="num">
                                      <p:cBhvr>
                                        <p:cTn id="54" dur="1000" fill="hold"/>
                                        <p:tgtEl>
                                          <p:spTgt spid="28"/>
                                        </p:tgtEl>
                                        <p:attrNameLst>
                                          <p:attrName>ppt_x</p:attrName>
                                        </p:attrNameLst>
                                      </p:cBhvr>
                                      <p:tavLst>
                                        <p:tav tm="0">
                                          <p:val>
                                            <p:strVal val="#ppt_x-.2"/>
                                          </p:val>
                                        </p:tav>
                                        <p:tav tm="100000">
                                          <p:val>
                                            <p:strVal val="#ppt_x"/>
                                          </p:val>
                                        </p:tav>
                                      </p:tavLst>
                                    </p:anim>
                                    <p:anim calcmode="lin" valueType="num">
                                      <p:cBhvr>
                                        <p:cTn id="55" dur="1000" fill="hold"/>
                                        <p:tgtEl>
                                          <p:spTgt spid="28"/>
                                        </p:tgtEl>
                                        <p:attrNameLst>
                                          <p:attrName>ppt_y</p:attrName>
                                        </p:attrNameLst>
                                      </p:cBhvr>
                                      <p:tavLst>
                                        <p:tav tm="0">
                                          <p:val>
                                            <p:strVal val="#ppt_y"/>
                                          </p:val>
                                        </p:tav>
                                        <p:tav tm="100000">
                                          <p:val>
                                            <p:strVal val="#ppt_y"/>
                                          </p:val>
                                        </p:tav>
                                      </p:tavLst>
                                    </p:anim>
                                    <p:animEffect transition="in" filter="fade">
                                      <p:cBhvr>
                                        <p:cTn id="56" dur="10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xEl>
                                              <p:pRg st="2" end="2"/>
                                            </p:txEl>
                                          </p:spTgt>
                                        </p:tgtEl>
                                        <p:attrNameLst>
                                          <p:attrName>style.visibility</p:attrName>
                                        </p:attrNameLst>
                                      </p:cBhvr>
                                      <p:to>
                                        <p:strVal val="visible"/>
                                      </p:to>
                                    </p:set>
                                    <p:animEffect transition="in" filter="fade">
                                      <p:cBhvr>
                                        <p:cTn id="61" dur="1000"/>
                                        <p:tgtEl>
                                          <p:spTgt spid="15">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xEl>
                                              <p:pRg st="0" end="0"/>
                                            </p:txEl>
                                          </p:spTgt>
                                        </p:tgtEl>
                                        <p:attrNameLst>
                                          <p:attrName>style.visibility</p:attrName>
                                        </p:attrNameLst>
                                      </p:cBhvr>
                                      <p:to>
                                        <p:strVal val="visible"/>
                                      </p:to>
                                    </p:set>
                                    <p:animEffect transition="in" filter="fade">
                                      <p:cBhvr>
                                        <p:cTn id="66" dur="1000"/>
                                        <p:tgtEl>
                                          <p:spTgt spid="19">
                                            <p:txEl>
                                              <p:pRg st="0" end="0"/>
                                            </p:txEl>
                                          </p:spTgt>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childTnLst>
                                </p:cTn>
                              </p:par>
                            </p:childTnLst>
                          </p:cTn>
                        </p:par>
                        <p:par>
                          <p:cTn id="86" fill="hold">
                            <p:stCondLst>
                              <p:cond delay="1000"/>
                            </p:stCondLst>
                            <p:childTnLst>
                              <p:par>
                                <p:cTn id="87" presetID="54" presetClass="entr" presetSubtype="0" accel="10000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p:cTn id="89" dur="1000" fill="hold"/>
                                        <p:tgtEl>
                                          <p:spTgt spid="29"/>
                                        </p:tgtEl>
                                        <p:attrNameLst>
                                          <p:attrName>ppt_w</p:attrName>
                                        </p:attrNameLst>
                                      </p:cBhvr>
                                      <p:tavLst>
                                        <p:tav tm="0">
                                          <p:val>
                                            <p:strVal val="#ppt_w*0.05"/>
                                          </p:val>
                                        </p:tav>
                                        <p:tav tm="100000">
                                          <p:val>
                                            <p:strVal val="#ppt_w"/>
                                          </p:val>
                                        </p:tav>
                                      </p:tavLst>
                                    </p:anim>
                                    <p:anim calcmode="lin" valueType="num">
                                      <p:cBhvr>
                                        <p:cTn id="90" dur="1000" fill="hold"/>
                                        <p:tgtEl>
                                          <p:spTgt spid="29"/>
                                        </p:tgtEl>
                                        <p:attrNameLst>
                                          <p:attrName>ppt_h</p:attrName>
                                        </p:attrNameLst>
                                      </p:cBhvr>
                                      <p:tavLst>
                                        <p:tav tm="0">
                                          <p:val>
                                            <p:strVal val="#ppt_h"/>
                                          </p:val>
                                        </p:tav>
                                        <p:tav tm="100000">
                                          <p:val>
                                            <p:strVal val="#ppt_h"/>
                                          </p:val>
                                        </p:tav>
                                      </p:tavLst>
                                    </p:anim>
                                    <p:anim calcmode="lin" valueType="num">
                                      <p:cBhvr>
                                        <p:cTn id="91" dur="1000" fill="hold"/>
                                        <p:tgtEl>
                                          <p:spTgt spid="29"/>
                                        </p:tgtEl>
                                        <p:attrNameLst>
                                          <p:attrName>ppt_x</p:attrName>
                                        </p:attrNameLst>
                                      </p:cBhvr>
                                      <p:tavLst>
                                        <p:tav tm="0">
                                          <p:val>
                                            <p:strVal val="#ppt_x-.2"/>
                                          </p:val>
                                        </p:tav>
                                        <p:tav tm="100000">
                                          <p:val>
                                            <p:strVal val="#ppt_x"/>
                                          </p:val>
                                        </p:tav>
                                      </p:tavLst>
                                    </p:anim>
                                    <p:anim calcmode="lin" valueType="num">
                                      <p:cBhvr>
                                        <p:cTn id="92" dur="1000" fill="hold"/>
                                        <p:tgtEl>
                                          <p:spTgt spid="29"/>
                                        </p:tgtEl>
                                        <p:attrNameLst>
                                          <p:attrName>ppt_y</p:attrName>
                                        </p:attrNameLst>
                                      </p:cBhvr>
                                      <p:tavLst>
                                        <p:tav tm="0">
                                          <p:val>
                                            <p:strVal val="#ppt_y"/>
                                          </p:val>
                                        </p:tav>
                                        <p:tav tm="100000">
                                          <p:val>
                                            <p:strVal val="#ppt_y"/>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15" grpId="0" build="p"/>
      <p:bldP spid="16" grpId="0" animBg="1"/>
      <p:bldP spid="17" grpId="0" build="p"/>
      <p:bldP spid="18" grpId="0" build="p"/>
      <p:bldP spid="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Hypergeometric Distribution</a:t>
            </a:r>
          </a:p>
        </p:txBody>
      </p:sp>
      <p:sp>
        <p:nvSpPr>
          <p:cNvPr id="7" name="Rectangle 2"/>
          <p:cNvSpPr>
            <a:spLocks noChangeArrowheads="1"/>
          </p:cNvSpPr>
          <p:nvPr/>
        </p:nvSpPr>
        <p:spPr bwMode="auto">
          <a:xfrm>
            <a:off x="71438" y="863600"/>
            <a:ext cx="9072562" cy="16319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the number of sample </a:t>
            </a:r>
            <a:r>
              <a:rPr lang="en-US" sz="2000" i="1" dirty="0">
                <a:solidFill>
                  <a:schemeClr val="tx1"/>
                </a:solidFill>
              </a:rPr>
              <a:t>n</a:t>
            </a:r>
            <a:r>
              <a:rPr lang="en-US" sz="2000" dirty="0">
                <a:solidFill>
                  <a:schemeClr val="tx1"/>
                </a:solidFill>
              </a:rPr>
              <a:t> is small compared to the sample size </a:t>
            </a:r>
            <a:r>
              <a:rPr lang="en-US" sz="2000" i="1" dirty="0">
                <a:solidFill>
                  <a:schemeClr val="tx1"/>
                </a:solidFill>
              </a:rPr>
              <a:t>N</a:t>
            </a:r>
            <a:r>
              <a:rPr lang="en-US" sz="2000" dirty="0">
                <a:solidFill>
                  <a:schemeClr val="tx1"/>
                </a:solidFill>
              </a:rPr>
              <a:t>, the nature of the </a:t>
            </a:r>
            <a:r>
              <a:rPr lang="en-US" sz="2000" i="1" dirty="0">
                <a:solidFill>
                  <a:schemeClr val="tx1"/>
                </a:solidFill>
              </a:rPr>
              <a:t>N</a:t>
            </a:r>
            <a:r>
              <a:rPr lang="en-US" sz="2000" dirty="0">
                <a:solidFill>
                  <a:schemeClr val="tx1"/>
                </a:solidFill>
              </a:rPr>
              <a:t> items changes very little in each draw, although </a:t>
            </a:r>
            <a:r>
              <a:rPr lang="en-US" sz="2000" u="sng" dirty="0">
                <a:solidFill>
                  <a:schemeClr val="tx1"/>
                </a:solidFill>
              </a:rPr>
              <a:t>without</a:t>
            </a:r>
            <a:r>
              <a:rPr lang="en-US" sz="2000" dirty="0">
                <a:solidFill>
                  <a:schemeClr val="tx1"/>
                </a:solidFill>
              </a:rPr>
              <a:t> replacement.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In this case, where </a:t>
            </a:r>
            <a:r>
              <a:rPr lang="en-US" sz="2000" i="1" dirty="0">
                <a:solidFill>
                  <a:schemeClr val="tx1"/>
                </a:solidFill>
              </a:rPr>
              <a:t>n</a:t>
            </a:r>
            <a:r>
              <a:rPr lang="en-US" sz="2000" dirty="0">
                <a:solidFill>
                  <a:schemeClr val="tx1"/>
                </a:solidFill>
              </a:rPr>
              <a:t>/</a:t>
            </a:r>
            <a:r>
              <a:rPr lang="en-US" sz="2000" i="1" dirty="0">
                <a:solidFill>
                  <a:schemeClr val="tx1"/>
                </a:solidFill>
              </a:rPr>
              <a:t>N</a:t>
            </a:r>
            <a:r>
              <a:rPr lang="en-US" sz="2000" dirty="0">
                <a:solidFill>
                  <a:schemeClr val="tx1"/>
                </a:solidFill>
              </a:rPr>
              <a:t> ≤ 0.05, the value of binomial distribution can be used to approximate the value of hypergeometric distribution.</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5.4</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Hypergeometric Distribution</a:t>
            </a:r>
          </a:p>
        </p:txBody>
      </p:sp>
      <p:grpSp>
        <p:nvGrpSpPr>
          <p:cNvPr id="3" name="Group 16"/>
          <p:cNvGrpSpPr/>
          <p:nvPr/>
        </p:nvGrpSpPr>
        <p:grpSpPr>
          <a:xfrm>
            <a:off x="0" y="2556430"/>
            <a:ext cx="727075" cy="1080000"/>
            <a:chOff x="0" y="2717800"/>
            <a:chExt cx="727075" cy="1080000"/>
          </a:xfrm>
        </p:grpSpPr>
        <p:sp>
          <p:nvSpPr>
            <p:cNvPr id="13" name="Rectangle 12"/>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4" name="Straight Connector 13"/>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2794904"/>
            <a:ext cx="9072562" cy="10785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manufacturer of automobile tires reports that among a shipment of 5000 sent to a local distributor, 1000 are slightly blemished. If one purchase 10 of these tires at random from the distributor, what is the probability that exactly 3 are blemished?</a:t>
            </a:r>
          </a:p>
        </p:txBody>
      </p:sp>
      <p:sp>
        <p:nvSpPr>
          <p:cNvPr id="16" name="Rectangle 15"/>
          <p:cNvSpPr/>
          <p:nvPr/>
        </p:nvSpPr>
        <p:spPr bwMode="auto">
          <a:xfrm>
            <a:off x="0" y="39433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 name="Object 3"/>
          <p:cNvGraphicFramePr>
            <a:graphicFrameLocks noChangeAspect="1"/>
          </p:cNvGraphicFramePr>
          <p:nvPr/>
        </p:nvGraphicFramePr>
        <p:xfrm>
          <a:off x="779002" y="4051300"/>
          <a:ext cx="3765550" cy="776288"/>
        </p:xfrm>
        <a:graphic>
          <a:graphicData uri="http://schemas.openxmlformats.org/presentationml/2006/ole">
            <mc:AlternateContent xmlns:mc="http://schemas.openxmlformats.org/markup-compatibility/2006">
              <mc:Choice xmlns:v="urn:schemas-microsoft-com:vml" Requires="v">
                <p:oleObj spid="_x0000_s488470" name="Equation" r:id="rId3" imgW="2095200" imgH="431640" progId="Equation.DSMT4">
                  <p:embed/>
                </p:oleObj>
              </mc:Choice>
              <mc:Fallback>
                <p:oleObj name="Equation" r:id="rId3" imgW="20952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02" y="4051300"/>
                        <a:ext cx="376555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3"/>
          <p:cNvGraphicFramePr>
            <a:graphicFrameLocks noChangeAspect="1"/>
          </p:cNvGraphicFramePr>
          <p:nvPr/>
        </p:nvGraphicFramePr>
        <p:xfrm>
          <a:off x="764048" y="4856162"/>
          <a:ext cx="798513" cy="706438"/>
        </p:xfrm>
        <a:graphic>
          <a:graphicData uri="http://schemas.openxmlformats.org/presentationml/2006/ole">
            <mc:AlternateContent xmlns:mc="http://schemas.openxmlformats.org/markup-compatibility/2006">
              <mc:Choice xmlns:v="urn:schemas-microsoft-com:vml" Requires="v">
                <p:oleObj spid="_x0000_s488471" name="Equation" r:id="rId5" imgW="444240" imgH="393480" progId="Equation.DSMT4">
                  <p:embed/>
                </p:oleObj>
              </mc:Choice>
              <mc:Fallback>
                <p:oleObj name="Equation" r:id="rId5" imgW="44424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48" y="4856162"/>
                        <a:ext cx="798513"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p:cNvGraphicFramePr>
            <a:graphicFrameLocks noChangeAspect="1"/>
          </p:cNvGraphicFramePr>
          <p:nvPr/>
        </p:nvGraphicFramePr>
        <p:xfrm>
          <a:off x="779002" y="5487988"/>
          <a:ext cx="3398837" cy="844550"/>
        </p:xfrm>
        <a:graphic>
          <a:graphicData uri="http://schemas.openxmlformats.org/presentationml/2006/ole">
            <mc:AlternateContent xmlns:mc="http://schemas.openxmlformats.org/markup-compatibility/2006">
              <mc:Choice xmlns:v="urn:schemas-microsoft-com:vml" Requires="v">
                <p:oleObj spid="_x0000_s488472" name="Equation" r:id="rId7" imgW="1892160" imgH="469800" progId="Equation.DSMT4">
                  <p:embed/>
                </p:oleObj>
              </mc:Choice>
              <mc:Fallback>
                <p:oleObj name="Equation" r:id="rId7" imgW="1892160" imgH="469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002" y="5487988"/>
                        <a:ext cx="339883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2"/>
          <p:cNvSpPr>
            <a:spLocks noChangeArrowheads="1"/>
          </p:cNvSpPr>
          <p:nvPr/>
        </p:nvSpPr>
        <p:spPr bwMode="auto">
          <a:xfrm>
            <a:off x="5964904" y="4229100"/>
            <a:ext cx="2533650" cy="6667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Exact hypergeometric probability</a:t>
            </a:r>
          </a:p>
        </p:txBody>
      </p:sp>
      <p:sp>
        <p:nvSpPr>
          <p:cNvPr id="20" name="Rectangle 2"/>
          <p:cNvSpPr>
            <a:spLocks noChangeArrowheads="1"/>
          </p:cNvSpPr>
          <p:nvPr/>
        </p:nvSpPr>
        <p:spPr bwMode="auto">
          <a:xfrm>
            <a:off x="5964904" y="5695950"/>
            <a:ext cx="2533650" cy="6223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Approximation using binomial distribution</a:t>
            </a:r>
          </a:p>
        </p:txBody>
      </p:sp>
      <p:sp>
        <p:nvSpPr>
          <p:cNvPr id="21" name="Rectangle 20"/>
          <p:cNvSpPr/>
          <p:nvPr/>
        </p:nvSpPr>
        <p:spPr bwMode="auto">
          <a:xfrm>
            <a:off x="4809410" y="4184650"/>
            <a:ext cx="859504"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2" name="Rectangle 21"/>
          <p:cNvSpPr/>
          <p:nvPr/>
        </p:nvSpPr>
        <p:spPr bwMode="auto">
          <a:xfrm>
            <a:off x="4291994" y="5710492"/>
            <a:ext cx="889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3" name="Object 3"/>
          <p:cNvGraphicFramePr>
            <a:graphicFrameLocks noChangeAspect="1"/>
          </p:cNvGraphicFramePr>
          <p:nvPr/>
        </p:nvGraphicFramePr>
        <p:xfrm>
          <a:off x="4564062" y="4226592"/>
          <a:ext cx="1119188" cy="365125"/>
        </p:xfrm>
        <a:graphic>
          <a:graphicData uri="http://schemas.openxmlformats.org/presentationml/2006/ole">
            <mc:AlternateContent xmlns:mc="http://schemas.openxmlformats.org/markup-compatibility/2006">
              <mc:Choice xmlns:v="urn:schemas-microsoft-com:vml" Requires="v">
                <p:oleObj spid="_x0000_s488473" name="Equation" r:id="rId9" imgW="622080" imgH="203040" progId="Equation.DSMT4">
                  <p:embed/>
                </p:oleObj>
              </mc:Choice>
              <mc:Fallback>
                <p:oleObj name="Equation" r:id="rId9" imgW="622080" imgH="2030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4062" y="4226592"/>
                        <a:ext cx="1119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3"/>
          <p:cNvGraphicFramePr>
            <a:graphicFrameLocks noChangeAspect="1"/>
          </p:cNvGraphicFramePr>
          <p:nvPr/>
        </p:nvGraphicFramePr>
        <p:xfrm>
          <a:off x="4047204" y="5755148"/>
          <a:ext cx="1117600" cy="365125"/>
        </p:xfrm>
        <a:graphic>
          <a:graphicData uri="http://schemas.openxmlformats.org/presentationml/2006/ole">
            <mc:AlternateContent xmlns:mc="http://schemas.openxmlformats.org/markup-compatibility/2006">
              <mc:Choice xmlns:v="urn:schemas-microsoft-com:vml" Requires="v">
                <p:oleObj spid="_x0000_s488474" name="Equation" r:id="rId11" imgW="622080" imgH="203040" progId="Equation.DSMT4">
                  <p:embed/>
                </p:oleObj>
              </mc:Choice>
              <mc:Fallback>
                <p:oleObj name="Equation" r:id="rId11" imgW="622080" imgH="20304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7204" y="5755148"/>
                        <a:ext cx="1117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childTnLst>
                                </p:cTn>
                              </p:par>
                            </p:childTnLst>
                          </p:cTn>
                        </p:par>
                        <p:par>
                          <p:cTn id="36" fill="hold">
                            <p:stCondLst>
                              <p:cond delay="1000"/>
                            </p:stCondLst>
                            <p:childTnLst>
                              <p:par>
                                <p:cTn id="37" presetID="54" presetClass="entr" presetSubtype="0" accel="10000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strVal val="#ppt_w*0.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1000" fill="hold"/>
                                        <p:tgtEl>
                                          <p:spTgt spid="21"/>
                                        </p:tgtEl>
                                        <p:attrNameLst>
                                          <p:attrName>ppt_x</p:attrName>
                                        </p:attrNameLst>
                                      </p:cBhvr>
                                      <p:tavLst>
                                        <p:tav tm="0">
                                          <p:val>
                                            <p:strVal val="#ppt_x-.2"/>
                                          </p:val>
                                        </p:tav>
                                        <p:tav tm="100000">
                                          <p:val>
                                            <p:strVal val="#ppt_x"/>
                                          </p:val>
                                        </p:tav>
                                      </p:tavLst>
                                    </p:anim>
                                    <p:anim calcmode="lin" valueType="num">
                                      <p:cBhvr>
                                        <p:cTn id="42" dur="1000" fill="hold"/>
                                        <p:tgtEl>
                                          <p:spTgt spid="21"/>
                                        </p:tgtEl>
                                        <p:attrNameLst>
                                          <p:attrName>ppt_y</p:attrName>
                                        </p:attrNameLst>
                                      </p:cBhvr>
                                      <p:tavLst>
                                        <p:tav tm="0">
                                          <p:val>
                                            <p:strVal val="#ppt_y"/>
                                          </p:val>
                                        </p:tav>
                                        <p:tav tm="100000">
                                          <p:val>
                                            <p:strVal val="#ppt_y"/>
                                          </p:val>
                                        </p:tav>
                                      </p:tavLst>
                                    </p:anim>
                                    <p:animEffect transition="in" filter="fade">
                                      <p:cBhvr>
                                        <p:cTn id="43" dur="1000"/>
                                        <p:tgtEl>
                                          <p:spTgt spid="21"/>
                                        </p:tgtEl>
                                      </p:cBhvr>
                                    </p:animEffect>
                                  </p:childTnLst>
                                </p:cTn>
                              </p:par>
                            </p:childTnLst>
                          </p:cTn>
                        </p:par>
                        <p:par>
                          <p:cTn id="44" fill="hold">
                            <p:stCondLst>
                              <p:cond delay="2000"/>
                            </p:stCondLst>
                            <p:childTnLst>
                              <p:par>
                                <p:cTn id="45" presetID="47"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childTnLst>
                                </p:cTn>
                              </p:par>
                            </p:childTnLst>
                          </p:cTn>
                        </p:par>
                        <p:par>
                          <p:cTn id="65" fill="hold">
                            <p:stCondLst>
                              <p:cond delay="1000"/>
                            </p:stCondLst>
                            <p:childTnLst>
                              <p:par>
                                <p:cTn id="66" presetID="54" presetClass="entr" presetSubtype="0" ac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05"/>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 calcmode="lin" valueType="num">
                                      <p:cBhvr>
                                        <p:cTn id="70" dur="1000" fill="hold"/>
                                        <p:tgtEl>
                                          <p:spTgt spid="22"/>
                                        </p:tgtEl>
                                        <p:attrNameLst>
                                          <p:attrName>ppt_x</p:attrName>
                                        </p:attrNameLst>
                                      </p:cBhvr>
                                      <p:tavLst>
                                        <p:tav tm="0">
                                          <p:val>
                                            <p:strVal val="#ppt_x-.2"/>
                                          </p:val>
                                        </p:tav>
                                        <p:tav tm="100000">
                                          <p:val>
                                            <p:strVal val="#ppt_x"/>
                                          </p:val>
                                        </p:tav>
                                      </p:tavLst>
                                    </p:anim>
                                    <p:anim calcmode="lin" valueType="num">
                                      <p:cBhvr>
                                        <p:cTn id="71" dur="1000" fill="hold"/>
                                        <p:tgtEl>
                                          <p:spTgt spid="22"/>
                                        </p:tgtEl>
                                        <p:attrNameLst>
                                          <p:attrName>ppt_y</p:attrName>
                                        </p:attrNameLst>
                                      </p:cBhvr>
                                      <p:tavLst>
                                        <p:tav tm="0">
                                          <p:val>
                                            <p:strVal val="#ppt_y"/>
                                          </p:val>
                                        </p:tav>
                                        <p:tav tm="100000">
                                          <p:val>
                                            <p:strVal val="#ppt_y"/>
                                          </p:val>
                                        </p:tav>
                                      </p:tavLst>
                                    </p:anim>
                                    <p:animEffect transition="in" filter="fade">
                                      <p:cBhvr>
                                        <p:cTn id="72" dur="1000"/>
                                        <p:tgtEl>
                                          <p:spTgt spid="22"/>
                                        </p:tgtEl>
                                      </p:cBhvr>
                                    </p:animEffect>
                                  </p:childTnLst>
                                </p:cTn>
                              </p:par>
                            </p:childTnLst>
                          </p:cTn>
                        </p:par>
                        <p:par>
                          <p:cTn id="73" fill="hold">
                            <p:stCondLst>
                              <p:cond delay="2000"/>
                            </p:stCondLst>
                            <p:childTnLst>
                              <p:par>
                                <p:cTn id="74" presetID="47"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5" grpId="0" build="p"/>
      <p:bldP spid="16" grpId="0" animBg="1"/>
      <p:bldP spid="19" grpId="0"/>
      <p:bldP spid="20" grpId="0"/>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4" name="Rectangle 2"/>
          <p:cNvSpPr>
            <a:spLocks noChangeArrowheads="1"/>
          </p:cNvSpPr>
          <p:nvPr/>
        </p:nvSpPr>
        <p:spPr bwMode="auto">
          <a:xfrm>
            <a:off x="3133725" y="0"/>
            <a:ext cx="6010275" cy="233363"/>
          </a:xfrm>
          <a:prstGeom prst="rect">
            <a:avLst/>
          </a:prstGeom>
          <a:noFill/>
          <a:ln w="9525" algn="ctr">
            <a:noFill/>
            <a:miter lim="800000"/>
            <a:headEnd/>
            <a:tailEnd/>
          </a:ln>
        </p:spPr>
        <p:txBody>
          <a:bodyPr wrap="none" bIns="82800" anchor="ctr"/>
          <a:lstStyle/>
          <a:p>
            <a:pPr algn="l"/>
            <a:r>
              <a:rPr lang="en-US" sz="1400" dirty="0"/>
              <a:t>Probability and Statistics</a:t>
            </a:r>
          </a:p>
        </p:txBody>
      </p:sp>
      <p:sp>
        <p:nvSpPr>
          <p:cNvPr id="5" name="Rectangle 2"/>
          <p:cNvSpPr>
            <a:spLocks noChangeArrowheads="1"/>
          </p:cNvSpPr>
          <p:nvPr/>
        </p:nvSpPr>
        <p:spPr bwMode="auto">
          <a:xfrm>
            <a:off x="71438" y="863600"/>
            <a:ext cx="9072562" cy="14541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Prepare well for your Examination.</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Take time to read the slides.</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Try to redo homework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4275598" y="3918156"/>
            <a:ext cx="874458" cy="370348"/>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5" name="Rectangle 24"/>
          <p:cNvSpPr/>
          <p:nvPr/>
        </p:nvSpPr>
        <p:spPr bwMode="auto">
          <a:xfrm>
            <a:off x="1934908" y="6125496"/>
            <a:ext cx="874800" cy="3708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Binomial and Multinomial Distributions</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5.3</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Binomial and Multinomial Distributions</a:t>
            </a:r>
          </a:p>
        </p:txBody>
      </p:sp>
      <p:grpSp>
        <p:nvGrpSpPr>
          <p:cNvPr id="2"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25898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It is conjectured that an impurity exists in 30% of all drinking wells in a certain rural community. In order to gain some insight on this problem, it is determined that some tests should be made. It is too expensive to test all of the many wells in the area so 10 were randomly selected for testing.</a:t>
            </a:r>
          </a:p>
          <a:p>
            <a:pPr marL="457200" indent="-457200" algn="l">
              <a:lnSpc>
                <a:spcPct val="80000"/>
              </a:lnSpc>
              <a:spcBef>
                <a:spcPct val="30000"/>
              </a:spcBef>
              <a:buClr>
                <a:srgbClr val="FF2E62"/>
              </a:buClr>
              <a:buAutoNum type="alphaLcParenBoth"/>
            </a:pPr>
            <a:r>
              <a:rPr lang="en-US" sz="2000" dirty="0">
                <a:solidFill>
                  <a:schemeClr val="tx1"/>
                </a:solidFill>
              </a:rPr>
              <a:t>Using the binomial distribution, what is the probability that exactly three wells have the impurity assuming that the conjecture is correct?</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more than three wells are impure?</a:t>
            </a:r>
          </a:p>
        </p:txBody>
      </p:sp>
      <p:sp>
        <p:nvSpPr>
          <p:cNvPr id="16" name="Rectangle 15"/>
          <p:cNvSpPr/>
          <p:nvPr/>
        </p:nvSpPr>
        <p:spPr bwMode="auto">
          <a:xfrm>
            <a:off x="0" y="37846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2"/>
          <p:cNvSpPr>
            <a:spLocks noChangeArrowheads="1"/>
          </p:cNvSpPr>
          <p:nvPr/>
        </p:nvSpPr>
        <p:spPr bwMode="auto">
          <a:xfrm>
            <a:off x="71438" y="387350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graphicFrame>
        <p:nvGraphicFramePr>
          <p:cNvPr id="18" name="Object 3"/>
          <p:cNvGraphicFramePr>
            <a:graphicFrameLocks noChangeAspect="1"/>
          </p:cNvGraphicFramePr>
          <p:nvPr/>
        </p:nvGraphicFramePr>
        <p:xfrm>
          <a:off x="764048" y="3917950"/>
          <a:ext cx="3246438" cy="385763"/>
        </p:xfrm>
        <a:graphic>
          <a:graphicData uri="http://schemas.openxmlformats.org/presentationml/2006/ole">
            <mc:AlternateContent xmlns:mc="http://schemas.openxmlformats.org/markup-compatibility/2006">
              <mc:Choice xmlns:v="urn:schemas-microsoft-com:vml" Requires="v">
                <p:oleObj spid="_x0000_s481306" name="Equation" r:id="rId3" imgW="2031840" imgH="241200" progId="Equation.DSMT4">
                  <p:embed/>
                </p:oleObj>
              </mc:Choice>
              <mc:Fallback>
                <p:oleObj name="Equation" r:id="rId3" imgW="203184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3917950"/>
                        <a:ext cx="3246438"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nvGraphicFramePr>
        <p:xfrm>
          <a:off x="4064000" y="3969877"/>
          <a:ext cx="996950" cy="323850"/>
        </p:xfrm>
        <a:graphic>
          <a:graphicData uri="http://schemas.openxmlformats.org/presentationml/2006/ole">
            <mc:AlternateContent xmlns:mc="http://schemas.openxmlformats.org/markup-compatibility/2006">
              <mc:Choice xmlns:v="urn:schemas-microsoft-com:vml" Requires="v">
                <p:oleObj spid="_x0000_s481307" name="Equation" r:id="rId5" imgW="622080" imgH="203040" progId="Equation.DSMT4">
                  <p:embed/>
                </p:oleObj>
              </mc:Choice>
              <mc:Fallback>
                <p:oleObj name="Equation" r:id="rId5" imgW="62208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0" y="3969877"/>
                        <a:ext cx="9969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
          <p:cNvSpPr>
            <a:spLocks noChangeArrowheads="1"/>
          </p:cNvSpPr>
          <p:nvPr/>
        </p:nvSpPr>
        <p:spPr bwMode="auto">
          <a:xfrm>
            <a:off x="71438" y="4643692"/>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21" name="Object 3"/>
          <p:cNvGraphicFramePr>
            <a:graphicFrameLocks noChangeAspect="1"/>
          </p:cNvGraphicFramePr>
          <p:nvPr/>
        </p:nvGraphicFramePr>
        <p:xfrm>
          <a:off x="772191" y="4735767"/>
          <a:ext cx="2392363" cy="323850"/>
        </p:xfrm>
        <a:graphic>
          <a:graphicData uri="http://schemas.openxmlformats.org/presentationml/2006/ole">
            <mc:AlternateContent xmlns:mc="http://schemas.openxmlformats.org/markup-compatibility/2006">
              <mc:Choice xmlns:v="urn:schemas-microsoft-com:vml" Requires="v">
                <p:oleObj spid="_x0000_s481308" name="Equation" r:id="rId7" imgW="1498320" imgH="203040" progId="Equation.DSMT4">
                  <p:embed/>
                </p:oleObj>
              </mc:Choice>
              <mc:Fallback>
                <p:oleObj name="Equation" r:id="rId7" imgW="149832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191" y="4735767"/>
                        <a:ext cx="239236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3"/>
          <p:cNvGraphicFramePr>
            <a:graphicFrameLocks noChangeAspect="1"/>
          </p:cNvGraphicFramePr>
          <p:nvPr/>
        </p:nvGraphicFramePr>
        <p:xfrm>
          <a:off x="1718802" y="5680790"/>
          <a:ext cx="4260850" cy="406400"/>
        </p:xfrm>
        <a:graphic>
          <a:graphicData uri="http://schemas.openxmlformats.org/presentationml/2006/ole">
            <mc:AlternateContent xmlns:mc="http://schemas.openxmlformats.org/markup-compatibility/2006">
              <mc:Choice xmlns:v="urn:schemas-microsoft-com:vml" Requires="v">
                <p:oleObj spid="_x0000_s481309" name="Equation" r:id="rId9" imgW="2654280" imgH="253800" progId="Equation.DSMT4">
                  <p:embed/>
                </p:oleObj>
              </mc:Choice>
              <mc:Fallback>
                <p:oleObj name="Equation" r:id="rId9" imgW="2654280" imgH="253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8802" y="5680790"/>
                        <a:ext cx="42608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3"/>
          <p:cNvGraphicFramePr>
            <a:graphicFrameLocks noChangeAspect="1"/>
          </p:cNvGraphicFramePr>
          <p:nvPr/>
        </p:nvGraphicFramePr>
        <p:xfrm>
          <a:off x="1723565" y="6162469"/>
          <a:ext cx="996950" cy="323850"/>
        </p:xfrm>
        <a:graphic>
          <a:graphicData uri="http://schemas.openxmlformats.org/presentationml/2006/ole">
            <mc:AlternateContent xmlns:mc="http://schemas.openxmlformats.org/markup-compatibility/2006">
              <mc:Choice xmlns:v="urn:schemas-microsoft-com:vml" Requires="v">
                <p:oleObj spid="_x0000_s481310" name="Equation" r:id="rId11" imgW="622080" imgH="203040" progId="Equation.DSMT4">
                  <p:embed/>
                </p:oleObj>
              </mc:Choice>
              <mc:Fallback>
                <p:oleObj name="Equation" r:id="rId11" imgW="62208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3565" y="6162469"/>
                        <a:ext cx="9969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
          <p:cNvGraphicFramePr>
            <a:graphicFrameLocks noChangeAspect="1"/>
          </p:cNvGraphicFramePr>
          <p:nvPr/>
        </p:nvGraphicFramePr>
        <p:xfrm>
          <a:off x="1712452" y="5014040"/>
          <a:ext cx="1946275" cy="687388"/>
        </p:xfrm>
        <a:graphic>
          <a:graphicData uri="http://schemas.openxmlformats.org/presentationml/2006/ole">
            <mc:AlternateContent xmlns:mc="http://schemas.openxmlformats.org/markup-compatibility/2006">
              <mc:Choice xmlns:v="urn:schemas-microsoft-com:vml" Requires="v">
                <p:oleObj spid="_x0000_s481311" name="Equation" r:id="rId13" imgW="1218960" imgH="431640" progId="Equation.DSMT4">
                  <p:embed/>
                </p:oleObj>
              </mc:Choice>
              <mc:Fallback>
                <p:oleObj name="Equation" r:id="rId13" imgW="1218960" imgH="4316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2452" y="5014040"/>
                        <a:ext cx="1946275"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7"/>
          <p:cNvGrpSpPr/>
          <p:nvPr/>
        </p:nvGrpSpPr>
        <p:grpSpPr>
          <a:xfrm>
            <a:off x="3549650" y="4821904"/>
            <a:ext cx="2844800" cy="646331"/>
            <a:chOff x="97916" y="5518356"/>
            <a:chExt cx="2844800" cy="646331"/>
          </a:xfrm>
        </p:grpSpPr>
        <p:sp>
          <p:nvSpPr>
            <p:cNvPr id="29" name="TextBox 28"/>
            <p:cNvSpPr txBox="1"/>
            <p:nvPr/>
          </p:nvSpPr>
          <p:spPr>
            <a:xfrm>
              <a:off x="97916" y="5518356"/>
              <a:ext cx="470000" cy="646331"/>
            </a:xfrm>
            <a:prstGeom prst="rect">
              <a:avLst/>
            </a:prstGeom>
            <a:noFill/>
          </p:spPr>
          <p:txBody>
            <a:bodyPr wrap="none" rtlCol="0">
              <a:spAutoFit/>
            </a:bodyPr>
            <a:lstStyle/>
            <a:p>
              <a:r>
                <a:rPr lang="en-US" sz="3600" b="1" dirty="0">
                  <a:solidFill>
                    <a:srgbClr val="FF2E62"/>
                  </a:solidFill>
                </a:rPr>
                <a:t>?</a:t>
              </a:r>
            </a:p>
          </p:txBody>
        </p:sp>
        <p:sp>
          <p:nvSpPr>
            <p:cNvPr id="30" name="Rectangle 2"/>
            <p:cNvSpPr>
              <a:spLocks noChangeArrowheads="1"/>
            </p:cNvSpPr>
            <p:nvPr/>
          </p:nvSpPr>
          <p:spPr bwMode="auto">
            <a:xfrm>
              <a:off x="378746" y="5628354"/>
              <a:ext cx="2563970" cy="482600"/>
            </a:xfrm>
            <a:prstGeom prst="rect">
              <a:avLst/>
            </a:prstGeom>
            <a:noFill/>
            <a:ln w="9525">
              <a:noFill/>
              <a:miter lim="800000"/>
              <a:headEnd/>
              <a:tailEnd/>
            </a:ln>
          </p:spPr>
          <p:txBody>
            <a:bodyPr/>
            <a:lstStyle/>
            <a:p>
              <a:pPr algn="l">
                <a:lnSpc>
                  <a:spcPct val="80000"/>
                </a:lnSpc>
                <a:spcBef>
                  <a:spcPct val="30000"/>
                </a:spcBef>
                <a:buClr>
                  <a:srgbClr val="FF2E62"/>
                </a:buClr>
                <a:tabLst>
                  <a:tab pos="6002338" algn="l"/>
                </a:tabLst>
              </a:pPr>
              <a:r>
                <a:rPr lang="en-US" sz="1600" b="1" dirty="0">
                  <a:solidFill>
                    <a:schemeClr val="tx1"/>
                  </a:solidFill>
                </a:rPr>
                <a:t>Try also to use Table A.1 to find this value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10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Left)">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1000"/>
                                        <p:tgtEl>
                                          <p:spTgt spid="17">
                                            <p:txEl>
                                              <p:pRg st="0" end="0"/>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childTnLst>
                          </p:cTn>
                        </p:par>
                        <p:par>
                          <p:cTn id="35" fill="hold">
                            <p:stCondLst>
                              <p:cond delay="1000"/>
                            </p:stCondLst>
                            <p:childTnLst>
                              <p:par>
                                <p:cTn id="36" presetID="54" presetClass="entr" presetSubtype="0" accel="10000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1000" fill="hold"/>
                                        <p:tgtEl>
                                          <p:spTgt spid="22"/>
                                        </p:tgtEl>
                                        <p:attrNameLst>
                                          <p:attrName>ppt_w</p:attrName>
                                        </p:attrNameLst>
                                      </p:cBhvr>
                                      <p:tavLst>
                                        <p:tav tm="0">
                                          <p:val>
                                            <p:strVal val="#ppt_w*0.05"/>
                                          </p:val>
                                        </p:tav>
                                        <p:tav tm="100000">
                                          <p:val>
                                            <p:strVal val="#ppt_w"/>
                                          </p:val>
                                        </p:tav>
                                      </p:tavLst>
                                    </p:anim>
                                    <p:anim calcmode="lin" valueType="num">
                                      <p:cBhvr>
                                        <p:cTn id="39" dur="1000" fill="hold"/>
                                        <p:tgtEl>
                                          <p:spTgt spid="22"/>
                                        </p:tgtEl>
                                        <p:attrNameLst>
                                          <p:attrName>ppt_h</p:attrName>
                                        </p:attrNameLst>
                                      </p:cBhvr>
                                      <p:tavLst>
                                        <p:tav tm="0">
                                          <p:val>
                                            <p:strVal val="#ppt_h"/>
                                          </p:val>
                                        </p:tav>
                                        <p:tav tm="100000">
                                          <p:val>
                                            <p:strVal val="#ppt_h"/>
                                          </p:val>
                                        </p:tav>
                                      </p:tavLst>
                                    </p:anim>
                                    <p:anim calcmode="lin" valueType="num">
                                      <p:cBhvr>
                                        <p:cTn id="40" dur="1000" fill="hold"/>
                                        <p:tgtEl>
                                          <p:spTgt spid="22"/>
                                        </p:tgtEl>
                                        <p:attrNameLst>
                                          <p:attrName>ppt_x</p:attrName>
                                        </p:attrNameLst>
                                      </p:cBhvr>
                                      <p:tavLst>
                                        <p:tav tm="0">
                                          <p:val>
                                            <p:strVal val="#ppt_x-.2"/>
                                          </p:val>
                                        </p:tav>
                                        <p:tav tm="100000">
                                          <p:val>
                                            <p:strVal val="#ppt_x"/>
                                          </p:val>
                                        </p:tav>
                                      </p:tavLst>
                                    </p:anim>
                                    <p:anim calcmode="lin" valueType="num">
                                      <p:cBhvr>
                                        <p:cTn id="41" dur="1000" fill="hold"/>
                                        <p:tgtEl>
                                          <p:spTgt spid="22"/>
                                        </p:tgtEl>
                                        <p:attrNameLst>
                                          <p:attrName>ppt_y</p:attrName>
                                        </p:attrNameLst>
                                      </p:cBhvr>
                                      <p:tavLst>
                                        <p:tav tm="0">
                                          <p:val>
                                            <p:strVal val="#ppt_y"/>
                                          </p:val>
                                        </p:tav>
                                        <p:tav tm="100000">
                                          <p:val>
                                            <p:strVal val="#ppt_y"/>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animEffect transition="in" filter="fade">
                                      <p:cBhvr>
                                        <p:cTn id="47" dur="1000"/>
                                        <p:tgtEl>
                                          <p:spTgt spid="1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1000"/>
                                        <p:tgtEl>
                                          <p:spTgt spid="20">
                                            <p:txEl>
                                              <p:pRg st="0" end="0"/>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childTnLst>
                          </p:cTn>
                        </p:par>
                        <p:par>
                          <p:cTn id="77" fill="hold">
                            <p:stCondLst>
                              <p:cond delay="1000"/>
                            </p:stCondLst>
                            <p:childTnLst>
                              <p:par>
                                <p:cTn id="78" presetID="54" presetClass="entr" presetSubtype="0" accel="10000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p:cTn id="80" dur="1000" fill="hold"/>
                                        <p:tgtEl>
                                          <p:spTgt spid="25"/>
                                        </p:tgtEl>
                                        <p:attrNameLst>
                                          <p:attrName>ppt_w</p:attrName>
                                        </p:attrNameLst>
                                      </p:cBhvr>
                                      <p:tavLst>
                                        <p:tav tm="0">
                                          <p:val>
                                            <p:strVal val="#ppt_w*0.05"/>
                                          </p:val>
                                        </p:tav>
                                        <p:tav tm="100000">
                                          <p:val>
                                            <p:strVal val="#ppt_w"/>
                                          </p:val>
                                        </p:tav>
                                      </p:tavLst>
                                    </p:anim>
                                    <p:anim calcmode="lin" valueType="num">
                                      <p:cBhvr>
                                        <p:cTn id="81" dur="1000" fill="hold"/>
                                        <p:tgtEl>
                                          <p:spTgt spid="25"/>
                                        </p:tgtEl>
                                        <p:attrNameLst>
                                          <p:attrName>ppt_h</p:attrName>
                                        </p:attrNameLst>
                                      </p:cBhvr>
                                      <p:tavLst>
                                        <p:tav tm="0">
                                          <p:val>
                                            <p:strVal val="#ppt_h"/>
                                          </p:val>
                                        </p:tav>
                                        <p:tav tm="100000">
                                          <p:val>
                                            <p:strVal val="#ppt_h"/>
                                          </p:val>
                                        </p:tav>
                                      </p:tavLst>
                                    </p:anim>
                                    <p:anim calcmode="lin" valueType="num">
                                      <p:cBhvr>
                                        <p:cTn id="82" dur="1000" fill="hold"/>
                                        <p:tgtEl>
                                          <p:spTgt spid="25"/>
                                        </p:tgtEl>
                                        <p:attrNameLst>
                                          <p:attrName>ppt_x</p:attrName>
                                        </p:attrNameLst>
                                      </p:cBhvr>
                                      <p:tavLst>
                                        <p:tav tm="0">
                                          <p:val>
                                            <p:strVal val="#ppt_x-.2"/>
                                          </p:val>
                                        </p:tav>
                                        <p:tav tm="100000">
                                          <p:val>
                                            <p:strVal val="#ppt_x"/>
                                          </p:val>
                                        </p:tav>
                                      </p:tavLst>
                                    </p:anim>
                                    <p:anim calcmode="lin" valueType="num">
                                      <p:cBhvr>
                                        <p:cTn id="83" dur="1000" fill="hold"/>
                                        <p:tgtEl>
                                          <p:spTgt spid="25"/>
                                        </p:tgtEl>
                                        <p:attrNameLst>
                                          <p:attrName>ppt_y</p:attrName>
                                        </p:attrNameLst>
                                      </p:cBhvr>
                                      <p:tavLst>
                                        <p:tav tm="0">
                                          <p:val>
                                            <p:strVal val="#ppt_y"/>
                                          </p:val>
                                        </p:tav>
                                        <p:tav tm="100000">
                                          <p:val>
                                            <p:strVal val="#ppt_y"/>
                                          </p:val>
                                        </p:tav>
                                      </p:tavLst>
                                    </p:anim>
                                    <p:animEffect transition="in" filter="fade">
                                      <p:cBhvr>
                                        <p:cTn id="84"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15" grpId="0" build="p"/>
      <p:bldP spid="16" grpId="0" animBg="1"/>
      <p:bldP spid="17"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4750212" y="2925096"/>
            <a:ext cx="864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Binomial and Multinomial Distributions</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5.3</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Binomial and Multinomial Distributions</a:t>
            </a:r>
          </a:p>
        </p:txBody>
      </p:sp>
      <p:grpSp>
        <p:nvGrpSpPr>
          <p:cNvPr id="4"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1256396"/>
          </a:xfrm>
          <a:prstGeom prst="rect">
            <a:avLst/>
          </a:prstGeom>
          <a:noFill/>
          <a:ln w="9525">
            <a:noFill/>
            <a:miter lim="800000"/>
            <a:headEnd/>
            <a:tailEnd/>
          </a:ln>
        </p:spPr>
        <p:txBody>
          <a:bodyPr/>
          <a:lstStyle/>
          <a:p>
            <a:pPr algn="l">
              <a:lnSpc>
                <a:spcPct val="80000"/>
              </a:lnSpc>
              <a:spcBef>
                <a:spcPts val="1200"/>
              </a:spcBef>
              <a:buClr>
                <a:srgbClr val="FF2E62"/>
              </a:buClr>
            </a:pPr>
            <a:r>
              <a:rPr lang="en-US" sz="2000" dirty="0">
                <a:solidFill>
                  <a:schemeClr val="tx1"/>
                </a:solidFill>
              </a:rPr>
              <a:t>Consider the previous “</a:t>
            </a:r>
            <a:r>
              <a:rPr lang="en-US" sz="2000" i="1" dirty="0">
                <a:solidFill>
                  <a:schemeClr val="tx1"/>
                </a:solidFill>
              </a:rPr>
              <a:t>drinking wells</a:t>
            </a:r>
            <a:r>
              <a:rPr lang="en-US" sz="2000" dirty="0">
                <a:solidFill>
                  <a:schemeClr val="tx1"/>
                </a:solidFill>
              </a:rPr>
              <a:t>” example. The “30% are impure” is merely a conjecture put forth by the area water board.</a:t>
            </a:r>
          </a:p>
          <a:p>
            <a:pPr algn="l">
              <a:lnSpc>
                <a:spcPct val="80000"/>
              </a:lnSpc>
              <a:spcBef>
                <a:spcPts val="600"/>
              </a:spcBef>
              <a:buClr>
                <a:srgbClr val="FF2E62"/>
              </a:buClr>
            </a:pPr>
            <a:r>
              <a:rPr lang="en-US" sz="2000" dirty="0">
                <a:solidFill>
                  <a:schemeClr val="tx1"/>
                </a:solidFill>
              </a:rPr>
              <a:t>Suppose 10 wells are randomly selected and 6 are found to contain the impurity. What does this imply about the conjecture? Use a probability statement.</a:t>
            </a:r>
          </a:p>
        </p:txBody>
      </p:sp>
      <p:sp>
        <p:nvSpPr>
          <p:cNvPr id="16" name="Rectangle 15"/>
          <p:cNvSpPr/>
          <p:nvPr/>
        </p:nvSpPr>
        <p:spPr bwMode="auto">
          <a:xfrm>
            <a:off x="0" y="27431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 name="Object 3"/>
          <p:cNvGraphicFramePr>
            <a:graphicFrameLocks noChangeAspect="1"/>
          </p:cNvGraphicFramePr>
          <p:nvPr/>
        </p:nvGraphicFramePr>
        <p:xfrm>
          <a:off x="754063" y="2895600"/>
          <a:ext cx="3678237" cy="433388"/>
        </p:xfrm>
        <a:graphic>
          <a:graphicData uri="http://schemas.openxmlformats.org/presentationml/2006/ole">
            <mc:AlternateContent xmlns:mc="http://schemas.openxmlformats.org/markup-compatibility/2006">
              <mc:Choice xmlns:v="urn:schemas-microsoft-com:vml" Requires="v">
                <p:oleObj spid="_x0000_s482314" name="Equation" r:id="rId3" imgW="2044440" imgH="241200" progId="Equation.DSMT4">
                  <p:embed/>
                </p:oleObj>
              </mc:Choice>
              <mc:Fallback>
                <p:oleObj name="Equation" r:id="rId3" imgW="204444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895600"/>
                        <a:ext cx="3678237"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4490529" y="2947321"/>
          <a:ext cx="1119187" cy="363538"/>
        </p:xfrm>
        <a:graphic>
          <a:graphicData uri="http://schemas.openxmlformats.org/presentationml/2006/ole">
            <mc:AlternateContent xmlns:mc="http://schemas.openxmlformats.org/markup-compatibility/2006">
              <mc:Choice xmlns:v="urn:schemas-microsoft-com:vml" Requires="v">
                <p:oleObj spid="_x0000_s482315" name="Equation" r:id="rId5" imgW="622080" imgH="203040" progId="Equation.DSMT4">
                  <p:embed/>
                </p:oleObj>
              </mc:Choice>
              <mc:Fallback>
                <p:oleObj name="Equation" r:id="rId5" imgW="62208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0529" y="2947321"/>
                        <a:ext cx="111918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
          <p:cNvSpPr>
            <a:spLocks noChangeArrowheads="1"/>
          </p:cNvSpPr>
          <p:nvPr/>
        </p:nvSpPr>
        <p:spPr bwMode="auto">
          <a:xfrm>
            <a:off x="1371600" y="3784600"/>
            <a:ext cx="6089650" cy="11557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Should the 30% impurity conjecture is true, there is only 3.68% chance that it stands after 6 wells are found contaminated.</a:t>
            </a:r>
          </a:p>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The investigation suggests that the impurity problem is much more severe than 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lide(fromLeft)">
                                      <p:cBhvr>
                                        <p:cTn id="20" dur="500"/>
                                        <p:tgtEl>
                                          <p:spTgt spid="1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childTnLst>
                          </p:cTn>
                        </p:par>
                        <p:par>
                          <p:cTn id="30" fill="hold">
                            <p:stCondLst>
                              <p:cond delay="1000"/>
                            </p:stCondLst>
                            <p:childTnLst>
                              <p:par>
                                <p:cTn id="31" presetID="54" presetClass="entr" presetSubtype="0" accel="10000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05"/>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 calcmode="lin" valueType="num">
                                      <p:cBhvr>
                                        <p:cTn id="35" dur="1000" fill="hold"/>
                                        <p:tgtEl>
                                          <p:spTgt spid="18"/>
                                        </p:tgtEl>
                                        <p:attrNameLst>
                                          <p:attrName>ppt_x</p:attrName>
                                        </p:attrNameLst>
                                      </p:cBhvr>
                                      <p:tavLst>
                                        <p:tav tm="0">
                                          <p:val>
                                            <p:strVal val="#ppt_x-.2"/>
                                          </p:val>
                                        </p:tav>
                                        <p:tav tm="100000">
                                          <p:val>
                                            <p:strVal val="#ppt_x"/>
                                          </p:val>
                                        </p:tav>
                                      </p:tavLst>
                                    </p:anim>
                                    <p:anim calcmode="lin" valueType="num">
                                      <p:cBhvr>
                                        <p:cTn id="36" dur="1000" fill="hold"/>
                                        <p:tgtEl>
                                          <p:spTgt spid="18"/>
                                        </p:tgtEl>
                                        <p:attrNameLst>
                                          <p:attrName>ppt_y</p:attrName>
                                        </p:attrNameLst>
                                      </p:cBhvr>
                                      <p:tavLst>
                                        <p:tav tm="0">
                                          <p:val>
                                            <p:strVal val="#ppt_y"/>
                                          </p:val>
                                        </p:tav>
                                        <p:tav tm="100000">
                                          <p:val>
                                            <p:strVal val="#ppt_y"/>
                                          </p:val>
                                        </p:tav>
                                      </p:tavLst>
                                    </p:anim>
                                    <p:animEffect transition="in" filter="fade">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fade">
                                      <p:cBhvr>
                                        <p:cTn id="42" dur="1000"/>
                                        <p:tgtEl>
                                          <p:spTgt spid="17">
                                            <p:txEl>
                                              <p:pRg st="0" end="0"/>
                                            </p:txEl>
                                          </p:spTgt>
                                        </p:tgtEl>
                                      </p:cBhvr>
                                    </p:animEffect>
                                    <p:anim calcmode="lin" valueType="num">
                                      <p:cBhvr>
                                        <p:cTn id="4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7">
                                            <p:txEl>
                                              <p:pRg st="1" end="1"/>
                                            </p:txEl>
                                          </p:spTgt>
                                        </p:tgtEl>
                                        <p:attrNameLst>
                                          <p:attrName>style.visibility</p:attrName>
                                        </p:attrNameLst>
                                      </p:cBhvr>
                                      <p:to>
                                        <p:strVal val="visible"/>
                                      </p:to>
                                    </p:set>
                                    <p:animEffect transition="in" filter="fade">
                                      <p:cBhvr>
                                        <p:cTn id="49" dur="1000"/>
                                        <p:tgtEl>
                                          <p:spTgt spid="17">
                                            <p:txEl>
                                              <p:pRg st="1" end="1"/>
                                            </p:txEl>
                                          </p:spTgt>
                                        </p:tgtEl>
                                      </p:cBhvr>
                                    </p:animEffect>
                                    <p:anim calcmode="lin" valueType="num">
                                      <p:cBhvr>
                                        <p:cTn id="50"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build="p"/>
      <p:bldP spid="16" grpId="0" animBg="1"/>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Binomial and Multinomial Distributions</a:t>
            </a:r>
          </a:p>
        </p:txBody>
      </p:sp>
      <p:sp>
        <p:nvSpPr>
          <p:cNvPr id="7" name="Rectangle 2"/>
          <p:cNvSpPr>
            <a:spLocks noChangeArrowheads="1"/>
          </p:cNvSpPr>
          <p:nvPr/>
        </p:nvSpPr>
        <p:spPr bwMode="auto">
          <a:xfrm>
            <a:off x="71438" y="863600"/>
            <a:ext cx="9072562" cy="6096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binomial experiment becomes a </a:t>
            </a:r>
            <a:r>
              <a:rPr lang="en-US" sz="2000" b="1" dirty="0">
                <a:solidFill>
                  <a:schemeClr val="tx1"/>
                </a:solidFill>
              </a:rPr>
              <a:t>multinomial experiment </a:t>
            </a:r>
            <a:r>
              <a:rPr lang="en-US" sz="2000" dirty="0">
                <a:solidFill>
                  <a:schemeClr val="tx1"/>
                </a:solidFill>
              </a:rPr>
              <a:t>if we let each trial have more than 2 possible outcomes.</a:t>
            </a:r>
          </a:p>
        </p:txBody>
      </p:sp>
      <p:graphicFrame>
        <p:nvGraphicFramePr>
          <p:cNvPr id="283658" name="Object 2"/>
          <p:cNvGraphicFramePr>
            <a:graphicFrameLocks noChangeAspect="1"/>
          </p:cNvGraphicFramePr>
          <p:nvPr/>
        </p:nvGraphicFramePr>
        <p:xfrm>
          <a:off x="774239" y="3186113"/>
          <a:ext cx="6049963" cy="776287"/>
        </p:xfrm>
        <a:graphic>
          <a:graphicData uri="http://schemas.openxmlformats.org/presentationml/2006/ole">
            <mc:AlternateContent xmlns:mc="http://schemas.openxmlformats.org/markup-compatibility/2006">
              <mc:Choice xmlns:v="urn:schemas-microsoft-com:vml" Requires="v">
                <p:oleObj spid="_x0000_s483342" name="Equation" r:id="rId3" imgW="3365280" imgH="431640" progId="Equation.DSMT4">
                  <p:embed/>
                </p:oleObj>
              </mc:Choice>
              <mc:Fallback>
                <p:oleObj name="Equation" r:id="rId3" imgW="336528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39" y="3186113"/>
                        <a:ext cx="6049963"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5.3</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Binomial and Multinomial Distributions</a:t>
            </a:r>
          </a:p>
        </p:txBody>
      </p:sp>
      <p:graphicFrame>
        <p:nvGraphicFramePr>
          <p:cNvPr id="10" name="Object 2"/>
          <p:cNvGraphicFramePr>
            <a:graphicFrameLocks noChangeAspect="1"/>
          </p:cNvGraphicFramePr>
          <p:nvPr/>
        </p:nvGraphicFramePr>
        <p:xfrm>
          <a:off x="764048" y="4133898"/>
          <a:ext cx="1027113" cy="776288"/>
        </p:xfrm>
        <a:graphic>
          <a:graphicData uri="http://schemas.openxmlformats.org/presentationml/2006/ole">
            <mc:AlternateContent xmlns:mc="http://schemas.openxmlformats.org/markup-compatibility/2006">
              <mc:Choice xmlns:v="urn:schemas-microsoft-com:vml" Requires="v">
                <p:oleObj spid="_x0000_s483343" name="Equation" r:id="rId5" imgW="571320" imgH="431640" progId="Equation.DSMT4">
                  <p:embed/>
                </p:oleObj>
              </mc:Choice>
              <mc:Fallback>
                <p:oleObj name="Equation" r:id="rId5" imgW="571320" imgH="4316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48" y="4133898"/>
                        <a:ext cx="1027113"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
          <p:cNvGraphicFramePr>
            <a:graphicFrameLocks noChangeAspect="1"/>
          </p:cNvGraphicFramePr>
          <p:nvPr/>
        </p:nvGraphicFramePr>
        <p:xfrm>
          <a:off x="2749550" y="4125040"/>
          <a:ext cx="1027113" cy="776288"/>
        </p:xfrm>
        <a:graphic>
          <a:graphicData uri="http://schemas.openxmlformats.org/presentationml/2006/ole">
            <mc:AlternateContent xmlns:mc="http://schemas.openxmlformats.org/markup-compatibility/2006">
              <mc:Choice xmlns:v="urn:schemas-microsoft-com:vml" Requires="v">
                <p:oleObj spid="_x0000_s483344" name="Equation" r:id="rId7" imgW="571320" imgH="431640" progId="Equation.DSMT4">
                  <p:embed/>
                </p:oleObj>
              </mc:Choice>
              <mc:Fallback>
                <p:oleObj name="Equation" r:id="rId7" imgW="57132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550" y="4125040"/>
                        <a:ext cx="1027113"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bwMode="auto">
          <a:xfrm>
            <a:off x="82344" y="1917906"/>
            <a:ext cx="8964000" cy="3066844"/>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5" name="Rectangle 2"/>
          <p:cNvSpPr>
            <a:spLocks noChangeArrowheads="1"/>
          </p:cNvSpPr>
          <p:nvPr/>
        </p:nvSpPr>
        <p:spPr bwMode="auto">
          <a:xfrm>
            <a:off x="71438" y="1962150"/>
            <a:ext cx="9072562" cy="12890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b="1" dirty="0">
                <a:solidFill>
                  <a:schemeClr val="tx1">
                    <a:lumMod val="50000"/>
                    <a:lumOff val="50000"/>
                  </a:schemeClr>
                </a:solidFill>
              </a:rPr>
              <a:t>|</a:t>
            </a:r>
            <a:r>
              <a:rPr lang="en-US" sz="2000" b="1" dirty="0">
                <a:solidFill>
                  <a:schemeClr val="tx1"/>
                </a:solidFill>
              </a:rPr>
              <a:t>Multinomial Distribution</a:t>
            </a:r>
            <a:r>
              <a:rPr lang="en-US" sz="2000" b="1" dirty="0">
                <a:solidFill>
                  <a:schemeClr val="tx1">
                    <a:lumMod val="50000"/>
                    <a:lumOff val="50000"/>
                  </a:schemeClr>
                </a:solidFill>
              </a:rPr>
              <a:t>|</a:t>
            </a:r>
            <a:r>
              <a:rPr lang="en-US" sz="2000" dirty="0">
                <a:solidFill>
                  <a:schemeClr val="tx1"/>
                </a:solidFill>
              </a:rPr>
              <a:t> If a given trial can result in the </a:t>
            </a:r>
            <a:r>
              <a:rPr lang="en-US" sz="2000" i="1" dirty="0">
                <a:solidFill>
                  <a:schemeClr val="tx1"/>
                </a:solidFill>
              </a:rPr>
              <a:t>k</a:t>
            </a:r>
            <a:r>
              <a:rPr lang="en-US" sz="2000" dirty="0">
                <a:solidFill>
                  <a:schemeClr val="tx1"/>
                </a:solidFill>
              </a:rPr>
              <a:t> outcomes </a:t>
            </a:r>
            <a:r>
              <a:rPr lang="en-US" sz="2000" i="1" dirty="0">
                <a:solidFill>
                  <a:schemeClr val="tx1"/>
                </a:solidFill>
              </a:rPr>
              <a:t>E</a:t>
            </a:r>
            <a:r>
              <a:rPr lang="en-US" sz="2000" baseline="-25000" dirty="0">
                <a:solidFill>
                  <a:schemeClr val="tx1"/>
                </a:solidFill>
              </a:rPr>
              <a:t>1</a:t>
            </a:r>
            <a:r>
              <a:rPr lang="en-US" sz="2000" dirty="0">
                <a:solidFill>
                  <a:schemeClr val="tx1"/>
                </a:solidFill>
              </a:rPr>
              <a:t>, </a:t>
            </a:r>
            <a:r>
              <a:rPr lang="en-US" sz="2000" i="1" dirty="0">
                <a:solidFill>
                  <a:schemeClr val="tx1"/>
                </a:solidFill>
              </a:rPr>
              <a:t>E</a:t>
            </a:r>
            <a:r>
              <a:rPr lang="en-US" sz="2000" baseline="-25000" dirty="0">
                <a:solidFill>
                  <a:schemeClr val="tx1"/>
                </a:solidFill>
              </a:rPr>
              <a:t>2</a:t>
            </a:r>
            <a:r>
              <a:rPr lang="en-US" sz="2000" dirty="0">
                <a:solidFill>
                  <a:schemeClr val="tx1"/>
                </a:solidFill>
              </a:rPr>
              <a:t>, ..., </a:t>
            </a:r>
            <a:r>
              <a:rPr lang="en-US" sz="2000" i="1" dirty="0" err="1">
                <a:solidFill>
                  <a:schemeClr val="tx1"/>
                </a:solidFill>
              </a:rPr>
              <a:t>E</a:t>
            </a:r>
            <a:r>
              <a:rPr lang="en-US" sz="2000" i="1" baseline="-25000" dirty="0" err="1">
                <a:solidFill>
                  <a:schemeClr val="tx1"/>
                </a:solidFill>
              </a:rPr>
              <a:t>k</a:t>
            </a:r>
            <a:r>
              <a:rPr lang="en-US" sz="2000" dirty="0">
                <a:solidFill>
                  <a:schemeClr val="tx1"/>
                </a:solidFill>
              </a:rPr>
              <a:t> with probabilities </a:t>
            </a:r>
            <a:r>
              <a:rPr lang="en-US" sz="2000" i="1" dirty="0">
                <a:solidFill>
                  <a:schemeClr val="tx1"/>
                </a:solidFill>
              </a:rPr>
              <a:t>p</a:t>
            </a:r>
            <a:r>
              <a:rPr lang="en-US" sz="2000" baseline="-25000" dirty="0">
                <a:solidFill>
                  <a:schemeClr val="tx1"/>
                </a:solidFill>
              </a:rPr>
              <a:t>1</a:t>
            </a:r>
            <a:r>
              <a:rPr lang="en-US" sz="2000" dirty="0">
                <a:solidFill>
                  <a:schemeClr val="tx1"/>
                </a:solidFill>
              </a:rPr>
              <a:t>, </a:t>
            </a:r>
            <a:r>
              <a:rPr lang="en-US" sz="2000" i="1" dirty="0">
                <a:solidFill>
                  <a:schemeClr val="tx1"/>
                </a:solidFill>
              </a:rPr>
              <a:t>p</a:t>
            </a:r>
            <a:r>
              <a:rPr lang="en-US" sz="2000" baseline="-25000" dirty="0">
                <a:solidFill>
                  <a:schemeClr val="tx1"/>
                </a:solidFill>
              </a:rPr>
              <a:t>2</a:t>
            </a:r>
            <a:r>
              <a:rPr lang="en-US" sz="2000" dirty="0">
                <a:solidFill>
                  <a:schemeClr val="tx1"/>
                </a:solidFill>
              </a:rPr>
              <a:t>, .., </a:t>
            </a:r>
            <a:r>
              <a:rPr lang="en-US" sz="2000" i="1" dirty="0" err="1">
                <a:solidFill>
                  <a:schemeClr val="tx1"/>
                </a:solidFill>
              </a:rPr>
              <a:t>p</a:t>
            </a:r>
            <a:r>
              <a:rPr lang="en-US" sz="2000" i="1" baseline="-25000" dirty="0" err="1">
                <a:solidFill>
                  <a:schemeClr val="tx1"/>
                </a:solidFill>
              </a:rPr>
              <a:t>k</a:t>
            </a:r>
            <a:r>
              <a:rPr lang="en-US" sz="2000" dirty="0">
                <a:solidFill>
                  <a:schemeClr val="tx1"/>
                </a:solidFill>
              </a:rPr>
              <a:t>, then the probability distribution of the random variables </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err="1">
                <a:solidFill>
                  <a:schemeClr val="tx1"/>
                </a:solidFill>
              </a:rPr>
              <a:t>X</a:t>
            </a:r>
            <a:r>
              <a:rPr lang="en-US" sz="2000" i="1" baseline="-25000" dirty="0" err="1">
                <a:solidFill>
                  <a:schemeClr val="tx1"/>
                </a:solidFill>
              </a:rPr>
              <a:t>k</a:t>
            </a:r>
            <a:r>
              <a:rPr lang="en-US" sz="2000" dirty="0">
                <a:solidFill>
                  <a:schemeClr val="tx1"/>
                </a:solidFill>
              </a:rPr>
              <a:t>, representing the number of occurrence for </a:t>
            </a:r>
            <a:r>
              <a:rPr lang="en-US" sz="2000" i="1" dirty="0">
                <a:solidFill>
                  <a:schemeClr val="tx1"/>
                </a:solidFill>
              </a:rPr>
              <a:t>E</a:t>
            </a:r>
            <a:r>
              <a:rPr lang="en-US" sz="2000" baseline="-25000" dirty="0">
                <a:solidFill>
                  <a:schemeClr val="tx1"/>
                </a:solidFill>
              </a:rPr>
              <a:t>1</a:t>
            </a:r>
            <a:r>
              <a:rPr lang="en-US" sz="2000" dirty="0">
                <a:solidFill>
                  <a:schemeClr val="tx1"/>
                </a:solidFill>
              </a:rPr>
              <a:t>, </a:t>
            </a:r>
            <a:r>
              <a:rPr lang="en-US" sz="2000" i="1" dirty="0">
                <a:solidFill>
                  <a:schemeClr val="tx1"/>
                </a:solidFill>
              </a:rPr>
              <a:t>E</a:t>
            </a:r>
            <a:r>
              <a:rPr lang="en-US" sz="2000" baseline="-25000" dirty="0">
                <a:solidFill>
                  <a:schemeClr val="tx1"/>
                </a:solidFill>
              </a:rPr>
              <a:t>2</a:t>
            </a:r>
            <a:r>
              <a:rPr lang="en-US" sz="2000" dirty="0">
                <a:solidFill>
                  <a:schemeClr val="tx1"/>
                </a:solidFill>
              </a:rPr>
              <a:t>, ..., </a:t>
            </a:r>
            <a:r>
              <a:rPr lang="en-US" sz="2000" i="1" dirty="0" err="1">
                <a:solidFill>
                  <a:schemeClr val="tx1"/>
                </a:solidFill>
              </a:rPr>
              <a:t>E</a:t>
            </a:r>
            <a:r>
              <a:rPr lang="en-US" sz="2000" i="1" baseline="-25000" dirty="0" err="1">
                <a:solidFill>
                  <a:schemeClr val="tx1"/>
                </a:solidFill>
              </a:rPr>
              <a:t>k</a:t>
            </a:r>
            <a:r>
              <a:rPr lang="en-US" sz="2000" dirty="0">
                <a:solidFill>
                  <a:schemeClr val="tx1"/>
                </a:solidFill>
              </a:rPr>
              <a:t> in </a:t>
            </a:r>
            <a:r>
              <a:rPr lang="en-US" sz="2000" i="1" dirty="0">
                <a:solidFill>
                  <a:schemeClr val="tx1"/>
                </a:solidFill>
              </a:rPr>
              <a:t>n</a:t>
            </a:r>
            <a:r>
              <a:rPr lang="en-US" sz="2000" dirty="0">
                <a:solidFill>
                  <a:schemeClr val="tx1"/>
                </a:solidFill>
              </a:rPr>
              <a:t> independent trials is</a:t>
            </a:r>
          </a:p>
        </p:txBody>
      </p:sp>
      <p:sp>
        <p:nvSpPr>
          <p:cNvPr id="16" name="Rectangle 2"/>
          <p:cNvSpPr>
            <a:spLocks noChangeArrowheads="1"/>
          </p:cNvSpPr>
          <p:nvPr/>
        </p:nvSpPr>
        <p:spPr bwMode="auto">
          <a:xfrm>
            <a:off x="71438" y="3798936"/>
            <a:ext cx="9072562" cy="2667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with</a:t>
            </a:r>
          </a:p>
        </p:txBody>
      </p:sp>
      <p:sp>
        <p:nvSpPr>
          <p:cNvPr id="17" name="Rectangle 2"/>
          <p:cNvSpPr>
            <a:spLocks noChangeArrowheads="1"/>
          </p:cNvSpPr>
          <p:nvPr/>
        </p:nvSpPr>
        <p:spPr bwMode="auto">
          <a:xfrm>
            <a:off x="1638300" y="4376786"/>
            <a:ext cx="1080000" cy="2667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1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fade">
                                      <p:cBhvr>
                                        <p:cTn id="17" dur="1000"/>
                                        <p:tgtEl>
                                          <p:spTgt spid="2836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1000"/>
                                        <p:tgtEl>
                                          <p:spTgt spid="16">
                                            <p:txEl>
                                              <p:pRg st="0" end="0"/>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xEl>
                                              <p:pRg st="0" end="0"/>
                                            </p:txEl>
                                          </p:spTgt>
                                        </p:tgtEl>
                                        <p:attrNameLst>
                                          <p:attrName>style.visibility</p:attrName>
                                        </p:attrNameLst>
                                      </p:cBhvr>
                                      <p:to>
                                        <p:strVal val="visible"/>
                                      </p:to>
                                    </p:set>
                                    <p:animEffect transition="in" filter="fade">
                                      <p:cBhvr>
                                        <p:cTn id="29" dur="1000"/>
                                        <p:tgtEl>
                                          <p:spTgt spid="17">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par>
                          <p:cTn id="33" fill="hold">
                            <p:stCondLst>
                              <p:cond delay="2000"/>
                            </p:stCondLst>
                            <p:childTnLst>
                              <p:par>
                                <p:cTn id="34" presetID="54" presetClass="entr" presetSubtype="0" accel="10000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strVal val="#ppt_w*0.05"/>
                                          </p:val>
                                        </p:tav>
                                        <p:tav tm="100000">
                                          <p:val>
                                            <p:strVal val="#ppt_w"/>
                                          </p:val>
                                        </p:tav>
                                      </p:tavLst>
                                    </p:anim>
                                    <p:anim calcmode="lin" valueType="num">
                                      <p:cBhvr>
                                        <p:cTn id="37" dur="1000" fill="hold"/>
                                        <p:tgtEl>
                                          <p:spTgt spid="12"/>
                                        </p:tgtEl>
                                        <p:attrNameLst>
                                          <p:attrName>ppt_h</p:attrName>
                                        </p:attrNameLst>
                                      </p:cBhvr>
                                      <p:tavLst>
                                        <p:tav tm="0">
                                          <p:val>
                                            <p:strVal val="#ppt_h"/>
                                          </p:val>
                                        </p:tav>
                                        <p:tav tm="100000">
                                          <p:val>
                                            <p:strVal val="#ppt_h"/>
                                          </p:val>
                                        </p:tav>
                                      </p:tavLst>
                                    </p:anim>
                                    <p:anim calcmode="lin" valueType="num">
                                      <p:cBhvr>
                                        <p:cTn id="38" dur="1000" fill="hold"/>
                                        <p:tgtEl>
                                          <p:spTgt spid="12"/>
                                        </p:tgtEl>
                                        <p:attrNameLst>
                                          <p:attrName>ppt_x</p:attrName>
                                        </p:attrNameLst>
                                      </p:cBhvr>
                                      <p:tavLst>
                                        <p:tav tm="0">
                                          <p:val>
                                            <p:strVal val="#ppt_x-.2"/>
                                          </p:val>
                                        </p:tav>
                                        <p:tav tm="100000">
                                          <p:val>
                                            <p:strVal val="#ppt_x"/>
                                          </p:val>
                                        </p:tav>
                                      </p:tavLst>
                                    </p:anim>
                                    <p:anim calcmode="lin" valueType="num">
                                      <p:cBhvr>
                                        <p:cTn id="39" dur="1000" fill="hold"/>
                                        <p:tgtEl>
                                          <p:spTgt spid="12"/>
                                        </p:tgtEl>
                                        <p:attrNameLst>
                                          <p:attrName>ppt_y</p:attrName>
                                        </p:attrNameLst>
                                      </p:cBhvr>
                                      <p:tavLst>
                                        <p:tav tm="0">
                                          <p:val>
                                            <p:strVal val="#ppt_y"/>
                                          </p:val>
                                        </p:tav>
                                        <p:tav tm="100000">
                                          <p:val>
                                            <p:strVal val="#ppt_y"/>
                                          </p:val>
                                        </p:tav>
                                      </p:tavLst>
                                    </p:anim>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animBg="1"/>
      <p:bldP spid="15" grpId="0" build="p"/>
      <p:bldP spid="16" grpId="0" build="p"/>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216856" y="4673394"/>
            <a:ext cx="889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Binomial and Multinomial Distributions</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5.3</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Binomial and Multinomial Distributions</a:t>
            </a:r>
          </a:p>
        </p:txBody>
      </p:sp>
      <p:grpSp>
        <p:nvGrpSpPr>
          <p:cNvPr id="2"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24120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The complexity of arrivals and departures into an airport are such that computer simulation is often used to model the “ideal” conditions. </a:t>
            </a:r>
          </a:p>
          <a:p>
            <a:pPr algn="l">
              <a:lnSpc>
                <a:spcPct val="80000"/>
              </a:lnSpc>
              <a:spcBef>
                <a:spcPct val="30000"/>
              </a:spcBef>
              <a:buClr>
                <a:srgbClr val="FF2E62"/>
              </a:buClr>
            </a:pPr>
            <a:r>
              <a:rPr lang="en-US" sz="2000" dirty="0">
                <a:solidFill>
                  <a:schemeClr val="tx1"/>
                </a:solidFill>
              </a:rPr>
              <a:t>For a certain airport containing three runways it is known that in the ideal setting the probabilities that the individual runways are accessed by a randomly arriving commercial jet are 2/9, 1/6, and 11/18 for runway 1, runway 2, and runway 3, respectively.</a:t>
            </a:r>
          </a:p>
          <a:p>
            <a:pPr algn="l">
              <a:lnSpc>
                <a:spcPct val="80000"/>
              </a:lnSpc>
              <a:spcBef>
                <a:spcPct val="30000"/>
              </a:spcBef>
              <a:buClr>
                <a:srgbClr val="FF2E62"/>
              </a:buClr>
            </a:pPr>
            <a:r>
              <a:rPr lang="en-US" sz="2000" dirty="0">
                <a:solidFill>
                  <a:schemeClr val="tx1"/>
                </a:solidFill>
              </a:rPr>
              <a:t>If there are 6 randomly arriving airplanes, what is the probability that 2 airplanes will do the landing in runway 1, 1 in runway 2, and 3 in runway 3?</a:t>
            </a:r>
          </a:p>
        </p:txBody>
      </p:sp>
      <p:sp>
        <p:nvSpPr>
          <p:cNvPr id="16" name="Rectangle 15"/>
          <p:cNvSpPr/>
          <p:nvPr/>
        </p:nvSpPr>
        <p:spPr bwMode="auto">
          <a:xfrm>
            <a:off x="0" y="43180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3658" name="Object 4"/>
          <p:cNvGraphicFramePr>
            <a:graphicFrameLocks noChangeAspect="1"/>
          </p:cNvGraphicFramePr>
          <p:nvPr/>
        </p:nvGraphicFramePr>
        <p:xfrm>
          <a:off x="764254" y="4451350"/>
          <a:ext cx="5159375" cy="844550"/>
        </p:xfrm>
        <a:graphic>
          <a:graphicData uri="http://schemas.openxmlformats.org/presentationml/2006/ole">
            <mc:AlternateContent xmlns:mc="http://schemas.openxmlformats.org/markup-compatibility/2006">
              <mc:Choice xmlns:v="urn:schemas-microsoft-com:vml" Requires="v">
                <p:oleObj spid="_x0000_s484362" name="Equation" r:id="rId3" imgW="2869920" imgH="469800" progId="Equation.DSMT4">
                  <p:embed/>
                </p:oleObj>
              </mc:Choice>
              <mc:Fallback>
                <p:oleObj name="Equation" r:id="rId3" imgW="2869920" imgH="469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54" y="4451350"/>
                        <a:ext cx="51593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
          <p:cNvGraphicFramePr>
            <a:graphicFrameLocks noChangeAspect="1"/>
          </p:cNvGraphicFramePr>
          <p:nvPr/>
        </p:nvGraphicFramePr>
        <p:xfrm>
          <a:off x="5976017" y="4725321"/>
          <a:ext cx="1119187" cy="363538"/>
        </p:xfrm>
        <a:graphic>
          <a:graphicData uri="http://schemas.openxmlformats.org/presentationml/2006/ole">
            <mc:AlternateContent xmlns:mc="http://schemas.openxmlformats.org/markup-compatibility/2006">
              <mc:Choice xmlns:v="urn:schemas-microsoft-com:vml" Requires="v">
                <p:oleObj spid="_x0000_s484363" name="Equation" r:id="rId5" imgW="622080" imgH="203040" progId="Equation.DSMT4">
                  <p:embed/>
                </p:oleObj>
              </mc:Choice>
              <mc:Fallback>
                <p:oleObj name="Equation" r:id="rId5" imgW="62208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017" y="4725321"/>
                        <a:ext cx="111918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8"/>
          <p:cNvGrpSpPr/>
          <p:nvPr/>
        </p:nvGrpSpPr>
        <p:grpSpPr>
          <a:xfrm>
            <a:off x="2082800" y="5671919"/>
            <a:ext cx="5200650" cy="646331"/>
            <a:chOff x="97916" y="5518356"/>
            <a:chExt cx="5200650" cy="646331"/>
          </a:xfrm>
        </p:grpSpPr>
        <p:sp>
          <p:nvSpPr>
            <p:cNvPr id="20" name="TextBox 19"/>
            <p:cNvSpPr txBox="1"/>
            <p:nvPr/>
          </p:nvSpPr>
          <p:spPr>
            <a:xfrm>
              <a:off x="97916" y="5518356"/>
              <a:ext cx="470000" cy="646331"/>
            </a:xfrm>
            <a:prstGeom prst="rect">
              <a:avLst/>
            </a:prstGeom>
            <a:noFill/>
          </p:spPr>
          <p:txBody>
            <a:bodyPr wrap="none" rtlCol="0">
              <a:spAutoFit/>
            </a:bodyPr>
            <a:lstStyle/>
            <a:p>
              <a:r>
                <a:rPr lang="en-US" sz="3600" b="1" dirty="0">
                  <a:solidFill>
                    <a:srgbClr val="FF2E62"/>
                  </a:solidFill>
                </a:rPr>
                <a:t>?</a:t>
              </a:r>
            </a:p>
          </p:txBody>
        </p:sp>
        <p:sp>
          <p:nvSpPr>
            <p:cNvPr id="21" name="Rectangle 2"/>
            <p:cNvSpPr>
              <a:spLocks noChangeArrowheads="1"/>
            </p:cNvSpPr>
            <p:nvPr/>
          </p:nvSpPr>
          <p:spPr bwMode="auto">
            <a:xfrm>
              <a:off x="378746" y="5628354"/>
              <a:ext cx="4919820" cy="482600"/>
            </a:xfrm>
            <a:prstGeom prst="rect">
              <a:avLst/>
            </a:prstGeom>
            <a:noFill/>
            <a:ln w="9525">
              <a:noFill/>
              <a:miter lim="800000"/>
              <a:headEnd/>
              <a:tailEnd/>
            </a:ln>
          </p:spPr>
          <p:txBody>
            <a:bodyPr/>
            <a:lstStyle/>
            <a:p>
              <a:pPr algn="l">
                <a:lnSpc>
                  <a:spcPct val="80000"/>
                </a:lnSpc>
                <a:spcBef>
                  <a:spcPct val="30000"/>
                </a:spcBef>
                <a:buClr>
                  <a:srgbClr val="FF2E62"/>
                </a:buClr>
                <a:tabLst>
                  <a:tab pos="6002338" algn="l"/>
                </a:tabLst>
              </a:pPr>
              <a:r>
                <a:rPr lang="en-US" sz="1600" b="1" dirty="0">
                  <a:solidFill>
                    <a:schemeClr val="tx1"/>
                  </a:solidFill>
                </a:rPr>
                <a:t>What is the probability that 2 airplanes will do the landing in runway 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10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83658"/>
                                        </p:tgtEl>
                                        <p:attrNameLst>
                                          <p:attrName>style.visibility</p:attrName>
                                        </p:attrNameLst>
                                      </p:cBhvr>
                                      <p:to>
                                        <p:strVal val="visible"/>
                                      </p:to>
                                    </p:set>
                                    <p:animEffect transition="in" filter="fade">
                                      <p:cBhvr>
                                        <p:cTn id="30" dur="1000"/>
                                        <p:tgtEl>
                                          <p:spTgt spid="2836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childTnLst>
                                </p:cTn>
                              </p:par>
                            </p:childTnLst>
                          </p:cTn>
                        </p:par>
                        <p:par>
                          <p:cTn id="36" fill="hold">
                            <p:stCondLst>
                              <p:cond delay="1000"/>
                            </p:stCondLst>
                            <p:childTnLst>
                              <p:par>
                                <p:cTn id="37" presetID="54" presetClass="entr" presetSubtype="0" accel="10000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1000" fill="hold"/>
                                        <p:tgtEl>
                                          <p:spTgt spid="17"/>
                                        </p:tgtEl>
                                        <p:attrNameLst>
                                          <p:attrName>ppt_w</p:attrName>
                                        </p:attrNameLst>
                                      </p:cBhvr>
                                      <p:tavLst>
                                        <p:tav tm="0">
                                          <p:val>
                                            <p:strVal val="#ppt_w*0.05"/>
                                          </p:val>
                                        </p:tav>
                                        <p:tav tm="100000">
                                          <p:val>
                                            <p:strVal val="#ppt_w"/>
                                          </p:val>
                                        </p:tav>
                                      </p:tavLst>
                                    </p:anim>
                                    <p:anim calcmode="lin" valueType="num">
                                      <p:cBhvr>
                                        <p:cTn id="40" dur="1000" fill="hold"/>
                                        <p:tgtEl>
                                          <p:spTgt spid="17"/>
                                        </p:tgtEl>
                                        <p:attrNameLst>
                                          <p:attrName>ppt_h</p:attrName>
                                        </p:attrNameLst>
                                      </p:cBhvr>
                                      <p:tavLst>
                                        <p:tav tm="0">
                                          <p:val>
                                            <p:strVal val="#ppt_h"/>
                                          </p:val>
                                        </p:tav>
                                        <p:tav tm="100000">
                                          <p:val>
                                            <p:strVal val="#ppt_h"/>
                                          </p:val>
                                        </p:tav>
                                      </p:tavLst>
                                    </p:anim>
                                    <p:anim calcmode="lin" valueType="num">
                                      <p:cBhvr>
                                        <p:cTn id="41" dur="1000" fill="hold"/>
                                        <p:tgtEl>
                                          <p:spTgt spid="17"/>
                                        </p:tgtEl>
                                        <p:attrNameLst>
                                          <p:attrName>ppt_x</p:attrName>
                                        </p:attrNameLst>
                                      </p:cBhvr>
                                      <p:tavLst>
                                        <p:tav tm="0">
                                          <p:val>
                                            <p:strVal val="#ppt_x-.2"/>
                                          </p:val>
                                        </p:tav>
                                        <p:tav tm="100000">
                                          <p:val>
                                            <p:strVal val="#ppt_x"/>
                                          </p:val>
                                        </p:tav>
                                      </p:tavLst>
                                    </p:anim>
                                    <p:anim calcmode="lin" valueType="num">
                                      <p:cBhvr>
                                        <p:cTn id="42" dur="1000" fill="hold"/>
                                        <p:tgtEl>
                                          <p:spTgt spid="17"/>
                                        </p:tgtEl>
                                        <p:attrNameLst>
                                          <p:attrName>ppt_y</p:attrName>
                                        </p:attrNameLst>
                                      </p:cBhvr>
                                      <p:tavLst>
                                        <p:tav tm="0">
                                          <p:val>
                                            <p:strVal val="#ppt_y"/>
                                          </p:val>
                                        </p:tav>
                                        <p:tav tm="100000">
                                          <p:val>
                                            <p:strVal val="#ppt_y"/>
                                          </p:val>
                                        </p:tav>
                                      </p:tavLst>
                                    </p:anim>
                                    <p:animEffect transition="in" filter="fade">
                                      <p:cBhvr>
                                        <p:cTn id="43" dur="10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build="p"/>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Hypergeometric Distribution</a:t>
            </a:r>
          </a:p>
        </p:txBody>
      </p:sp>
      <p:sp>
        <p:nvSpPr>
          <p:cNvPr id="7" name="Rectangle 2"/>
          <p:cNvSpPr>
            <a:spLocks noChangeArrowheads="1"/>
          </p:cNvSpPr>
          <p:nvPr/>
        </p:nvSpPr>
        <p:spPr bwMode="auto">
          <a:xfrm>
            <a:off x="71438" y="863600"/>
            <a:ext cx="9072562" cy="16764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As opposed to the binomial distribution, the hypergeometric distribution is based on the sampling done </a:t>
            </a:r>
            <a:r>
              <a:rPr lang="en-US" sz="2000" u="sng" dirty="0">
                <a:solidFill>
                  <a:schemeClr val="tx1"/>
                </a:solidFill>
              </a:rPr>
              <a:t>without</a:t>
            </a:r>
            <a:r>
              <a:rPr lang="en-US" sz="2000" dirty="0">
                <a:solidFill>
                  <a:schemeClr val="tx1"/>
                </a:solidFill>
              </a:rPr>
              <a:t> replacement. The independence among trials is not required.</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Applications for the hypergeometric distribution are found in many areas, with heavy uses in acceptance sampling, electronic sampling, and quality assurance.</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5.4</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Hypergeometric Distribution</a:t>
            </a:r>
          </a:p>
        </p:txBody>
      </p:sp>
      <p:sp>
        <p:nvSpPr>
          <p:cNvPr id="10" name="Rectangle 2"/>
          <p:cNvSpPr>
            <a:spLocks noChangeArrowheads="1"/>
          </p:cNvSpPr>
          <p:nvPr/>
        </p:nvSpPr>
        <p:spPr bwMode="auto">
          <a:xfrm>
            <a:off x="71438" y="2895600"/>
            <a:ext cx="9072562" cy="17780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experiment where the hypergeometric distribution applies must possess the following two properties:</a:t>
            </a:r>
          </a:p>
          <a:p>
            <a:pPr marL="633413" indent="-368300" algn="l">
              <a:lnSpc>
                <a:spcPct val="80000"/>
              </a:lnSpc>
              <a:spcBef>
                <a:spcPct val="30000"/>
              </a:spcBef>
              <a:buClr>
                <a:srgbClr val="FF2E62"/>
              </a:buClr>
              <a:buFont typeface="+mj-lt"/>
              <a:buAutoNum type="arabicPeriod"/>
            </a:pPr>
            <a:r>
              <a:rPr lang="en-US" sz="2000" dirty="0">
                <a:solidFill>
                  <a:schemeClr val="tx1"/>
                </a:solidFill>
              </a:rPr>
              <a:t>A random sample of size </a:t>
            </a:r>
            <a:r>
              <a:rPr lang="en-US" sz="2000" i="1" dirty="0">
                <a:solidFill>
                  <a:schemeClr val="tx1"/>
                </a:solidFill>
              </a:rPr>
              <a:t>n</a:t>
            </a:r>
            <a:r>
              <a:rPr lang="en-US" sz="2000" dirty="0">
                <a:solidFill>
                  <a:schemeClr val="tx1"/>
                </a:solidFill>
              </a:rPr>
              <a:t> is selected without replacement from </a:t>
            </a:r>
            <a:r>
              <a:rPr lang="en-US" sz="2000" i="1" dirty="0">
                <a:solidFill>
                  <a:schemeClr val="tx1"/>
                </a:solidFill>
              </a:rPr>
              <a:t>N</a:t>
            </a:r>
            <a:r>
              <a:rPr lang="en-US" sz="2000" dirty="0">
                <a:solidFill>
                  <a:schemeClr val="tx1"/>
                </a:solidFill>
              </a:rPr>
              <a:t> items</a:t>
            </a:r>
          </a:p>
          <a:p>
            <a:pPr marL="633413" indent="-368300" algn="l">
              <a:lnSpc>
                <a:spcPct val="80000"/>
              </a:lnSpc>
              <a:spcBef>
                <a:spcPct val="30000"/>
              </a:spcBef>
              <a:buClr>
                <a:srgbClr val="FF2E62"/>
              </a:buClr>
              <a:buFont typeface="+mj-lt"/>
              <a:buAutoNum type="arabicPeriod"/>
            </a:pPr>
            <a:r>
              <a:rPr lang="en-US" sz="2000" dirty="0">
                <a:solidFill>
                  <a:schemeClr val="tx1"/>
                </a:solidFill>
              </a:rPr>
              <a:t> </a:t>
            </a:r>
            <a:r>
              <a:rPr lang="en-US" sz="2000" i="1" dirty="0">
                <a:solidFill>
                  <a:schemeClr val="tx1"/>
                </a:solidFill>
              </a:rPr>
              <a:t>k</a:t>
            </a:r>
            <a:r>
              <a:rPr lang="en-US" sz="2000" dirty="0">
                <a:solidFill>
                  <a:schemeClr val="tx1"/>
                </a:solidFill>
              </a:rPr>
              <a:t> of the </a:t>
            </a:r>
            <a:r>
              <a:rPr lang="en-US" sz="2000" i="1" dirty="0">
                <a:solidFill>
                  <a:schemeClr val="tx1"/>
                </a:solidFill>
              </a:rPr>
              <a:t>N</a:t>
            </a:r>
            <a:r>
              <a:rPr lang="en-US" sz="2000" dirty="0">
                <a:solidFill>
                  <a:schemeClr val="tx1"/>
                </a:solidFill>
              </a:rPr>
              <a:t> items may be classified as successes and </a:t>
            </a:r>
            <a:r>
              <a:rPr lang="en-US" sz="2000" i="1" dirty="0">
                <a:solidFill>
                  <a:schemeClr val="tx1"/>
                </a:solidFill>
              </a:rPr>
              <a:t>N</a:t>
            </a:r>
            <a:r>
              <a:rPr lang="en-US" sz="2000" dirty="0">
                <a:solidFill>
                  <a:schemeClr val="tx1"/>
                </a:solidFill>
              </a:rPr>
              <a:t>–</a:t>
            </a:r>
            <a:r>
              <a:rPr lang="en-US" sz="2000" i="1" dirty="0">
                <a:solidFill>
                  <a:schemeClr val="tx1"/>
                </a:solidFill>
              </a:rPr>
              <a:t>k</a:t>
            </a:r>
            <a:r>
              <a:rPr lang="en-US" sz="2000" dirty="0">
                <a:solidFill>
                  <a:schemeClr val="tx1"/>
                </a:solidFill>
              </a:rPr>
              <a:t> are classified as failures.</a:t>
            </a:r>
          </a:p>
        </p:txBody>
      </p:sp>
      <p:sp>
        <p:nvSpPr>
          <p:cNvPr id="11" name="Rectangle 2"/>
          <p:cNvSpPr>
            <a:spLocks noChangeArrowheads="1"/>
          </p:cNvSpPr>
          <p:nvPr/>
        </p:nvSpPr>
        <p:spPr bwMode="auto">
          <a:xfrm>
            <a:off x="71438" y="4895850"/>
            <a:ext cx="9072562" cy="12001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number </a:t>
            </a:r>
            <a:r>
              <a:rPr lang="en-US" sz="2000" i="1" dirty="0">
                <a:solidFill>
                  <a:schemeClr val="tx1"/>
                </a:solidFill>
              </a:rPr>
              <a:t>X</a:t>
            </a:r>
            <a:r>
              <a:rPr lang="en-US" sz="2000" dirty="0">
                <a:solidFill>
                  <a:schemeClr val="tx1"/>
                </a:solidFill>
              </a:rPr>
              <a:t> of successes of a hypergeometric experiment is called a </a:t>
            </a:r>
            <a:r>
              <a:rPr lang="en-US" sz="2000" b="1" dirty="0">
                <a:solidFill>
                  <a:schemeClr val="tx1"/>
                </a:solidFill>
              </a:rPr>
              <a:t>hypergeometric random variable</a:t>
            </a:r>
            <a:r>
              <a:rPr lang="en-US" sz="2000" dirty="0">
                <a:solidFill>
                  <a:schemeClr val="tx1"/>
                </a:solidFill>
              </a:rPr>
              <a: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hypergeometric distribution of such variable is denoted by </a:t>
            </a:r>
            <a:r>
              <a:rPr lang="en-US" sz="2000" i="1" dirty="0">
                <a:solidFill>
                  <a:schemeClr val="tx1"/>
                </a:solidFill>
              </a:rPr>
              <a:t>h</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N</a:t>
            </a:r>
            <a:r>
              <a:rPr lang="en-US" sz="2000" dirty="0">
                <a:solidFill>
                  <a:schemeClr val="tx1"/>
                </a:solidFill>
              </a:rPr>
              <a:t>,</a:t>
            </a:r>
            <a:r>
              <a:rPr lang="en-US" sz="800" dirty="0">
                <a:solidFill>
                  <a:schemeClr val="tx1"/>
                </a:solidFill>
              </a:rPr>
              <a:t> </a:t>
            </a:r>
            <a:r>
              <a:rPr lang="en-US" sz="2000" i="1" dirty="0">
                <a:solidFill>
                  <a:schemeClr val="tx1"/>
                </a:solidFill>
              </a:rPr>
              <a:t>n</a:t>
            </a:r>
            <a:r>
              <a:rPr lang="en-US" sz="2000" dirty="0">
                <a:solidFill>
                  <a:schemeClr val="tx1"/>
                </a:solidFill>
              </a:rPr>
              <a:t>,</a:t>
            </a:r>
            <a:r>
              <a:rPr lang="en-US" sz="800" dirty="0">
                <a:solidFill>
                  <a:schemeClr val="tx1"/>
                </a:solidFill>
              </a:rPr>
              <a:t> </a:t>
            </a:r>
            <a:r>
              <a:rPr lang="en-US" sz="2000" i="1" dirty="0">
                <a:solidFill>
                  <a:schemeClr val="tx1"/>
                </a:solidFill>
              </a:rPr>
              <a:t>k</a:t>
            </a:r>
            <a:r>
              <a:rPr lang="en-US" sz="20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fade">
                                      <p:cBhvr>
                                        <p:cTn id="26" dur="1000"/>
                                        <p:tgtEl>
                                          <p:spTgt spid="1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3253042" y="3354848"/>
            <a:ext cx="830008"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2" name="Rectangle 21"/>
          <p:cNvSpPr/>
          <p:nvPr/>
        </p:nvSpPr>
        <p:spPr bwMode="auto">
          <a:xfrm>
            <a:off x="3297904" y="4540250"/>
            <a:ext cx="8001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Hypergeometric Distribution</a:t>
            </a:r>
          </a:p>
        </p:txBody>
      </p:sp>
      <p:grpSp>
        <p:nvGrpSpPr>
          <p:cNvPr id="4"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18786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particular part that is used as an injection device is sold in lots of 10. The producer feels that the lot is deemed acceptable if no more that one defective is in the lot. </a:t>
            </a:r>
          </a:p>
          <a:p>
            <a:pPr algn="l">
              <a:lnSpc>
                <a:spcPct val="80000"/>
              </a:lnSpc>
              <a:spcBef>
                <a:spcPct val="30000"/>
              </a:spcBef>
              <a:buClr>
                <a:srgbClr val="FF2E62"/>
              </a:buClr>
            </a:pPr>
            <a:r>
              <a:rPr lang="en-US" sz="2000" dirty="0">
                <a:solidFill>
                  <a:schemeClr val="tx1"/>
                </a:solidFill>
              </a:rPr>
              <a:t>Some lots are sampled and the sampling plan involves random sampling and testing 3 of the parts out of 10. If none of the 3 are defective, the lot is accepted. Give comment on the utility of this plan.</a:t>
            </a:r>
          </a:p>
        </p:txBody>
      </p:sp>
      <p:sp>
        <p:nvSpPr>
          <p:cNvPr id="16" name="Rectangle 15"/>
          <p:cNvSpPr/>
          <p:nvPr/>
        </p:nvSpPr>
        <p:spPr bwMode="auto">
          <a:xfrm>
            <a:off x="0" y="31178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5.4</a:t>
            </a:r>
          </a:p>
        </p:txBody>
      </p:sp>
      <p:sp>
        <p:nvSpPr>
          <p:cNvPr id="18"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Hypergeometric Distribution</a:t>
            </a:r>
          </a:p>
        </p:txBody>
      </p:sp>
      <p:graphicFrame>
        <p:nvGraphicFramePr>
          <p:cNvPr id="2" name="Object 3"/>
          <p:cNvGraphicFramePr>
            <a:graphicFrameLocks noChangeAspect="1"/>
          </p:cNvGraphicFramePr>
          <p:nvPr/>
        </p:nvGraphicFramePr>
        <p:xfrm>
          <a:off x="764048" y="3206750"/>
          <a:ext cx="2260600" cy="776288"/>
        </p:xfrm>
        <a:graphic>
          <a:graphicData uri="http://schemas.openxmlformats.org/presentationml/2006/ole">
            <mc:AlternateContent xmlns:mc="http://schemas.openxmlformats.org/markup-compatibility/2006">
              <mc:Choice xmlns:v="urn:schemas-microsoft-com:vml" Requires="v">
                <p:oleObj spid="_x0000_s485394" name="Equation" r:id="rId3" imgW="1257120" imgH="431640" progId="Equation.DSMT4">
                  <p:embed/>
                </p:oleObj>
              </mc:Choice>
              <mc:Fallback>
                <p:oleObj name="Equation" r:id="rId3" imgW="12571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3206750"/>
                        <a:ext cx="22606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nvGraphicFramePr>
        <p:xfrm>
          <a:off x="749094" y="4406900"/>
          <a:ext cx="2259013" cy="776288"/>
        </p:xfrm>
        <a:graphic>
          <a:graphicData uri="http://schemas.openxmlformats.org/presentationml/2006/ole">
            <mc:AlternateContent xmlns:mc="http://schemas.openxmlformats.org/markup-compatibility/2006">
              <mc:Choice xmlns:v="urn:schemas-microsoft-com:vml" Requires="v">
                <p:oleObj spid="_x0000_s485395" name="Equation" r:id="rId5" imgW="1257120" imgH="431640" progId="Equation.DSMT4">
                  <p:embed/>
                </p:oleObj>
              </mc:Choice>
              <mc:Fallback>
                <p:oleObj name="Equation" r:id="rId5" imgW="12571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094" y="4406900"/>
                        <a:ext cx="2259013"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
          <p:cNvSpPr>
            <a:spLocks noChangeArrowheads="1"/>
          </p:cNvSpPr>
          <p:nvPr/>
        </p:nvSpPr>
        <p:spPr bwMode="auto">
          <a:xfrm>
            <a:off x="4335002" y="3251200"/>
            <a:ext cx="4356100" cy="6667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In case there are 2 defectives, there is still a chance of 46.7% that the lot is accepted.</a:t>
            </a:r>
          </a:p>
        </p:txBody>
      </p:sp>
      <p:graphicFrame>
        <p:nvGraphicFramePr>
          <p:cNvPr id="23" name="Object 3"/>
          <p:cNvGraphicFramePr>
            <a:graphicFrameLocks noChangeAspect="1"/>
          </p:cNvGraphicFramePr>
          <p:nvPr/>
        </p:nvGraphicFramePr>
        <p:xfrm>
          <a:off x="3016250" y="3396790"/>
          <a:ext cx="981075" cy="365125"/>
        </p:xfrm>
        <a:graphic>
          <a:graphicData uri="http://schemas.openxmlformats.org/presentationml/2006/ole">
            <mc:AlternateContent xmlns:mc="http://schemas.openxmlformats.org/markup-compatibility/2006">
              <mc:Choice xmlns:v="urn:schemas-microsoft-com:vml" Requires="v">
                <p:oleObj spid="_x0000_s485396" name="Equation" r:id="rId7" imgW="545760" imgH="203040" progId="Equation.DSMT4">
                  <p:embed/>
                </p:oleObj>
              </mc:Choice>
              <mc:Fallback>
                <p:oleObj name="Equation" r:id="rId7" imgW="54576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50" y="3396790"/>
                        <a:ext cx="9810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3050254" y="4584906"/>
          <a:ext cx="958850" cy="365125"/>
        </p:xfrm>
        <a:graphic>
          <a:graphicData uri="http://schemas.openxmlformats.org/presentationml/2006/ole">
            <mc:AlternateContent xmlns:mc="http://schemas.openxmlformats.org/markup-compatibility/2006">
              <mc:Choice xmlns:v="urn:schemas-microsoft-com:vml" Requires="v">
                <p:oleObj spid="_x0000_s485397" name="Equation" r:id="rId9" imgW="533160" imgH="203040" progId="Equation.DSMT4">
                  <p:embed/>
                </p:oleObj>
              </mc:Choice>
              <mc:Fallback>
                <p:oleObj name="Equation" r:id="rId9" imgW="533160" imgH="2030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0254" y="4584906"/>
                        <a:ext cx="958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
          <p:cNvSpPr>
            <a:spLocks noChangeArrowheads="1"/>
          </p:cNvSpPr>
          <p:nvPr/>
        </p:nvSpPr>
        <p:spPr bwMode="auto">
          <a:xfrm>
            <a:off x="4335002" y="4495800"/>
            <a:ext cx="4356100" cy="7112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In case there are 3 defectives, there is still a chance of 29.1% that the lot is accepted.</a:t>
            </a:r>
          </a:p>
        </p:txBody>
      </p:sp>
      <p:sp>
        <p:nvSpPr>
          <p:cNvPr id="25" name="Rectangle 2"/>
          <p:cNvSpPr>
            <a:spLocks noChangeArrowheads="1"/>
          </p:cNvSpPr>
          <p:nvPr/>
        </p:nvSpPr>
        <p:spPr bwMode="auto">
          <a:xfrm>
            <a:off x="690102" y="5562601"/>
            <a:ext cx="8178800" cy="755649"/>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As conclusion, a plan to do this kind of quality control is faulty. Unacceptable lot can still be accepted with high probability.</a:t>
            </a:r>
          </a:p>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3 samples are not enough. The sample size must be increased.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10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Left)">
                                      <p:cBhvr>
                                        <p:cTn id="21" dur="500"/>
                                        <p:tgtEl>
                                          <p:spTgt spid="1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1000" fill="hold"/>
                                        <p:tgtEl>
                                          <p:spTgt spid="21"/>
                                        </p:tgtEl>
                                        <p:attrNameLst>
                                          <p:attrName>ppt_w</p:attrName>
                                        </p:attrNameLst>
                                      </p:cBhvr>
                                      <p:tavLst>
                                        <p:tav tm="0">
                                          <p:val>
                                            <p:strVal val="#ppt_w*0.05"/>
                                          </p:val>
                                        </p:tav>
                                        <p:tav tm="100000">
                                          <p:val>
                                            <p:strVal val="#ppt_w"/>
                                          </p:val>
                                        </p:tav>
                                      </p:tavLst>
                                    </p:anim>
                                    <p:anim calcmode="lin" valueType="num">
                                      <p:cBhvr>
                                        <p:cTn id="35" dur="1000" fill="hold"/>
                                        <p:tgtEl>
                                          <p:spTgt spid="21"/>
                                        </p:tgtEl>
                                        <p:attrNameLst>
                                          <p:attrName>ppt_h</p:attrName>
                                        </p:attrNameLst>
                                      </p:cBhvr>
                                      <p:tavLst>
                                        <p:tav tm="0">
                                          <p:val>
                                            <p:strVal val="#ppt_h"/>
                                          </p:val>
                                        </p:tav>
                                        <p:tav tm="100000">
                                          <p:val>
                                            <p:strVal val="#ppt_h"/>
                                          </p:val>
                                        </p:tav>
                                      </p:tavLst>
                                    </p:anim>
                                    <p:anim calcmode="lin" valueType="num">
                                      <p:cBhvr>
                                        <p:cTn id="36" dur="1000" fill="hold"/>
                                        <p:tgtEl>
                                          <p:spTgt spid="21"/>
                                        </p:tgtEl>
                                        <p:attrNameLst>
                                          <p:attrName>ppt_x</p:attrName>
                                        </p:attrNameLst>
                                      </p:cBhvr>
                                      <p:tavLst>
                                        <p:tav tm="0">
                                          <p:val>
                                            <p:strVal val="#ppt_x-.2"/>
                                          </p:val>
                                        </p:tav>
                                        <p:tav tm="100000">
                                          <p:val>
                                            <p:strVal val="#ppt_x"/>
                                          </p:val>
                                        </p:tav>
                                      </p:tavLst>
                                    </p:anim>
                                    <p:anim calcmode="lin" valueType="num">
                                      <p:cBhvr>
                                        <p:cTn id="37" dur="1000" fill="hold"/>
                                        <p:tgtEl>
                                          <p:spTgt spid="21"/>
                                        </p:tgtEl>
                                        <p:attrNameLst>
                                          <p:attrName>ppt_y</p:attrName>
                                        </p:attrNameLst>
                                      </p:cBhvr>
                                      <p:tavLst>
                                        <p:tav tm="0">
                                          <p:val>
                                            <p:strVal val="#ppt_y"/>
                                          </p:val>
                                        </p:tav>
                                        <p:tav tm="100000">
                                          <p:val>
                                            <p:strVal val="#ppt_y"/>
                                          </p:val>
                                        </p:tav>
                                      </p:tavLst>
                                    </p:anim>
                                    <p:animEffect transition="in" filter="fade">
                                      <p:cBhvr>
                                        <p:cTn id="38" dur="10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childTnLst>
                                </p:cTn>
                              </p:par>
                            </p:childTnLst>
                          </p:cTn>
                        </p:par>
                        <p:par>
                          <p:cTn id="56" fill="hold">
                            <p:stCondLst>
                              <p:cond delay="1000"/>
                            </p:stCondLst>
                            <p:childTnLst>
                              <p:par>
                                <p:cTn id="57" presetID="54" presetClass="entr" presetSubtype="0" accel="10000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1000" fill="hold"/>
                                        <p:tgtEl>
                                          <p:spTgt spid="22"/>
                                        </p:tgtEl>
                                        <p:attrNameLst>
                                          <p:attrName>ppt_w</p:attrName>
                                        </p:attrNameLst>
                                      </p:cBhvr>
                                      <p:tavLst>
                                        <p:tav tm="0">
                                          <p:val>
                                            <p:strVal val="#ppt_w*0.05"/>
                                          </p:val>
                                        </p:tav>
                                        <p:tav tm="100000">
                                          <p:val>
                                            <p:strVal val="#ppt_w"/>
                                          </p:val>
                                        </p:tav>
                                      </p:tavLst>
                                    </p:anim>
                                    <p:anim calcmode="lin" valueType="num">
                                      <p:cBhvr>
                                        <p:cTn id="60" dur="1000" fill="hold"/>
                                        <p:tgtEl>
                                          <p:spTgt spid="22"/>
                                        </p:tgtEl>
                                        <p:attrNameLst>
                                          <p:attrName>ppt_h</p:attrName>
                                        </p:attrNameLst>
                                      </p:cBhvr>
                                      <p:tavLst>
                                        <p:tav tm="0">
                                          <p:val>
                                            <p:strVal val="#ppt_h"/>
                                          </p:val>
                                        </p:tav>
                                        <p:tav tm="100000">
                                          <p:val>
                                            <p:strVal val="#ppt_h"/>
                                          </p:val>
                                        </p:tav>
                                      </p:tavLst>
                                    </p:anim>
                                    <p:anim calcmode="lin" valueType="num">
                                      <p:cBhvr>
                                        <p:cTn id="61" dur="1000" fill="hold"/>
                                        <p:tgtEl>
                                          <p:spTgt spid="22"/>
                                        </p:tgtEl>
                                        <p:attrNameLst>
                                          <p:attrName>ppt_x</p:attrName>
                                        </p:attrNameLst>
                                      </p:cBhvr>
                                      <p:tavLst>
                                        <p:tav tm="0">
                                          <p:val>
                                            <p:strVal val="#ppt_x-.2"/>
                                          </p:val>
                                        </p:tav>
                                        <p:tav tm="100000">
                                          <p:val>
                                            <p:strVal val="#ppt_x"/>
                                          </p:val>
                                        </p:tav>
                                      </p:tavLst>
                                    </p:anim>
                                    <p:anim calcmode="lin" valueType="num">
                                      <p:cBhvr>
                                        <p:cTn id="62" dur="1000" fill="hold"/>
                                        <p:tgtEl>
                                          <p:spTgt spid="22"/>
                                        </p:tgtEl>
                                        <p:attrNameLst>
                                          <p:attrName>ppt_y</p:attrName>
                                        </p:attrNameLst>
                                      </p:cBhvr>
                                      <p:tavLst>
                                        <p:tav tm="0">
                                          <p:val>
                                            <p:strVal val="#ppt_y"/>
                                          </p:val>
                                        </p:tav>
                                        <p:tav tm="100000">
                                          <p:val>
                                            <p:strVal val="#ppt_y"/>
                                          </p:val>
                                        </p:tav>
                                      </p:tavLst>
                                    </p:anim>
                                    <p:animEffect transition="in" filter="fade">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fade">
                                      <p:cBhvr>
                                        <p:cTn id="75" dur="1000"/>
                                        <p:tgtEl>
                                          <p:spTgt spid="25">
                                            <p:txEl>
                                              <p:pRg st="0" end="0"/>
                                            </p:txEl>
                                          </p:spTgt>
                                        </p:tgtEl>
                                      </p:cBhvr>
                                    </p:animEffect>
                                    <p:anim calcmode="lin" valueType="num">
                                      <p:cBhvr>
                                        <p:cTn id="76"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25">
                                            <p:txEl>
                                              <p:pRg st="1" end="1"/>
                                            </p:txEl>
                                          </p:spTgt>
                                        </p:tgtEl>
                                        <p:attrNameLst>
                                          <p:attrName>style.visibility</p:attrName>
                                        </p:attrNameLst>
                                      </p:cBhvr>
                                      <p:to>
                                        <p:strVal val="visible"/>
                                      </p:to>
                                    </p:set>
                                    <p:animEffect transition="in" filter="fade">
                                      <p:cBhvr>
                                        <p:cTn id="82" dur="1000"/>
                                        <p:tgtEl>
                                          <p:spTgt spid="25">
                                            <p:txEl>
                                              <p:pRg st="1" end="1"/>
                                            </p:txEl>
                                          </p:spTgt>
                                        </p:tgtEl>
                                      </p:cBhvr>
                                    </p:animEffect>
                                    <p:anim calcmode="lin" valueType="num">
                                      <p:cBhvr>
                                        <p:cTn id="83"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84"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 grpId="0" build="p"/>
      <p:bldP spid="16" grpId="0" animBg="1"/>
      <p:bldP spid="20" grpId="0"/>
      <p:bldP spid="24" grpId="0"/>
      <p:bldP spid="2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Hypergeometric Distribution</a:t>
            </a:r>
          </a:p>
        </p:txBody>
      </p:sp>
      <p:sp>
        <p:nvSpPr>
          <p:cNvPr id="7" name="Rectangle 2"/>
          <p:cNvSpPr>
            <a:spLocks noChangeArrowheads="1"/>
          </p:cNvSpPr>
          <p:nvPr/>
        </p:nvSpPr>
        <p:spPr bwMode="auto">
          <a:xfrm>
            <a:off x="71438" y="863600"/>
            <a:ext cx="9072562" cy="10541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probability distribution of the hypergeometric random variable </a:t>
            </a:r>
            <a:r>
              <a:rPr lang="en-US" sz="2000" i="1" dirty="0">
                <a:solidFill>
                  <a:schemeClr val="tx1"/>
                </a:solidFill>
              </a:rPr>
              <a:t>X</a:t>
            </a:r>
            <a:r>
              <a:rPr lang="en-US" sz="2000" dirty="0">
                <a:solidFill>
                  <a:schemeClr val="tx1"/>
                </a:solidFill>
              </a:rPr>
              <a:t>, the number of successes in a random sample of size </a:t>
            </a:r>
            <a:r>
              <a:rPr lang="en-US" sz="2000" i="1" dirty="0">
                <a:solidFill>
                  <a:schemeClr val="tx1"/>
                </a:solidFill>
              </a:rPr>
              <a:t>n</a:t>
            </a:r>
            <a:r>
              <a:rPr lang="en-US" sz="2000" dirty="0">
                <a:solidFill>
                  <a:schemeClr val="tx1"/>
                </a:solidFill>
              </a:rPr>
              <a:t> selected from </a:t>
            </a:r>
            <a:r>
              <a:rPr lang="en-US" sz="2000" i="1" dirty="0">
                <a:solidFill>
                  <a:schemeClr val="tx1"/>
                </a:solidFill>
              </a:rPr>
              <a:t>N</a:t>
            </a:r>
            <a:r>
              <a:rPr lang="en-US" sz="2000" dirty="0">
                <a:solidFill>
                  <a:schemeClr val="tx1"/>
                </a:solidFill>
              </a:rPr>
              <a:t> items of which </a:t>
            </a:r>
            <a:r>
              <a:rPr lang="en-US" sz="2000" i="1" dirty="0">
                <a:solidFill>
                  <a:schemeClr val="tx1"/>
                </a:solidFill>
              </a:rPr>
              <a:t>k</a:t>
            </a:r>
            <a:r>
              <a:rPr lang="en-US" sz="2000" dirty="0">
                <a:solidFill>
                  <a:schemeClr val="tx1"/>
                </a:solidFill>
              </a:rPr>
              <a:t> are labeled </a:t>
            </a:r>
            <a:r>
              <a:rPr lang="en-US" sz="2000" b="1" dirty="0">
                <a:solidFill>
                  <a:schemeClr val="tx1"/>
                </a:solidFill>
              </a:rPr>
              <a:t>success</a:t>
            </a:r>
            <a:r>
              <a:rPr lang="en-US" sz="2000" dirty="0">
                <a:solidFill>
                  <a:schemeClr val="tx1"/>
                </a:solidFill>
              </a:rPr>
              <a:t> and </a:t>
            </a:r>
            <a:r>
              <a:rPr lang="en-US" sz="2000" i="1" dirty="0">
                <a:solidFill>
                  <a:schemeClr val="tx1"/>
                </a:solidFill>
              </a:rPr>
              <a:t>N</a:t>
            </a:r>
            <a:r>
              <a:rPr lang="en-US" sz="2000" dirty="0">
                <a:solidFill>
                  <a:schemeClr val="tx1"/>
                </a:solidFill>
              </a:rPr>
              <a:t>–</a:t>
            </a:r>
            <a:r>
              <a:rPr lang="en-US" sz="2000" i="1" dirty="0">
                <a:solidFill>
                  <a:schemeClr val="tx1"/>
                </a:solidFill>
              </a:rPr>
              <a:t>k</a:t>
            </a:r>
            <a:r>
              <a:rPr lang="en-US" sz="2000" dirty="0">
                <a:solidFill>
                  <a:schemeClr val="tx1"/>
                </a:solidFill>
              </a:rPr>
              <a:t> labeled </a:t>
            </a:r>
            <a:r>
              <a:rPr lang="en-US" sz="2000" b="1" dirty="0">
                <a:solidFill>
                  <a:schemeClr val="tx1"/>
                </a:solidFill>
              </a:rPr>
              <a:t>failure</a:t>
            </a:r>
            <a:r>
              <a:rPr lang="en-US" sz="2000" dirty="0">
                <a:solidFill>
                  <a:schemeClr val="tx1"/>
                </a:solidFill>
              </a:rPr>
              <a:t>, is</a:t>
            </a:r>
          </a:p>
        </p:txBody>
      </p:sp>
      <p:sp>
        <p:nvSpPr>
          <p:cNvPr id="13"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5.4</a:t>
            </a:r>
          </a:p>
        </p:txBody>
      </p:sp>
      <p:sp>
        <p:nvSpPr>
          <p:cNvPr id="14"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Hypergeometric Distribution</a:t>
            </a:r>
          </a:p>
        </p:txBody>
      </p:sp>
      <p:graphicFrame>
        <p:nvGraphicFramePr>
          <p:cNvPr id="283658" name="Object 2"/>
          <p:cNvGraphicFramePr>
            <a:graphicFrameLocks noChangeAspect="1"/>
          </p:cNvGraphicFramePr>
          <p:nvPr/>
        </p:nvGraphicFramePr>
        <p:xfrm>
          <a:off x="796925" y="1873250"/>
          <a:ext cx="4610100" cy="776288"/>
        </p:xfrm>
        <a:graphic>
          <a:graphicData uri="http://schemas.openxmlformats.org/presentationml/2006/ole">
            <mc:AlternateContent xmlns:mc="http://schemas.openxmlformats.org/markup-compatibility/2006">
              <mc:Choice xmlns:v="urn:schemas-microsoft-com:vml" Requires="v">
                <p:oleObj spid="_x0000_s486410" name="Equation" r:id="rId3" imgW="2565360" imgH="431640" progId="Equation.DSMT4">
                  <p:embed/>
                </p:oleObj>
              </mc:Choice>
              <mc:Fallback>
                <p:oleObj name="Equation" r:id="rId3" imgW="256536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1873250"/>
                        <a:ext cx="46101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ChangeArrowheads="1"/>
          </p:cNvSpPr>
          <p:nvPr/>
        </p:nvSpPr>
        <p:spPr bwMode="auto">
          <a:xfrm>
            <a:off x="71438" y="3530600"/>
            <a:ext cx="9072562" cy="6540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mean and variance of the hypergeometric distribution </a:t>
            </a:r>
            <a:r>
              <a:rPr lang="en-US" sz="2000" i="1" dirty="0">
                <a:solidFill>
                  <a:schemeClr val="tx1"/>
                </a:solidFill>
              </a:rPr>
              <a:t>h</a:t>
            </a:r>
            <a:r>
              <a:rPr lang="en-US" sz="2000" dirty="0">
                <a:solidFill>
                  <a:schemeClr val="tx1"/>
                </a:solidFill>
              </a:rPr>
              <a:t>(</a:t>
            </a:r>
            <a:r>
              <a:rPr lang="en-US" sz="2000" i="1" dirty="0" err="1">
                <a:solidFill>
                  <a:schemeClr val="tx1"/>
                </a:solidFill>
              </a:rPr>
              <a:t>x;N</a:t>
            </a:r>
            <a:r>
              <a:rPr lang="en-US" sz="2000" dirty="0" err="1">
                <a:solidFill>
                  <a:schemeClr val="tx1"/>
                </a:solidFill>
              </a:rPr>
              <a:t>,</a:t>
            </a:r>
            <a:r>
              <a:rPr lang="en-US" sz="2000" i="1" dirty="0" err="1">
                <a:solidFill>
                  <a:schemeClr val="tx1"/>
                </a:solidFill>
              </a:rPr>
              <a:t>n</a:t>
            </a:r>
            <a:r>
              <a:rPr lang="en-US" sz="2000" dirty="0" err="1">
                <a:solidFill>
                  <a:schemeClr val="tx1"/>
                </a:solidFill>
              </a:rPr>
              <a:t>,</a:t>
            </a:r>
            <a:r>
              <a:rPr lang="en-US" sz="2000" i="1" dirty="0" err="1">
                <a:solidFill>
                  <a:schemeClr val="tx1"/>
                </a:solidFill>
              </a:rPr>
              <a:t>k</a:t>
            </a:r>
            <a:r>
              <a:rPr lang="en-US" sz="2000" dirty="0">
                <a:solidFill>
                  <a:schemeClr val="tx1"/>
                </a:solidFill>
              </a:rPr>
              <a:t>) are</a:t>
            </a:r>
          </a:p>
        </p:txBody>
      </p:sp>
      <p:graphicFrame>
        <p:nvGraphicFramePr>
          <p:cNvPr id="2" name="Object 4"/>
          <p:cNvGraphicFramePr>
            <a:graphicFrameLocks noChangeAspect="1"/>
          </p:cNvGraphicFramePr>
          <p:nvPr/>
        </p:nvGraphicFramePr>
        <p:xfrm>
          <a:off x="749300" y="4140200"/>
          <a:ext cx="4773613" cy="773113"/>
        </p:xfrm>
        <a:graphic>
          <a:graphicData uri="http://schemas.openxmlformats.org/presentationml/2006/ole">
            <mc:AlternateContent xmlns:mc="http://schemas.openxmlformats.org/markup-compatibility/2006">
              <mc:Choice xmlns:v="urn:schemas-microsoft-com:vml" Requires="v">
                <p:oleObj spid="_x0000_s486411" name="Equation" r:id="rId5" imgW="2654280" imgH="431640" progId="Equation.DSMT4">
                  <p:embed/>
                </p:oleObj>
              </mc:Choice>
              <mc:Fallback>
                <p:oleObj name="Equation" r:id="rId5" imgW="265428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4140200"/>
                        <a:ext cx="4773613"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bwMode="auto">
          <a:xfrm>
            <a:off x="82344" y="850900"/>
            <a:ext cx="8964000" cy="19558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5" name="Rectangle 14"/>
          <p:cNvSpPr/>
          <p:nvPr/>
        </p:nvSpPr>
        <p:spPr bwMode="auto">
          <a:xfrm>
            <a:off x="82344" y="3429000"/>
            <a:ext cx="8964000" cy="16002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6" name="Rectangle 2"/>
          <p:cNvSpPr>
            <a:spLocks noChangeArrowheads="1"/>
          </p:cNvSpPr>
          <p:nvPr/>
        </p:nvSpPr>
        <p:spPr bwMode="auto">
          <a:xfrm>
            <a:off x="1714000" y="4376786"/>
            <a:ext cx="1080000" cy="2667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3658"/>
                                        </p:tgtEl>
                                        <p:attrNameLst>
                                          <p:attrName>style.visibility</p:attrName>
                                        </p:attrNameLst>
                                      </p:cBhvr>
                                      <p:to>
                                        <p:strVal val="visible"/>
                                      </p:to>
                                    </p:set>
                                    <p:animEffect transition="in" filter="fade">
                                      <p:cBhvr>
                                        <p:cTn id="11" dur="1000"/>
                                        <p:tgtEl>
                                          <p:spTgt spid="283658"/>
                                        </p:tgtEl>
                                      </p:cBhvr>
                                    </p:animEffect>
                                  </p:childTnLst>
                                </p:cTn>
                              </p:par>
                            </p:childTnLst>
                          </p:cTn>
                        </p:par>
                        <p:par>
                          <p:cTn id="12" fill="hold">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05"/>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 calcmode="lin" valueType="num">
                                      <p:cBhvr>
                                        <p:cTn id="17" dur="1000" fill="hold"/>
                                        <p:tgtEl>
                                          <p:spTgt spid="11"/>
                                        </p:tgtEl>
                                        <p:attrNameLst>
                                          <p:attrName>ppt_x</p:attrName>
                                        </p:attrNameLst>
                                      </p:cBhvr>
                                      <p:tavLst>
                                        <p:tav tm="0">
                                          <p:val>
                                            <p:strVal val="#ppt_x-.2"/>
                                          </p:val>
                                        </p:tav>
                                        <p:tav tm="100000">
                                          <p:val>
                                            <p:strVal val="#ppt_x"/>
                                          </p:val>
                                        </p:tav>
                                      </p:tavLst>
                                    </p:anim>
                                    <p:anim calcmode="lin" valueType="num">
                                      <p:cBhvr>
                                        <p:cTn id="18" dur="1000" fill="hold"/>
                                        <p:tgtEl>
                                          <p:spTgt spid="11"/>
                                        </p:tgtEl>
                                        <p:attrNameLst>
                                          <p:attrName>ppt_y</p:attrName>
                                        </p:attrNameLst>
                                      </p:cBhvr>
                                      <p:tavLst>
                                        <p:tav tm="0">
                                          <p:val>
                                            <p:strVal val="#ppt_y"/>
                                          </p:val>
                                        </p:tav>
                                        <p:tav tm="100000">
                                          <p:val>
                                            <p:strVal val="#ppt_y"/>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1000"/>
                                        <p:tgtEl>
                                          <p:spTgt spid="12">
                                            <p:txEl>
                                              <p:pRg st="0" end="0"/>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1000"/>
                                        <p:tgtEl>
                                          <p:spTgt spid="16">
                                            <p:txEl>
                                              <p:pRg st="0" end="0"/>
                                            </p:txEl>
                                          </p:spTgt>
                                        </p:tgtEl>
                                      </p:cBhvr>
                                    </p:animEffect>
                                  </p:childTnLst>
                                </p:cTn>
                              </p:par>
                            </p:childTnLst>
                          </p:cTn>
                        </p:par>
                        <p:par>
                          <p:cTn id="32" fill="hold">
                            <p:stCondLst>
                              <p:cond delay="2000"/>
                            </p:stCondLst>
                            <p:childTnLst>
                              <p:par>
                                <p:cTn id="33" presetID="54" presetClass="entr" presetSubtype="0" accel="10000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strVal val="#ppt_w*0.05"/>
                                          </p:val>
                                        </p:tav>
                                        <p:tav tm="100000">
                                          <p:val>
                                            <p:strVal val="#ppt_w"/>
                                          </p:val>
                                        </p:tav>
                                      </p:tavLst>
                                    </p:anim>
                                    <p:anim calcmode="lin" valueType="num">
                                      <p:cBhvr>
                                        <p:cTn id="36" dur="1000" fill="hold"/>
                                        <p:tgtEl>
                                          <p:spTgt spid="15"/>
                                        </p:tgtEl>
                                        <p:attrNameLst>
                                          <p:attrName>ppt_h</p:attrName>
                                        </p:attrNameLst>
                                      </p:cBhvr>
                                      <p:tavLst>
                                        <p:tav tm="0">
                                          <p:val>
                                            <p:strVal val="#ppt_h"/>
                                          </p:val>
                                        </p:tav>
                                        <p:tav tm="100000">
                                          <p:val>
                                            <p:strVal val="#ppt_h"/>
                                          </p:val>
                                        </p:tav>
                                      </p:tavLst>
                                    </p:anim>
                                    <p:anim calcmode="lin" valueType="num">
                                      <p:cBhvr>
                                        <p:cTn id="37" dur="1000" fill="hold"/>
                                        <p:tgtEl>
                                          <p:spTgt spid="15"/>
                                        </p:tgtEl>
                                        <p:attrNameLst>
                                          <p:attrName>ppt_x</p:attrName>
                                        </p:attrNameLst>
                                      </p:cBhvr>
                                      <p:tavLst>
                                        <p:tav tm="0">
                                          <p:val>
                                            <p:strVal val="#ppt_x-.2"/>
                                          </p:val>
                                        </p:tav>
                                        <p:tav tm="100000">
                                          <p:val>
                                            <p:strVal val="#ppt_x"/>
                                          </p:val>
                                        </p:tav>
                                      </p:tavLst>
                                    </p:anim>
                                    <p:anim calcmode="lin" valueType="num">
                                      <p:cBhvr>
                                        <p:cTn id="38" dur="1000" fill="hold"/>
                                        <p:tgtEl>
                                          <p:spTgt spid="15"/>
                                        </p:tgtEl>
                                        <p:attrNameLst>
                                          <p:attrName>ppt_y</p:attrName>
                                        </p:attrNameLst>
                                      </p:cBhvr>
                                      <p:tavLst>
                                        <p:tav tm="0">
                                          <p:val>
                                            <p:strVal val="#ppt_y"/>
                                          </p:val>
                                        </p:tav>
                                        <p:tav tm="100000">
                                          <p:val>
                                            <p:strVal val="#ppt_y"/>
                                          </p:val>
                                        </p:tav>
                                      </p:tavLst>
                                    </p:anim>
                                    <p:animEffect transition="in" filter="fade">
                                      <p:cBhvr>
                                        <p:cTn id="3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11" grpId="0" animBg="1"/>
      <p:bldP spid="15" grpId="0" animBg="1"/>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3371850" y="3550142"/>
            <a:ext cx="815054"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3" name="Rectangle 22"/>
          <p:cNvSpPr/>
          <p:nvPr/>
        </p:nvSpPr>
        <p:spPr bwMode="auto">
          <a:xfrm>
            <a:off x="3016250" y="4335494"/>
            <a:ext cx="75565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1" name="Rectangle 30"/>
          <p:cNvSpPr/>
          <p:nvPr/>
        </p:nvSpPr>
        <p:spPr bwMode="auto">
          <a:xfrm>
            <a:off x="6427581" y="5058696"/>
            <a:ext cx="8001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Hypergeometric Distribution</a:t>
            </a:r>
          </a:p>
        </p:txBody>
      </p:sp>
      <p:grpSp>
        <p:nvGrpSpPr>
          <p:cNvPr id="2" name="Group 16"/>
          <p:cNvGrpSpPr/>
          <p:nvPr/>
        </p:nvGrpSpPr>
        <p:grpSpPr>
          <a:xfrm>
            <a:off x="0" y="77843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2"/>
          <p:cNvSpPr>
            <a:spLocks noChangeArrowheads="1"/>
          </p:cNvSpPr>
          <p:nvPr/>
        </p:nvSpPr>
        <p:spPr bwMode="auto">
          <a:xfrm>
            <a:off x="71438" y="1016904"/>
            <a:ext cx="9072562" cy="22787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Lots of 40 components each are called unacceptable if they contain as many as 3 defectives or more. The procedure for sampling the lot is to select 5 components at random and to reject the lot if a defective is found. </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exactly 1 defective is found in the sample if there are 3 defectives in the entire lot?</a:t>
            </a:r>
          </a:p>
          <a:p>
            <a:pPr marL="457200" indent="-457200" algn="l">
              <a:lnSpc>
                <a:spcPct val="80000"/>
              </a:lnSpc>
              <a:spcBef>
                <a:spcPct val="30000"/>
              </a:spcBef>
              <a:buClr>
                <a:srgbClr val="FF2E62"/>
              </a:buClr>
              <a:buAutoNum type="alphaLcParenBoth"/>
            </a:pPr>
            <a:r>
              <a:rPr lang="en-US" sz="2000" dirty="0">
                <a:solidFill>
                  <a:schemeClr val="tx1"/>
                </a:solidFill>
              </a:rPr>
              <a:t>Find the mean and variance of the random variable and use Chebyshev’s theorem to interpret the interval </a:t>
            </a:r>
            <a:r>
              <a:rPr lang="el-GR" sz="2000" i="1" dirty="0">
                <a:solidFill>
                  <a:schemeClr val="tx1"/>
                </a:solidFill>
              </a:rPr>
              <a:t>μ</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2</a:t>
            </a:r>
            <a:r>
              <a:rPr lang="el-GR" sz="2000" i="1" dirty="0">
                <a:solidFill>
                  <a:schemeClr val="tx1"/>
                </a:solidFill>
              </a:rPr>
              <a:t>σ</a:t>
            </a:r>
            <a:r>
              <a:rPr lang="en-US" sz="2000" dirty="0">
                <a:solidFill>
                  <a:schemeClr val="tx1"/>
                </a:solidFill>
              </a:rPr>
              <a:t>. </a:t>
            </a:r>
          </a:p>
        </p:txBody>
      </p:sp>
      <p:sp>
        <p:nvSpPr>
          <p:cNvPr id="16" name="Rectangle 15"/>
          <p:cNvSpPr/>
          <p:nvPr/>
        </p:nvSpPr>
        <p:spPr bwMode="auto">
          <a:xfrm>
            <a:off x="0" y="34290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5.4</a:t>
            </a:r>
          </a:p>
        </p:txBody>
      </p:sp>
      <p:sp>
        <p:nvSpPr>
          <p:cNvPr id="18"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Hypergeometric Distribution</a:t>
            </a:r>
          </a:p>
        </p:txBody>
      </p:sp>
      <p:graphicFrame>
        <p:nvGraphicFramePr>
          <p:cNvPr id="283658" name="Object 4"/>
          <p:cNvGraphicFramePr>
            <a:graphicFrameLocks noChangeAspect="1"/>
          </p:cNvGraphicFramePr>
          <p:nvPr/>
        </p:nvGraphicFramePr>
        <p:xfrm>
          <a:off x="812800" y="3457575"/>
          <a:ext cx="2255838" cy="690563"/>
        </p:xfrm>
        <a:graphic>
          <a:graphicData uri="http://schemas.openxmlformats.org/presentationml/2006/ole">
            <mc:AlternateContent xmlns:mc="http://schemas.openxmlformats.org/markup-compatibility/2006">
              <mc:Choice xmlns:v="urn:schemas-microsoft-com:vml" Requires="v">
                <p:oleObj spid="_x0000_s487458" name="Equation" r:id="rId3" imgW="1409400" imgH="431640" progId="Equation.DSMT4">
                  <p:embed/>
                </p:oleObj>
              </mc:Choice>
              <mc:Fallback>
                <p:oleObj name="Equation" r:id="rId3" imgW="14094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3457575"/>
                        <a:ext cx="2255838"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3152775" y="3609752"/>
          <a:ext cx="974725" cy="323850"/>
        </p:xfrm>
        <a:graphic>
          <a:graphicData uri="http://schemas.openxmlformats.org/presentationml/2006/ole">
            <mc:AlternateContent xmlns:mc="http://schemas.openxmlformats.org/markup-compatibility/2006">
              <mc:Choice xmlns:v="urn:schemas-microsoft-com:vml" Requires="v">
                <p:oleObj spid="_x0000_s487459" name="Equation" r:id="rId5" imgW="609480" imgH="203040" progId="Equation.DSMT4">
                  <p:embed/>
                </p:oleObj>
              </mc:Choice>
              <mc:Fallback>
                <p:oleObj name="Equation" r:id="rId5" imgW="60948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775" y="3609752"/>
                        <a:ext cx="9747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
          <p:cNvSpPr>
            <a:spLocks noChangeArrowheads="1"/>
          </p:cNvSpPr>
          <p:nvPr/>
        </p:nvSpPr>
        <p:spPr bwMode="auto">
          <a:xfrm>
            <a:off x="71438" y="352044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sp>
        <p:nvSpPr>
          <p:cNvPr id="25" name="Rectangle 2"/>
          <p:cNvSpPr>
            <a:spLocks noChangeArrowheads="1"/>
          </p:cNvSpPr>
          <p:nvPr/>
        </p:nvSpPr>
        <p:spPr bwMode="auto">
          <a:xfrm>
            <a:off x="4349750" y="3556000"/>
            <a:ext cx="4356100" cy="8890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Again, this method of testing is not acceptable, since it detects a bad lot (with 3 defectives) only about 30% of the time</a:t>
            </a:r>
          </a:p>
        </p:txBody>
      </p:sp>
      <p:sp>
        <p:nvSpPr>
          <p:cNvPr id="26" name="Rectangle 2"/>
          <p:cNvSpPr>
            <a:spLocks noChangeArrowheads="1"/>
          </p:cNvSpPr>
          <p:nvPr/>
        </p:nvSpPr>
        <p:spPr bwMode="auto">
          <a:xfrm>
            <a:off x="71438" y="429006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4" name="Object 6"/>
          <p:cNvGraphicFramePr>
            <a:graphicFrameLocks noChangeAspect="1"/>
          </p:cNvGraphicFramePr>
          <p:nvPr/>
        </p:nvGraphicFramePr>
        <p:xfrm>
          <a:off x="764048" y="4231640"/>
          <a:ext cx="777875" cy="631825"/>
        </p:xfrm>
        <a:graphic>
          <a:graphicData uri="http://schemas.openxmlformats.org/presentationml/2006/ole">
            <mc:AlternateContent xmlns:mc="http://schemas.openxmlformats.org/markup-compatibility/2006">
              <mc:Choice xmlns:v="urn:schemas-microsoft-com:vml" Requires="v">
                <p:oleObj spid="_x0000_s487460" name="Equation" r:id="rId7" imgW="482400" imgH="393480" progId="Equation.DSMT4">
                  <p:embed/>
                </p:oleObj>
              </mc:Choice>
              <mc:Fallback>
                <p:oleObj name="Equation" r:id="rId7" imgW="48240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048" y="4231640"/>
                        <a:ext cx="7778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6"/>
          <p:cNvGraphicFramePr>
            <a:graphicFrameLocks noChangeAspect="1"/>
          </p:cNvGraphicFramePr>
          <p:nvPr/>
        </p:nvGraphicFramePr>
        <p:xfrm>
          <a:off x="779002" y="4940300"/>
          <a:ext cx="2408238" cy="690563"/>
        </p:xfrm>
        <a:graphic>
          <a:graphicData uri="http://schemas.openxmlformats.org/presentationml/2006/ole">
            <mc:AlternateContent xmlns:mc="http://schemas.openxmlformats.org/markup-compatibility/2006">
              <mc:Choice xmlns:v="urn:schemas-microsoft-com:vml" Requires="v">
                <p:oleObj spid="_x0000_s487461" name="Equation" r:id="rId9" imgW="1498320" imgH="431640" progId="Equation.DSMT4">
                  <p:embed/>
                </p:oleObj>
              </mc:Choice>
              <mc:Fallback>
                <p:oleObj name="Equation" r:id="rId9" imgW="1498320" imgH="431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002" y="4940300"/>
                        <a:ext cx="2408238"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6"/>
          <p:cNvGraphicFramePr>
            <a:graphicFrameLocks noChangeAspect="1"/>
          </p:cNvGraphicFramePr>
          <p:nvPr/>
        </p:nvGraphicFramePr>
        <p:xfrm>
          <a:off x="1584325" y="4232275"/>
          <a:ext cx="2120900" cy="628650"/>
        </p:xfrm>
        <a:graphic>
          <a:graphicData uri="http://schemas.openxmlformats.org/presentationml/2006/ole">
            <mc:AlternateContent xmlns:mc="http://schemas.openxmlformats.org/markup-compatibility/2006">
              <mc:Choice xmlns:v="urn:schemas-microsoft-com:vml" Requires="v">
                <p:oleObj spid="_x0000_s487462" name="Equation" r:id="rId11" imgW="1320480" imgH="393480" progId="Equation.DSMT4">
                  <p:embed/>
                </p:oleObj>
              </mc:Choice>
              <mc:Fallback>
                <p:oleObj name="Equation" r:id="rId11" imgW="1320480" imgH="3934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325" y="4232275"/>
                        <a:ext cx="21209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6"/>
          <p:cNvGraphicFramePr>
            <a:graphicFrameLocks noChangeAspect="1"/>
          </p:cNvGraphicFramePr>
          <p:nvPr/>
        </p:nvGraphicFramePr>
        <p:xfrm>
          <a:off x="3243262" y="4940300"/>
          <a:ext cx="2840038" cy="690563"/>
        </p:xfrm>
        <a:graphic>
          <a:graphicData uri="http://schemas.openxmlformats.org/presentationml/2006/ole">
            <mc:AlternateContent xmlns:mc="http://schemas.openxmlformats.org/markup-compatibility/2006">
              <mc:Choice xmlns:v="urn:schemas-microsoft-com:vml" Requires="v">
                <p:oleObj spid="_x0000_s487463" name="Equation" r:id="rId13" imgW="1765080" imgH="431640" progId="Equation.DSMT4">
                  <p:embed/>
                </p:oleObj>
              </mc:Choice>
              <mc:Fallback>
                <p:oleObj name="Equation" r:id="rId13" imgW="1765080" imgH="4316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262" y="4940300"/>
                        <a:ext cx="2840038"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6"/>
          <p:cNvGraphicFramePr>
            <a:graphicFrameLocks noChangeAspect="1"/>
          </p:cNvGraphicFramePr>
          <p:nvPr/>
        </p:nvGraphicFramePr>
        <p:xfrm>
          <a:off x="6172200" y="5125371"/>
          <a:ext cx="1000125" cy="323850"/>
        </p:xfrm>
        <a:graphic>
          <a:graphicData uri="http://schemas.openxmlformats.org/presentationml/2006/ole">
            <mc:AlternateContent xmlns:mc="http://schemas.openxmlformats.org/markup-compatibility/2006">
              <mc:Choice xmlns:v="urn:schemas-microsoft-com:vml" Requires="v">
                <p:oleObj spid="_x0000_s487464" name="Equation" r:id="rId15" imgW="622080" imgH="203040" progId="Equation.DSMT4">
                  <p:embed/>
                </p:oleObj>
              </mc:Choice>
              <mc:Fallback>
                <p:oleObj name="Equation" r:id="rId15" imgW="622080" imgH="2030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5125371"/>
                        <a:ext cx="10001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2"/>
          <p:cNvSpPr>
            <a:spLocks noChangeArrowheads="1"/>
          </p:cNvSpPr>
          <p:nvPr/>
        </p:nvSpPr>
        <p:spPr bwMode="auto">
          <a:xfrm>
            <a:off x="4349750" y="5740400"/>
            <a:ext cx="4356100" cy="8445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Chebyshev Theorem: In at least 3/4 of the time, the number of defectives will be between –0.741 and 1.491 components</a:t>
            </a:r>
          </a:p>
        </p:txBody>
      </p:sp>
      <p:graphicFrame>
        <p:nvGraphicFramePr>
          <p:cNvPr id="34" name="Object 6"/>
          <p:cNvGraphicFramePr>
            <a:graphicFrameLocks noChangeAspect="1"/>
          </p:cNvGraphicFramePr>
          <p:nvPr/>
        </p:nvGraphicFramePr>
        <p:xfrm>
          <a:off x="897398" y="5678487"/>
          <a:ext cx="1041400" cy="284163"/>
        </p:xfrm>
        <a:graphic>
          <a:graphicData uri="http://schemas.openxmlformats.org/presentationml/2006/ole">
            <mc:AlternateContent xmlns:mc="http://schemas.openxmlformats.org/markup-compatibility/2006">
              <mc:Choice xmlns:v="urn:schemas-microsoft-com:vml" Requires="v">
                <p:oleObj spid="_x0000_s487465" name="Equation" r:id="rId17" imgW="647640" imgH="177480" progId="Equation.DSMT4">
                  <p:embed/>
                </p:oleObj>
              </mc:Choice>
              <mc:Fallback>
                <p:oleObj name="Equation" r:id="rId17" imgW="647640" imgH="1774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7398" y="5678487"/>
                        <a:ext cx="1041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10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Left)">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1000"/>
                                        <p:tgtEl>
                                          <p:spTgt spid="24">
                                            <p:txEl>
                                              <p:pRg st="0" end="0"/>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fade">
                                      <p:cBhvr>
                                        <p:cTn id="29" dur="1000"/>
                                        <p:tgtEl>
                                          <p:spTgt spid="2836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childTnLst>
                                </p:cTn>
                              </p:par>
                            </p:childTnLst>
                          </p:cTn>
                        </p:par>
                        <p:par>
                          <p:cTn id="35" fill="hold">
                            <p:stCondLst>
                              <p:cond delay="1000"/>
                            </p:stCondLst>
                            <p:childTnLst>
                              <p:par>
                                <p:cTn id="36" presetID="54" presetClass="entr" presetSubtype="0" accel="10000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1000" fill="hold"/>
                                        <p:tgtEl>
                                          <p:spTgt spid="22"/>
                                        </p:tgtEl>
                                        <p:attrNameLst>
                                          <p:attrName>ppt_w</p:attrName>
                                        </p:attrNameLst>
                                      </p:cBhvr>
                                      <p:tavLst>
                                        <p:tav tm="0">
                                          <p:val>
                                            <p:strVal val="#ppt_w*0.05"/>
                                          </p:val>
                                        </p:tav>
                                        <p:tav tm="100000">
                                          <p:val>
                                            <p:strVal val="#ppt_w"/>
                                          </p:val>
                                        </p:tav>
                                      </p:tavLst>
                                    </p:anim>
                                    <p:anim calcmode="lin" valueType="num">
                                      <p:cBhvr>
                                        <p:cTn id="39" dur="1000" fill="hold"/>
                                        <p:tgtEl>
                                          <p:spTgt spid="22"/>
                                        </p:tgtEl>
                                        <p:attrNameLst>
                                          <p:attrName>ppt_h</p:attrName>
                                        </p:attrNameLst>
                                      </p:cBhvr>
                                      <p:tavLst>
                                        <p:tav tm="0">
                                          <p:val>
                                            <p:strVal val="#ppt_h"/>
                                          </p:val>
                                        </p:tav>
                                        <p:tav tm="100000">
                                          <p:val>
                                            <p:strVal val="#ppt_h"/>
                                          </p:val>
                                        </p:tav>
                                      </p:tavLst>
                                    </p:anim>
                                    <p:anim calcmode="lin" valueType="num">
                                      <p:cBhvr>
                                        <p:cTn id="40" dur="1000" fill="hold"/>
                                        <p:tgtEl>
                                          <p:spTgt spid="22"/>
                                        </p:tgtEl>
                                        <p:attrNameLst>
                                          <p:attrName>ppt_x</p:attrName>
                                        </p:attrNameLst>
                                      </p:cBhvr>
                                      <p:tavLst>
                                        <p:tav tm="0">
                                          <p:val>
                                            <p:strVal val="#ppt_x-.2"/>
                                          </p:val>
                                        </p:tav>
                                        <p:tav tm="100000">
                                          <p:val>
                                            <p:strVal val="#ppt_x"/>
                                          </p:val>
                                        </p:tav>
                                      </p:tavLst>
                                    </p:anim>
                                    <p:anim calcmode="lin" valueType="num">
                                      <p:cBhvr>
                                        <p:cTn id="41" dur="1000" fill="hold"/>
                                        <p:tgtEl>
                                          <p:spTgt spid="22"/>
                                        </p:tgtEl>
                                        <p:attrNameLst>
                                          <p:attrName>ppt_y</p:attrName>
                                        </p:attrNameLst>
                                      </p:cBhvr>
                                      <p:tavLst>
                                        <p:tav tm="0">
                                          <p:val>
                                            <p:strVal val="#ppt_y"/>
                                          </p:val>
                                        </p:tav>
                                        <p:tav tm="100000">
                                          <p:val>
                                            <p:strVal val="#ppt_y"/>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xEl>
                                              <p:pRg st="2" end="2"/>
                                            </p:txEl>
                                          </p:spTgt>
                                        </p:tgtEl>
                                        <p:attrNameLst>
                                          <p:attrName>style.visibility</p:attrName>
                                        </p:attrNameLst>
                                      </p:cBhvr>
                                      <p:to>
                                        <p:strVal val="visible"/>
                                      </p:to>
                                    </p:set>
                                    <p:animEffect transition="in" filter="fade">
                                      <p:cBhvr>
                                        <p:cTn id="54" dur="1000"/>
                                        <p:tgtEl>
                                          <p:spTgt spid="15">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xEl>
                                              <p:pRg st="0" end="0"/>
                                            </p:txEl>
                                          </p:spTgt>
                                        </p:tgtEl>
                                        <p:attrNameLst>
                                          <p:attrName>style.visibility</p:attrName>
                                        </p:attrNameLst>
                                      </p:cBhvr>
                                      <p:to>
                                        <p:strVal val="visible"/>
                                      </p:to>
                                    </p:set>
                                    <p:animEffect transition="in" filter="fade">
                                      <p:cBhvr>
                                        <p:cTn id="59" dur="1000"/>
                                        <p:tgtEl>
                                          <p:spTgt spid="26">
                                            <p:txEl>
                                              <p:pRg st="0" end="0"/>
                                            </p:txEl>
                                          </p:spTgt>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2000"/>
                            </p:stCondLst>
                            <p:childTnLst>
                              <p:par>
                                <p:cTn id="85" presetID="54" presetClass="entr" presetSubtype="0" accel="10000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1000" fill="hold"/>
                                        <p:tgtEl>
                                          <p:spTgt spid="23"/>
                                        </p:tgtEl>
                                        <p:attrNameLst>
                                          <p:attrName>ppt_w</p:attrName>
                                        </p:attrNameLst>
                                      </p:cBhvr>
                                      <p:tavLst>
                                        <p:tav tm="0">
                                          <p:val>
                                            <p:strVal val="#ppt_w*0.05"/>
                                          </p:val>
                                        </p:tav>
                                        <p:tav tm="100000">
                                          <p:val>
                                            <p:strVal val="#ppt_w"/>
                                          </p:val>
                                        </p:tav>
                                      </p:tavLst>
                                    </p:anim>
                                    <p:anim calcmode="lin" valueType="num">
                                      <p:cBhvr>
                                        <p:cTn id="88" dur="1000" fill="hold"/>
                                        <p:tgtEl>
                                          <p:spTgt spid="23"/>
                                        </p:tgtEl>
                                        <p:attrNameLst>
                                          <p:attrName>ppt_h</p:attrName>
                                        </p:attrNameLst>
                                      </p:cBhvr>
                                      <p:tavLst>
                                        <p:tav tm="0">
                                          <p:val>
                                            <p:strVal val="#ppt_h"/>
                                          </p:val>
                                        </p:tav>
                                        <p:tav tm="100000">
                                          <p:val>
                                            <p:strVal val="#ppt_h"/>
                                          </p:val>
                                        </p:tav>
                                      </p:tavLst>
                                    </p:anim>
                                    <p:anim calcmode="lin" valueType="num">
                                      <p:cBhvr>
                                        <p:cTn id="89" dur="1000" fill="hold"/>
                                        <p:tgtEl>
                                          <p:spTgt spid="23"/>
                                        </p:tgtEl>
                                        <p:attrNameLst>
                                          <p:attrName>ppt_x</p:attrName>
                                        </p:attrNameLst>
                                      </p:cBhvr>
                                      <p:tavLst>
                                        <p:tav tm="0">
                                          <p:val>
                                            <p:strVal val="#ppt_x-.2"/>
                                          </p:val>
                                        </p:tav>
                                        <p:tav tm="100000">
                                          <p:val>
                                            <p:strVal val="#ppt_x"/>
                                          </p:val>
                                        </p:tav>
                                      </p:tavLst>
                                    </p:anim>
                                    <p:anim calcmode="lin" valueType="num">
                                      <p:cBhvr>
                                        <p:cTn id="90" dur="1000" fill="hold"/>
                                        <p:tgtEl>
                                          <p:spTgt spid="23"/>
                                        </p:tgtEl>
                                        <p:attrNameLst>
                                          <p:attrName>ppt_y</p:attrName>
                                        </p:attrNameLst>
                                      </p:cBhvr>
                                      <p:tavLst>
                                        <p:tav tm="0">
                                          <p:val>
                                            <p:strVal val="#ppt_y"/>
                                          </p:val>
                                        </p:tav>
                                        <p:tav tm="100000">
                                          <p:val>
                                            <p:strVal val="#ppt_y"/>
                                          </p:val>
                                        </p:tav>
                                      </p:tavLst>
                                    </p:anim>
                                    <p:animEffect transition="in" filter="fade">
                                      <p:cBhvr>
                                        <p:cTn id="91" dur="1000"/>
                                        <p:tgtEl>
                                          <p:spTgt spid="23"/>
                                        </p:tgtEl>
                                      </p:cBhvr>
                                    </p:animEffect>
                                  </p:childTnLst>
                                </p:cTn>
                              </p:par>
                            </p:childTnLst>
                          </p:cTn>
                        </p:par>
                        <p:par>
                          <p:cTn id="92" fill="hold">
                            <p:stCondLst>
                              <p:cond delay="3000"/>
                            </p:stCondLst>
                            <p:childTnLst>
                              <p:par>
                                <p:cTn id="93" presetID="54" presetClass="entr" presetSubtype="0" accel="100000"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p:cTn id="95" dur="1000" fill="hold"/>
                                        <p:tgtEl>
                                          <p:spTgt spid="31"/>
                                        </p:tgtEl>
                                        <p:attrNameLst>
                                          <p:attrName>ppt_w</p:attrName>
                                        </p:attrNameLst>
                                      </p:cBhvr>
                                      <p:tavLst>
                                        <p:tav tm="0">
                                          <p:val>
                                            <p:strVal val="#ppt_w*0.05"/>
                                          </p:val>
                                        </p:tav>
                                        <p:tav tm="100000">
                                          <p:val>
                                            <p:strVal val="#ppt_w"/>
                                          </p:val>
                                        </p:tav>
                                      </p:tavLst>
                                    </p:anim>
                                    <p:anim calcmode="lin" valueType="num">
                                      <p:cBhvr>
                                        <p:cTn id="96" dur="1000" fill="hold"/>
                                        <p:tgtEl>
                                          <p:spTgt spid="31"/>
                                        </p:tgtEl>
                                        <p:attrNameLst>
                                          <p:attrName>ppt_h</p:attrName>
                                        </p:attrNameLst>
                                      </p:cBhvr>
                                      <p:tavLst>
                                        <p:tav tm="0">
                                          <p:val>
                                            <p:strVal val="#ppt_h"/>
                                          </p:val>
                                        </p:tav>
                                        <p:tav tm="100000">
                                          <p:val>
                                            <p:strVal val="#ppt_h"/>
                                          </p:val>
                                        </p:tav>
                                      </p:tavLst>
                                    </p:anim>
                                    <p:anim calcmode="lin" valueType="num">
                                      <p:cBhvr>
                                        <p:cTn id="97" dur="1000" fill="hold"/>
                                        <p:tgtEl>
                                          <p:spTgt spid="31"/>
                                        </p:tgtEl>
                                        <p:attrNameLst>
                                          <p:attrName>ppt_x</p:attrName>
                                        </p:attrNameLst>
                                      </p:cBhvr>
                                      <p:tavLst>
                                        <p:tav tm="0">
                                          <p:val>
                                            <p:strVal val="#ppt_x-.2"/>
                                          </p:val>
                                        </p:tav>
                                        <p:tav tm="100000">
                                          <p:val>
                                            <p:strVal val="#ppt_x"/>
                                          </p:val>
                                        </p:tav>
                                      </p:tavLst>
                                    </p:anim>
                                    <p:anim calcmode="lin" valueType="num">
                                      <p:cBhvr>
                                        <p:cTn id="98" dur="1000" fill="hold"/>
                                        <p:tgtEl>
                                          <p:spTgt spid="31"/>
                                        </p:tgtEl>
                                        <p:attrNameLst>
                                          <p:attrName>ppt_y</p:attrName>
                                        </p:attrNameLst>
                                      </p:cBhvr>
                                      <p:tavLst>
                                        <p:tav tm="0">
                                          <p:val>
                                            <p:strVal val="#ppt_y"/>
                                          </p:val>
                                        </p:tav>
                                        <p:tav tm="100000">
                                          <p:val>
                                            <p:strVal val="#ppt_y"/>
                                          </p:val>
                                        </p:tav>
                                      </p:tavLst>
                                    </p:anim>
                                    <p:animEffect transition="in" filter="fade">
                                      <p:cBhvr>
                                        <p:cTn id="99" dur="10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10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47"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1000"/>
                                        <p:tgtEl>
                                          <p:spTgt spid="33"/>
                                        </p:tgtEl>
                                      </p:cBhvr>
                                    </p:animEffect>
                                    <p:anim calcmode="lin" valueType="num">
                                      <p:cBhvr>
                                        <p:cTn id="110" dur="1000" fill="hold"/>
                                        <p:tgtEl>
                                          <p:spTgt spid="33"/>
                                        </p:tgtEl>
                                        <p:attrNameLst>
                                          <p:attrName>ppt_x</p:attrName>
                                        </p:attrNameLst>
                                      </p:cBhvr>
                                      <p:tavLst>
                                        <p:tav tm="0">
                                          <p:val>
                                            <p:strVal val="#ppt_x"/>
                                          </p:val>
                                        </p:tav>
                                        <p:tav tm="100000">
                                          <p:val>
                                            <p:strVal val="#ppt_x"/>
                                          </p:val>
                                        </p:tav>
                                      </p:tavLst>
                                    </p:anim>
                                    <p:anim calcmode="lin" valueType="num">
                                      <p:cBhvr>
                                        <p:cTn id="11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P spid="15" grpId="0" build="p"/>
      <p:bldP spid="16" grpId="0" animBg="1"/>
      <p:bldP spid="24" grpId="0" build="p"/>
      <p:bldP spid="25" grpId="0"/>
      <p:bldP spid="26" grpId="0" build="p"/>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33276</TotalTime>
  <Words>1232</Words>
  <Application>Microsoft Office PowerPoint</Application>
  <PresentationFormat>On-screen Show (4:3)</PresentationFormat>
  <Paragraphs>89</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2726</cp:revision>
  <dcterms:created xsi:type="dcterms:W3CDTF">2009-05-04T03:18:57Z</dcterms:created>
  <dcterms:modified xsi:type="dcterms:W3CDTF">2023-11-14T08:44:03Z</dcterms:modified>
</cp:coreProperties>
</file>