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763" r:id="rId2"/>
    <p:sldId id="764" r:id="rId3"/>
    <p:sldId id="765" r:id="rId4"/>
    <p:sldId id="766" r:id="rId5"/>
    <p:sldId id="767" r:id="rId6"/>
    <p:sldId id="768" r:id="rId7"/>
    <p:sldId id="769" r:id="rId8"/>
    <p:sldId id="770" r:id="rId9"/>
    <p:sldId id="771" r:id="rId10"/>
    <p:sldId id="772" r:id="rId11"/>
    <p:sldId id="773" r:id="rId12"/>
    <p:sldId id="774" r:id="rId13"/>
    <p:sldId id="775" r:id="rId14"/>
    <p:sldId id="776" r:id="rId15"/>
  </p:sldIdLst>
  <p:sldSz cx="9144000" cy="6858000" type="screen4x3"/>
  <p:notesSz cx="6858000" cy="9144000"/>
  <p:custDataLst>
    <p:tags r:id="rId18"/>
  </p:custDataLst>
  <p:defaultTextStyle>
    <a:defPPr>
      <a:defRPr lang="en-US"/>
    </a:defPPr>
    <a:lvl1pPr algn="r" rtl="0" fontAlgn="base">
      <a:spcBef>
        <a:spcPct val="0"/>
      </a:spcBef>
      <a:spcAft>
        <a:spcPct val="0"/>
      </a:spcAft>
      <a:defRPr sz="2400" kern="1200">
        <a:solidFill>
          <a:schemeClr val="bg1"/>
        </a:solidFill>
        <a:latin typeface="Verdana" pitchFamily="34" charset="0"/>
        <a:ea typeface="+mn-ea"/>
        <a:cs typeface="+mn-cs"/>
      </a:defRPr>
    </a:lvl1pPr>
    <a:lvl2pPr marL="457200" algn="r" rtl="0" fontAlgn="base">
      <a:spcBef>
        <a:spcPct val="0"/>
      </a:spcBef>
      <a:spcAft>
        <a:spcPct val="0"/>
      </a:spcAft>
      <a:defRPr sz="2400" kern="1200">
        <a:solidFill>
          <a:schemeClr val="bg1"/>
        </a:solidFill>
        <a:latin typeface="Verdana" pitchFamily="34" charset="0"/>
        <a:ea typeface="+mn-ea"/>
        <a:cs typeface="+mn-cs"/>
      </a:defRPr>
    </a:lvl2pPr>
    <a:lvl3pPr marL="914400" algn="r" rtl="0" fontAlgn="base">
      <a:spcBef>
        <a:spcPct val="0"/>
      </a:spcBef>
      <a:spcAft>
        <a:spcPct val="0"/>
      </a:spcAft>
      <a:defRPr sz="2400" kern="1200">
        <a:solidFill>
          <a:schemeClr val="bg1"/>
        </a:solidFill>
        <a:latin typeface="Verdana" pitchFamily="34" charset="0"/>
        <a:ea typeface="+mn-ea"/>
        <a:cs typeface="+mn-cs"/>
      </a:defRPr>
    </a:lvl3pPr>
    <a:lvl4pPr marL="1371600" algn="r" rtl="0" fontAlgn="base">
      <a:spcBef>
        <a:spcPct val="0"/>
      </a:spcBef>
      <a:spcAft>
        <a:spcPct val="0"/>
      </a:spcAft>
      <a:defRPr sz="2400" kern="1200">
        <a:solidFill>
          <a:schemeClr val="bg1"/>
        </a:solidFill>
        <a:latin typeface="Verdana" pitchFamily="34" charset="0"/>
        <a:ea typeface="+mn-ea"/>
        <a:cs typeface="+mn-cs"/>
      </a:defRPr>
    </a:lvl4pPr>
    <a:lvl5pPr marL="1828800" algn="r" rtl="0" fontAlgn="base">
      <a:spcBef>
        <a:spcPct val="0"/>
      </a:spcBef>
      <a:spcAft>
        <a:spcPct val="0"/>
      </a:spcAft>
      <a:defRPr sz="2400" kern="1200">
        <a:solidFill>
          <a:schemeClr val="bg1"/>
        </a:solidFill>
        <a:latin typeface="Verdana" pitchFamily="34" charset="0"/>
        <a:ea typeface="+mn-ea"/>
        <a:cs typeface="+mn-cs"/>
      </a:defRPr>
    </a:lvl5pPr>
    <a:lvl6pPr marL="2286000" algn="l" defTabSz="914400" rtl="0" eaLnBrk="1" latinLnBrk="0" hangingPunct="1">
      <a:defRPr sz="2400" kern="1200">
        <a:solidFill>
          <a:schemeClr val="bg1"/>
        </a:solidFill>
        <a:latin typeface="Verdana" pitchFamily="34" charset="0"/>
        <a:ea typeface="+mn-ea"/>
        <a:cs typeface="+mn-cs"/>
      </a:defRPr>
    </a:lvl6pPr>
    <a:lvl7pPr marL="2743200" algn="l" defTabSz="914400" rtl="0" eaLnBrk="1" latinLnBrk="0" hangingPunct="1">
      <a:defRPr sz="2400" kern="1200">
        <a:solidFill>
          <a:schemeClr val="bg1"/>
        </a:solidFill>
        <a:latin typeface="Verdana" pitchFamily="34" charset="0"/>
        <a:ea typeface="+mn-ea"/>
        <a:cs typeface="+mn-cs"/>
      </a:defRPr>
    </a:lvl7pPr>
    <a:lvl8pPr marL="3200400" algn="l" defTabSz="914400" rtl="0" eaLnBrk="1" latinLnBrk="0" hangingPunct="1">
      <a:defRPr sz="2400" kern="1200">
        <a:solidFill>
          <a:schemeClr val="bg1"/>
        </a:solidFill>
        <a:latin typeface="Verdana" pitchFamily="34" charset="0"/>
        <a:ea typeface="+mn-ea"/>
        <a:cs typeface="+mn-cs"/>
      </a:defRPr>
    </a:lvl8pPr>
    <a:lvl9pPr marL="3657600" algn="l" defTabSz="914400" rtl="0" eaLnBrk="1" latinLnBrk="0" hangingPunct="1">
      <a:defRPr sz="2400" kern="1200">
        <a:solidFill>
          <a:schemeClr val="bg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E62"/>
    <a:srgbClr val="FF5781"/>
    <a:srgbClr val="E6B02A"/>
    <a:srgbClr val="54C0E2"/>
    <a:srgbClr val="FF94AF"/>
    <a:srgbClr val="FF4775"/>
    <a:srgbClr val="EBC053"/>
    <a:srgbClr val="747335"/>
    <a:srgbClr val="427335"/>
    <a:srgbClr val="8327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32" autoAdjust="0"/>
    <p:restoredTop sz="95833" autoAdjust="0"/>
  </p:normalViewPr>
  <p:slideViewPr>
    <p:cSldViewPr>
      <p:cViewPr varScale="1">
        <p:scale>
          <a:sx n="72" d="100"/>
          <a:sy n="72" d="100"/>
        </p:scale>
        <p:origin x="128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2" d="100"/>
          <a:sy n="62" d="100"/>
        </p:scale>
        <p:origin x="-1404" y="-7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solidFill>
                  <a:schemeClr val="tx1"/>
                </a:solidFill>
                <a:latin typeface="Arial" charset="0"/>
              </a:defRPr>
            </a:lvl1pPr>
          </a:lstStyle>
          <a:p>
            <a:pPr>
              <a:defRPr/>
            </a:pPr>
            <a:endParaRPr lang="id-ID"/>
          </a:p>
        </p:txBody>
      </p:sp>
      <p:sp>
        <p:nvSpPr>
          <p:cNvPr id="348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solidFill>
                  <a:schemeClr val="tx1"/>
                </a:solidFill>
                <a:latin typeface="Arial" charset="0"/>
              </a:defRPr>
            </a:lvl1pPr>
          </a:lstStyle>
          <a:p>
            <a:pPr>
              <a:defRPr/>
            </a:pPr>
            <a:endParaRPr lang="id-ID"/>
          </a:p>
        </p:txBody>
      </p:sp>
      <p:sp>
        <p:nvSpPr>
          <p:cNvPr id="348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solidFill>
                  <a:schemeClr val="tx1"/>
                </a:solidFill>
                <a:latin typeface="Arial" charset="0"/>
              </a:defRPr>
            </a:lvl1pPr>
          </a:lstStyle>
          <a:p>
            <a:pPr>
              <a:defRPr/>
            </a:pPr>
            <a:endParaRPr lang="id-ID"/>
          </a:p>
        </p:txBody>
      </p:sp>
      <p:sp>
        <p:nvSpPr>
          <p:cNvPr id="348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solidFill>
                  <a:schemeClr val="tx1"/>
                </a:solidFill>
                <a:latin typeface="Arial" charset="0"/>
              </a:defRPr>
            </a:lvl1pPr>
          </a:lstStyle>
          <a:p>
            <a:pPr>
              <a:defRPr/>
            </a:pPr>
            <a:fld id="{2CADCAFE-6052-4CF3-9D74-7AB56C920A48}" type="slidenum">
              <a:rPr lang="id-ID"/>
              <a:pPr>
                <a:defRPr/>
              </a:pPr>
              <a:t>‹#›</a:t>
            </a:fld>
            <a:endParaRPr lang="id-ID"/>
          </a:p>
        </p:txBody>
      </p:sp>
    </p:spTree>
    <p:extLst>
      <p:ext uri="{BB962C8B-B14F-4D97-AF65-F5344CB8AC3E}">
        <p14:creationId xmlns:p14="http://schemas.microsoft.com/office/powerpoint/2010/main" val="39963667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solidFill>
                  <a:schemeClr val="tx1"/>
                </a:solidFill>
                <a:latin typeface="Arial" charset="0"/>
              </a:defRPr>
            </a:lvl1pPr>
          </a:lstStyle>
          <a:p>
            <a:pPr>
              <a:defRPr/>
            </a:pPr>
            <a:endParaRPr lang="id-ID"/>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solidFill>
                  <a:schemeClr val="tx1"/>
                </a:solidFill>
                <a:latin typeface="Arial" charset="0"/>
              </a:defRPr>
            </a:lvl1pPr>
          </a:lstStyle>
          <a:p>
            <a:pPr>
              <a:defRPr/>
            </a:pPr>
            <a:endParaRPr lang="id-ID"/>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id-ID" noProof="0"/>
              <a:t>Click to edit Master text styles</a:t>
            </a:r>
          </a:p>
          <a:p>
            <a:pPr lvl="1"/>
            <a:r>
              <a:rPr lang="id-ID" noProof="0"/>
              <a:t>Second level</a:t>
            </a:r>
          </a:p>
          <a:p>
            <a:pPr lvl="2"/>
            <a:r>
              <a:rPr lang="id-ID" noProof="0"/>
              <a:t>Third level</a:t>
            </a:r>
          </a:p>
          <a:p>
            <a:pPr lvl="3"/>
            <a:r>
              <a:rPr lang="id-ID" noProof="0"/>
              <a:t>Fourth level</a:t>
            </a:r>
          </a:p>
          <a:p>
            <a:pPr lvl="4"/>
            <a:r>
              <a:rPr lang="id-ID" noProof="0"/>
              <a:t>Fifth level</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solidFill>
                  <a:schemeClr val="tx1"/>
                </a:solidFill>
                <a:latin typeface="Arial" charset="0"/>
              </a:defRPr>
            </a:lvl1pPr>
          </a:lstStyle>
          <a:p>
            <a:pPr>
              <a:defRPr/>
            </a:pPr>
            <a:endParaRPr lang="id-ID"/>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solidFill>
                  <a:schemeClr val="tx1"/>
                </a:solidFill>
                <a:latin typeface="Arial" charset="0"/>
              </a:defRPr>
            </a:lvl1pPr>
          </a:lstStyle>
          <a:p>
            <a:pPr>
              <a:defRPr/>
            </a:pPr>
            <a:fld id="{2D2176D3-5034-44DF-A657-70118B6377FA}" type="slidenum">
              <a:rPr lang="id-ID"/>
              <a:pPr>
                <a:defRPr/>
              </a:pPr>
              <a:t>‹#›</a:t>
            </a:fld>
            <a:endParaRPr lang="id-ID"/>
          </a:p>
        </p:txBody>
      </p:sp>
    </p:spTree>
    <p:extLst>
      <p:ext uri="{BB962C8B-B14F-4D97-AF65-F5344CB8AC3E}">
        <p14:creationId xmlns:p14="http://schemas.microsoft.com/office/powerpoint/2010/main" val="3751149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11"/>
          <p:cNvSpPr>
            <a:spLocks noChangeArrowheads="1"/>
          </p:cNvSpPr>
          <p:nvPr/>
        </p:nvSpPr>
        <p:spPr bwMode="auto">
          <a:xfrm>
            <a:off x="0" y="6624638"/>
            <a:ext cx="3041650" cy="233362"/>
          </a:xfrm>
          <a:prstGeom prst="rect">
            <a:avLst/>
          </a:prstGeom>
          <a:solidFill>
            <a:srgbClr val="FF2E62"/>
          </a:solidFill>
          <a:ln w="9525" algn="ctr">
            <a:noFill/>
            <a:miter lim="800000"/>
            <a:headEnd/>
            <a:tailEnd/>
          </a:ln>
          <a:effectLst/>
        </p:spPr>
        <p:txBody>
          <a:bodyPr wrap="none" anchor="ctr" anchorCtr="1"/>
          <a:lstStyle/>
          <a:p>
            <a:pPr algn="ctr">
              <a:defRPr/>
            </a:pPr>
            <a:r>
              <a:rPr lang="en-US" sz="1400"/>
              <a:t>President University</a:t>
            </a:r>
          </a:p>
        </p:txBody>
      </p:sp>
      <p:sp>
        <p:nvSpPr>
          <p:cNvPr id="3" name="Rectangle 12"/>
          <p:cNvSpPr>
            <a:spLocks noChangeArrowheads="1"/>
          </p:cNvSpPr>
          <p:nvPr/>
        </p:nvSpPr>
        <p:spPr bwMode="auto">
          <a:xfrm>
            <a:off x="3041650" y="6624638"/>
            <a:ext cx="3076575" cy="233362"/>
          </a:xfrm>
          <a:prstGeom prst="rect">
            <a:avLst/>
          </a:prstGeom>
          <a:solidFill>
            <a:srgbClr val="FF5781"/>
          </a:solidFill>
          <a:ln w="9525" algn="ctr">
            <a:noFill/>
            <a:miter lim="800000"/>
            <a:headEnd/>
            <a:tailEnd/>
          </a:ln>
          <a:effectLst/>
        </p:spPr>
        <p:txBody>
          <a:bodyPr wrap="none" anchor="ctr" anchorCtr="1"/>
          <a:lstStyle/>
          <a:p>
            <a:pPr algn="ctr">
              <a:defRPr/>
            </a:pPr>
            <a:r>
              <a:rPr lang="en-US" sz="1400"/>
              <a:t>Erwin Sitompul</a:t>
            </a:r>
          </a:p>
        </p:txBody>
      </p:sp>
      <p:sp>
        <p:nvSpPr>
          <p:cNvPr id="4" name="Rectangle 13"/>
          <p:cNvSpPr>
            <a:spLocks noChangeArrowheads="1"/>
          </p:cNvSpPr>
          <p:nvPr/>
        </p:nvSpPr>
        <p:spPr bwMode="auto">
          <a:xfrm>
            <a:off x="6102350" y="6624638"/>
            <a:ext cx="3041650" cy="233362"/>
          </a:xfrm>
          <a:prstGeom prst="rect">
            <a:avLst/>
          </a:prstGeom>
          <a:solidFill>
            <a:srgbClr val="FF94AF"/>
          </a:solidFill>
          <a:ln w="9525" algn="ctr">
            <a:noFill/>
            <a:miter lim="800000"/>
            <a:headEnd/>
            <a:tailEnd/>
          </a:ln>
          <a:effectLst/>
        </p:spPr>
        <p:txBody>
          <a:bodyPr wrap="none" anchor="ctr" anchorCtr="1"/>
          <a:lstStyle/>
          <a:p>
            <a:pPr algn="ctr">
              <a:defRPr/>
            </a:pPr>
            <a:r>
              <a:rPr lang="en-US" sz="1400" dirty="0"/>
              <a:t>PBST 6/</a:t>
            </a:r>
            <a:fld id="{0E0E0EFC-0006-47B9-BD30-22160D0C1AE9}" type="slidenum">
              <a:rPr lang="en-US" sz="1400" smtClean="0"/>
              <a:pPr algn="ctr">
                <a:defRPr/>
              </a:pPr>
              <a:t>‹#›</a:t>
            </a:fld>
            <a:endParaRPr lang="en-US" sz="1400" dirty="0"/>
          </a:p>
        </p:txBody>
      </p:sp>
      <p:sp>
        <p:nvSpPr>
          <p:cNvPr id="6" name="Rectangle 25"/>
          <p:cNvSpPr>
            <a:spLocks noChangeArrowheads="1"/>
          </p:cNvSpPr>
          <p:nvPr/>
        </p:nvSpPr>
        <p:spPr bwMode="auto">
          <a:xfrm>
            <a:off x="0" y="1917700"/>
            <a:ext cx="9144000" cy="406400"/>
          </a:xfrm>
          <a:prstGeom prst="rect">
            <a:avLst/>
          </a:prstGeom>
          <a:solidFill>
            <a:srgbClr val="FF5781"/>
          </a:solidFill>
          <a:ln w="9525" algn="ctr">
            <a:noFill/>
            <a:miter lim="800000"/>
            <a:headEnd/>
            <a:tailEnd/>
          </a:ln>
          <a:effectLst/>
        </p:spPr>
        <p:txBody>
          <a:bodyPr wrap="none" bIns="82800" anchor="ctr" anchorCtr="1"/>
          <a:lstStyle/>
          <a:p>
            <a:pPr algn="ctr">
              <a:defRPr/>
            </a:pPr>
            <a:r>
              <a:rPr lang="en-US" dirty="0"/>
              <a:t>Lecture 6</a:t>
            </a:r>
          </a:p>
        </p:txBody>
      </p:sp>
      <p:sp>
        <p:nvSpPr>
          <p:cNvPr id="7" name="Rectangle 26"/>
          <p:cNvSpPr>
            <a:spLocks noChangeArrowheads="1"/>
          </p:cNvSpPr>
          <p:nvPr/>
        </p:nvSpPr>
        <p:spPr bwMode="auto">
          <a:xfrm>
            <a:off x="0" y="1192213"/>
            <a:ext cx="9144000" cy="687387"/>
          </a:xfrm>
          <a:prstGeom prst="rect">
            <a:avLst/>
          </a:prstGeom>
          <a:solidFill>
            <a:srgbClr val="FF94AF"/>
          </a:solidFill>
          <a:ln w="9525" algn="ctr">
            <a:noFill/>
            <a:miter lim="800000"/>
            <a:headEnd/>
            <a:tailEnd/>
          </a:ln>
          <a:effectLst/>
        </p:spPr>
        <p:txBody>
          <a:bodyPr wrap="none" anchor="ctr" anchorCtr="1"/>
          <a:lstStyle/>
          <a:p>
            <a:pPr algn="ctr">
              <a:defRPr/>
            </a:pPr>
            <a:r>
              <a:rPr lang="en-US" sz="3600"/>
              <a:t>Probability and Statistics</a:t>
            </a:r>
          </a:p>
        </p:txBody>
      </p:sp>
      <p:pic>
        <p:nvPicPr>
          <p:cNvPr id="8" name="Picture 27" descr="45277351686s"/>
          <p:cNvPicPr>
            <a:picLocks noChangeAspect="1" noChangeArrowheads="1"/>
          </p:cNvPicPr>
          <p:nvPr/>
        </p:nvPicPr>
        <p:blipFill>
          <a:blip r:embed="rId2"/>
          <a:srcRect/>
          <a:stretch>
            <a:fillRect/>
          </a:stretch>
        </p:blipFill>
        <p:spPr bwMode="auto">
          <a:xfrm>
            <a:off x="76200" y="6084888"/>
            <a:ext cx="400050" cy="465137"/>
          </a:xfrm>
          <a:prstGeom prst="rect">
            <a:avLst/>
          </a:prstGeom>
          <a:noFill/>
          <a:ln w="9525">
            <a:noFill/>
            <a:miter lim="800000"/>
            <a:headEnd/>
            <a:tailEnd/>
          </a:ln>
        </p:spPr>
      </p:pic>
      <p:sp>
        <p:nvSpPr>
          <p:cNvPr id="10" name="Line 30"/>
          <p:cNvSpPr>
            <a:spLocks noChangeShapeType="1"/>
          </p:cNvSpPr>
          <p:nvPr userDrawn="1"/>
        </p:nvSpPr>
        <p:spPr bwMode="auto">
          <a:xfrm>
            <a:off x="0" y="1898650"/>
            <a:ext cx="9144000" cy="0"/>
          </a:xfrm>
          <a:prstGeom prst="line">
            <a:avLst/>
          </a:prstGeom>
          <a:noFill/>
          <a:ln w="57150">
            <a:solidFill>
              <a:srgbClr val="FF2E62"/>
            </a:solidFill>
            <a:round/>
            <a:headEnd/>
            <a:tailEnd/>
          </a:ln>
          <a:effectLst/>
        </p:spPr>
        <p:txBody>
          <a:bodyPr anchor="ctr"/>
          <a:lstStyle/>
          <a:p>
            <a:pPr>
              <a:defRPr/>
            </a:pPr>
            <a:endParaRPr lang="en-US"/>
          </a:p>
        </p:txBody>
      </p:sp>
      <p:sp>
        <p:nvSpPr>
          <p:cNvPr id="11" name="Text Box 23"/>
          <p:cNvSpPr txBox="1">
            <a:spLocks noChangeArrowheads="1"/>
          </p:cNvSpPr>
          <p:nvPr userDrawn="1"/>
        </p:nvSpPr>
        <p:spPr bwMode="auto">
          <a:xfrm>
            <a:off x="2622550" y="4362450"/>
            <a:ext cx="3851275" cy="822325"/>
          </a:xfrm>
          <a:prstGeom prst="rect">
            <a:avLst/>
          </a:prstGeom>
          <a:noFill/>
          <a:ln w="9525" algn="ctr">
            <a:noFill/>
            <a:miter lim="800000"/>
            <a:headEnd/>
            <a:tailEnd/>
          </a:ln>
          <a:effectLst/>
        </p:spPr>
        <p:txBody>
          <a:bodyPr wrap="none">
            <a:spAutoFit/>
          </a:bodyPr>
          <a:lstStyle/>
          <a:p>
            <a:pPr algn="ctr">
              <a:defRPr/>
            </a:pPr>
            <a:r>
              <a:rPr lang="en-US" dirty="0">
                <a:solidFill>
                  <a:schemeClr val="tx1"/>
                </a:solidFill>
              </a:rPr>
              <a:t>Dr.-Ing. Erwin Sitompul</a:t>
            </a:r>
          </a:p>
          <a:p>
            <a:pPr algn="ctr">
              <a:defRPr/>
            </a:pPr>
            <a:r>
              <a:rPr lang="en-US" dirty="0">
                <a:solidFill>
                  <a:schemeClr val="tx1"/>
                </a:solidFill>
              </a:rPr>
              <a:t>President University</a:t>
            </a:r>
          </a:p>
        </p:txBody>
      </p:sp>
      <p:sp>
        <p:nvSpPr>
          <p:cNvPr id="12" name="Rectangle 7"/>
          <p:cNvSpPr>
            <a:spLocks noChangeArrowheads="1"/>
          </p:cNvSpPr>
          <p:nvPr userDrawn="1"/>
        </p:nvSpPr>
        <p:spPr bwMode="auto">
          <a:xfrm>
            <a:off x="2039938" y="5295900"/>
            <a:ext cx="4978400" cy="457200"/>
          </a:xfrm>
          <a:prstGeom prst="rect">
            <a:avLst/>
          </a:prstGeom>
          <a:noFill/>
          <a:ln w="9525" algn="ctr">
            <a:noFill/>
            <a:miter lim="800000"/>
            <a:headEnd/>
            <a:tailEnd/>
          </a:ln>
        </p:spPr>
        <p:txBody>
          <a:bodyPr wrap="none">
            <a:spAutoFit/>
          </a:bodyPr>
          <a:lstStyle/>
          <a:p>
            <a:pPr algn="ctr">
              <a:defRPr/>
            </a:pPr>
            <a:r>
              <a:rPr lang="en-US" dirty="0">
                <a:solidFill>
                  <a:srgbClr val="FF2E62"/>
                </a:solidFill>
              </a:rPr>
              <a:t>http://zitompul.wordpress.com</a:t>
            </a:r>
          </a:p>
        </p:txBody>
      </p:sp>
      <p:grpSp>
        <p:nvGrpSpPr>
          <p:cNvPr id="13" name="Group 12"/>
          <p:cNvGrpSpPr/>
          <p:nvPr userDrawn="1"/>
        </p:nvGrpSpPr>
        <p:grpSpPr>
          <a:xfrm>
            <a:off x="3749840" y="6051490"/>
            <a:ext cx="1640584" cy="400110"/>
            <a:chOff x="1638300" y="6051490"/>
            <a:chExt cx="1640584" cy="400110"/>
          </a:xfrm>
        </p:grpSpPr>
        <p:sp>
          <p:nvSpPr>
            <p:cNvPr id="14" name="TextBox 13"/>
            <p:cNvSpPr txBox="1"/>
            <p:nvPr/>
          </p:nvSpPr>
          <p:spPr>
            <a:xfrm>
              <a:off x="1638300" y="6051490"/>
              <a:ext cx="358775" cy="400110"/>
            </a:xfrm>
            <a:prstGeom prst="rect">
              <a:avLst/>
            </a:prstGeom>
            <a:noFill/>
            <a:ln w="57150">
              <a:noFill/>
              <a:miter lim="800000"/>
            </a:ln>
          </p:spPr>
          <p:txBody>
            <a:bodyPr wrap="square" rtlCol="0">
              <a:spAutoFit/>
            </a:bodyPr>
            <a:lstStyle/>
            <a:p>
              <a:pPr algn="ctr"/>
              <a:r>
                <a:rPr lang="en-US" sz="2000" b="1" dirty="0">
                  <a:solidFill>
                    <a:schemeClr val="tx1"/>
                  </a:solidFill>
                </a:rPr>
                <a:t>2</a:t>
              </a:r>
            </a:p>
          </p:txBody>
        </p:sp>
        <p:sp>
          <p:nvSpPr>
            <p:cNvPr id="15" name="TextBox 14"/>
            <p:cNvSpPr txBox="1"/>
            <p:nvPr/>
          </p:nvSpPr>
          <p:spPr>
            <a:xfrm>
              <a:off x="2062518" y="6051490"/>
              <a:ext cx="367409" cy="400110"/>
            </a:xfrm>
            <a:prstGeom prst="rect">
              <a:avLst/>
            </a:prstGeom>
            <a:noFill/>
            <a:ln w="57150">
              <a:noFill/>
              <a:miter lim="800000"/>
            </a:ln>
          </p:spPr>
          <p:txBody>
            <a:bodyPr wrap="none" rtlCol="0">
              <a:spAutoFit/>
            </a:bodyPr>
            <a:lstStyle/>
            <a:p>
              <a:pPr algn="ctr"/>
              <a:r>
                <a:rPr lang="en-US" sz="2000" b="1" dirty="0">
                  <a:solidFill>
                    <a:schemeClr val="tx1"/>
                  </a:solidFill>
                </a:rPr>
                <a:t>0</a:t>
              </a:r>
            </a:p>
          </p:txBody>
        </p:sp>
        <p:sp>
          <p:nvSpPr>
            <p:cNvPr id="16" name="TextBox 15"/>
            <p:cNvSpPr txBox="1"/>
            <p:nvPr/>
          </p:nvSpPr>
          <p:spPr>
            <a:xfrm>
              <a:off x="2493048" y="6051490"/>
              <a:ext cx="367409" cy="400110"/>
            </a:xfrm>
            <a:prstGeom prst="rect">
              <a:avLst/>
            </a:prstGeom>
            <a:noFill/>
            <a:ln w="57150">
              <a:noFill/>
              <a:miter lim="800000"/>
            </a:ln>
          </p:spPr>
          <p:txBody>
            <a:bodyPr wrap="none" rtlCol="0">
              <a:spAutoFit/>
            </a:bodyPr>
            <a:lstStyle/>
            <a:p>
              <a:pPr algn="ctr"/>
              <a:r>
                <a:rPr lang="en-US" sz="2000" b="1" dirty="0">
                  <a:solidFill>
                    <a:schemeClr val="tx1"/>
                  </a:solidFill>
                </a:rPr>
                <a:t>1</a:t>
              </a:r>
            </a:p>
          </p:txBody>
        </p:sp>
        <p:sp>
          <p:nvSpPr>
            <p:cNvPr id="17" name="TextBox 16"/>
            <p:cNvSpPr txBox="1"/>
            <p:nvPr/>
          </p:nvSpPr>
          <p:spPr>
            <a:xfrm>
              <a:off x="2911475" y="6051490"/>
              <a:ext cx="367409" cy="400110"/>
            </a:xfrm>
            <a:prstGeom prst="rect">
              <a:avLst/>
            </a:prstGeom>
            <a:noFill/>
            <a:ln w="57150">
              <a:noFill/>
              <a:miter lim="800000"/>
            </a:ln>
          </p:spPr>
          <p:txBody>
            <a:bodyPr wrap="none" rtlCol="0">
              <a:spAutoFit/>
            </a:bodyPr>
            <a:lstStyle/>
            <a:p>
              <a:pPr algn="ctr"/>
              <a:r>
                <a:rPr lang="en-US" sz="2000" b="1" dirty="0">
                  <a:solidFill>
                    <a:schemeClr val="tx1"/>
                  </a:solidFill>
                </a:rPr>
                <a:t>3</a:t>
              </a:r>
            </a:p>
          </p:txBody>
        </p:sp>
      </p:grpSp>
      <p:grpSp>
        <p:nvGrpSpPr>
          <p:cNvPr id="18" name="Group 17"/>
          <p:cNvGrpSpPr/>
          <p:nvPr userDrawn="1"/>
        </p:nvGrpSpPr>
        <p:grpSpPr>
          <a:xfrm>
            <a:off x="3769778" y="6049895"/>
            <a:ext cx="1597392" cy="396000"/>
            <a:chOff x="3769778" y="6049895"/>
            <a:chExt cx="1597392" cy="396000"/>
          </a:xfrm>
        </p:grpSpPr>
        <p:sp>
          <p:nvSpPr>
            <p:cNvPr id="19" name="Rectangle 18"/>
            <p:cNvSpPr/>
            <p:nvPr/>
          </p:nvSpPr>
          <p:spPr bwMode="auto">
            <a:xfrm>
              <a:off x="3769778" y="6049895"/>
              <a:ext cx="324000" cy="396000"/>
            </a:xfrm>
            <a:prstGeom prst="rect">
              <a:avLst/>
            </a:prstGeom>
            <a:noFill/>
            <a:ln w="57150" cap="flat" cmpd="sng" algn="ctr">
              <a:solidFill>
                <a:srgbClr val="FF2E62"/>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Verdana" pitchFamily="34" charset="0"/>
              </a:endParaRPr>
            </a:p>
          </p:txBody>
        </p:sp>
        <p:sp>
          <p:nvSpPr>
            <p:cNvPr id="20" name="Rectangle 19"/>
            <p:cNvSpPr/>
            <p:nvPr/>
          </p:nvSpPr>
          <p:spPr bwMode="auto">
            <a:xfrm>
              <a:off x="4621568" y="6049895"/>
              <a:ext cx="324000" cy="396000"/>
            </a:xfrm>
            <a:prstGeom prst="rect">
              <a:avLst/>
            </a:prstGeom>
            <a:noFill/>
            <a:ln w="57150" cap="flat" cmpd="sng" algn="ctr">
              <a:solidFill>
                <a:srgbClr val="FF2E62"/>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Verdana" pitchFamily="34" charset="0"/>
              </a:endParaRPr>
            </a:p>
          </p:txBody>
        </p:sp>
        <p:sp>
          <p:nvSpPr>
            <p:cNvPr id="21" name="Rectangle 20"/>
            <p:cNvSpPr/>
            <p:nvPr/>
          </p:nvSpPr>
          <p:spPr bwMode="auto">
            <a:xfrm>
              <a:off x="5043170" y="6049895"/>
              <a:ext cx="324000" cy="396000"/>
            </a:xfrm>
            <a:prstGeom prst="rect">
              <a:avLst/>
            </a:prstGeom>
            <a:noFill/>
            <a:ln w="57150" cap="flat" cmpd="sng" algn="ctr">
              <a:solidFill>
                <a:srgbClr val="FF94AF"/>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Verdana" pitchFamily="34" charset="0"/>
              </a:endParaRPr>
            </a:p>
          </p:txBody>
        </p:sp>
        <p:sp>
          <p:nvSpPr>
            <p:cNvPr id="22" name="Rectangle 21"/>
            <p:cNvSpPr/>
            <p:nvPr userDrawn="1"/>
          </p:nvSpPr>
          <p:spPr bwMode="auto">
            <a:xfrm>
              <a:off x="4198076" y="6049895"/>
              <a:ext cx="324000" cy="396000"/>
            </a:xfrm>
            <a:prstGeom prst="rect">
              <a:avLst/>
            </a:prstGeom>
            <a:noFill/>
            <a:ln w="57150" cap="flat" cmpd="sng" algn="ctr">
              <a:solidFill>
                <a:srgbClr val="FF94AF"/>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bg1"/>
                </a:solidFill>
                <a:effectLst/>
                <a:latin typeface="Verdana" pitchFamily="34" charset="0"/>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279400"/>
            <a:ext cx="2278063" cy="5846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279400"/>
            <a:ext cx="6686550" cy="5846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5" name="Rectangle 32"/>
          <p:cNvSpPr>
            <a:spLocks noGrp="1" noChangeArrowheads="1"/>
          </p:cNvSpPr>
          <p:nvPr>
            <p:ph type="title"/>
          </p:nvPr>
        </p:nvSpPr>
        <p:spPr bwMode="auto">
          <a:xfrm>
            <a:off x="0" y="279400"/>
            <a:ext cx="9117013" cy="4492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41" name="Rectangle 17"/>
          <p:cNvSpPr>
            <a:spLocks noChangeArrowheads="1"/>
          </p:cNvSpPr>
          <p:nvPr/>
        </p:nvSpPr>
        <p:spPr bwMode="auto">
          <a:xfrm>
            <a:off x="0" y="233363"/>
            <a:ext cx="9144000" cy="539750"/>
          </a:xfrm>
          <a:prstGeom prst="rect">
            <a:avLst/>
          </a:prstGeom>
          <a:solidFill>
            <a:srgbClr val="FF94AF"/>
          </a:solidFill>
          <a:ln w="9525" algn="ctr">
            <a:noFill/>
            <a:miter lim="800000"/>
            <a:headEnd/>
            <a:tailEnd/>
          </a:ln>
          <a:effectLst/>
        </p:spPr>
        <p:txBody>
          <a:bodyPr wrap="none" anchor="ctr"/>
          <a:lstStyle/>
          <a:p>
            <a:pPr>
              <a:defRPr/>
            </a:pPr>
            <a:endParaRPr lang="en-US" sz="3600" dirty="0"/>
          </a:p>
        </p:txBody>
      </p:sp>
      <p:sp>
        <p:nvSpPr>
          <p:cNvPr id="1039" name="Rectangle 15"/>
          <p:cNvSpPr>
            <a:spLocks noChangeArrowheads="1"/>
          </p:cNvSpPr>
          <p:nvPr/>
        </p:nvSpPr>
        <p:spPr bwMode="auto">
          <a:xfrm>
            <a:off x="0" y="0"/>
            <a:ext cx="3130550" cy="233363"/>
          </a:xfrm>
          <a:prstGeom prst="rect">
            <a:avLst/>
          </a:prstGeom>
          <a:solidFill>
            <a:srgbClr val="FF2E62"/>
          </a:solidFill>
          <a:ln w="9525" algn="ctr">
            <a:noFill/>
            <a:miter lim="800000"/>
            <a:headEnd/>
            <a:tailEnd/>
          </a:ln>
          <a:effectLst/>
        </p:spPr>
        <p:txBody>
          <a:bodyPr wrap="none" anchor="ctr"/>
          <a:lstStyle/>
          <a:p>
            <a:pPr algn="l">
              <a:defRPr/>
            </a:pPr>
            <a:endParaRPr lang="en-US" sz="1400" dirty="0"/>
          </a:p>
        </p:txBody>
      </p:sp>
      <p:sp>
        <p:nvSpPr>
          <p:cNvPr id="1040" name="Rectangle 16"/>
          <p:cNvSpPr>
            <a:spLocks noChangeArrowheads="1"/>
          </p:cNvSpPr>
          <p:nvPr/>
        </p:nvSpPr>
        <p:spPr bwMode="auto">
          <a:xfrm>
            <a:off x="3130550" y="0"/>
            <a:ext cx="6010275" cy="233363"/>
          </a:xfrm>
          <a:prstGeom prst="rect">
            <a:avLst/>
          </a:prstGeom>
          <a:solidFill>
            <a:srgbClr val="FF5781"/>
          </a:solidFill>
          <a:ln w="9525" algn="ctr">
            <a:noFill/>
            <a:miter lim="800000"/>
            <a:headEnd/>
            <a:tailEnd/>
          </a:ln>
          <a:effectLst/>
        </p:spPr>
        <p:txBody>
          <a:bodyPr wrap="none" anchor="ctr"/>
          <a:lstStyle/>
          <a:p>
            <a:pPr>
              <a:defRPr/>
            </a:pPr>
            <a:endParaRPr lang="en-US" sz="1400" dirty="0"/>
          </a:p>
        </p:txBody>
      </p:sp>
      <p:sp>
        <p:nvSpPr>
          <p:cNvPr id="1043" name="Rectangle 19"/>
          <p:cNvSpPr>
            <a:spLocks noChangeArrowheads="1"/>
          </p:cNvSpPr>
          <p:nvPr/>
        </p:nvSpPr>
        <p:spPr bwMode="auto">
          <a:xfrm>
            <a:off x="0" y="6624638"/>
            <a:ext cx="3041650" cy="233362"/>
          </a:xfrm>
          <a:prstGeom prst="rect">
            <a:avLst/>
          </a:prstGeom>
          <a:solidFill>
            <a:srgbClr val="FF2E62"/>
          </a:solidFill>
          <a:ln w="9525" algn="ctr">
            <a:noFill/>
            <a:miter lim="800000"/>
            <a:headEnd/>
            <a:tailEnd/>
          </a:ln>
          <a:effectLst/>
        </p:spPr>
        <p:txBody>
          <a:bodyPr wrap="none" anchor="ctr" anchorCtr="1"/>
          <a:lstStyle/>
          <a:p>
            <a:pPr algn="ctr">
              <a:defRPr/>
            </a:pPr>
            <a:r>
              <a:rPr lang="en-US" sz="1400" dirty="0"/>
              <a:t>President University</a:t>
            </a:r>
          </a:p>
        </p:txBody>
      </p:sp>
      <p:sp>
        <p:nvSpPr>
          <p:cNvPr id="1044" name="Rectangle 20"/>
          <p:cNvSpPr>
            <a:spLocks noChangeArrowheads="1"/>
          </p:cNvSpPr>
          <p:nvPr/>
        </p:nvSpPr>
        <p:spPr bwMode="auto">
          <a:xfrm>
            <a:off x="3041650" y="6624638"/>
            <a:ext cx="3076575" cy="233362"/>
          </a:xfrm>
          <a:prstGeom prst="rect">
            <a:avLst/>
          </a:prstGeom>
          <a:solidFill>
            <a:srgbClr val="FF5781"/>
          </a:solidFill>
          <a:ln w="9525" algn="ctr">
            <a:noFill/>
            <a:miter lim="800000"/>
            <a:headEnd/>
            <a:tailEnd/>
          </a:ln>
          <a:effectLst/>
        </p:spPr>
        <p:txBody>
          <a:bodyPr wrap="none" anchor="ctr" anchorCtr="1"/>
          <a:lstStyle/>
          <a:p>
            <a:pPr algn="ctr">
              <a:defRPr/>
            </a:pPr>
            <a:r>
              <a:rPr lang="en-US" sz="1400" dirty="0"/>
              <a:t>Erwin </a:t>
            </a:r>
            <a:r>
              <a:rPr lang="en-US" sz="1400" dirty="0" err="1"/>
              <a:t>Sitompul</a:t>
            </a:r>
            <a:endParaRPr lang="en-US" sz="1400" dirty="0"/>
          </a:p>
        </p:txBody>
      </p:sp>
      <p:sp>
        <p:nvSpPr>
          <p:cNvPr id="1045" name="Rectangle 21"/>
          <p:cNvSpPr>
            <a:spLocks noChangeArrowheads="1"/>
          </p:cNvSpPr>
          <p:nvPr/>
        </p:nvSpPr>
        <p:spPr bwMode="auto">
          <a:xfrm>
            <a:off x="6102350" y="6624638"/>
            <a:ext cx="3041650" cy="233362"/>
          </a:xfrm>
          <a:prstGeom prst="rect">
            <a:avLst/>
          </a:prstGeom>
          <a:solidFill>
            <a:srgbClr val="FF94AF"/>
          </a:solidFill>
          <a:ln w="9525" algn="ctr">
            <a:noFill/>
            <a:miter lim="800000"/>
            <a:headEnd/>
            <a:tailEnd/>
          </a:ln>
          <a:effectLst/>
        </p:spPr>
        <p:txBody>
          <a:bodyPr wrap="none" anchor="ctr" anchorCtr="1"/>
          <a:lstStyle/>
          <a:p>
            <a:pPr algn="ctr">
              <a:defRPr/>
            </a:pPr>
            <a:r>
              <a:rPr lang="en-US" sz="1400" dirty="0"/>
              <a:t>PBST 6/</a:t>
            </a:r>
            <a:fld id="{AC268E9D-97A9-4070-9270-1A022528A1B1}" type="slidenum">
              <a:rPr lang="en-US" sz="1400" smtClean="0"/>
              <a:pPr algn="ctr">
                <a:defRPr/>
              </a:pPr>
              <a:t>‹#›</a:t>
            </a:fld>
            <a:endParaRPr lang="en-US" sz="1400" dirty="0"/>
          </a:p>
        </p:txBody>
      </p:sp>
      <p:pic>
        <p:nvPicPr>
          <p:cNvPr id="8201" name="Picture 34" descr="45277351686s"/>
          <p:cNvPicPr>
            <a:picLocks noChangeAspect="1" noChangeArrowheads="1"/>
          </p:cNvPicPr>
          <p:nvPr/>
        </p:nvPicPr>
        <p:blipFill>
          <a:blip r:embed="rId13"/>
          <a:srcRect/>
          <a:stretch>
            <a:fillRect/>
          </a:stretch>
        </p:blipFill>
        <p:spPr bwMode="auto">
          <a:xfrm>
            <a:off x="76200" y="6084888"/>
            <a:ext cx="400050" cy="46513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rtl="0" eaLnBrk="0" fontAlgn="base" hangingPunct="0">
        <a:spcBef>
          <a:spcPct val="0"/>
        </a:spcBef>
        <a:spcAft>
          <a:spcPct val="0"/>
        </a:spcAft>
        <a:defRPr sz="3200">
          <a:solidFill>
            <a:schemeClr val="bg1"/>
          </a:solidFill>
          <a:latin typeface="+mj-lt"/>
          <a:ea typeface="+mj-ea"/>
          <a:cs typeface="+mj-cs"/>
        </a:defRPr>
      </a:lvl1pPr>
      <a:lvl2pPr algn="r" rtl="0" eaLnBrk="0" fontAlgn="base" hangingPunct="0">
        <a:spcBef>
          <a:spcPct val="0"/>
        </a:spcBef>
        <a:spcAft>
          <a:spcPct val="0"/>
        </a:spcAft>
        <a:defRPr sz="3200">
          <a:solidFill>
            <a:schemeClr val="bg1"/>
          </a:solidFill>
          <a:latin typeface="Verdana" pitchFamily="34" charset="0"/>
        </a:defRPr>
      </a:lvl2pPr>
      <a:lvl3pPr algn="r" rtl="0" eaLnBrk="0" fontAlgn="base" hangingPunct="0">
        <a:spcBef>
          <a:spcPct val="0"/>
        </a:spcBef>
        <a:spcAft>
          <a:spcPct val="0"/>
        </a:spcAft>
        <a:defRPr sz="3200">
          <a:solidFill>
            <a:schemeClr val="bg1"/>
          </a:solidFill>
          <a:latin typeface="Verdana" pitchFamily="34" charset="0"/>
        </a:defRPr>
      </a:lvl3pPr>
      <a:lvl4pPr algn="r" rtl="0" eaLnBrk="0" fontAlgn="base" hangingPunct="0">
        <a:spcBef>
          <a:spcPct val="0"/>
        </a:spcBef>
        <a:spcAft>
          <a:spcPct val="0"/>
        </a:spcAft>
        <a:defRPr sz="3200">
          <a:solidFill>
            <a:schemeClr val="bg1"/>
          </a:solidFill>
          <a:latin typeface="Verdana" pitchFamily="34" charset="0"/>
        </a:defRPr>
      </a:lvl4pPr>
      <a:lvl5pPr algn="r" rtl="0" eaLnBrk="0" fontAlgn="base" hangingPunct="0">
        <a:spcBef>
          <a:spcPct val="0"/>
        </a:spcBef>
        <a:spcAft>
          <a:spcPct val="0"/>
        </a:spcAft>
        <a:defRPr sz="3200">
          <a:solidFill>
            <a:schemeClr val="bg1"/>
          </a:solidFill>
          <a:latin typeface="Verdana" pitchFamily="34" charset="0"/>
        </a:defRPr>
      </a:lvl5pPr>
      <a:lvl6pPr marL="457200" algn="r" rtl="0" fontAlgn="base">
        <a:spcBef>
          <a:spcPct val="0"/>
        </a:spcBef>
        <a:spcAft>
          <a:spcPct val="0"/>
        </a:spcAft>
        <a:defRPr sz="3200">
          <a:solidFill>
            <a:schemeClr val="bg1"/>
          </a:solidFill>
          <a:latin typeface="Verdana" pitchFamily="34" charset="0"/>
        </a:defRPr>
      </a:lvl6pPr>
      <a:lvl7pPr marL="914400" algn="r" rtl="0" fontAlgn="base">
        <a:spcBef>
          <a:spcPct val="0"/>
        </a:spcBef>
        <a:spcAft>
          <a:spcPct val="0"/>
        </a:spcAft>
        <a:defRPr sz="3200">
          <a:solidFill>
            <a:schemeClr val="bg1"/>
          </a:solidFill>
          <a:latin typeface="Verdana" pitchFamily="34" charset="0"/>
        </a:defRPr>
      </a:lvl7pPr>
      <a:lvl8pPr marL="1371600" algn="r" rtl="0" fontAlgn="base">
        <a:spcBef>
          <a:spcPct val="0"/>
        </a:spcBef>
        <a:spcAft>
          <a:spcPct val="0"/>
        </a:spcAft>
        <a:defRPr sz="3200">
          <a:solidFill>
            <a:schemeClr val="bg1"/>
          </a:solidFill>
          <a:latin typeface="Verdana" pitchFamily="34" charset="0"/>
        </a:defRPr>
      </a:lvl8pPr>
      <a:lvl9pPr marL="1828800" algn="r" rtl="0" fontAlgn="base">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5.wmf"/></Relationships>
</file>

<file path=ppt/slides/_rels/slide12.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28.bin"/><Relationship Id="rId18" Type="http://schemas.openxmlformats.org/officeDocument/2006/relationships/image" Target="../media/image33.wmf"/><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30.wmf"/><Relationship Id="rId17" Type="http://schemas.openxmlformats.org/officeDocument/2006/relationships/oleObject" Target="../embeddings/oleObject30.bin"/><Relationship Id="rId2" Type="http://schemas.openxmlformats.org/officeDocument/2006/relationships/slideLayout" Target="../slideLayouts/slideLayout2.xml"/><Relationship Id="rId16" Type="http://schemas.openxmlformats.org/officeDocument/2006/relationships/image" Target="../media/image32.wmf"/><Relationship Id="rId1" Type="http://schemas.openxmlformats.org/officeDocument/2006/relationships/vmlDrawing" Target="../drawings/vmlDrawing9.vml"/><Relationship Id="rId6" Type="http://schemas.openxmlformats.org/officeDocument/2006/relationships/image" Target="../media/image27.wmf"/><Relationship Id="rId11" Type="http://schemas.openxmlformats.org/officeDocument/2006/relationships/oleObject" Target="../embeddings/oleObject27.bin"/><Relationship Id="rId5" Type="http://schemas.openxmlformats.org/officeDocument/2006/relationships/oleObject" Target="../embeddings/oleObject24.bin"/><Relationship Id="rId15" Type="http://schemas.openxmlformats.org/officeDocument/2006/relationships/oleObject" Target="../embeddings/oleObject29.bin"/><Relationship Id="rId10" Type="http://schemas.openxmlformats.org/officeDocument/2006/relationships/image" Target="../media/image29.wmf"/><Relationship Id="rId19" Type="http://schemas.openxmlformats.org/officeDocument/2006/relationships/oleObject" Target="../embeddings/oleObject31.bin"/><Relationship Id="rId4" Type="http://schemas.openxmlformats.org/officeDocument/2006/relationships/image" Target="../media/image26.wmf"/><Relationship Id="rId9" Type="http://schemas.openxmlformats.org/officeDocument/2006/relationships/oleObject" Target="../embeddings/oleObject26.bin"/><Relationship Id="rId14" Type="http://schemas.openxmlformats.org/officeDocument/2006/relationships/image" Target="../media/image31.wmf"/></Relationships>
</file>

<file path=ppt/slides/_rels/slide13.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5.wmf"/><Relationship Id="rId5" Type="http://schemas.openxmlformats.org/officeDocument/2006/relationships/oleObject" Target="../embeddings/oleObject33.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35.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11.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3.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9.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20.wmf"/><Relationship Id="rId2" Type="http://schemas.openxmlformats.org/officeDocument/2006/relationships/slideLayout" Target="../slideLayouts/slideLayout2.xml"/><Relationship Id="rId16" Type="http://schemas.openxmlformats.org/officeDocument/2006/relationships/image" Target="../media/image22.wmf"/><Relationship Id="rId1" Type="http://schemas.openxmlformats.org/officeDocument/2006/relationships/vmlDrawing" Target="../drawings/vmlDrawing7.vml"/><Relationship Id="rId6" Type="http://schemas.openxmlformats.org/officeDocument/2006/relationships/image" Target="../media/image17.wmf"/><Relationship Id="rId11" Type="http://schemas.openxmlformats.org/officeDocument/2006/relationships/oleObject" Target="../embeddings/oleObject19.bin"/><Relationship Id="rId5" Type="http://schemas.openxmlformats.org/officeDocument/2006/relationships/oleObject" Target="../embeddings/oleObject16.bin"/><Relationship Id="rId15" Type="http://schemas.openxmlformats.org/officeDocument/2006/relationships/oleObject" Target="../embeddings/oleObject21.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8.bin"/><Relationship Id="rId14" Type="http://schemas.openxmlformats.org/officeDocument/2006/relationships/image" Target="../media/image2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Negative Binomial Distribution</a:t>
            </a:r>
          </a:p>
        </p:txBody>
      </p:sp>
      <p:sp>
        <p:nvSpPr>
          <p:cNvPr id="7" name="Rectangle 2"/>
          <p:cNvSpPr>
            <a:spLocks noChangeArrowheads="1"/>
          </p:cNvSpPr>
          <p:nvPr/>
        </p:nvSpPr>
        <p:spPr bwMode="auto">
          <a:xfrm>
            <a:off x="71438" y="863600"/>
            <a:ext cx="9072562" cy="172085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Consider an experiment where the properties are the same as those listed for a binomial experiment, with the exception that the trials will be repeated </a:t>
            </a:r>
            <a:r>
              <a:rPr lang="en-US" sz="2000" u="sng" dirty="0">
                <a:solidFill>
                  <a:schemeClr val="tx1"/>
                </a:solidFill>
              </a:rPr>
              <a:t>until</a:t>
            </a:r>
            <a:r>
              <a:rPr lang="en-US" sz="2000" dirty="0">
                <a:solidFill>
                  <a:schemeClr val="tx1"/>
                </a:solidFill>
              </a:rPr>
              <a:t> a fixed number of successes occur.</a:t>
            </a:r>
          </a:p>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We are interested in the probability that the </a:t>
            </a:r>
            <a:r>
              <a:rPr lang="en-US" sz="2000" i="1" dirty="0" err="1">
                <a:solidFill>
                  <a:schemeClr val="tx1"/>
                </a:solidFill>
              </a:rPr>
              <a:t>k</a:t>
            </a:r>
            <a:r>
              <a:rPr lang="en-US" sz="2000" baseline="30000" dirty="0" err="1">
                <a:solidFill>
                  <a:schemeClr val="tx1"/>
                </a:solidFill>
              </a:rPr>
              <a:t>th</a:t>
            </a:r>
            <a:r>
              <a:rPr lang="en-US" sz="2000" dirty="0">
                <a:solidFill>
                  <a:schemeClr val="tx1"/>
                </a:solidFill>
              </a:rPr>
              <a:t> success occurs on the </a:t>
            </a:r>
            <a:r>
              <a:rPr lang="en-US" sz="2000" i="1" dirty="0" err="1">
                <a:solidFill>
                  <a:schemeClr val="tx1"/>
                </a:solidFill>
              </a:rPr>
              <a:t>x</a:t>
            </a:r>
            <a:r>
              <a:rPr lang="en-US" sz="2000" baseline="30000" dirty="0" err="1">
                <a:solidFill>
                  <a:schemeClr val="tx1"/>
                </a:solidFill>
              </a:rPr>
              <a:t>th</a:t>
            </a:r>
            <a:r>
              <a:rPr lang="en-US" sz="2000" dirty="0">
                <a:solidFill>
                  <a:schemeClr val="tx1"/>
                </a:solidFill>
              </a:rPr>
              <a:t> trial.</a:t>
            </a:r>
          </a:p>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This kind of experiment is called </a:t>
            </a:r>
            <a:r>
              <a:rPr lang="en-US" sz="2000" b="1" dirty="0">
                <a:solidFill>
                  <a:schemeClr val="tx1"/>
                </a:solidFill>
              </a:rPr>
              <a:t>negative binomial experiment</a:t>
            </a:r>
            <a:r>
              <a:rPr lang="en-US" sz="2000" dirty="0">
                <a:solidFill>
                  <a:schemeClr val="tx1"/>
                </a:solidFill>
              </a:rPr>
              <a:t>.</a:t>
            </a:r>
          </a:p>
        </p:txBody>
      </p:sp>
      <p:sp>
        <p:nvSpPr>
          <p:cNvPr id="10"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5.5</a:t>
            </a:r>
          </a:p>
        </p:txBody>
      </p:sp>
      <p:sp>
        <p:nvSpPr>
          <p:cNvPr id="11"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Negative Binomial and Geometric Distributions</a:t>
            </a:r>
          </a:p>
        </p:txBody>
      </p:sp>
      <p:sp>
        <p:nvSpPr>
          <p:cNvPr id="12" name="Rectangle 2"/>
          <p:cNvSpPr>
            <a:spLocks noChangeArrowheads="1"/>
          </p:cNvSpPr>
          <p:nvPr/>
        </p:nvSpPr>
        <p:spPr bwMode="auto">
          <a:xfrm>
            <a:off x="71438" y="3162300"/>
            <a:ext cx="9072562" cy="111125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The number </a:t>
            </a:r>
            <a:r>
              <a:rPr lang="en-US" sz="2000" i="1" dirty="0">
                <a:solidFill>
                  <a:schemeClr val="tx1"/>
                </a:solidFill>
              </a:rPr>
              <a:t>X</a:t>
            </a:r>
            <a:r>
              <a:rPr lang="en-US" sz="2000" dirty="0">
                <a:solidFill>
                  <a:schemeClr val="tx1"/>
                </a:solidFill>
              </a:rPr>
              <a:t> of trials to produce </a:t>
            </a:r>
            <a:r>
              <a:rPr lang="en-US" sz="2000" i="1" dirty="0">
                <a:solidFill>
                  <a:schemeClr val="tx1"/>
                </a:solidFill>
              </a:rPr>
              <a:t>k</a:t>
            </a:r>
            <a:r>
              <a:rPr lang="en-US" sz="2000" dirty="0">
                <a:solidFill>
                  <a:schemeClr val="tx1"/>
                </a:solidFill>
              </a:rPr>
              <a:t> successes in a negative binomial experiment is called a </a:t>
            </a:r>
            <a:r>
              <a:rPr lang="en-US" sz="2000" b="1" dirty="0">
                <a:solidFill>
                  <a:schemeClr val="tx1"/>
                </a:solidFill>
              </a:rPr>
              <a:t>negative binomial random variable</a:t>
            </a:r>
            <a:r>
              <a:rPr lang="en-US" sz="2000" dirty="0">
                <a:solidFill>
                  <a:schemeClr val="tx1"/>
                </a:solidFill>
              </a:rPr>
              <a:t>, and its probability distribution is called the </a:t>
            </a:r>
            <a:r>
              <a:rPr lang="en-US" sz="2000" b="1" dirty="0">
                <a:solidFill>
                  <a:schemeClr val="tx1"/>
                </a:solidFill>
              </a:rPr>
              <a:t>negative binomial distribution</a:t>
            </a:r>
            <a:r>
              <a:rPr lang="en-US" sz="2000" dirty="0">
                <a:solidFill>
                  <a:schemeClr val="tx1"/>
                </a:solidFill>
              </a:rPr>
              <a:t>.</a:t>
            </a:r>
          </a:p>
        </p:txBody>
      </p:sp>
      <p:graphicFrame>
        <p:nvGraphicFramePr>
          <p:cNvPr id="2" name="Object 3"/>
          <p:cNvGraphicFramePr>
            <a:graphicFrameLocks noChangeAspect="1"/>
          </p:cNvGraphicFramePr>
          <p:nvPr/>
        </p:nvGraphicFramePr>
        <p:xfrm>
          <a:off x="814388" y="5884863"/>
          <a:ext cx="5048250" cy="433387"/>
        </p:xfrm>
        <a:graphic>
          <a:graphicData uri="http://schemas.openxmlformats.org/presentationml/2006/ole">
            <mc:AlternateContent xmlns:mc="http://schemas.openxmlformats.org/markup-compatibility/2006">
              <mc:Choice xmlns:v="urn:schemas-microsoft-com:vml" Requires="v">
                <p:oleObj spid="_x0000_s489475" name="Equation" r:id="rId3" imgW="2806560" imgH="241200" progId="Equation.DSMT4">
                  <p:embed/>
                </p:oleObj>
              </mc:Choice>
              <mc:Fallback>
                <p:oleObj name="Equation" r:id="rId3" imgW="280656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388" y="5884863"/>
                        <a:ext cx="5048250"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14"/>
          <p:cNvSpPr/>
          <p:nvPr/>
        </p:nvSpPr>
        <p:spPr bwMode="auto">
          <a:xfrm>
            <a:off x="29496" y="5829094"/>
            <a:ext cx="577850" cy="75565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
        <p:nvSpPr>
          <p:cNvPr id="13" name="Rectangle 2"/>
          <p:cNvSpPr>
            <a:spLocks noChangeArrowheads="1"/>
          </p:cNvSpPr>
          <p:nvPr/>
        </p:nvSpPr>
        <p:spPr bwMode="auto">
          <a:xfrm>
            <a:off x="71438" y="4584700"/>
            <a:ext cx="9072562" cy="111125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b="1" dirty="0">
                <a:solidFill>
                  <a:schemeClr val="tx1">
                    <a:lumMod val="50000"/>
                    <a:lumOff val="50000"/>
                  </a:schemeClr>
                </a:solidFill>
              </a:rPr>
              <a:t>|</a:t>
            </a:r>
            <a:r>
              <a:rPr lang="en-US" sz="2000" b="1" dirty="0">
                <a:solidFill>
                  <a:schemeClr val="tx1"/>
                </a:solidFill>
              </a:rPr>
              <a:t>Negative Binomial Distribution</a:t>
            </a:r>
            <a:r>
              <a:rPr lang="en-US" sz="2000" b="1" dirty="0">
                <a:solidFill>
                  <a:schemeClr val="tx1">
                    <a:lumMod val="50000"/>
                    <a:lumOff val="50000"/>
                  </a:schemeClr>
                </a:solidFill>
              </a:rPr>
              <a:t>|</a:t>
            </a:r>
            <a:r>
              <a:rPr lang="en-US" sz="2000" dirty="0">
                <a:solidFill>
                  <a:schemeClr val="tx1"/>
                </a:solidFill>
              </a:rPr>
              <a:t> If repeated independent trials can result in a success with probability </a:t>
            </a:r>
            <a:r>
              <a:rPr lang="en-US" sz="2000" i="1" dirty="0">
                <a:solidFill>
                  <a:schemeClr val="tx1"/>
                </a:solidFill>
              </a:rPr>
              <a:t>p </a:t>
            </a:r>
            <a:r>
              <a:rPr lang="en-US" sz="2000" dirty="0">
                <a:solidFill>
                  <a:schemeClr val="tx1"/>
                </a:solidFill>
              </a:rPr>
              <a:t>and a failure with probability </a:t>
            </a:r>
            <a:r>
              <a:rPr lang="en-US" sz="2000" i="1" dirty="0">
                <a:solidFill>
                  <a:schemeClr val="tx1"/>
                </a:solidFill>
              </a:rPr>
              <a:t>q</a:t>
            </a:r>
            <a:r>
              <a:rPr lang="en-US" sz="800" dirty="0">
                <a:solidFill>
                  <a:schemeClr val="tx1"/>
                </a:solidFill>
              </a:rPr>
              <a:t> </a:t>
            </a:r>
            <a:r>
              <a:rPr lang="en-US" sz="2000" dirty="0">
                <a:solidFill>
                  <a:schemeClr val="tx1"/>
                </a:solidFill>
              </a:rPr>
              <a:t>=</a:t>
            </a:r>
            <a:r>
              <a:rPr lang="en-US" sz="800" dirty="0">
                <a:solidFill>
                  <a:schemeClr val="tx1"/>
                </a:solidFill>
              </a:rPr>
              <a:t> </a:t>
            </a:r>
            <a:r>
              <a:rPr lang="en-US" sz="2000" dirty="0">
                <a:solidFill>
                  <a:schemeClr val="tx1"/>
                </a:solidFill>
              </a:rPr>
              <a:t>1–</a:t>
            </a:r>
            <a:r>
              <a:rPr lang="en-US" sz="2000" i="1" dirty="0">
                <a:solidFill>
                  <a:schemeClr val="tx1"/>
                </a:solidFill>
              </a:rPr>
              <a:t>p</a:t>
            </a:r>
            <a:r>
              <a:rPr lang="en-US" sz="2000" dirty="0">
                <a:solidFill>
                  <a:schemeClr val="tx1"/>
                </a:solidFill>
              </a:rPr>
              <a:t>, then the probability distribution of the random variable </a:t>
            </a:r>
            <a:r>
              <a:rPr lang="en-US" sz="2000" i="1" dirty="0">
                <a:solidFill>
                  <a:schemeClr val="tx1"/>
                </a:solidFill>
              </a:rPr>
              <a:t>X</a:t>
            </a:r>
            <a:r>
              <a:rPr lang="en-US" sz="2000" dirty="0">
                <a:solidFill>
                  <a:schemeClr val="tx1"/>
                </a:solidFill>
              </a:rPr>
              <a:t>, the number of the trial on which the </a:t>
            </a:r>
            <a:r>
              <a:rPr lang="en-US" sz="2000" i="1" dirty="0" err="1">
                <a:solidFill>
                  <a:schemeClr val="tx1"/>
                </a:solidFill>
              </a:rPr>
              <a:t>k</a:t>
            </a:r>
            <a:r>
              <a:rPr lang="en-US" sz="2000" baseline="30000" dirty="0" err="1">
                <a:solidFill>
                  <a:schemeClr val="tx1"/>
                </a:solidFill>
              </a:rPr>
              <a:t>th</a:t>
            </a:r>
            <a:r>
              <a:rPr lang="en-US" sz="2000" dirty="0">
                <a:solidFill>
                  <a:schemeClr val="tx1"/>
                </a:solidFill>
              </a:rPr>
              <a:t> success occurs, is</a:t>
            </a:r>
          </a:p>
        </p:txBody>
      </p:sp>
      <p:sp>
        <p:nvSpPr>
          <p:cNvPr id="16" name="Rectangle 15"/>
          <p:cNvSpPr/>
          <p:nvPr/>
        </p:nvSpPr>
        <p:spPr bwMode="auto">
          <a:xfrm>
            <a:off x="82344" y="4555204"/>
            <a:ext cx="8964000" cy="1822450"/>
          </a:xfrm>
          <a:prstGeom prst="rect">
            <a:avLst/>
          </a:prstGeom>
          <a:noFill/>
          <a:ln w="19050" cap="flat" cmpd="sng" algn="ctr">
            <a:solidFill>
              <a:srgbClr val="FF2E6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Tree>
    <p:extLst>
      <p:ext uri="{BB962C8B-B14F-4D97-AF65-F5344CB8AC3E}">
        <p14:creationId xmlns:p14="http://schemas.microsoft.com/office/powerpoint/2010/main" val="1990232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10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1000"/>
                                        <p:tgtEl>
                                          <p:spTgt spid="13">
                                            <p:txEl>
                                              <p:pRg st="0" end="0"/>
                                            </p:txEl>
                                          </p:spTgt>
                                        </p:tgtEl>
                                      </p:cBhvr>
                                    </p:animEffect>
                                  </p:childTnLst>
                                </p:cTn>
                              </p:par>
                            </p:childTnLst>
                          </p:cTn>
                        </p:par>
                        <p:par>
                          <p:cTn id="28" fill="hold">
                            <p:stCondLst>
                              <p:cond delay="1000"/>
                            </p:stCondLst>
                            <p:childTnLst>
                              <p:par>
                                <p:cTn id="29" presetID="10"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childTnLst>
                                </p:cTn>
                              </p:par>
                            </p:childTnLst>
                          </p:cTn>
                        </p:par>
                        <p:par>
                          <p:cTn id="35" fill="hold">
                            <p:stCondLst>
                              <p:cond delay="2000"/>
                            </p:stCondLst>
                            <p:childTnLst>
                              <p:par>
                                <p:cTn id="36" presetID="54" presetClass="entr" presetSubtype="0" accel="100000"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1000" fill="hold"/>
                                        <p:tgtEl>
                                          <p:spTgt spid="16"/>
                                        </p:tgtEl>
                                        <p:attrNameLst>
                                          <p:attrName>ppt_w</p:attrName>
                                        </p:attrNameLst>
                                      </p:cBhvr>
                                      <p:tavLst>
                                        <p:tav tm="0">
                                          <p:val>
                                            <p:strVal val="#ppt_w*0.05"/>
                                          </p:val>
                                        </p:tav>
                                        <p:tav tm="100000">
                                          <p:val>
                                            <p:strVal val="#ppt_w"/>
                                          </p:val>
                                        </p:tav>
                                      </p:tavLst>
                                    </p:anim>
                                    <p:anim calcmode="lin" valueType="num">
                                      <p:cBhvr>
                                        <p:cTn id="39" dur="1000" fill="hold"/>
                                        <p:tgtEl>
                                          <p:spTgt spid="16"/>
                                        </p:tgtEl>
                                        <p:attrNameLst>
                                          <p:attrName>ppt_h</p:attrName>
                                        </p:attrNameLst>
                                      </p:cBhvr>
                                      <p:tavLst>
                                        <p:tav tm="0">
                                          <p:val>
                                            <p:strVal val="#ppt_h"/>
                                          </p:val>
                                        </p:tav>
                                        <p:tav tm="100000">
                                          <p:val>
                                            <p:strVal val="#ppt_h"/>
                                          </p:val>
                                        </p:tav>
                                      </p:tavLst>
                                    </p:anim>
                                    <p:anim calcmode="lin" valueType="num">
                                      <p:cBhvr>
                                        <p:cTn id="40" dur="1000" fill="hold"/>
                                        <p:tgtEl>
                                          <p:spTgt spid="16"/>
                                        </p:tgtEl>
                                        <p:attrNameLst>
                                          <p:attrName>ppt_x</p:attrName>
                                        </p:attrNameLst>
                                      </p:cBhvr>
                                      <p:tavLst>
                                        <p:tav tm="0">
                                          <p:val>
                                            <p:strVal val="#ppt_x-.2"/>
                                          </p:val>
                                        </p:tav>
                                        <p:tav tm="100000">
                                          <p:val>
                                            <p:strVal val="#ppt_x"/>
                                          </p:val>
                                        </p:tav>
                                      </p:tavLst>
                                    </p:anim>
                                    <p:anim calcmode="lin" valueType="num">
                                      <p:cBhvr>
                                        <p:cTn id="41" dur="1000" fill="hold"/>
                                        <p:tgtEl>
                                          <p:spTgt spid="16"/>
                                        </p:tgtEl>
                                        <p:attrNameLst>
                                          <p:attrName>ppt_y</p:attrName>
                                        </p:attrNameLst>
                                      </p:cBhvr>
                                      <p:tavLst>
                                        <p:tav tm="0">
                                          <p:val>
                                            <p:strVal val="#ppt_y"/>
                                          </p:val>
                                        </p:tav>
                                        <p:tav tm="100000">
                                          <p:val>
                                            <p:strVal val="#ppt_y"/>
                                          </p:val>
                                        </p:tav>
                                      </p:tavLst>
                                    </p:anim>
                                    <p:animEffect transition="in" filter="fade">
                                      <p:cBhvr>
                                        <p:cTn id="4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2" grpId="0" build="p"/>
      <p:bldP spid="15" grpId="0" animBg="1"/>
      <p:bldP spid="13" grpId="0" build="p"/>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29496" y="5829094"/>
            <a:ext cx="577850" cy="75565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Table A.2 Poisson Probability Sums</a:t>
            </a:r>
          </a:p>
        </p:txBody>
      </p:sp>
      <p:sp>
        <p:nvSpPr>
          <p:cNvPr id="10"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5.6</a:t>
            </a:r>
          </a:p>
        </p:txBody>
      </p:sp>
      <p:sp>
        <p:nvSpPr>
          <p:cNvPr id="11"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Poisson Distribution and Poisson Process</a:t>
            </a:r>
          </a:p>
        </p:txBody>
      </p:sp>
      <p:pic>
        <p:nvPicPr>
          <p:cNvPr id="404489" name="Picture 9"/>
          <p:cNvPicPr>
            <a:picLocks noChangeAspect="1" noChangeArrowheads="1"/>
          </p:cNvPicPr>
          <p:nvPr/>
        </p:nvPicPr>
        <p:blipFill>
          <a:blip r:embed="rId2"/>
          <a:srcRect/>
          <a:stretch>
            <a:fillRect/>
          </a:stretch>
        </p:blipFill>
        <p:spPr bwMode="auto">
          <a:xfrm>
            <a:off x="201407" y="777160"/>
            <a:ext cx="8829675" cy="5429250"/>
          </a:xfrm>
          <a:prstGeom prst="rect">
            <a:avLst/>
          </a:prstGeom>
          <a:noFill/>
          <a:ln w="9525">
            <a:noFill/>
            <a:miter lim="800000"/>
            <a:headEnd/>
            <a:tailEnd/>
          </a:ln>
          <a:effectLst/>
        </p:spPr>
      </p:pic>
      <p:pic>
        <p:nvPicPr>
          <p:cNvPr id="404490" name="Picture 10"/>
          <p:cNvPicPr>
            <a:picLocks noChangeAspect="1" noChangeArrowheads="1"/>
          </p:cNvPicPr>
          <p:nvPr/>
        </p:nvPicPr>
        <p:blipFill>
          <a:blip r:embed="rId3"/>
          <a:srcRect/>
          <a:stretch>
            <a:fillRect/>
          </a:stretch>
        </p:blipFill>
        <p:spPr bwMode="auto">
          <a:xfrm>
            <a:off x="7239000" y="5636752"/>
            <a:ext cx="1809750" cy="895350"/>
          </a:xfrm>
          <a:prstGeom prst="rect">
            <a:avLst/>
          </a:prstGeom>
          <a:noFill/>
          <a:ln w="9525">
            <a:noFill/>
            <a:miter lim="800000"/>
            <a:headEnd/>
            <a:tailEnd/>
          </a:ln>
          <a:effectLst/>
        </p:spPr>
      </p:pic>
      <p:sp>
        <p:nvSpPr>
          <p:cNvPr id="30" name="Rectangle 29"/>
          <p:cNvSpPr/>
          <p:nvPr/>
        </p:nvSpPr>
        <p:spPr bwMode="auto">
          <a:xfrm>
            <a:off x="897604" y="1976898"/>
            <a:ext cx="711200" cy="4222750"/>
          </a:xfrm>
          <a:prstGeom prst="rect">
            <a:avLst/>
          </a:prstGeom>
          <a:solidFill>
            <a:srgbClr val="FF94AF">
              <a:alpha val="30196"/>
            </a:srgbClr>
          </a:solid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Tree>
    <p:extLst>
      <p:ext uri="{BB962C8B-B14F-4D97-AF65-F5344CB8AC3E}">
        <p14:creationId xmlns:p14="http://schemas.microsoft.com/office/powerpoint/2010/main" val="113933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4489"/>
                                        </p:tgtEl>
                                        <p:attrNameLst>
                                          <p:attrName>style.visibility</p:attrName>
                                        </p:attrNameLst>
                                      </p:cBhvr>
                                      <p:to>
                                        <p:strVal val="visible"/>
                                      </p:to>
                                    </p:set>
                                    <p:animEffect transition="in" filter="fade">
                                      <p:cBhvr>
                                        <p:cTn id="7" dur="1000"/>
                                        <p:tgtEl>
                                          <p:spTgt spid="40448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10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404490"/>
                                        </p:tgtEl>
                                        <p:attrNameLst>
                                          <p:attrName>style.visibility</p:attrName>
                                        </p:attrNameLst>
                                      </p:cBhvr>
                                      <p:to>
                                        <p:strVal val="visible"/>
                                      </p:to>
                                    </p:set>
                                    <p:animEffect transition="in" filter="fade">
                                      <p:cBhvr>
                                        <p:cTn id="13" dur="1000"/>
                                        <p:tgtEl>
                                          <p:spTgt spid="40449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left)">
                                      <p:cBhvr>
                                        <p:cTn id="18"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Poisson Distribution As a Limit of Binomial</a:t>
            </a:r>
          </a:p>
        </p:txBody>
      </p:sp>
      <p:sp>
        <p:nvSpPr>
          <p:cNvPr id="10"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5.6</a:t>
            </a:r>
          </a:p>
        </p:txBody>
      </p:sp>
      <p:sp>
        <p:nvSpPr>
          <p:cNvPr id="11"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Poisson Distribution and Poisson Process</a:t>
            </a:r>
          </a:p>
        </p:txBody>
      </p:sp>
      <p:sp>
        <p:nvSpPr>
          <p:cNvPr id="23" name="Rectangle 2"/>
          <p:cNvSpPr>
            <a:spLocks noChangeArrowheads="1"/>
          </p:cNvSpPr>
          <p:nvPr/>
        </p:nvSpPr>
        <p:spPr bwMode="auto">
          <a:xfrm>
            <a:off x="71438" y="863600"/>
            <a:ext cx="9072562" cy="145415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It should be clear from the three properties of the Poisson process that the Poisson distribution relates to the binomial distribution.</a:t>
            </a:r>
          </a:p>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In the case of the binomial, if </a:t>
            </a:r>
            <a:r>
              <a:rPr lang="en-US" sz="2000" i="1" dirty="0">
                <a:solidFill>
                  <a:schemeClr val="tx1"/>
                </a:solidFill>
              </a:rPr>
              <a:t>n</a:t>
            </a:r>
            <a:r>
              <a:rPr lang="en-US" sz="2000" dirty="0">
                <a:solidFill>
                  <a:schemeClr val="tx1"/>
                </a:solidFill>
              </a:rPr>
              <a:t> is quite large and </a:t>
            </a:r>
            <a:r>
              <a:rPr lang="en-US" sz="2000" i="1" dirty="0">
                <a:solidFill>
                  <a:schemeClr val="tx1"/>
                </a:solidFill>
              </a:rPr>
              <a:t>p</a:t>
            </a:r>
            <a:r>
              <a:rPr lang="en-US" sz="2000" dirty="0">
                <a:solidFill>
                  <a:schemeClr val="tx1"/>
                </a:solidFill>
              </a:rPr>
              <a:t> is small, the conditions begin to simulate the continuous space or time region implications of the Poisson process.</a:t>
            </a:r>
          </a:p>
        </p:txBody>
      </p:sp>
      <p:sp>
        <p:nvSpPr>
          <p:cNvPr id="26" name="Rectangle 25"/>
          <p:cNvSpPr/>
          <p:nvPr/>
        </p:nvSpPr>
        <p:spPr bwMode="auto">
          <a:xfrm>
            <a:off x="82344" y="4362450"/>
            <a:ext cx="8964000" cy="1111250"/>
          </a:xfrm>
          <a:prstGeom prst="rect">
            <a:avLst/>
          </a:prstGeom>
          <a:noFill/>
          <a:ln w="19050" cap="flat" cmpd="sng" algn="ctr">
            <a:solidFill>
              <a:srgbClr val="FF2E6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
        <p:nvSpPr>
          <p:cNvPr id="27" name="Rectangle 2"/>
          <p:cNvSpPr>
            <a:spLocks noChangeArrowheads="1"/>
          </p:cNvSpPr>
          <p:nvPr/>
        </p:nvSpPr>
        <p:spPr bwMode="auto">
          <a:xfrm>
            <a:off x="71438" y="4419188"/>
            <a:ext cx="9072562" cy="698912"/>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Let </a:t>
            </a:r>
            <a:r>
              <a:rPr lang="en-US" sz="2000" i="1" dirty="0">
                <a:solidFill>
                  <a:schemeClr val="tx1"/>
                </a:solidFill>
              </a:rPr>
              <a:t>X</a:t>
            </a:r>
            <a:r>
              <a:rPr lang="en-US" sz="2000" dirty="0">
                <a:solidFill>
                  <a:schemeClr val="tx1"/>
                </a:solidFill>
              </a:rPr>
              <a:t> be a binomial random variable with probability distribution </a:t>
            </a:r>
            <a:r>
              <a:rPr lang="en-US" sz="2000" i="1" dirty="0">
                <a:solidFill>
                  <a:schemeClr val="tx1"/>
                </a:solidFill>
              </a:rPr>
              <a:t>b</a:t>
            </a:r>
            <a:r>
              <a:rPr lang="en-US" sz="2000" dirty="0">
                <a:solidFill>
                  <a:schemeClr val="tx1"/>
                </a:solidFill>
              </a:rPr>
              <a:t>(</a:t>
            </a:r>
            <a:r>
              <a:rPr lang="en-US" sz="2000" i="1" dirty="0" err="1">
                <a:solidFill>
                  <a:schemeClr val="tx1"/>
                </a:solidFill>
              </a:rPr>
              <a:t>x</a:t>
            </a:r>
            <a:r>
              <a:rPr lang="en-US" sz="2000" dirty="0" err="1">
                <a:solidFill>
                  <a:schemeClr val="tx1"/>
                </a:solidFill>
              </a:rPr>
              <a:t>;</a:t>
            </a:r>
            <a:r>
              <a:rPr lang="en-US" sz="2000" i="1" dirty="0" err="1">
                <a:solidFill>
                  <a:schemeClr val="tx1"/>
                </a:solidFill>
              </a:rPr>
              <a:t>n</a:t>
            </a:r>
            <a:r>
              <a:rPr lang="en-US" sz="2000" dirty="0" err="1">
                <a:solidFill>
                  <a:schemeClr val="tx1"/>
                </a:solidFill>
              </a:rPr>
              <a:t>,</a:t>
            </a:r>
            <a:r>
              <a:rPr lang="en-US" sz="2000" i="1" dirty="0" err="1">
                <a:solidFill>
                  <a:schemeClr val="tx1"/>
                </a:solidFill>
              </a:rPr>
              <a:t>p</a:t>
            </a:r>
            <a:r>
              <a:rPr lang="en-US" sz="2000" dirty="0">
                <a:solidFill>
                  <a:schemeClr val="tx1"/>
                </a:solidFill>
              </a:rPr>
              <a:t>). When </a:t>
            </a:r>
            <a:r>
              <a:rPr lang="en-US" sz="2000" i="1" dirty="0">
                <a:solidFill>
                  <a:schemeClr val="tx1"/>
                </a:solidFill>
              </a:rPr>
              <a:t>n</a:t>
            </a:r>
            <a:r>
              <a:rPr lang="en-US" sz="2000" dirty="0">
                <a:solidFill>
                  <a:schemeClr val="tx1"/>
                </a:solidFill>
              </a:rPr>
              <a:t> </a:t>
            </a:r>
            <a:r>
              <a:rPr lang="en-US" sz="2000" dirty="0">
                <a:solidFill>
                  <a:schemeClr val="tx1"/>
                </a:solidFill>
                <a:latin typeface="Symbol" pitchFamily="18" charset="2"/>
              </a:rPr>
              <a:t>® </a:t>
            </a:r>
            <a:r>
              <a:rPr lang="en-US" sz="2000" dirty="0">
                <a:solidFill>
                  <a:schemeClr val="tx1"/>
                </a:solidFill>
                <a:sym typeface="Wingdings" pitchFamily="2" charset="2"/>
              </a:rPr>
              <a:t>∞ and </a:t>
            </a:r>
            <a:r>
              <a:rPr lang="en-US" sz="2000" i="1" dirty="0">
                <a:solidFill>
                  <a:schemeClr val="tx1"/>
                </a:solidFill>
                <a:sym typeface="Wingdings" pitchFamily="2" charset="2"/>
              </a:rPr>
              <a:t>p</a:t>
            </a:r>
            <a:r>
              <a:rPr lang="en-US" sz="2000" dirty="0">
                <a:solidFill>
                  <a:schemeClr val="tx1"/>
                </a:solidFill>
                <a:sym typeface="Wingdings" pitchFamily="2" charset="2"/>
              </a:rPr>
              <a:t> </a:t>
            </a:r>
            <a:r>
              <a:rPr lang="en-US" sz="2000" dirty="0">
                <a:solidFill>
                  <a:schemeClr val="tx1"/>
                </a:solidFill>
                <a:latin typeface="Symbol" pitchFamily="18" charset="2"/>
              </a:rPr>
              <a:t>®</a:t>
            </a:r>
            <a:r>
              <a:rPr lang="en-US" sz="2000" dirty="0">
                <a:solidFill>
                  <a:schemeClr val="tx1"/>
                </a:solidFill>
                <a:sym typeface="Wingdings" pitchFamily="2" charset="2"/>
              </a:rPr>
              <a:t> 0, and </a:t>
            </a:r>
            <a:r>
              <a:rPr lang="el-GR" sz="2000" i="1" dirty="0">
                <a:solidFill>
                  <a:schemeClr val="tx1"/>
                </a:solidFill>
                <a:sym typeface="Wingdings" pitchFamily="2" charset="2"/>
              </a:rPr>
              <a:t>μ</a:t>
            </a:r>
            <a:r>
              <a:rPr lang="en-US" sz="2000" dirty="0">
                <a:solidFill>
                  <a:schemeClr val="tx1"/>
                </a:solidFill>
                <a:sym typeface="Wingdings" pitchFamily="2" charset="2"/>
              </a:rPr>
              <a:t> = </a:t>
            </a:r>
            <a:r>
              <a:rPr lang="en-US" sz="2000" i="1" dirty="0" err="1">
                <a:solidFill>
                  <a:schemeClr val="tx1"/>
                </a:solidFill>
                <a:sym typeface="Wingdings" pitchFamily="2" charset="2"/>
              </a:rPr>
              <a:t>np</a:t>
            </a:r>
            <a:r>
              <a:rPr lang="en-US" sz="2000" dirty="0">
                <a:solidFill>
                  <a:schemeClr val="tx1"/>
                </a:solidFill>
                <a:sym typeface="Wingdings" pitchFamily="2" charset="2"/>
              </a:rPr>
              <a:t> remains constant,</a:t>
            </a:r>
            <a:endParaRPr lang="en-US" sz="2000" dirty="0">
              <a:solidFill>
                <a:schemeClr val="tx1"/>
              </a:solidFill>
            </a:endParaRPr>
          </a:p>
        </p:txBody>
      </p:sp>
      <p:graphicFrame>
        <p:nvGraphicFramePr>
          <p:cNvPr id="28" name="Object 2"/>
          <p:cNvGraphicFramePr>
            <a:graphicFrameLocks noChangeAspect="1"/>
          </p:cNvGraphicFramePr>
          <p:nvPr/>
        </p:nvGraphicFramePr>
        <p:xfrm>
          <a:off x="779002" y="5044360"/>
          <a:ext cx="2260600" cy="365125"/>
        </p:xfrm>
        <a:graphic>
          <a:graphicData uri="http://schemas.openxmlformats.org/presentationml/2006/ole">
            <mc:AlternateContent xmlns:mc="http://schemas.openxmlformats.org/markup-compatibility/2006">
              <mc:Choice xmlns:v="urn:schemas-microsoft-com:vml" Requires="v">
                <p:oleObj spid="_x0000_s496643" name="Equation" r:id="rId3" imgW="1257120" imgH="203040" progId="Equation.DSMT4">
                  <p:embed/>
                </p:oleObj>
              </mc:Choice>
              <mc:Fallback>
                <p:oleObj name="Equation" r:id="rId3" imgW="125712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002" y="5044360"/>
                        <a:ext cx="22606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 name="Rectangle 2"/>
          <p:cNvSpPr>
            <a:spLocks noChangeArrowheads="1"/>
          </p:cNvSpPr>
          <p:nvPr/>
        </p:nvSpPr>
        <p:spPr bwMode="auto">
          <a:xfrm>
            <a:off x="71438" y="2628900"/>
            <a:ext cx="9072562" cy="115570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Poisson distribution can be taken as a limiting form of the binomial distribution when </a:t>
            </a:r>
            <a:r>
              <a:rPr lang="en-US" sz="2000" i="1" dirty="0">
                <a:solidFill>
                  <a:schemeClr val="tx1"/>
                </a:solidFill>
              </a:rPr>
              <a:t>n</a:t>
            </a:r>
            <a:r>
              <a:rPr lang="en-US" sz="2000" dirty="0">
                <a:solidFill>
                  <a:schemeClr val="tx1"/>
                </a:solidFill>
              </a:rPr>
              <a:t> </a:t>
            </a:r>
            <a:r>
              <a:rPr lang="en-US" sz="2000" dirty="0">
                <a:solidFill>
                  <a:schemeClr val="tx1"/>
                </a:solidFill>
                <a:latin typeface="Symbol" pitchFamily="18" charset="2"/>
              </a:rPr>
              <a:t>® </a:t>
            </a:r>
            <a:r>
              <a:rPr lang="en-US" sz="2000" dirty="0">
                <a:solidFill>
                  <a:schemeClr val="tx1"/>
                </a:solidFill>
                <a:sym typeface="Wingdings" pitchFamily="2" charset="2"/>
              </a:rPr>
              <a:t>∞ and </a:t>
            </a:r>
            <a:r>
              <a:rPr lang="en-US" sz="2000" i="1" dirty="0">
                <a:solidFill>
                  <a:schemeClr val="tx1"/>
                </a:solidFill>
                <a:sym typeface="Wingdings" pitchFamily="2" charset="2"/>
              </a:rPr>
              <a:t>p</a:t>
            </a:r>
            <a:r>
              <a:rPr lang="en-US" sz="2000" dirty="0">
                <a:solidFill>
                  <a:schemeClr val="tx1"/>
                </a:solidFill>
                <a:sym typeface="Wingdings" pitchFamily="2" charset="2"/>
              </a:rPr>
              <a:t> </a:t>
            </a:r>
            <a:r>
              <a:rPr lang="en-US" sz="2000" dirty="0">
                <a:solidFill>
                  <a:schemeClr val="tx1"/>
                </a:solidFill>
                <a:latin typeface="Symbol" pitchFamily="18" charset="2"/>
              </a:rPr>
              <a:t>®</a:t>
            </a:r>
            <a:r>
              <a:rPr lang="en-US" sz="2000" dirty="0">
                <a:solidFill>
                  <a:schemeClr val="tx1"/>
                </a:solidFill>
                <a:sym typeface="Wingdings" pitchFamily="2" charset="2"/>
              </a:rPr>
              <a:t> 0, and </a:t>
            </a:r>
            <a:r>
              <a:rPr lang="en-US" sz="2000" i="1" dirty="0" err="1">
                <a:solidFill>
                  <a:schemeClr val="tx1"/>
                </a:solidFill>
                <a:sym typeface="Wingdings" pitchFamily="2" charset="2"/>
              </a:rPr>
              <a:t>np</a:t>
            </a:r>
            <a:r>
              <a:rPr lang="en-US" sz="2000" dirty="0">
                <a:solidFill>
                  <a:schemeClr val="tx1"/>
                </a:solidFill>
                <a:sym typeface="Wingdings" pitchFamily="2" charset="2"/>
              </a:rPr>
              <a:t> remains constant.</a:t>
            </a:r>
          </a:p>
          <a:p>
            <a:pPr marL="265113" indent="-265113" algn="l">
              <a:lnSpc>
                <a:spcPct val="80000"/>
              </a:lnSpc>
              <a:spcBef>
                <a:spcPct val="30000"/>
              </a:spcBef>
              <a:buClr>
                <a:srgbClr val="FF2E62"/>
              </a:buClr>
              <a:buFont typeface="Wingdings" pitchFamily="2" charset="2"/>
              <a:buChar char="n"/>
            </a:pPr>
            <a:r>
              <a:rPr lang="en-US" sz="2000" dirty="0">
                <a:solidFill>
                  <a:schemeClr val="tx1"/>
                </a:solidFill>
                <a:sym typeface="Wingdings" pitchFamily="2" charset="2"/>
              </a:rPr>
              <a:t>If the conditions are fulfilled, the Poisson distribution can be used with </a:t>
            </a:r>
            <a:r>
              <a:rPr lang="el-GR" sz="2000" i="1" dirty="0">
                <a:solidFill>
                  <a:schemeClr val="tx1"/>
                </a:solidFill>
                <a:sym typeface="Wingdings" pitchFamily="2" charset="2"/>
              </a:rPr>
              <a:t>μ</a:t>
            </a:r>
            <a:r>
              <a:rPr lang="en-US" sz="2000" dirty="0">
                <a:solidFill>
                  <a:schemeClr val="tx1"/>
                </a:solidFill>
                <a:sym typeface="Wingdings" pitchFamily="2" charset="2"/>
              </a:rPr>
              <a:t> = </a:t>
            </a:r>
            <a:r>
              <a:rPr lang="en-US" sz="2000" i="1" dirty="0" err="1">
                <a:solidFill>
                  <a:schemeClr val="tx1"/>
                </a:solidFill>
                <a:sym typeface="Wingdings" pitchFamily="2" charset="2"/>
              </a:rPr>
              <a:t>np</a:t>
            </a:r>
            <a:r>
              <a:rPr lang="en-US" sz="2000" dirty="0">
                <a:solidFill>
                  <a:schemeClr val="tx1"/>
                </a:solidFill>
                <a:sym typeface="Wingdings" pitchFamily="2" charset="2"/>
              </a:rPr>
              <a:t>, to approximate binomial distribution.</a:t>
            </a:r>
            <a:endParaRPr lang="en-US" sz="2000" dirty="0">
              <a:solidFill>
                <a:schemeClr val="tx1"/>
              </a:solidFill>
            </a:endParaRPr>
          </a:p>
        </p:txBody>
      </p:sp>
    </p:spTree>
    <p:extLst>
      <p:ext uri="{BB962C8B-B14F-4D97-AF65-F5344CB8AC3E}">
        <p14:creationId xmlns:p14="http://schemas.microsoft.com/office/powerpoint/2010/main" val="375786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10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fade">
                                      <p:cBhvr>
                                        <p:cTn id="12" dur="10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
                                            <p:txEl>
                                              <p:pRg st="0" end="0"/>
                                            </p:txEl>
                                          </p:spTgt>
                                        </p:tgtEl>
                                        <p:attrNameLst>
                                          <p:attrName>style.visibility</p:attrName>
                                        </p:attrNameLst>
                                      </p:cBhvr>
                                      <p:to>
                                        <p:strVal val="visible"/>
                                      </p:to>
                                    </p:set>
                                    <p:animEffect transition="in" filter="fade">
                                      <p:cBhvr>
                                        <p:cTn id="17" dur="1000"/>
                                        <p:tgtEl>
                                          <p:spTgt spid="3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
                                            <p:txEl>
                                              <p:pRg st="1" end="1"/>
                                            </p:txEl>
                                          </p:spTgt>
                                        </p:tgtEl>
                                        <p:attrNameLst>
                                          <p:attrName>style.visibility</p:attrName>
                                        </p:attrNameLst>
                                      </p:cBhvr>
                                      <p:to>
                                        <p:strVal val="visible"/>
                                      </p:to>
                                    </p:set>
                                    <p:animEffect transition="in" filter="fade">
                                      <p:cBhvr>
                                        <p:cTn id="22" dur="1000"/>
                                        <p:tgtEl>
                                          <p:spTgt spid="3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
                                            <p:txEl>
                                              <p:pRg st="0" end="0"/>
                                            </p:txEl>
                                          </p:spTgt>
                                        </p:tgtEl>
                                        <p:attrNameLst>
                                          <p:attrName>style.visibility</p:attrName>
                                        </p:attrNameLst>
                                      </p:cBhvr>
                                      <p:to>
                                        <p:strVal val="visible"/>
                                      </p:to>
                                    </p:set>
                                    <p:animEffect transition="in" filter="fade">
                                      <p:cBhvr>
                                        <p:cTn id="27" dur="1000"/>
                                        <p:tgtEl>
                                          <p:spTgt spid="27">
                                            <p:txEl>
                                              <p:pRg st="0" end="0"/>
                                            </p:txEl>
                                          </p:spTgt>
                                        </p:tgtEl>
                                      </p:cBhvr>
                                    </p:animEffect>
                                  </p:childTnLst>
                                </p:cTn>
                              </p:par>
                            </p:childTnLst>
                          </p:cTn>
                        </p:par>
                        <p:par>
                          <p:cTn id="28" fill="hold">
                            <p:stCondLst>
                              <p:cond delay="1000"/>
                            </p:stCondLst>
                            <p:childTnLst>
                              <p:par>
                                <p:cTn id="29" presetID="10" presetClass="entr" presetSubtype="0"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childTnLst>
                                </p:cTn>
                              </p:par>
                            </p:childTnLst>
                          </p:cTn>
                        </p:par>
                        <p:par>
                          <p:cTn id="32" fill="hold">
                            <p:stCondLst>
                              <p:cond delay="2000"/>
                            </p:stCondLst>
                            <p:childTnLst>
                              <p:par>
                                <p:cTn id="33" presetID="54" presetClass="entr" presetSubtype="0" accel="100000"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p:cTn id="35" dur="1000" fill="hold"/>
                                        <p:tgtEl>
                                          <p:spTgt spid="26"/>
                                        </p:tgtEl>
                                        <p:attrNameLst>
                                          <p:attrName>ppt_w</p:attrName>
                                        </p:attrNameLst>
                                      </p:cBhvr>
                                      <p:tavLst>
                                        <p:tav tm="0">
                                          <p:val>
                                            <p:strVal val="#ppt_w*0.05"/>
                                          </p:val>
                                        </p:tav>
                                        <p:tav tm="100000">
                                          <p:val>
                                            <p:strVal val="#ppt_w"/>
                                          </p:val>
                                        </p:tav>
                                      </p:tavLst>
                                    </p:anim>
                                    <p:anim calcmode="lin" valueType="num">
                                      <p:cBhvr>
                                        <p:cTn id="36" dur="1000" fill="hold"/>
                                        <p:tgtEl>
                                          <p:spTgt spid="26"/>
                                        </p:tgtEl>
                                        <p:attrNameLst>
                                          <p:attrName>ppt_h</p:attrName>
                                        </p:attrNameLst>
                                      </p:cBhvr>
                                      <p:tavLst>
                                        <p:tav tm="0">
                                          <p:val>
                                            <p:strVal val="#ppt_h"/>
                                          </p:val>
                                        </p:tav>
                                        <p:tav tm="100000">
                                          <p:val>
                                            <p:strVal val="#ppt_h"/>
                                          </p:val>
                                        </p:tav>
                                      </p:tavLst>
                                    </p:anim>
                                    <p:anim calcmode="lin" valueType="num">
                                      <p:cBhvr>
                                        <p:cTn id="37" dur="1000" fill="hold"/>
                                        <p:tgtEl>
                                          <p:spTgt spid="26"/>
                                        </p:tgtEl>
                                        <p:attrNameLst>
                                          <p:attrName>ppt_x</p:attrName>
                                        </p:attrNameLst>
                                      </p:cBhvr>
                                      <p:tavLst>
                                        <p:tav tm="0">
                                          <p:val>
                                            <p:strVal val="#ppt_x-.2"/>
                                          </p:val>
                                        </p:tav>
                                        <p:tav tm="100000">
                                          <p:val>
                                            <p:strVal val="#ppt_x"/>
                                          </p:val>
                                        </p:tav>
                                      </p:tavLst>
                                    </p:anim>
                                    <p:anim calcmode="lin" valueType="num">
                                      <p:cBhvr>
                                        <p:cTn id="38" dur="1000" fill="hold"/>
                                        <p:tgtEl>
                                          <p:spTgt spid="26"/>
                                        </p:tgtEl>
                                        <p:attrNameLst>
                                          <p:attrName>ppt_y</p:attrName>
                                        </p:attrNameLst>
                                      </p:cBhvr>
                                      <p:tavLst>
                                        <p:tav tm="0">
                                          <p:val>
                                            <p:strVal val="#ppt_y"/>
                                          </p:val>
                                        </p:tav>
                                        <p:tav tm="100000">
                                          <p:val>
                                            <p:strVal val="#ppt_y"/>
                                          </p:val>
                                        </p:tav>
                                      </p:tavLst>
                                    </p:anim>
                                    <p:animEffect transition="in" filter="fade">
                                      <p:cBhvr>
                                        <p:cTn id="39"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26" grpId="0" animBg="1"/>
      <p:bldP spid="27" grpId="0" build="p"/>
      <p:bldP spid="3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4883356" y="4570776"/>
            <a:ext cx="800100" cy="3600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32" name="Rectangle 31"/>
          <p:cNvSpPr/>
          <p:nvPr/>
        </p:nvSpPr>
        <p:spPr bwMode="auto">
          <a:xfrm>
            <a:off x="4250708" y="6096000"/>
            <a:ext cx="799200" cy="3600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21" name="Rectangle 20"/>
          <p:cNvSpPr/>
          <p:nvPr/>
        </p:nvSpPr>
        <p:spPr bwMode="auto">
          <a:xfrm>
            <a:off x="4511040" y="5458777"/>
            <a:ext cx="799200" cy="3600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20" name="Rectangle 19"/>
          <p:cNvSpPr/>
          <p:nvPr/>
        </p:nvSpPr>
        <p:spPr bwMode="auto">
          <a:xfrm>
            <a:off x="2645902" y="3992434"/>
            <a:ext cx="800100" cy="3600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graphicFrame>
        <p:nvGraphicFramePr>
          <p:cNvPr id="22" name="Object 3"/>
          <p:cNvGraphicFramePr>
            <a:graphicFrameLocks noChangeAspect="1"/>
          </p:cNvGraphicFramePr>
          <p:nvPr/>
        </p:nvGraphicFramePr>
        <p:xfrm>
          <a:off x="2420938" y="4039218"/>
          <a:ext cx="995362" cy="323850"/>
        </p:xfrm>
        <a:graphic>
          <a:graphicData uri="http://schemas.openxmlformats.org/presentationml/2006/ole">
            <mc:AlternateContent xmlns:mc="http://schemas.openxmlformats.org/markup-compatibility/2006">
              <mc:Choice xmlns:v="urn:schemas-microsoft-com:vml" Requires="v">
                <p:oleObj spid="_x0000_s497675" name="Equation" r:id="rId3" imgW="622080" imgH="203040" progId="Equation.DSMT4">
                  <p:embed/>
                </p:oleObj>
              </mc:Choice>
              <mc:Fallback>
                <p:oleObj name="Equation" r:id="rId3" imgW="62208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8" y="4039218"/>
                        <a:ext cx="995362"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Poisson Distribution and Poisson Process</a:t>
            </a:r>
          </a:p>
        </p:txBody>
      </p:sp>
      <p:sp>
        <p:nvSpPr>
          <p:cNvPr id="10"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5.6</a:t>
            </a:r>
          </a:p>
        </p:txBody>
      </p:sp>
      <p:sp>
        <p:nvSpPr>
          <p:cNvPr id="11"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Poisson Distribution and Poisson Process</a:t>
            </a:r>
          </a:p>
        </p:txBody>
      </p:sp>
      <p:grpSp>
        <p:nvGrpSpPr>
          <p:cNvPr id="3" name="Group 16"/>
          <p:cNvGrpSpPr/>
          <p:nvPr/>
        </p:nvGrpSpPr>
        <p:grpSpPr>
          <a:xfrm>
            <a:off x="0" y="778430"/>
            <a:ext cx="727075" cy="1080000"/>
            <a:chOff x="0" y="2717800"/>
            <a:chExt cx="727075" cy="1080000"/>
          </a:xfrm>
        </p:grpSpPr>
        <p:sp>
          <p:nvSpPr>
            <p:cNvPr id="12" name="Rectangle 11"/>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a:p>
          </p:txBody>
        </p:sp>
        <p:cxnSp>
          <p:nvCxnSpPr>
            <p:cNvPr id="13" name="Straight Connector 12"/>
            <p:cNvCxnSpPr/>
            <p:nvPr/>
          </p:nvCxnSpPr>
          <p:spPr bwMode="auto">
            <a:xfrm rot="16200000" flipH="1">
              <a:off x="-413000" y="3257800"/>
              <a:ext cx="1080000" cy="0"/>
            </a:xfrm>
            <a:prstGeom prst="line">
              <a:avLst/>
            </a:prstGeom>
            <a:noFill/>
            <a:ln w="12700" cap="flat" cmpd="sng" algn="ctr">
              <a:solidFill>
                <a:srgbClr val="FF5781"/>
              </a:solidFill>
              <a:prstDash val="solid"/>
              <a:round/>
              <a:headEnd type="none" w="med" len="med"/>
              <a:tailEnd type="none" w="med" len="med"/>
            </a:ln>
            <a:effectLst/>
          </p:spPr>
        </p:cxnSp>
      </p:grpSp>
      <p:sp>
        <p:nvSpPr>
          <p:cNvPr id="14" name="Rectangle 2"/>
          <p:cNvSpPr>
            <a:spLocks noChangeArrowheads="1"/>
          </p:cNvSpPr>
          <p:nvPr/>
        </p:nvSpPr>
        <p:spPr bwMode="auto">
          <a:xfrm>
            <a:off x="71438" y="1016904"/>
            <a:ext cx="9072562" cy="2012046"/>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In a certain industrial facility accidents occur infrequently. It is known that the probability of an accident on any given day is 0.005 and accidents are independent of each other.</a:t>
            </a:r>
          </a:p>
          <a:p>
            <a:pPr marL="457200" indent="-457200" algn="l">
              <a:lnSpc>
                <a:spcPct val="80000"/>
              </a:lnSpc>
              <a:spcBef>
                <a:spcPct val="30000"/>
              </a:spcBef>
              <a:buClr>
                <a:srgbClr val="FF2E62"/>
              </a:buClr>
              <a:buAutoNum type="alphaLcParenBoth"/>
            </a:pPr>
            <a:r>
              <a:rPr lang="en-US" sz="2000" dirty="0">
                <a:solidFill>
                  <a:schemeClr val="tx1"/>
                </a:solidFill>
              </a:rPr>
              <a:t>What is the probability that in any given period of 400 days there will be an accident on one day?</a:t>
            </a:r>
          </a:p>
          <a:p>
            <a:pPr marL="457200" indent="-457200" algn="l">
              <a:lnSpc>
                <a:spcPct val="80000"/>
              </a:lnSpc>
              <a:spcBef>
                <a:spcPct val="30000"/>
              </a:spcBef>
              <a:buClr>
                <a:srgbClr val="FF2E62"/>
              </a:buClr>
              <a:buAutoNum type="alphaLcParenBoth"/>
            </a:pPr>
            <a:r>
              <a:rPr lang="en-US" sz="2000" dirty="0">
                <a:solidFill>
                  <a:schemeClr val="tx1"/>
                </a:solidFill>
              </a:rPr>
              <a:t>What is the probability that there are at most three days with an accident?</a:t>
            </a:r>
          </a:p>
        </p:txBody>
      </p:sp>
      <p:sp>
        <p:nvSpPr>
          <p:cNvPr id="15" name="Rectangle 14"/>
          <p:cNvSpPr/>
          <p:nvPr/>
        </p:nvSpPr>
        <p:spPr bwMode="auto">
          <a:xfrm>
            <a:off x="0" y="3286125"/>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graphicFrame>
        <p:nvGraphicFramePr>
          <p:cNvPr id="16" name="Object 3"/>
          <p:cNvGraphicFramePr>
            <a:graphicFrameLocks noChangeAspect="1"/>
          </p:cNvGraphicFramePr>
          <p:nvPr/>
        </p:nvGraphicFramePr>
        <p:xfrm>
          <a:off x="779780" y="3429000"/>
          <a:ext cx="2673350" cy="323850"/>
        </p:xfrm>
        <a:graphic>
          <a:graphicData uri="http://schemas.openxmlformats.org/presentationml/2006/ole">
            <mc:AlternateContent xmlns:mc="http://schemas.openxmlformats.org/markup-compatibility/2006">
              <mc:Choice xmlns:v="urn:schemas-microsoft-com:vml" Requires="v">
                <p:oleObj spid="_x0000_s497676" name="Equation" r:id="rId5" imgW="1676160" imgH="203040" progId="Equation.DSMT4">
                  <p:embed/>
                </p:oleObj>
              </mc:Choice>
              <mc:Fallback>
                <p:oleObj name="Equation" r:id="rId5" imgW="167616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9780" y="3429000"/>
                        <a:ext cx="26733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Rectangle 2"/>
          <p:cNvSpPr>
            <a:spLocks noChangeArrowheads="1"/>
          </p:cNvSpPr>
          <p:nvPr/>
        </p:nvSpPr>
        <p:spPr bwMode="auto">
          <a:xfrm>
            <a:off x="71438" y="3948270"/>
            <a:ext cx="9072562" cy="444500"/>
          </a:xfrm>
          <a:prstGeom prst="rect">
            <a:avLst/>
          </a:prstGeom>
          <a:noFill/>
          <a:ln w="9525">
            <a:noFill/>
            <a:miter lim="800000"/>
            <a:headEnd/>
            <a:tailEnd/>
          </a:ln>
        </p:spPr>
        <p:txBody>
          <a:bodyPr/>
          <a:lstStyle/>
          <a:p>
            <a:pPr marL="457200" indent="-457200" algn="l">
              <a:lnSpc>
                <a:spcPts val="3000"/>
              </a:lnSpc>
              <a:spcBef>
                <a:spcPct val="30000"/>
              </a:spcBef>
              <a:buClr>
                <a:srgbClr val="FF2E62"/>
              </a:buClr>
              <a:buAutoNum type="alphaLcParenBoth"/>
              <a:tabLst>
                <a:tab pos="1519238" algn="l"/>
              </a:tabLst>
            </a:pPr>
            <a:r>
              <a:rPr lang="en-US" sz="2000" dirty="0">
                <a:solidFill>
                  <a:schemeClr val="tx1"/>
                </a:solidFill>
              </a:rPr>
              <a:t> </a:t>
            </a:r>
          </a:p>
        </p:txBody>
      </p:sp>
      <p:sp>
        <p:nvSpPr>
          <p:cNvPr id="18" name="Rectangle 2"/>
          <p:cNvSpPr>
            <a:spLocks noChangeArrowheads="1"/>
          </p:cNvSpPr>
          <p:nvPr/>
        </p:nvSpPr>
        <p:spPr bwMode="auto">
          <a:xfrm>
            <a:off x="71438" y="5384800"/>
            <a:ext cx="9072562" cy="444500"/>
          </a:xfrm>
          <a:prstGeom prst="rect">
            <a:avLst/>
          </a:prstGeom>
          <a:noFill/>
          <a:ln w="9525">
            <a:noFill/>
            <a:miter lim="800000"/>
            <a:headEnd/>
            <a:tailEnd/>
          </a:ln>
        </p:spPr>
        <p:txBody>
          <a:bodyPr/>
          <a:lstStyle/>
          <a:p>
            <a:pPr marL="457200" indent="-457200" algn="l">
              <a:lnSpc>
                <a:spcPts val="3000"/>
              </a:lnSpc>
              <a:spcBef>
                <a:spcPct val="30000"/>
              </a:spcBef>
              <a:buClr>
                <a:srgbClr val="FF2E62"/>
              </a:buClr>
              <a:buFont typeface="Wingdings" pitchFamily="2" charset="2"/>
              <a:buAutoNum type="alphaLcParenBoth" startAt="2"/>
              <a:tabLst>
                <a:tab pos="1519238" algn="l"/>
              </a:tabLst>
            </a:pPr>
            <a:r>
              <a:rPr lang="en-US" sz="2000" dirty="0">
                <a:solidFill>
                  <a:schemeClr val="tx1"/>
                </a:solidFill>
              </a:rPr>
              <a:t> </a:t>
            </a:r>
          </a:p>
        </p:txBody>
      </p:sp>
      <p:graphicFrame>
        <p:nvGraphicFramePr>
          <p:cNvPr id="283658" name="Object 3"/>
          <p:cNvGraphicFramePr>
            <a:graphicFrameLocks noChangeAspect="1"/>
          </p:cNvGraphicFramePr>
          <p:nvPr/>
        </p:nvGraphicFramePr>
        <p:xfrm>
          <a:off x="749300" y="3829668"/>
          <a:ext cx="1644650" cy="668338"/>
        </p:xfrm>
        <a:graphic>
          <a:graphicData uri="http://schemas.openxmlformats.org/presentationml/2006/ole">
            <mc:AlternateContent xmlns:mc="http://schemas.openxmlformats.org/markup-compatibility/2006">
              <mc:Choice xmlns:v="urn:schemas-microsoft-com:vml" Requires="v">
                <p:oleObj spid="_x0000_s497677" name="Equation" r:id="rId7" imgW="1028520" imgH="419040" progId="Equation.DSMT4">
                  <p:embed/>
                </p:oleObj>
              </mc:Choice>
              <mc:Fallback>
                <p:oleObj name="Equation" r:id="rId7" imgW="1028520" imgH="419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9300" y="3829668"/>
                        <a:ext cx="1644650"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4"/>
          <p:cNvGraphicFramePr>
            <a:graphicFrameLocks noChangeAspect="1"/>
          </p:cNvGraphicFramePr>
          <p:nvPr/>
        </p:nvGraphicFramePr>
        <p:xfrm>
          <a:off x="767398" y="5297487"/>
          <a:ext cx="3429000" cy="709613"/>
        </p:xfrm>
        <a:graphic>
          <a:graphicData uri="http://schemas.openxmlformats.org/presentationml/2006/ole">
            <mc:AlternateContent xmlns:mc="http://schemas.openxmlformats.org/markup-compatibility/2006">
              <mc:Choice xmlns:v="urn:schemas-microsoft-com:vml" Requires="v">
                <p:oleObj spid="_x0000_s497678" name="Equation" r:id="rId9" imgW="2145960" imgH="444240" progId="Equation.DSMT4">
                  <p:embed/>
                </p:oleObj>
              </mc:Choice>
              <mc:Fallback>
                <p:oleObj name="Equation" r:id="rId9" imgW="2145960" imgH="4442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7398" y="5297487"/>
                        <a:ext cx="3429000"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4"/>
          <p:cNvGraphicFramePr>
            <a:graphicFrameLocks noChangeAspect="1"/>
          </p:cNvGraphicFramePr>
          <p:nvPr/>
        </p:nvGraphicFramePr>
        <p:xfrm>
          <a:off x="4295140" y="5504989"/>
          <a:ext cx="971550" cy="323850"/>
        </p:xfrm>
        <a:graphic>
          <a:graphicData uri="http://schemas.openxmlformats.org/presentationml/2006/ole">
            <mc:AlternateContent xmlns:mc="http://schemas.openxmlformats.org/markup-compatibility/2006">
              <mc:Choice xmlns:v="urn:schemas-microsoft-com:vml" Requires="v">
                <p:oleObj spid="_x0000_s497679" name="Equation" r:id="rId11" imgW="609480" imgH="203040" progId="Equation.DSMT4">
                  <p:embed/>
                </p:oleObj>
              </mc:Choice>
              <mc:Fallback>
                <p:oleObj name="Equation" r:id="rId11" imgW="609480" imgH="2030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95140" y="5504989"/>
                        <a:ext cx="9715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Rectangle 2"/>
          <p:cNvSpPr>
            <a:spLocks noChangeArrowheads="1"/>
          </p:cNvSpPr>
          <p:nvPr/>
        </p:nvSpPr>
        <p:spPr bwMode="auto">
          <a:xfrm>
            <a:off x="5964904" y="3992720"/>
            <a:ext cx="2533650" cy="444500"/>
          </a:xfrm>
          <a:prstGeom prst="rect">
            <a:avLst/>
          </a:prstGeom>
          <a:noFill/>
          <a:ln w="9525">
            <a:noFill/>
            <a:miter lim="800000"/>
            <a:headEnd/>
            <a:tailEnd/>
          </a:ln>
        </p:spPr>
        <p:txBody>
          <a:bodyPr/>
          <a:lstStyle/>
          <a:p>
            <a:pPr marL="265113" indent="-265113" algn="l">
              <a:lnSpc>
                <a:spcPct val="80000"/>
              </a:lnSpc>
              <a:spcBef>
                <a:spcPct val="30000"/>
              </a:spcBef>
              <a:buClr>
                <a:srgbClr val="FF2E62"/>
              </a:buClr>
              <a:buSzPct val="100000"/>
              <a:buFont typeface="Wingdings" pitchFamily="2" charset="2"/>
              <a:buChar char=""/>
              <a:tabLst>
                <a:tab pos="6002338" algn="l"/>
              </a:tabLst>
            </a:pPr>
            <a:r>
              <a:rPr lang="en-US" sz="1600" b="1" dirty="0">
                <a:solidFill>
                  <a:schemeClr val="tx1"/>
                </a:solidFill>
              </a:rPr>
              <a:t>Considered as Poisson process</a:t>
            </a:r>
          </a:p>
        </p:txBody>
      </p:sp>
      <p:sp>
        <p:nvSpPr>
          <p:cNvPr id="25" name="Rectangle 2"/>
          <p:cNvSpPr>
            <a:spLocks noChangeArrowheads="1"/>
          </p:cNvSpPr>
          <p:nvPr/>
        </p:nvSpPr>
        <p:spPr bwMode="auto">
          <a:xfrm>
            <a:off x="5964904" y="4556028"/>
            <a:ext cx="2533650" cy="488950"/>
          </a:xfrm>
          <a:prstGeom prst="rect">
            <a:avLst/>
          </a:prstGeom>
          <a:noFill/>
          <a:ln w="9525">
            <a:noFill/>
            <a:miter lim="800000"/>
            <a:headEnd/>
            <a:tailEnd/>
          </a:ln>
        </p:spPr>
        <p:txBody>
          <a:bodyPr/>
          <a:lstStyle/>
          <a:p>
            <a:pPr marL="265113" indent="-265113" algn="l">
              <a:lnSpc>
                <a:spcPct val="80000"/>
              </a:lnSpc>
              <a:spcBef>
                <a:spcPct val="30000"/>
              </a:spcBef>
              <a:buClr>
                <a:srgbClr val="FF2E62"/>
              </a:buClr>
              <a:buSzPct val="100000"/>
              <a:buFont typeface="Wingdings" pitchFamily="2" charset="2"/>
              <a:buChar char=""/>
              <a:tabLst>
                <a:tab pos="6002338" algn="l"/>
              </a:tabLst>
            </a:pPr>
            <a:r>
              <a:rPr lang="en-US" sz="1600" b="1" dirty="0">
                <a:solidFill>
                  <a:schemeClr val="tx1"/>
                </a:solidFill>
              </a:rPr>
              <a:t>Considered as Bernoulli process</a:t>
            </a:r>
          </a:p>
        </p:txBody>
      </p:sp>
      <p:graphicFrame>
        <p:nvGraphicFramePr>
          <p:cNvPr id="26" name="Object 3"/>
          <p:cNvGraphicFramePr>
            <a:graphicFrameLocks noChangeAspect="1"/>
          </p:cNvGraphicFramePr>
          <p:nvPr/>
        </p:nvGraphicFramePr>
        <p:xfrm>
          <a:off x="741363" y="4563966"/>
          <a:ext cx="3981450" cy="384175"/>
        </p:xfrm>
        <a:graphic>
          <a:graphicData uri="http://schemas.openxmlformats.org/presentationml/2006/ole">
            <mc:AlternateContent xmlns:mc="http://schemas.openxmlformats.org/markup-compatibility/2006">
              <mc:Choice xmlns:v="urn:schemas-microsoft-com:vml" Requires="v">
                <p:oleObj spid="_x0000_s497680" name="Equation" r:id="rId13" imgW="2489040" imgH="241200" progId="Equation.DSMT4">
                  <p:embed/>
                </p:oleObj>
              </mc:Choice>
              <mc:Fallback>
                <p:oleObj name="Equation" r:id="rId13" imgW="2489040" imgH="2412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1363" y="4563966"/>
                        <a:ext cx="398145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3"/>
          <p:cNvGraphicFramePr>
            <a:graphicFrameLocks noChangeAspect="1"/>
          </p:cNvGraphicFramePr>
          <p:nvPr/>
        </p:nvGraphicFramePr>
        <p:xfrm>
          <a:off x="4642056" y="4622134"/>
          <a:ext cx="996950" cy="325437"/>
        </p:xfrm>
        <a:graphic>
          <a:graphicData uri="http://schemas.openxmlformats.org/presentationml/2006/ole">
            <mc:AlternateContent xmlns:mc="http://schemas.openxmlformats.org/markup-compatibility/2006">
              <mc:Choice xmlns:v="urn:schemas-microsoft-com:vml" Requires="v">
                <p:oleObj spid="_x0000_s497681" name="Equation" r:id="rId15" imgW="622080" imgH="203040" progId="Equation.DSMT4">
                  <p:embed/>
                </p:oleObj>
              </mc:Choice>
              <mc:Fallback>
                <p:oleObj name="Equation" r:id="rId15" imgW="622080" imgH="20304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42056" y="4622134"/>
                        <a:ext cx="996950"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4"/>
          <p:cNvGraphicFramePr>
            <a:graphicFrameLocks noChangeAspect="1"/>
          </p:cNvGraphicFramePr>
          <p:nvPr/>
        </p:nvGraphicFramePr>
        <p:xfrm>
          <a:off x="723900" y="5927725"/>
          <a:ext cx="3003550" cy="690563"/>
        </p:xfrm>
        <a:graphic>
          <a:graphicData uri="http://schemas.openxmlformats.org/presentationml/2006/ole">
            <mc:AlternateContent xmlns:mc="http://schemas.openxmlformats.org/markup-compatibility/2006">
              <mc:Choice xmlns:v="urn:schemas-microsoft-com:vml" Requires="v">
                <p:oleObj spid="_x0000_s497682" name="Equation" r:id="rId17" imgW="1879560" imgH="431640" progId="Equation.DSMT4">
                  <p:embed/>
                </p:oleObj>
              </mc:Choice>
              <mc:Fallback>
                <p:oleObj name="Equation" r:id="rId17" imgW="1879560" imgH="43164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3900" y="5927725"/>
                        <a:ext cx="3003550"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4"/>
          <p:cNvGraphicFramePr>
            <a:graphicFrameLocks noChangeAspect="1"/>
          </p:cNvGraphicFramePr>
          <p:nvPr/>
        </p:nvGraphicFramePr>
        <p:xfrm>
          <a:off x="4052248" y="6125702"/>
          <a:ext cx="971550" cy="323850"/>
        </p:xfrm>
        <a:graphic>
          <a:graphicData uri="http://schemas.openxmlformats.org/presentationml/2006/ole">
            <mc:AlternateContent xmlns:mc="http://schemas.openxmlformats.org/markup-compatibility/2006">
              <mc:Choice xmlns:v="urn:schemas-microsoft-com:vml" Requires="v">
                <p:oleObj spid="_x0000_s497683" name="Equation" r:id="rId19" imgW="609480" imgH="203040" progId="Equation.DSMT4">
                  <p:embed/>
                </p:oleObj>
              </mc:Choice>
              <mc:Fallback>
                <p:oleObj name="Equation" r:id="rId19" imgW="609480" imgH="2030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52248" y="6125702"/>
                        <a:ext cx="9715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0755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Left)">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1000"/>
                                        <p:tgtEl>
                                          <p:spTgt spid="1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4">
                                            <p:txEl>
                                              <p:pRg st="1" end="1"/>
                                            </p:txEl>
                                          </p:spTgt>
                                        </p:tgtEl>
                                        <p:attrNameLst>
                                          <p:attrName>style.visibility</p:attrName>
                                        </p:attrNameLst>
                                      </p:cBhvr>
                                      <p:to>
                                        <p:strVal val="visible"/>
                                      </p:to>
                                    </p:set>
                                    <p:animEffect transition="in" filter="fade">
                                      <p:cBhvr>
                                        <p:cTn id="16" dur="1000"/>
                                        <p:tgtEl>
                                          <p:spTgt spid="1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lide(fromLeft)">
                                      <p:cBhvr>
                                        <p:cTn id="21" dur="500"/>
                                        <p:tgtEl>
                                          <p:spTgt spid="15"/>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xEl>
                                              <p:pRg st="0" end="0"/>
                                            </p:txEl>
                                          </p:spTgt>
                                        </p:tgtEl>
                                        <p:attrNameLst>
                                          <p:attrName>style.visibility</p:attrName>
                                        </p:attrNameLst>
                                      </p:cBhvr>
                                      <p:to>
                                        <p:strVal val="visible"/>
                                      </p:to>
                                    </p:set>
                                    <p:animEffect transition="in" filter="fade">
                                      <p:cBhvr>
                                        <p:cTn id="30" dur="1000"/>
                                        <p:tgtEl>
                                          <p:spTgt spid="17">
                                            <p:txEl>
                                              <p:pRg st="0" end="0"/>
                                            </p:txEl>
                                          </p:spTgt>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283658"/>
                                        </p:tgtEl>
                                        <p:attrNameLst>
                                          <p:attrName>style.visibility</p:attrName>
                                        </p:attrNameLst>
                                      </p:cBhvr>
                                      <p:to>
                                        <p:strVal val="visible"/>
                                      </p:to>
                                    </p:set>
                                    <p:animEffect transition="in" filter="fade">
                                      <p:cBhvr>
                                        <p:cTn id="34" dur="1000"/>
                                        <p:tgtEl>
                                          <p:spTgt spid="28365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1000"/>
                                        <p:tgtEl>
                                          <p:spTgt spid="22"/>
                                        </p:tgtEl>
                                      </p:cBhvr>
                                    </p:animEffect>
                                  </p:childTnLst>
                                </p:cTn>
                              </p:par>
                            </p:childTnLst>
                          </p:cTn>
                        </p:par>
                        <p:par>
                          <p:cTn id="40" fill="hold">
                            <p:stCondLst>
                              <p:cond delay="1000"/>
                            </p:stCondLst>
                            <p:childTnLst>
                              <p:par>
                                <p:cTn id="41" presetID="54" presetClass="entr" presetSubtype="0" accel="10000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p:cTn id="43" dur="1000" fill="hold"/>
                                        <p:tgtEl>
                                          <p:spTgt spid="20"/>
                                        </p:tgtEl>
                                        <p:attrNameLst>
                                          <p:attrName>ppt_w</p:attrName>
                                        </p:attrNameLst>
                                      </p:cBhvr>
                                      <p:tavLst>
                                        <p:tav tm="0">
                                          <p:val>
                                            <p:strVal val="#ppt_w*0.05"/>
                                          </p:val>
                                        </p:tav>
                                        <p:tav tm="100000">
                                          <p:val>
                                            <p:strVal val="#ppt_w"/>
                                          </p:val>
                                        </p:tav>
                                      </p:tavLst>
                                    </p:anim>
                                    <p:anim calcmode="lin" valueType="num">
                                      <p:cBhvr>
                                        <p:cTn id="44" dur="1000" fill="hold"/>
                                        <p:tgtEl>
                                          <p:spTgt spid="20"/>
                                        </p:tgtEl>
                                        <p:attrNameLst>
                                          <p:attrName>ppt_h</p:attrName>
                                        </p:attrNameLst>
                                      </p:cBhvr>
                                      <p:tavLst>
                                        <p:tav tm="0">
                                          <p:val>
                                            <p:strVal val="#ppt_h"/>
                                          </p:val>
                                        </p:tav>
                                        <p:tav tm="100000">
                                          <p:val>
                                            <p:strVal val="#ppt_h"/>
                                          </p:val>
                                        </p:tav>
                                      </p:tavLst>
                                    </p:anim>
                                    <p:anim calcmode="lin" valueType="num">
                                      <p:cBhvr>
                                        <p:cTn id="45" dur="1000" fill="hold"/>
                                        <p:tgtEl>
                                          <p:spTgt spid="20"/>
                                        </p:tgtEl>
                                        <p:attrNameLst>
                                          <p:attrName>ppt_x</p:attrName>
                                        </p:attrNameLst>
                                      </p:cBhvr>
                                      <p:tavLst>
                                        <p:tav tm="0">
                                          <p:val>
                                            <p:strVal val="#ppt_x-.2"/>
                                          </p:val>
                                        </p:tav>
                                        <p:tav tm="100000">
                                          <p:val>
                                            <p:strVal val="#ppt_x"/>
                                          </p:val>
                                        </p:tav>
                                      </p:tavLst>
                                    </p:anim>
                                    <p:anim calcmode="lin" valueType="num">
                                      <p:cBhvr>
                                        <p:cTn id="46" dur="1000" fill="hold"/>
                                        <p:tgtEl>
                                          <p:spTgt spid="20"/>
                                        </p:tgtEl>
                                        <p:attrNameLst>
                                          <p:attrName>ppt_y</p:attrName>
                                        </p:attrNameLst>
                                      </p:cBhvr>
                                      <p:tavLst>
                                        <p:tav tm="0">
                                          <p:val>
                                            <p:strVal val="#ppt_y"/>
                                          </p:val>
                                        </p:tav>
                                        <p:tav tm="100000">
                                          <p:val>
                                            <p:strVal val="#ppt_y"/>
                                          </p:val>
                                        </p:tav>
                                      </p:tavLst>
                                    </p:anim>
                                    <p:animEffect transition="in" filter="fade">
                                      <p:cBhvr>
                                        <p:cTn id="47" dur="10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4">
                                            <p:txEl>
                                              <p:pRg st="2" end="2"/>
                                            </p:txEl>
                                          </p:spTgt>
                                        </p:tgtEl>
                                        <p:attrNameLst>
                                          <p:attrName>style.visibility</p:attrName>
                                        </p:attrNameLst>
                                      </p:cBhvr>
                                      <p:to>
                                        <p:strVal val="visible"/>
                                      </p:to>
                                    </p:set>
                                    <p:animEffect transition="in" filter="fade">
                                      <p:cBhvr>
                                        <p:cTn id="52" dur="1000"/>
                                        <p:tgtEl>
                                          <p:spTgt spid="14">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
                                            <p:txEl>
                                              <p:pRg st="0" end="0"/>
                                            </p:txEl>
                                          </p:spTgt>
                                        </p:tgtEl>
                                        <p:attrNameLst>
                                          <p:attrName>style.visibility</p:attrName>
                                        </p:attrNameLst>
                                      </p:cBhvr>
                                      <p:to>
                                        <p:strVal val="visible"/>
                                      </p:to>
                                    </p:set>
                                    <p:animEffect transition="in" filter="fade">
                                      <p:cBhvr>
                                        <p:cTn id="57" dur="1000"/>
                                        <p:tgtEl>
                                          <p:spTgt spid="18">
                                            <p:txEl>
                                              <p:pRg st="0" end="0"/>
                                            </p:txEl>
                                          </p:spTgt>
                                        </p:tgtEl>
                                      </p:cBhvr>
                                    </p:animEffect>
                                  </p:childTnLst>
                                </p:cTn>
                              </p:par>
                            </p:childTnLst>
                          </p:cTn>
                        </p:par>
                        <p:par>
                          <p:cTn id="58" fill="hold">
                            <p:stCondLst>
                              <p:cond delay="1000"/>
                            </p:stCondLst>
                            <p:childTnLst>
                              <p:par>
                                <p:cTn id="59" presetID="10" presetClass="entr" presetSubtype="0" fill="hold" nodeType="after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fade">
                                      <p:cBhvr>
                                        <p:cTn id="61" dur="1000"/>
                                        <p:tgtEl>
                                          <p:spTgt spid="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1000"/>
                                        <p:tgtEl>
                                          <p:spTgt spid="19"/>
                                        </p:tgtEl>
                                      </p:cBhvr>
                                    </p:animEffect>
                                  </p:childTnLst>
                                </p:cTn>
                              </p:par>
                            </p:childTnLst>
                          </p:cTn>
                        </p:par>
                        <p:par>
                          <p:cTn id="67" fill="hold">
                            <p:stCondLst>
                              <p:cond delay="1000"/>
                            </p:stCondLst>
                            <p:childTnLst>
                              <p:par>
                                <p:cTn id="68" presetID="54" presetClass="entr" presetSubtype="0" accel="100000" fill="hold" grpId="0" nodeType="afterEffect">
                                  <p:stCondLst>
                                    <p:cond delay="0"/>
                                  </p:stCondLst>
                                  <p:childTnLst>
                                    <p:set>
                                      <p:cBhvr>
                                        <p:cTn id="69" dur="1" fill="hold">
                                          <p:stCondLst>
                                            <p:cond delay="0"/>
                                          </p:stCondLst>
                                        </p:cTn>
                                        <p:tgtEl>
                                          <p:spTgt spid="21"/>
                                        </p:tgtEl>
                                        <p:attrNameLst>
                                          <p:attrName>style.visibility</p:attrName>
                                        </p:attrNameLst>
                                      </p:cBhvr>
                                      <p:to>
                                        <p:strVal val="visible"/>
                                      </p:to>
                                    </p:set>
                                    <p:anim calcmode="lin" valueType="num">
                                      <p:cBhvr>
                                        <p:cTn id="70" dur="1000" fill="hold"/>
                                        <p:tgtEl>
                                          <p:spTgt spid="21"/>
                                        </p:tgtEl>
                                        <p:attrNameLst>
                                          <p:attrName>ppt_w</p:attrName>
                                        </p:attrNameLst>
                                      </p:cBhvr>
                                      <p:tavLst>
                                        <p:tav tm="0">
                                          <p:val>
                                            <p:strVal val="#ppt_w*0.05"/>
                                          </p:val>
                                        </p:tav>
                                        <p:tav tm="100000">
                                          <p:val>
                                            <p:strVal val="#ppt_w"/>
                                          </p:val>
                                        </p:tav>
                                      </p:tavLst>
                                    </p:anim>
                                    <p:anim calcmode="lin" valueType="num">
                                      <p:cBhvr>
                                        <p:cTn id="71" dur="1000" fill="hold"/>
                                        <p:tgtEl>
                                          <p:spTgt spid="21"/>
                                        </p:tgtEl>
                                        <p:attrNameLst>
                                          <p:attrName>ppt_h</p:attrName>
                                        </p:attrNameLst>
                                      </p:cBhvr>
                                      <p:tavLst>
                                        <p:tav tm="0">
                                          <p:val>
                                            <p:strVal val="#ppt_h"/>
                                          </p:val>
                                        </p:tav>
                                        <p:tav tm="100000">
                                          <p:val>
                                            <p:strVal val="#ppt_h"/>
                                          </p:val>
                                        </p:tav>
                                      </p:tavLst>
                                    </p:anim>
                                    <p:anim calcmode="lin" valueType="num">
                                      <p:cBhvr>
                                        <p:cTn id="72" dur="1000" fill="hold"/>
                                        <p:tgtEl>
                                          <p:spTgt spid="21"/>
                                        </p:tgtEl>
                                        <p:attrNameLst>
                                          <p:attrName>ppt_x</p:attrName>
                                        </p:attrNameLst>
                                      </p:cBhvr>
                                      <p:tavLst>
                                        <p:tav tm="0">
                                          <p:val>
                                            <p:strVal val="#ppt_x-.2"/>
                                          </p:val>
                                        </p:tav>
                                        <p:tav tm="100000">
                                          <p:val>
                                            <p:strVal val="#ppt_x"/>
                                          </p:val>
                                        </p:tav>
                                      </p:tavLst>
                                    </p:anim>
                                    <p:anim calcmode="lin" valueType="num">
                                      <p:cBhvr>
                                        <p:cTn id="73" dur="1000" fill="hold"/>
                                        <p:tgtEl>
                                          <p:spTgt spid="21"/>
                                        </p:tgtEl>
                                        <p:attrNameLst>
                                          <p:attrName>ppt_y</p:attrName>
                                        </p:attrNameLst>
                                      </p:cBhvr>
                                      <p:tavLst>
                                        <p:tav tm="0">
                                          <p:val>
                                            <p:strVal val="#ppt_y"/>
                                          </p:val>
                                        </p:tav>
                                        <p:tav tm="100000">
                                          <p:val>
                                            <p:strVal val="#ppt_y"/>
                                          </p:val>
                                        </p:tav>
                                      </p:tavLst>
                                    </p:anim>
                                    <p:animEffect transition="in" filter="fade">
                                      <p:cBhvr>
                                        <p:cTn id="74" dur="1000"/>
                                        <p:tgtEl>
                                          <p:spTgt spid="21"/>
                                        </p:tgtEl>
                                      </p:cBhvr>
                                    </p:animEffect>
                                  </p:childTnLst>
                                </p:cTn>
                              </p:par>
                            </p:childTnLst>
                          </p:cTn>
                        </p:par>
                        <p:par>
                          <p:cTn id="75" fill="hold">
                            <p:stCondLst>
                              <p:cond delay="2000"/>
                            </p:stCondLst>
                            <p:childTnLst>
                              <p:par>
                                <p:cTn id="76" presetID="47" presetClass="entr" presetSubtype="0" fill="hold" grpId="0"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fade">
                                      <p:cBhvr>
                                        <p:cTn id="78" dur="1000"/>
                                        <p:tgtEl>
                                          <p:spTgt spid="24"/>
                                        </p:tgtEl>
                                      </p:cBhvr>
                                    </p:animEffect>
                                    <p:anim calcmode="lin" valueType="num">
                                      <p:cBhvr>
                                        <p:cTn id="79" dur="1000" fill="hold"/>
                                        <p:tgtEl>
                                          <p:spTgt spid="24"/>
                                        </p:tgtEl>
                                        <p:attrNameLst>
                                          <p:attrName>ppt_x</p:attrName>
                                        </p:attrNameLst>
                                      </p:cBhvr>
                                      <p:tavLst>
                                        <p:tav tm="0">
                                          <p:val>
                                            <p:strVal val="#ppt_x"/>
                                          </p:val>
                                        </p:tav>
                                        <p:tav tm="100000">
                                          <p:val>
                                            <p:strVal val="#ppt_x"/>
                                          </p:val>
                                        </p:tav>
                                      </p:tavLst>
                                    </p:anim>
                                    <p:anim calcmode="lin" valueType="num">
                                      <p:cBhvr>
                                        <p:cTn id="80" dur="1000" fill="hold"/>
                                        <p:tgtEl>
                                          <p:spTgt spid="24"/>
                                        </p:tgtEl>
                                        <p:attrNameLst>
                                          <p:attrName>ppt_y</p:attrName>
                                        </p:attrNameLst>
                                      </p:cBhvr>
                                      <p:tavLst>
                                        <p:tav tm="0">
                                          <p:val>
                                            <p:strVal val="#ppt_y-.1"/>
                                          </p:val>
                                        </p:tav>
                                        <p:tav tm="100000">
                                          <p:val>
                                            <p:strVal val="#ppt_y"/>
                                          </p:val>
                                        </p:tav>
                                      </p:tavLst>
                                    </p:anim>
                                  </p:childTnLst>
                                </p:cTn>
                              </p:par>
                            </p:childTnLst>
                          </p:cTn>
                        </p:par>
                        <p:par>
                          <p:cTn id="81" fill="hold">
                            <p:stCondLst>
                              <p:cond delay="3000"/>
                            </p:stCondLst>
                            <p:childTnLst>
                              <p:par>
                                <p:cTn id="82" presetID="47" presetClass="entr" presetSubtype="0" fill="hold" grpId="0" nodeType="after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fade">
                                      <p:cBhvr>
                                        <p:cTn id="84" dur="1000"/>
                                        <p:tgtEl>
                                          <p:spTgt spid="25"/>
                                        </p:tgtEl>
                                      </p:cBhvr>
                                    </p:animEffect>
                                    <p:anim calcmode="lin" valueType="num">
                                      <p:cBhvr>
                                        <p:cTn id="85" dur="1000" fill="hold"/>
                                        <p:tgtEl>
                                          <p:spTgt spid="25"/>
                                        </p:tgtEl>
                                        <p:attrNameLst>
                                          <p:attrName>ppt_x</p:attrName>
                                        </p:attrNameLst>
                                      </p:cBhvr>
                                      <p:tavLst>
                                        <p:tav tm="0">
                                          <p:val>
                                            <p:strVal val="#ppt_x"/>
                                          </p:val>
                                        </p:tav>
                                        <p:tav tm="100000">
                                          <p:val>
                                            <p:strVal val="#ppt_x"/>
                                          </p:val>
                                        </p:tav>
                                      </p:tavLst>
                                    </p:anim>
                                    <p:anim calcmode="lin" valueType="num">
                                      <p:cBhvr>
                                        <p:cTn id="86" dur="1000" fill="hold"/>
                                        <p:tgtEl>
                                          <p:spTgt spid="25"/>
                                        </p:tgtEl>
                                        <p:attrNameLst>
                                          <p:attrName>ppt_y</p:attrName>
                                        </p:attrNameLst>
                                      </p:cBhvr>
                                      <p:tavLst>
                                        <p:tav tm="0">
                                          <p:val>
                                            <p:strVal val="#ppt_y-.1"/>
                                          </p:val>
                                        </p:tav>
                                        <p:tav tm="100000">
                                          <p:val>
                                            <p:strVal val="#ppt_y"/>
                                          </p:val>
                                        </p:tav>
                                      </p:tavLst>
                                    </p:anim>
                                  </p:childTnLst>
                                </p:cTn>
                              </p:par>
                            </p:childTnLst>
                          </p:cTn>
                        </p:par>
                        <p:par>
                          <p:cTn id="87" fill="hold">
                            <p:stCondLst>
                              <p:cond delay="4000"/>
                            </p:stCondLst>
                            <p:childTnLst>
                              <p:par>
                                <p:cTn id="88" presetID="10" presetClass="entr" presetSubtype="0" fill="hold" nodeType="afterEffect">
                                  <p:stCondLst>
                                    <p:cond delay="0"/>
                                  </p:stCondLst>
                                  <p:childTnLst>
                                    <p:set>
                                      <p:cBhvr>
                                        <p:cTn id="89" dur="1" fill="hold">
                                          <p:stCondLst>
                                            <p:cond delay="0"/>
                                          </p:stCondLst>
                                        </p:cTn>
                                        <p:tgtEl>
                                          <p:spTgt spid="26"/>
                                        </p:tgtEl>
                                        <p:attrNameLst>
                                          <p:attrName>style.visibility</p:attrName>
                                        </p:attrNameLst>
                                      </p:cBhvr>
                                      <p:to>
                                        <p:strVal val="visible"/>
                                      </p:to>
                                    </p:set>
                                    <p:animEffect transition="in" filter="fade">
                                      <p:cBhvr>
                                        <p:cTn id="90" dur="1000"/>
                                        <p:tgtEl>
                                          <p:spTgt spid="26"/>
                                        </p:tgtEl>
                                      </p:cBhvr>
                                    </p:animEffect>
                                  </p:childTnLst>
                                </p:cTn>
                              </p:par>
                            </p:childTnLst>
                          </p:cTn>
                        </p:par>
                        <p:par>
                          <p:cTn id="91" fill="hold">
                            <p:stCondLst>
                              <p:cond delay="5000"/>
                            </p:stCondLst>
                            <p:childTnLst>
                              <p:par>
                                <p:cTn id="92" presetID="10" presetClass="entr" presetSubtype="0" fill="hold" nodeType="after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fade">
                                      <p:cBhvr>
                                        <p:cTn id="94" dur="1000"/>
                                        <p:tgtEl>
                                          <p:spTgt spid="27"/>
                                        </p:tgtEl>
                                      </p:cBhvr>
                                    </p:animEffect>
                                  </p:childTnLst>
                                </p:cTn>
                              </p:par>
                            </p:childTnLst>
                          </p:cTn>
                        </p:par>
                        <p:par>
                          <p:cTn id="95" fill="hold">
                            <p:stCondLst>
                              <p:cond delay="6000"/>
                            </p:stCondLst>
                            <p:childTnLst>
                              <p:par>
                                <p:cTn id="96" presetID="54" presetClass="entr" presetSubtype="0" accel="100000" fill="hold" grpId="0" nodeType="afterEffect">
                                  <p:stCondLst>
                                    <p:cond delay="0"/>
                                  </p:stCondLst>
                                  <p:childTnLst>
                                    <p:set>
                                      <p:cBhvr>
                                        <p:cTn id="97" dur="1" fill="hold">
                                          <p:stCondLst>
                                            <p:cond delay="0"/>
                                          </p:stCondLst>
                                        </p:cTn>
                                        <p:tgtEl>
                                          <p:spTgt spid="28"/>
                                        </p:tgtEl>
                                        <p:attrNameLst>
                                          <p:attrName>style.visibility</p:attrName>
                                        </p:attrNameLst>
                                      </p:cBhvr>
                                      <p:to>
                                        <p:strVal val="visible"/>
                                      </p:to>
                                    </p:set>
                                    <p:anim calcmode="lin" valueType="num">
                                      <p:cBhvr>
                                        <p:cTn id="98" dur="1000" fill="hold"/>
                                        <p:tgtEl>
                                          <p:spTgt spid="28"/>
                                        </p:tgtEl>
                                        <p:attrNameLst>
                                          <p:attrName>ppt_w</p:attrName>
                                        </p:attrNameLst>
                                      </p:cBhvr>
                                      <p:tavLst>
                                        <p:tav tm="0">
                                          <p:val>
                                            <p:strVal val="#ppt_w*0.05"/>
                                          </p:val>
                                        </p:tav>
                                        <p:tav tm="100000">
                                          <p:val>
                                            <p:strVal val="#ppt_w"/>
                                          </p:val>
                                        </p:tav>
                                      </p:tavLst>
                                    </p:anim>
                                    <p:anim calcmode="lin" valueType="num">
                                      <p:cBhvr>
                                        <p:cTn id="99" dur="1000" fill="hold"/>
                                        <p:tgtEl>
                                          <p:spTgt spid="28"/>
                                        </p:tgtEl>
                                        <p:attrNameLst>
                                          <p:attrName>ppt_h</p:attrName>
                                        </p:attrNameLst>
                                      </p:cBhvr>
                                      <p:tavLst>
                                        <p:tav tm="0">
                                          <p:val>
                                            <p:strVal val="#ppt_h"/>
                                          </p:val>
                                        </p:tav>
                                        <p:tav tm="100000">
                                          <p:val>
                                            <p:strVal val="#ppt_h"/>
                                          </p:val>
                                        </p:tav>
                                      </p:tavLst>
                                    </p:anim>
                                    <p:anim calcmode="lin" valueType="num">
                                      <p:cBhvr>
                                        <p:cTn id="100" dur="1000" fill="hold"/>
                                        <p:tgtEl>
                                          <p:spTgt spid="28"/>
                                        </p:tgtEl>
                                        <p:attrNameLst>
                                          <p:attrName>ppt_x</p:attrName>
                                        </p:attrNameLst>
                                      </p:cBhvr>
                                      <p:tavLst>
                                        <p:tav tm="0">
                                          <p:val>
                                            <p:strVal val="#ppt_x-.2"/>
                                          </p:val>
                                        </p:tav>
                                        <p:tav tm="100000">
                                          <p:val>
                                            <p:strVal val="#ppt_x"/>
                                          </p:val>
                                        </p:tav>
                                      </p:tavLst>
                                    </p:anim>
                                    <p:anim calcmode="lin" valueType="num">
                                      <p:cBhvr>
                                        <p:cTn id="101" dur="1000" fill="hold"/>
                                        <p:tgtEl>
                                          <p:spTgt spid="28"/>
                                        </p:tgtEl>
                                        <p:attrNameLst>
                                          <p:attrName>ppt_y</p:attrName>
                                        </p:attrNameLst>
                                      </p:cBhvr>
                                      <p:tavLst>
                                        <p:tav tm="0">
                                          <p:val>
                                            <p:strVal val="#ppt_y"/>
                                          </p:val>
                                        </p:tav>
                                        <p:tav tm="100000">
                                          <p:val>
                                            <p:strVal val="#ppt_y"/>
                                          </p:val>
                                        </p:tav>
                                      </p:tavLst>
                                    </p:anim>
                                    <p:animEffect transition="in" filter="fade">
                                      <p:cBhvr>
                                        <p:cTn id="102" dur="1000"/>
                                        <p:tgtEl>
                                          <p:spTgt spid="28"/>
                                        </p:tgtEl>
                                      </p:cBhvr>
                                    </p:animEffect>
                                  </p:childTnLst>
                                </p:cTn>
                              </p:par>
                            </p:childTnLst>
                          </p:cTn>
                        </p:par>
                        <p:par>
                          <p:cTn id="103" fill="hold">
                            <p:stCondLst>
                              <p:cond delay="7000"/>
                            </p:stCondLst>
                            <p:childTnLst>
                              <p:par>
                                <p:cTn id="104" presetID="10" presetClass="entr" presetSubtype="0" fill="hold" nodeType="after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fade">
                                      <p:cBhvr>
                                        <p:cTn id="106" dur="1000"/>
                                        <p:tgtEl>
                                          <p:spTgt spid="2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30"/>
                                        </p:tgtEl>
                                        <p:attrNameLst>
                                          <p:attrName>style.visibility</p:attrName>
                                        </p:attrNameLst>
                                      </p:cBhvr>
                                      <p:to>
                                        <p:strVal val="visible"/>
                                      </p:to>
                                    </p:set>
                                    <p:animEffect transition="in" filter="fade">
                                      <p:cBhvr>
                                        <p:cTn id="111" dur="1000"/>
                                        <p:tgtEl>
                                          <p:spTgt spid="30"/>
                                        </p:tgtEl>
                                      </p:cBhvr>
                                    </p:animEffect>
                                  </p:childTnLst>
                                </p:cTn>
                              </p:par>
                            </p:childTnLst>
                          </p:cTn>
                        </p:par>
                        <p:par>
                          <p:cTn id="112" fill="hold">
                            <p:stCondLst>
                              <p:cond delay="1000"/>
                            </p:stCondLst>
                            <p:childTnLst>
                              <p:par>
                                <p:cTn id="113" presetID="54" presetClass="entr" presetSubtype="0" accel="100000" fill="hold" grpId="0" nodeType="afterEffect">
                                  <p:stCondLst>
                                    <p:cond delay="0"/>
                                  </p:stCondLst>
                                  <p:childTnLst>
                                    <p:set>
                                      <p:cBhvr>
                                        <p:cTn id="114" dur="1" fill="hold">
                                          <p:stCondLst>
                                            <p:cond delay="0"/>
                                          </p:stCondLst>
                                        </p:cTn>
                                        <p:tgtEl>
                                          <p:spTgt spid="32"/>
                                        </p:tgtEl>
                                        <p:attrNameLst>
                                          <p:attrName>style.visibility</p:attrName>
                                        </p:attrNameLst>
                                      </p:cBhvr>
                                      <p:to>
                                        <p:strVal val="visible"/>
                                      </p:to>
                                    </p:set>
                                    <p:anim calcmode="lin" valueType="num">
                                      <p:cBhvr>
                                        <p:cTn id="115" dur="1000" fill="hold"/>
                                        <p:tgtEl>
                                          <p:spTgt spid="32"/>
                                        </p:tgtEl>
                                        <p:attrNameLst>
                                          <p:attrName>ppt_w</p:attrName>
                                        </p:attrNameLst>
                                      </p:cBhvr>
                                      <p:tavLst>
                                        <p:tav tm="0">
                                          <p:val>
                                            <p:strVal val="#ppt_w*0.05"/>
                                          </p:val>
                                        </p:tav>
                                        <p:tav tm="100000">
                                          <p:val>
                                            <p:strVal val="#ppt_w"/>
                                          </p:val>
                                        </p:tav>
                                      </p:tavLst>
                                    </p:anim>
                                    <p:anim calcmode="lin" valueType="num">
                                      <p:cBhvr>
                                        <p:cTn id="116" dur="1000" fill="hold"/>
                                        <p:tgtEl>
                                          <p:spTgt spid="32"/>
                                        </p:tgtEl>
                                        <p:attrNameLst>
                                          <p:attrName>ppt_h</p:attrName>
                                        </p:attrNameLst>
                                      </p:cBhvr>
                                      <p:tavLst>
                                        <p:tav tm="0">
                                          <p:val>
                                            <p:strVal val="#ppt_h"/>
                                          </p:val>
                                        </p:tav>
                                        <p:tav tm="100000">
                                          <p:val>
                                            <p:strVal val="#ppt_h"/>
                                          </p:val>
                                        </p:tav>
                                      </p:tavLst>
                                    </p:anim>
                                    <p:anim calcmode="lin" valueType="num">
                                      <p:cBhvr>
                                        <p:cTn id="117" dur="1000" fill="hold"/>
                                        <p:tgtEl>
                                          <p:spTgt spid="32"/>
                                        </p:tgtEl>
                                        <p:attrNameLst>
                                          <p:attrName>ppt_x</p:attrName>
                                        </p:attrNameLst>
                                      </p:cBhvr>
                                      <p:tavLst>
                                        <p:tav tm="0">
                                          <p:val>
                                            <p:strVal val="#ppt_x-.2"/>
                                          </p:val>
                                        </p:tav>
                                        <p:tav tm="100000">
                                          <p:val>
                                            <p:strVal val="#ppt_x"/>
                                          </p:val>
                                        </p:tav>
                                      </p:tavLst>
                                    </p:anim>
                                    <p:anim calcmode="lin" valueType="num">
                                      <p:cBhvr>
                                        <p:cTn id="118" dur="1000" fill="hold"/>
                                        <p:tgtEl>
                                          <p:spTgt spid="32"/>
                                        </p:tgtEl>
                                        <p:attrNameLst>
                                          <p:attrName>ppt_y</p:attrName>
                                        </p:attrNameLst>
                                      </p:cBhvr>
                                      <p:tavLst>
                                        <p:tav tm="0">
                                          <p:val>
                                            <p:strVal val="#ppt_y"/>
                                          </p:val>
                                        </p:tav>
                                        <p:tav tm="100000">
                                          <p:val>
                                            <p:strVal val="#ppt_y"/>
                                          </p:val>
                                        </p:tav>
                                      </p:tavLst>
                                    </p:anim>
                                    <p:animEffect transition="in" filter="fade">
                                      <p:cBhvr>
                                        <p:cTn id="119"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2" grpId="0" animBg="1"/>
      <p:bldP spid="21" grpId="0" animBg="1"/>
      <p:bldP spid="20" grpId="0" animBg="1"/>
      <p:bldP spid="14" grpId="0" build="p"/>
      <p:bldP spid="15" grpId="0" animBg="1"/>
      <p:bldP spid="17" grpId="0" build="p"/>
      <p:bldP spid="18" grpId="0" build="p"/>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bwMode="auto">
          <a:xfrm>
            <a:off x="5360864" y="3931392"/>
            <a:ext cx="864000" cy="3600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Poisson Distribution and Poisson Process</a:t>
            </a:r>
          </a:p>
        </p:txBody>
      </p:sp>
      <p:sp>
        <p:nvSpPr>
          <p:cNvPr id="10"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5.6</a:t>
            </a:r>
          </a:p>
        </p:txBody>
      </p:sp>
      <p:sp>
        <p:nvSpPr>
          <p:cNvPr id="11"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Poisson Distribution and Poisson Process</a:t>
            </a:r>
          </a:p>
        </p:txBody>
      </p:sp>
      <p:grpSp>
        <p:nvGrpSpPr>
          <p:cNvPr id="3" name="Group 16"/>
          <p:cNvGrpSpPr/>
          <p:nvPr/>
        </p:nvGrpSpPr>
        <p:grpSpPr>
          <a:xfrm>
            <a:off x="0" y="778430"/>
            <a:ext cx="727075" cy="1080000"/>
            <a:chOff x="0" y="2717800"/>
            <a:chExt cx="727075" cy="1080000"/>
          </a:xfrm>
        </p:grpSpPr>
        <p:sp>
          <p:nvSpPr>
            <p:cNvPr id="12" name="Rectangle 11"/>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a:p>
          </p:txBody>
        </p:sp>
        <p:cxnSp>
          <p:nvCxnSpPr>
            <p:cNvPr id="13" name="Straight Connector 12"/>
            <p:cNvCxnSpPr/>
            <p:nvPr/>
          </p:nvCxnSpPr>
          <p:spPr bwMode="auto">
            <a:xfrm rot="16200000" flipH="1">
              <a:off x="-413000" y="3257800"/>
              <a:ext cx="1080000" cy="0"/>
            </a:xfrm>
            <a:prstGeom prst="line">
              <a:avLst/>
            </a:prstGeom>
            <a:noFill/>
            <a:ln w="12700" cap="flat" cmpd="sng" algn="ctr">
              <a:solidFill>
                <a:srgbClr val="FF5781"/>
              </a:solidFill>
              <a:prstDash val="solid"/>
              <a:round/>
              <a:headEnd type="none" w="med" len="med"/>
              <a:tailEnd type="none" w="med" len="med"/>
            </a:ln>
            <a:effectLst/>
          </p:spPr>
        </p:cxnSp>
      </p:grpSp>
      <p:sp>
        <p:nvSpPr>
          <p:cNvPr id="14" name="Rectangle 2"/>
          <p:cNvSpPr>
            <a:spLocks noChangeArrowheads="1"/>
          </p:cNvSpPr>
          <p:nvPr/>
        </p:nvSpPr>
        <p:spPr bwMode="auto">
          <a:xfrm>
            <a:off x="71438" y="1016904"/>
            <a:ext cx="9072562" cy="1567546"/>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In a manufacturing process where glass products are produced, defects or bubbles occur, occasionally rendering the piece undesirable for marketing. It is known that, on average, 1 in every 1000 of these items produced has one or more bubbles. What is the probability that a random sample of 8000 will yield fewer than 7 items possessing bubbles?</a:t>
            </a:r>
          </a:p>
        </p:txBody>
      </p:sp>
      <p:sp>
        <p:nvSpPr>
          <p:cNvPr id="15" name="Rectangle 14"/>
          <p:cNvSpPr/>
          <p:nvPr/>
        </p:nvSpPr>
        <p:spPr bwMode="auto">
          <a:xfrm>
            <a:off x="0" y="2851150"/>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graphicFrame>
        <p:nvGraphicFramePr>
          <p:cNvPr id="2" name="Object 4"/>
          <p:cNvGraphicFramePr>
            <a:graphicFrameLocks noChangeAspect="1"/>
          </p:cNvGraphicFramePr>
          <p:nvPr/>
        </p:nvGraphicFramePr>
        <p:xfrm>
          <a:off x="749300" y="3784600"/>
          <a:ext cx="3105150" cy="688975"/>
        </p:xfrm>
        <a:graphic>
          <a:graphicData uri="http://schemas.openxmlformats.org/presentationml/2006/ole">
            <mc:AlternateContent xmlns:mc="http://schemas.openxmlformats.org/markup-compatibility/2006">
              <mc:Choice xmlns:v="urn:schemas-microsoft-com:vml" Requires="v">
                <p:oleObj spid="_x0000_s498694" name="Equation" r:id="rId3" imgW="1942920" imgH="431640" progId="Equation.DSMT4">
                  <p:embed/>
                </p:oleObj>
              </mc:Choice>
              <mc:Fallback>
                <p:oleObj name="Equation" r:id="rId3" imgW="1942920" imgH="431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300" y="3784600"/>
                        <a:ext cx="310515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3"/>
          <p:cNvGraphicFramePr>
            <a:graphicFrameLocks noChangeAspect="1"/>
          </p:cNvGraphicFramePr>
          <p:nvPr/>
        </p:nvGraphicFramePr>
        <p:xfrm>
          <a:off x="749300" y="3251200"/>
          <a:ext cx="2166938" cy="323850"/>
        </p:xfrm>
        <a:graphic>
          <a:graphicData uri="http://schemas.openxmlformats.org/presentationml/2006/ole">
            <mc:AlternateContent xmlns:mc="http://schemas.openxmlformats.org/markup-compatibility/2006">
              <mc:Choice xmlns:v="urn:schemas-microsoft-com:vml" Requires="v">
                <p:oleObj spid="_x0000_s498695" name="Equation" r:id="rId5" imgW="1358640" imgH="203040" progId="Equation.DSMT4">
                  <p:embed/>
                </p:oleObj>
              </mc:Choice>
              <mc:Fallback>
                <p:oleObj name="Equation" r:id="rId5" imgW="135864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300" y="3251200"/>
                        <a:ext cx="2166938"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4"/>
          <p:cNvGraphicFramePr>
            <a:graphicFrameLocks noChangeAspect="1"/>
          </p:cNvGraphicFramePr>
          <p:nvPr/>
        </p:nvGraphicFramePr>
        <p:xfrm>
          <a:off x="3920410" y="3784600"/>
          <a:ext cx="1216025" cy="688975"/>
        </p:xfrm>
        <a:graphic>
          <a:graphicData uri="http://schemas.openxmlformats.org/presentationml/2006/ole">
            <mc:AlternateContent xmlns:mc="http://schemas.openxmlformats.org/markup-compatibility/2006">
              <mc:Choice xmlns:v="urn:schemas-microsoft-com:vml" Requires="v">
                <p:oleObj spid="_x0000_s498696" name="Equation" r:id="rId7" imgW="761760" imgH="431640" progId="Equation.DSMT4">
                  <p:embed/>
                </p:oleObj>
              </mc:Choice>
              <mc:Fallback>
                <p:oleObj name="Equation" r:id="rId7" imgW="761760" imgH="431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0410" y="3784600"/>
                        <a:ext cx="1216025"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4"/>
          <p:cNvGraphicFramePr>
            <a:graphicFrameLocks noChangeAspect="1"/>
          </p:cNvGraphicFramePr>
          <p:nvPr/>
        </p:nvGraphicFramePr>
        <p:xfrm>
          <a:off x="5151389" y="3972846"/>
          <a:ext cx="993775" cy="322263"/>
        </p:xfrm>
        <a:graphic>
          <a:graphicData uri="http://schemas.openxmlformats.org/presentationml/2006/ole">
            <mc:AlternateContent xmlns:mc="http://schemas.openxmlformats.org/markup-compatibility/2006">
              <mc:Choice xmlns:v="urn:schemas-microsoft-com:vml" Requires="v">
                <p:oleObj spid="_x0000_s498697" name="Equation" r:id="rId9" imgW="622080" imgH="203040" progId="Equation.DSMT4">
                  <p:embed/>
                </p:oleObj>
              </mc:Choice>
              <mc:Fallback>
                <p:oleObj name="Equation" r:id="rId9" imgW="622080" imgH="203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51389" y="3972846"/>
                        <a:ext cx="993775" cy="32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Rectangle 2"/>
          <p:cNvSpPr>
            <a:spLocks noChangeArrowheads="1"/>
          </p:cNvSpPr>
          <p:nvPr/>
        </p:nvSpPr>
        <p:spPr bwMode="auto">
          <a:xfrm>
            <a:off x="1860550" y="4673600"/>
            <a:ext cx="2044700" cy="889000"/>
          </a:xfrm>
          <a:prstGeom prst="rect">
            <a:avLst/>
          </a:prstGeom>
          <a:noFill/>
          <a:ln w="9525">
            <a:noFill/>
            <a:miter lim="800000"/>
            <a:headEnd/>
            <a:tailEnd/>
          </a:ln>
        </p:spPr>
        <p:txBody>
          <a:bodyPr/>
          <a:lstStyle/>
          <a:p>
            <a:pPr marL="265113" indent="-265113" algn="l">
              <a:lnSpc>
                <a:spcPct val="80000"/>
              </a:lnSpc>
              <a:spcBef>
                <a:spcPct val="30000"/>
              </a:spcBef>
              <a:buClr>
                <a:srgbClr val="FF2E62"/>
              </a:buClr>
              <a:buSzPct val="100000"/>
              <a:buFont typeface="Wingdings" pitchFamily="2" charset="2"/>
              <a:buChar char=""/>
              <a:tabLst>
                <a:tab pos="6002338" algn="l"/>
              </a:tabLst>
            </a:pPr>
            <a:r>
              <a:rPr lang="en-US" sz="1600" b="1" dirty="0">
                <a:solidFill>
                  <a:schemeClr val="tx1"/>
                </a:solidFill>
              </a:rPr>
              <a:t>Actually a problem for Binomial Distribution</a:t>
            </a:r>
          </a:p>
        </p:txBody>
      </p:sp>
      <p:sp>
        <p:nvSpPr>
          <p:cNvPr id="17" name="Rectangle 2"/>
          <p:cNvSpPr>
            <a:spLocks noChangeArrowheads="1"/>
          </p:cNvSpPr>
          <p:nvPr/>
        </p:nvSpPr>
        <p:spPr bwMode="auto">
          <a:xfrm>
            <a:off x="4038600" y="4673600"/>
            <a:ext cx="2355850" cy="889000"/>
          </a:xfrm>
          <a:prstGeom prst="rect">
            <a:avLst/>
          </a:prstGeom>
          <a:noFill/>
          <a:ln w="9525">
            <a:noFill/>
            <a:miter lim="800000"/>
            <a:headEnd/>
            <a:tailEnd/>
          </a:ln>
        </p:spPr>
        <p:txBody>
          <a:bodyPr/>
          <a:lstStyle/>
          <a:p>
            <a:pPr marL="265113" indent="-265113" algn="l">
              <a:lnSpc>
                <a:spcPct val="80000"/>
              </a:lnSpc>
              <a:spcBef>
                <a:spcPct val="30000"/>
              </a:spcBef>
              <a:buClr>
                <a:srgbClr val="FF2E62"/>
              </a:buClr>
              <a:buSzPct val="100000"/>
              <a:buFont typeface="Wingdings" pitchFamily="2" charset="2"/>
              <a:buChar char=""/>
              <a:tabLst>
                <a:tab pos="6002338" algn="l"/>
              </a:tabLst>
            </a:pPr>
            <a:r>
              <a:rPr lang="en-US" sz="1600" b="1" dirty="0">
                <a:solidFill>
                  <a:schemeClr val="tx1"/>
                </a:solidFill>
              </a:rPr>
              <a:t>Solved by approximation using Poisson Distribution</a:t>
            </a:r>
          </a:p>
        </p:txBody>
      </p:sp>
    </p:spTree>
    <p:extLst>
      <p:ext uri="{BB962C8B-B14F-4D97-AF65-F5344CB8AC3E}">
        <p14:creationId xmlns:p14="http://schemas.microsoft.com/office/powerpoint/2010/main" val="98587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Left)">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1000"/>
                                        <p:tgtEl>
                                          <p:spTgt spid="1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slide(fromLeft)">
                                      <p:cBhvr>
                                        <p:cTn id="16" dur="500"/>
                                        <p:tgtEl>
                                          <p:spTgt spid="15"/>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10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1000"/>
                                        <p:tgtEl>
                                          <p:spTgt spid="24"/>
                                        </p:tgtEl>
                                      </p:cBhvr>
                                    </p:animEffect>
                                  </p:childTnLst>
                                </p:cTn>
                              </p:par>
                            </p:childTnLst>
                          </p:cTn>
                        </p:par>
                        <p:par>
                          <p:cTn id="36" fill="hold">
                            <p:stCondLst>
                              <p:cond delay="1000"/>
                            </p:stCondLst>
                            <p:childTnLst>
                              <p:par>
                                <p:cTn id="37" presetID="54" presetClass="entr" presetSubtype="0" accel="10000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1000" fill="hold"/>
                                        <p:tgtEl>
                                          <p:spTgt spid="21"/>
                                        </p:tgtEl>
                                        <p:attrNameLst>
                                          <p:attrName>ppt_w</p:attrName>
                                        </p:attrNameLst>
                                      </p:cBhvr>
                                      <p:tavLst>
                                        <p:tav tm="0">
                                          <p:val>
                                            <p:strVal val="#ppt_w*0.05"/>
                                          </p:val>
                                        </p:tav>
                                        <p:tav tm="100000">
                                          <p:val>
                                            <p:strVal val="#ppt_w"/>
                                          </p:val>
                                        </p:tav>
                                      </p:tavLst>
                                    </p:anim>
                                    <p:anim calcmode="lin" valueType="num">
                                      <p:cBhvr>
                                        <p:cTn id="40" dur="1000" fill="hold"/>
                                        <p:tgtEl>
                                          <p:spTgt spid="21"/>
                                        </p:tgtEl>
                                        <p:attrNameLst>
                                          <p:attrName>ppt_h</p:attrName>
                                        </p:attrNameLst>
                                      </p:cBhvr>
                                      <p:tavLst>
                                        <p:tav tm="0">
                                          <p:val>
                                            <p:strVal val="#ppt_h"/>
                                          </p:val>
                                        </p:tav>
                                        <p:tav tm="100000">
                                          <p:val>
                                            <p:strVal val="#ppt_h"/>
                                          </p:val>
                                        </p:tav>
                                      </p:tavLst>
                                    </p:anim>
                                    <p:anim calcmode="lin" valueType="num">
                                      <p:cBhvr>
                                        <p:cTn id="41" dur="1000" fill="hold"/>
                                        <p:tgtEl>
                                          <p:spTgt spid="21"/>
                                        </p:tgtEl>
                                        <p:attrNameLst>
                                          <p:attrName>ppt_x</p:attrName>
                                        </p:attrNameLst>
                                      </p:cBhvr>
                                      <p:tavLst>
                                        <p:tav tm="0">
                                          <p:val>
                                            <p:strVal val="#ppt_x-.2"/>
                                          </p:val>
                                        </p:tav>
                                        <p:tav tm="100000">
                                          <p:val>
                                            <p:strVal val="#ppt_x"/>
                                          </p:val>
                                        </p:tav>
                                      </p:tavLst>
                                    </p:anim>
                                    <p:anim calcmode="lin" valueType="num">
                                      <p:cBhvr>
                                        <p:cTn id="42" dur="1000" fill="hold"/>
                                        <p:tgtEl>
                                          <p:spTgt spid="21"/>
                                        </p:tgtEl>
                                        <p:attrNameLst>
                                          <p:attrName>ppt_y</p:attrName>
                                        </p:attrNameLst>
                                      </p:cBhvr>
                                      <p:tavLst>
                                        <p:tav tm="0">
                                          <p:val>
                                            <p:strVal val="#ppt_y"/>
                                          </p:val>
                                        </p:tav>
                                        <p:tav tm="100000">
                                          <p:val>
                                            <p:strVal val="#ppt_y"/>
                                          </p:val>
                                        </p:tav>
                                      </p:tavLst>
                                    </p:anim>
                                    <p:animEffect transition="in" filter="fade">
                                      <p:cBhvr>
                                        <p:cTn id="43" dur="10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47"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1000"/>
                                        <p:tgtEl>
                                          <p:spTgt spid="16"/>
                                        </p:tgtEl>
                                      </p:cBhvr>
                                    </p:animEffect>
                                    <p:anim calcmode="lin" valueType="num">
                                      <p:cBhvr>
                                        <p:cTn id="49" dur="1000" fill="hold"/>
                                        <p:tgtEl>
                                          <p:spTgt spid="16"/>
                                        </p:tgtEl>
                                        <p:attrNameLst>
                                          <p:attrName>ppt_x</p:attrName>
                                        </p:attrNameLst>
                                      </p:cBhvr>
                                      <p:tavLst>
                                        <p:tav tm="0">
                                          <p:val>
                                            <p:strVal val="#ppt_x"/>
                                          </p:val>
                                        </p:tav>
                                        <p:tav tm="100000">
                                          <p:val>
                                            <p:strVal val="#ppt_x"/>
                                          </p:val>
                                        </p:tav>
                                      </p:tavLst>
                                    </p:anim>
                                    <p:anim calcmode="lin" valueType="num">
                                      <p:cBhvr>
                                        <p:cTn id="5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7"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ppt_x</p:attrName>
                                        </p:attrNameLst>
                                      </p:cBhvr>
                                      <p:tavLst>
                                        <p:tav tm="0">
                                          <p:val>
                                            <p:strVal val="#ppt_x"/>
                                          </p:val>
                                        </p:tav>
                                        <p:tav tm="100000">
                                          <p:val>
                                            <p:strVal val="#ppt_x"/>
                                          </p:val>
                                        </p:tav>
                                      </p:tavLst>
                                    </p:anim>
                                    <p:anim calcmode="lin" valueType="num">
                                      <p:cBhvr>
                                        <p:cTn id="5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4" grpId="0" build="p"/>
      <p:bldP spid="15" grpId="0" animBg="1"/>
      <p:bldP spid="16"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Homework 6</a:t>
            </a:r>
          </a:p>
        </p:txBody>
      </p:sp>
      <p:sp>
        <p:nvSpPr>
          <p:cNvPr id="7" name="Rectangle 2"/>
          <p:cNvSpPr>
            <a:spLocks noChangeArrowheads="1"/>
          </p:cNvSpPr>
          <p:nvPr/>
        </p:nvSpPr>
        <p:spPr bwMode="auto">
          <a:xfrm>
            <a:off x="3133725" y="0"/>
            <a:ext cx="6010275" cy="233363"/>
          </a:xfrm>
          <a:prstGeom prst="rect">
            <a:avLst/>
          </a:prstGeom>
          <a:noFill/>
          <a:ln w="9525" algn="ctr">
            <a:noFill/>
            <a:miter lim="800000"/>
            <a:headEnd/>
            <a:tailEnd/>
          </a:ln>
        </p:spPr>
        <p:txBody>
          <a:bodyPr wrap="none" bIns="82800" anchor="ctr"/>
          <a:lstStyle/>
          <a:p>
            <a:pPr algn="l"/>
            <a:r>
              <a:rPr lang="en-US" sz="1400" dirty="0"/>
              <a:t>Probability and Statistics</a:t>
            </a:r>
          </a:p>
        </p:txBody>
      </p:sp>
      <p:sp>
        <p:nvSpPr>
          <p:cNvPr id="10" name="Rectangle 2"/>
          <p:cNvSpPr>
            <a:spLocks noChangeArrowheads="1"/>
          </p:cNvSpPr>
          <p:nvPr/>
        </p:nvSpPr>
        <p:spPr bwMode="auto">
          <a:xfrm>
            <a:off x="71438" y="863600"/>
            <a:ext cx="9072562" cy="1409700"/>
          </a:xfrm>
          <a:prstGeom prst="rect">
            <a:avLst/>
          </a:prstGeom>
          <a:noFill/>
          <a:ln w="9525">
            <a:noFill/>
            <a:miter lim="800000"/>
            <a:headEnd/>
            <a:tailEnd/>
          </a:ln>
        </p:spPr>
        <p:txBody>
          <a:bodyPr/>
          <a:lstStyle/>
          <a:p>
            <a:pPr marL="354013" indent="-354013" algn="l">
              <a:lnSpc>
                <a:spcPct val="90000"/>
              </a:lnSpc>
              <a:spcBef>
                <a:spcPct val="30000"/>
              </a:spcBef>
              <a:buClr>
                <a:srgbClr val="FF2E62"/>
              </a:buClr>
              <a:buFont typeface="+mj-lt"/>
              <a:buAutoNum type="arabicPeriod"/>
              <a:tabLst>
                <a:tab pos="811213" algn="l"/>
                <a:tab pos="8702675" algn="r"/>
              </a:tabLst>
            </a:pPr>
            <a:r>
              <a:rPr lang="en-US" sz="1800" dirty="0">
                <a:solidFill>
                  <a:schemeClr val="tx1"/>
                </a:solidFill>
              </a:rPr>
              <a:t>A communications system consists of </a:t>
            </a:r>
            <a:r>
              <a:rPr lang="en-US" sz="1800" i="1" dirty="0">
                <a:solidFill>
                  <a:schemeClr val="tx1"/>
                </a:solidFill>
              </a:rPr>
              <a:t>n</a:t>
            </a:r>
            <a:r>
              <a:rPr lang="en-US" sz="1800" dirty="0">
                <a:solidFill>
                  <a:schemeClr val="tx1"/>
                </a:solidFill>
              </a:rPr>
              <a:t> components, each of which will, independently, function with probability </a:t>
            </a:r>
            <a:r>
              <a:rPr lang="en-US" sz="1800" i="1" dirty="0">
                <a:solidFill>
                  <a:schemeClr val="tx1"/>
                </a:solidFill>
              </a:rPr>
              <a:t>p</a:t>
            </a:r>
            <a:r>
              <a:rPr lang="en-US" sz="1800" dirty="0">
                <a:solidFill>
                  <a:schemeClr val="tx1"/>
                </a:solidFill>
              </a:rPr>
              <a:t>. The total system will be able to operate effectively if at least one-half of its components function. For what values of </a:t>
            </a:r>
            <a:r>
              <a:rPr lang="en-US" sz="1800" i="1" dirty="0">
                <a:solidFill>
                  <a:schemeClr val="tx1"/>
                </a:solidFill>
              </a:rPr>
              <a:t>p</a:t>
            </a:r>
            <a:r>
              <a:rPr lang="en-US" sz="1800" dirty="0">
                <a:solidFill>
                  <a:schemeClr val="tx1"/>
                </a:solidFill>
              </a:rPr>
              <a:t> is a 5-component system more likely to operate effectively than a 3-component system?</a:t>
            </a:r>
            <a:r>
              <a:rPr lang="en-US" sz="1200" dirty="0">
                <a:solidFill>
                  <a:schemeClr val="bg1">
                    <a:lumMod val="50000"/>
                  </a:schemeClr>
                </a:solidFill>
                <a:cs typeface="Times New Roman" pitchFamily="18" charset="0"/>
              </a:rPr>
              <a:t> 	(Ro.E5.1c s144)</a:t>
            </a:r>
            <a:endParaRPr lang="en-US" sz="1200" dirty="0">
              <a:solidFill>
                <a:schemeClr val="tx1"/>
              </a:solidFill>
            </a:endParaRPr>
          </a:p>
        </p:txBody>
      </p:sp>
      <p:sp>
        <p:nvSpPr>
          <p:cNvPr id="13" name="Rectangle 2"/>
          <p:cNvSpPr>
            <a:spLocks noChangeArrowheads="1"/>
          </p:cNvSpPr>
          <p:nvPr/>
        </p:nvSpPr>
        <p:spPr bwMode="auto">
          <a:xfrm>
            <a:off x="71438" y="2495550"/>
            <a:ext cx="9072562" cy="1066800"/>
          </a:xfrm>
          <a:prstGeom prst="rect">
            <a:avLst/>
          </a:prstGeom>
          <a:noFill/>
          <a:ln w="9525">
            <a:noFill/>
            <a:miter lim="800000"/>
            <a:headEnd/>
            <a:tailEnd/>
          </a:ln>
        </p:spPr>
        <p:txBody>
          <a:bodyPr/>
          <a:lstStyle/>
          <a:p>
            <a:pPr marL="354013" indent="-354013" algn="l">
              <a:lnSpc>
                <a:spcPct val="90000"/>
              </a:lnSpc>
              <a:spcBef>
                <a:spcPct val="30000"/>
              </a:spcBef>
              <a:buClr>
                <a:srgbClr val="FF2E62"/>
              </a:buClr>
              <a:buFont typeface="+mj-lt"/>
              <a:buAutoNum type="arabicPeriod" startAt="2"/>
              <a:tabLst>
                <a:tab pos="811213" algn="l"/>
                <a:tab pos="8701088" algn="r"/>
              </a:tabLst>
            </a:pPr>
            <a:r>
              <a:rPr lang="en-US" sz="1800" dirty="0">
                <a:solidFill>
                  <a:schemeClr val="tx1"/>
                </a:solidFill>
              </a:rPr>
              <a:t>It has been established that the number of defective stereos produced daily at a certain plant is Poisson distributed with mean 4. Over a 2-day span, what is the probability that the number of defective stereos does not exceed 3? 	</a:t>
            </a:r>
            <a:r>
              <a:rPr lang="en-US" sz="1200" dirty="0">
                <a:solidFill>
                  <a:schemeClr val="bg1">
                    <a:lumMod val="50000"/>
                  </a:schemeClr>
                </a:solidFill>
                <a:cs typeface="Times New Roman" pitchFamily="18" charset="0"/>
              </a:rPr>
              <a:t>(Ro.E5.2f s+10)</a:t>
            </a:r>
            <a:endParaRPr lang="en-US" sz="1200" dirty="0">
              <a:solidFill>
                <a:schemeClr val="tx1"/>
              </a:solidFill>
            </a:endParaRPr>
          </a:p>
          <a:p>
            <a:pPr marL="354013" indent="-354013" algn="l">
              <a:lnSpc>
                <a:spcPct val="90000"/>
              </a:lnSpc>
              <a:spcBef>
                <a:spcPct val="30000"/>
              </a:spcBef>
              <a:buClr>
                <a:srgbClr val="FF2E62"/>
              </a:buClr>
              <a:buFont typeface="+mj-lt"/>
              <a:buAutoNum type="arabicPeriod" startAt="2"/>
              <a:tabLst>
                <a:tab pos="811213" algn="l"/>
                <a:tab pos="8701088" algn="r"/>
              </a:tabLst>
            </a:pPr>
            <a:endParaRPr lang="en-US" sz="1200" dirty="0">
              <a:solidFill>
                <a:schemeClr val="tx1"/>
              </a:solidFill>
              <a:latin typeface="+mj-lt"/>
            </a:endParaRPr>
          </a:p>
        </p:txBody>
      </p:sp>
      <p:sp>
        <p:nvSpPr>
          <p:cNvPr id="18" name="Rectangle 2"/>
          <p:cNvSpPr>
            <a:spLocks noChangeArrowheads="1"/>
          </p:cNvSpPr>
          <p:nvPr/>
        </p:nvSpPr>
        <p:spPr bwMode="auto">
          <a:xfrm>
            <a:off x="71438" y="3873500"/>
            <a:ext cx="9072562" cy="1511300"/>
          </a:xfrm>
          <a:prstGeom prst="rect">
            <a:avLst/>
          </a:prstGeom>
          <a:noFill/>
          <a:ln w="9525">
            <a:noFill/>
            <a:miter lim="800000"/>
            <a:headEnd/>
            <a:tailEnd/>
          </a:ln>
        </p:spPr>
        <p:txBody>
          <a:bodyPr/>
          <a:lstStyle/>
          <a:p>
            <a:pPr marL="354013" indent="-354013" algn="l">
              <a:lnSpc>
                <a:spcPct val="90000"/>
              </a:lnSpc>
              <a:spcBef>
                <a:spcPct val="30000"/>
              </a:spcBef>
              <a:buClr>
                <a:srgbClr val="FF2E62"/>
              </a:buClr>
              <a:buFont typeface="+mj-lt"/>
              <a:buAutoNum type="arabicPeriod" startAt="3"/>
              <a:tabLst>
                <a:tab pos="811213" algn="l"/>
                <a:tab pos="8701088" algn="r"/>
              </a:tabLst>
            </a:pPr>
            <a:r>
              <a:rPr lang="en-US" sz="1800" dirty="0">
                <a:solidFill>
                  <a:schemeClr val="tx1"/>
                </a:solidFill>
              </a:rPr>
              <a:t>The probability of hitting a target is 1/5 and ten shots are fired independently.</a:t>
            </a:r>
          </a:p>
          <a:p>
            <a:pPr marL="811213" lvl="1" indent="-457200" algn="l">
              <a:lnSpc>
                <a:spcPct val="90000"/>
              </a:lnSpc>
              <a:spcBef>
                <a:spcPct val="30000"/>
              </a:spcBef>
              <a:buClr>
                <a:srgbClr val="FF2E62"/>
              </a:buClr>
              <a:buAutoNum type="alphaLcParenBoth"/>
              <a:tabLst>
                <a:tab pos="8701088" algn="r"/>
              </a:tabLst>
            </a:pPr>
            <a:r>
              <a:rPr lang="en-US" sz="1800" dirty="0">
                <a:solidFill>
                  <a:schemeClr val="tx1"/>
                </a:solidFill>
              </a:rPr>
              <a:t>What is the probability of the target being hit at least twice?</a:t>
            </a:r>
          </a:p>
          <a:p>
            <a:pPr marL="811213" lvl="1" indent="-457200" algn="l">
              <a:lnSpc>
                <a:spcPct val="90000"/>
              </a:lnSpc>
              <a:spcBef>
                <a:spcPct val="30000"/>
              </a:spcBef>
              <a:buClr>
                <a:srgbClr val="FF2E62"/>
              </a:buClr>
              <a:buAutoNum type="alphaLcParenBoth"/>
              <a:tabLst>
                <a:tab pos="8701088" algn="r"/>
              </a:tabLst>
            </a:pPr>
            <a:r>
              <a:rPr lang="en-US" sz="1800" dirty="0">
                <a:solidFill>
                  <a:schemeClr val="tx1"/>
                </a:solidFill>
              </a:rPr>
              <a:t>Find the conditional probability that the target is hit at least twice, assuming that at least one hit is scored.	</a:t>
            </a:r>
            <a:r>
              <a:rPr lang="en-US" sz="1200" dirty="0">
                <a:solidFill>
                  <a:schemeClr val="bg1">
                    <a:lumMod val="50000"/>
                  </a:schemeClr>
                </a:solidFill>
                <a:cs typeface="Times New Roman" pitchFamily="18" charset="0"/>
              </a:rPr>
              <a:t>(Fe.VI.10.5-6 s16.9)</a:t>
            </a:r>
            <a:endParaRPr lang="en-US" sz="1200" dirty="0">
              <a:solidFill>
                <a:schemeClr val="tx1"/>
              </a:solidFill>
            </a:endParaRPr>
          </a:p>
          <a:p>
            <a:pPr marL="354013" indent="-354013" algn="l">
              <a:lnSpc>
                <a:spcPct val="90000"/>
              </a:lnSpc>
              <a:spcBef>
                <a:spcPct val="30000"/>
              </a:spcBef>
              <a:buClr>
                <a:srgbClr val="FF2E62"/>
              </a:buClr>
              <a:buFont typeface="+mj-lt"/>
              <a:buAutoNum type="arabicPeriod" startAt="3"/>
              <a:tabLst>
                <a:tab pos="811213" algn="l"/>
                <a:tab pos="8701088" algn="r"/>
              </a:tabLst>
            </a:pPr>
            <a:endParaRPr lang="en-US" sz="1200" dirty="0">
              <a:solidFill>
                <a:schemeClr val="tx1"/>
              </a:solidFill>
              <a:latin typeface="+mj-lt"/>
            </a:endParaRPr>
          </a:p>
        </p:txBody>
      </p:sp>
      <p:sp>
        <p:nvSpPr>
          <p:cNvPr id="8" name="Rectangle 2"/>
          <p:cNvSpPr>
            <a:spLocks noChangeArrowheads="1"/>
          </p:cNvSpPr>
          <p:nvPr/>
        </p:nvSpPr>
        <p:spPr bwMode="auto">
          <a:xfrm>
            <a:off x="1593850" y="5651500"/>
            <a:ext cx="5467350" cy="622300"/>
          </a:xfrm>
          <a:prstGeom prst="rect">
            <a:avLst/>
          </a:prstGeom>
          <a:noFill/>
          <a:ln w="9525">
            <a:solidFill>
              <a:srgbClr val="FF2E62"/>
            </a:solidFill>
            <a:miter lim="800000"/>
            <a:headEnd/>
            <a:tailEnd/>
          </a:ln>
        </p:spPr>
        <p:txBody>
          <a:bodyPr/>
          <a:lstStyle/>
          <a:p>
            <a:pPr marL="273050" indent="-273050" algn="l">
              <a:lnSpc>
                <a:spcPct val="90000"/>
              </a:lnSpc>
              <a:spcBef>
                <a:spcPct val="30000"/>
              </a:spcBef>
              <a:buClr>
                <a:srgbClr val="FF2E62"/>
              </a:buClr>
              <a:buFont typeface="Wingdings" pitchFamily="2" charset="2"/>
              <a:buChar char="q"/>
              <a:tabLst>
                <a:tab pos="8701088" algn="r"/>
              </a:tabLst>
            </a:pPr>
            <a:r>
              <a:rPr lang="en-US" sz="1800" dirty="0">
                <a:solidFill>
                  <a:schemeClr val="tx1"/>
                </a:solidFill>
              </a:rPr>
              <a:t>This homework includes the materials from Lecture 6 and Lecture 7.</a:t>
            </a:r>
            <a:endParaRPr lang="en-US" sz="1200" dirty="0">
              <a:solidFill>
                <a:schemeClr val="tx1"/>
              </a:solidFill>
              <a:latin typeface="+mj-lt"/>
            </a:endParaRPr>
          </a:p>
        </p:txBody>
      </p:sp>
    </p:spTree>
    <p:extLst>
      <p:ext uri="{BB962C8B-B14F-4D97-AF65-F5344CB8AC3E}">
        <p14:creationId xmlns:p14="http://schemas.microsoft.com/office/powerpoint/2010/main" val="48108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10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fade">
                                      <p:cBhvr>
                                        <p:cTn id="17" dur="1000"/>
                                        <p:tgtEl>
                                          <p:spTgt spid="18">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1" end="1"/>
                                            </p:txEl>
                                          </p:spTgt>
                                        </p:tgtEl>
                                        <p:attrNameLst>
                                          <p:attrName>style.visibility</p:attrName>
                                        </p:attrNameLst>
                                      </p:cBhvr>
                                      <p:to>
                                        <p:strVal val="visible"/>
                                      </p:to>
                                    </p:set>
                                    <p:animEffect transition="in" filter="fade">
                                      <p:cBhvr>
                                        <p:cTn id="20" dur="1000"/>
                                        <p:tgtEl>
                                          <p:spTgt spid="18">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xEl>
                                              <p:pRg st="2" end="2"/>
                                            </p:txEl>
                                          </p:spTgt>
                                        </p:tgtEl>
                                        <p:attrNameLst>
                                          <p:attrName>style.visibility</p:attrName>
                                        </p:attrNameLst>
                                      </p:cBhvr>
                                      <p:to>
                                        <p:strVal val="visible"/>
                                      </p:to>
                                    </p:set>
                                    <p:animEffect transition="in" filter="fade">
                                      <p:cBhvr>
                                        <p:cTn id="23" dur="1000"/>
                                        <p:tgtEl>
                                          <p:spTgt spid="1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bg/>
                                          </p:spTgt>
                                        </p:tgtEl>
                                        <p:attrNameLst>
                                          <p:attrName>style.visibility</p:attrName>
                                        </p:attrNameLst>
                                      </p:cBhvr>
                                      <p:to>
                                        <p:strVal val="visible"/>
                                      </p:to>
                                    </p:set>
                                    <p:animEffect transition="in" filter="fade">
                                      <p:cBhvr>
                                        <p:cTn id="28" dur="1000"/>
                                        <p:tgtEl>
                                          <p:spTgt spid="8">
                                            <p:bg/>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1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3" grpId="0" build="p"/>
      <p:bldP spid="18" grpId="0" build="p"/>
      <p:bldP spid="8"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bwMode="auto">
          <a:xfrm>
            <a:off x="5698204" y="5537250"/>
            <a:ext cx="889000" cy="40005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25" name="Rectangle 24"/>
          <p:cNvSpPr/>
          <p:nvPr/>
        </p:nvSpPr>
        <p:spPr bwMode="auto">
          <a:xfrm>
            <a:off x="5327856" y="4056573"/>
            <a:ext cx="889000" cy="40005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Negative Binomial Distribution</a:t>
            </a:r>
          </a:p>
        </p:txBody>
      </p:sp>
      <p:sp>
        <p:nvSpPr>
          <p:cNvPr id="10"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5.5</a:t>
            </a:r>
          </a:p>
        </p:txBody>
      </p:sp>
      <p:sp>
        <p:nvSpPr>
          <p:cNvPr id="11"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Negative Binomial and Geometric Distributions</a:t>
            </a:r>
          </a:p>
        </p:txBody>
      </p:sp>
      <p:grpSp>
        <p:nvGrpSpPr>
          <p:cNvPr id="2" name="Group 16"/>
          <p:cNvGrpSpPr/>
          <p:nvPr/>
        </p:nvGrpSpPr>
        <p:grpSpPr>
          <a:xfrm>
            <a:off x="0" y="778430"/>
            <a:ext cx="727075" cy="1080000"/>
            <a:chOff x="0" y="2717800"/>
            <a:chExt cx="727075" cy="1080000"/>
          </a:xfrm>
        </p:grpSpPr>
        <p:sp>
          <p:nvSpPr>
            <p:cNvPr id="12" name="Rectangle 11"/>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a:p>
          </p:txBody>
        </p:sp>
        <p:cxnSp>
          <p:nvCxnSpPr>
            <p:cNvPr id="13" name="Straight Connector 12"/>
            <p:cNvCxnSpPr/>
            <p:nvPr/>
          </p:nvCxnSpPr>
          <p:spPr bwMode="auto">
            <a:xfrm rot="16200000" flipH="1">
              <a:off x="-413000" y="3257800"/>
              <a:ext cx="1080000" cy="0"/>
            </a:xfrm>
            <a:prstGeom prst="line">
              <a:avLst/>
            </a:prstGeom>
            <a:noFill/>
            <a:ln w="12700" cap="flat" cmpd="sng" algn="ctr">
              <a:solidFill>
                <a:srgbClr val="FF5781"/>
              </a:solidFill>
              <a:prstDash val="solid"/>
              <a:round/>
              <a:headEnd type="none" w="med" len="med"/>
              <a:tailEnd type="none" w="med" len="med"/>
            </a:ln>
            <a:effectLst/>
          </p:spPr>
        </p:cxnSp>
      </p:grpSp>
      <p:sp>
        <p:nvSpPr>
          <p:cNvPr id="14" name="Rectangle 2"/>
          <p:cNvSpPr>
            <a:spLocks noChangeArrowheads="1"/>
          </p:cNvSpPr>
          <p:nvPr/>
        </p:nvSpPr>
        <p:spPr bwMode="auto">
          <a:xfrm>
            <a:off x="71438" y="1016904"/>
            <a:ext cx="9072562" cy="2367646"/>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In an NBA (National Basketball Association) championship series, the team which wins four games out of seven will be the winner. Suppose that team </a:t>
            </a:r>
            <a:r>
              <a:rPr lang="en-US" sz="2000" i="1" dirty="0">
                <a:solidFill>
                  <a:schemeClr val="tx1"/>
                </a:solidFill>
              </a:rPr>
              <a:t>A</a:t>
            </a:r>
            <a:r>
              <a:rPr lang="en-US" sz="2000" dirty="0">
                <a:solidFill>
                  <a:schemeClr val="tx1"/>
                </a:solidFill>
              </a:rPr>
              <a:t> has probability 0.55 of winning over the team </a:t>
            </a:r>
            <a:r>
              <a:rPr lang="en-US" sz="2000" i="1" dirty="0">
                <a:solidFill>
                  <a:schemeClr val="tx1"/>
                </a:solidFill>
              </a:rPr>
              <a:t>B</a:t>
            </a:r>
            <a:r>
              <a:rPr lang="en-US" sz="2000" dirty="0">
                <a:solidFill>
                  <a:schemeClr val="tx1"/>
                </a:solidFill>
              </a:rPr>
              <a:t> and both teams </a:t>
            </a:r>
            <a:r>
              <a:rPr lang="en-US" sz="2000" i="1" dirty="0">
                <a:solidFill>
                  <a:schemeClr val="tx1"/>
                </a:solidFill>
              </a:rPr>
              <a:t>A</a:t>
            </a:r>
            <a:r>
              <a:rPr lang="en-US" sz="2000" dirty="0">
                <a:solidFill>
                  <a:schemeClr val="tx1"/>
                </a:solidFill>
              </a:rPr>
              <a:t> and </a:t>
            </a:r>
            <a:r>
              <a:rPr lang="en-US" sz="2000" i="1" dirty="0">
                <a:solidFill>
                  <a:schemeClr val="tx1"/>
                </a:solidFill>
              </a:rPr>
              <a:t>B</a:t>
            </a:r>
            <a:r>
              <a:rPr lang="en-US" sz="2000" dirty="0">
                <a:solidFill>
                  <a:schemeClr val="tx1"/>
                </a:solidFill>
              </a:rPr>
              <a:t> face each other in the championship games. </a:t>
            </a:r>
          </a:p>
          <a:p>
            <a:pPr marL="457200" indent="-457200" algn="l">
              <a:lnSpc>
                <a:spcPct val="80000"/>
              </a:lnSpc>
              <a:spcBef>
                <a:spcPct val="30000"/>
              </a:spcBef>
              <a:buClr>
                <a:srgbClr val="FF2E62"/>
              </a:buClr>
              <a:buAutoNum type="alphaLcParenBoth"/>
            </a:pPr>
            <a:r>
              <a:rPr lang="en-US" sz="2000" dirty="0">
                <a:solidFill>
                  <a:schemeClr val="tx1"/>
                </a:solidFill>
              </a:rPr>
              <a:t>What is the probability that team </a:t>
            </a:r>
            <a:r>
              <a:rPr lang="en-US" sz="2000" i="1" dirty="0">
                <a:solidFill>
                  <a:schemeClr val="tx1"/>
                </a:solidFill>
              </a:rPr>
              <a:t>A</a:t>
            </a:r>
            <a:r>
              <a:rPr lang="en-US" sz="2000" dirty="0">
                <a:solidFill>
                  <a:schemeClr val="tx1"/>
                </a:solidFill>
              </a:rPr>
              <a:t> will win the series in six games?</a:t>
            </a:r>
          </a:p>
          <a:p>
            <a:pPr marL="457200" indent="-457200" algn="l">
              <a:lnSpc>
                <a:spcPct val="80000"/>
              </a:lnSpc>
              <a:spcBef>
                <a:spcPct val="30000"/>
              </a:spcBef>
              <a:buClr>
                <a:srgbClr val="FF2E62"/>
              </a:buClr>
              <a:buAutoNum type="alphaLcParenBoth"/>
            </a:pPr>
            <a:r>
              <a:rPr lang="en-US" sz="2000" dirty="0">
                <a:solidFill>
                  <a:schemeClr val="tx1"/>
                </a:solidFill>
              </a:rPr>
              <a:t>What is the probability that team </a:t>
            </a:r>
            <a:r>
              <a:rPr lang="en-US" sz="2000" i="1" dirty="0">
                <a:solidFill>
                  <a:schemeClr val="tx1"/>
                </a:solidFill>
              </a:rPr>
              <a:t>A</a:t>
            </a:r>
            <a:r>
              <a:rPr lang="en-US" sz="2000" dirty="0">
                <a:solidFill>
                  <a:schemeClr val="tx1"/>
                </a:solidFill>
              </a:rPr>
              <a:t> will win the series?</a:t>
            </a:r>
          </a:p>
        </p:txBody>
      </p:sp>
      <p:sp>
        <p:nvSpPr>
          <p:cNvPr id="15" name="Rectangle 14"/>
          <p:cNvSpPr/>
          <p:nvPr/>
        </p:nvSpPr>
        <p:spPr bwMode="auto">
          <a:xfrm>
            <a:off x="0" y="3695700"/>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7" name="Rectangle 2"/>
          <p:cNvSpPr>
            <a:spLocks noChangeArrowheads="1"/>
          </p:cNvSpPr>
          <p:nvPr/>
        </p:nvSpPr>
        <p:spPr bwMode="auto">
          <a:xfrm>
            <a:off x="71438" y="4025950"/>
            <a:ext cx="9072562" cy="444500"/>
          </a:xfrm>
          <a:prstGeom prst="rect">
            <a:avLst/>
          </a:prstGeom>
          <a:noFill/>
          <a:ln w="9525">
            <a:noFill/>
            <a:miter lim="800000"/>
            <a:headEnd/>
            <a:tailEnd/>
          </a:ln>
        </p:spPr>
        <p:txBody>
          <a:bodyPr/>
          <a:lstStyle/>
          <a:p>
            <a:pPr marL="457200" indent="-457200" algn="l">
              <a:lnSpc>
                <a:spcPts val="3000"/>
              </a:lnSpc>
              <a:spcBef>
                <a:spcPct val="30000"/>
              </a:spcBef>
              <a:buClr>
                <a:srgbClr val="FF2E62"/>
              </a:buClr>
              <a:buAutoNum type="alphaLcParenBoth"/>
              <a:tabLst>
                <a:tab pos="1519238" algn="l"/>
              </a:tabLst>
            </a:pPr>
            <a:r>
              <a:rPr lang="en-US" sz="2000" dirty="0">
                <a:solidFill>
                  <a:schemeClr val="tx1"/>
                </a:solidFill>
              </a:rPr>
              <a:t> </a:t>
            </a:r>
          </a:p>
        </p:txBody>
      </p:sp>
      <p:sp>
        <p:nvSpPr>
          <p:cNvPr id="18" name="Rectangle 2"/>
          <p:cNvSpPr>
            <a:spLocks noChangeArrowheads="1"/>
          </p:cNvSpPr>
          <p:nvPr/>
        </p:nvSpPr>
        <p:spPr bwMode="auto">
          <a:xfrm>
            <a:off x="71438" y="4708575"/>
            <a:ext cx="9072562" cy="444500"/>
          </a:xfrm>
          <a:prstGeom prst="rect">
            <a:avLst/>
          </a:prstGeom>
          <a:noFill/>
          <a:ln w="9525">
            <a:noFill/>
            <a:miter lim="800000"/>
            <a:headEnd/>
            <a:tailEnd/>
          </a:ln>
        </p:spPr>
        <p:txBody>
          <a:bodyPr/>
          <a:lstStyle/>
          <a:p>
            <a:pPr marL="457200" indent="-457200" algn="l">
              <a:lnSpc>
                <a:spcPts val="3000"/>
              </a:lnSpc>
              <a:spcBef>
                <a:spcPct val="30000"/>
              </a:spcBef>
              <a:buClr>
                <a:srgbClr val="FF2E62"/>
              </a:buClr>
              <a:buFont typeface="Wingdings" pitchFamily="2" charset="2"/>
              <a:buAutoNum type="alphaLcParenBoth" startAt="2"/>
              <a:tabLst>
                <a:tab pos="1519238" algn="l"/>
              </a:tabLst>
            </a:pPr>
            <a:r>
              <a:rPr lang="en-US" sz="2000" dirty="0">
                <a:solidFill>
                  <a:schemeClr val="tx1"/>
                </a:solidFill>
              </a:rPr>
              <a:t> </a:t>
            </a:r>
          </a:p>
        </p:txBody>
      </p:sp>
      <p:graphicFrame>
        <p:nvGraphicFramePr>
          <p:cNvPr id="19" name="Object 6"/>
          <p:cNvGraphicFramePr>
            <a:graphicFrameLocks noChangeAspect="1"/>
          </p:cNvGraphicFramePr>
          <p:nvPr/>
        </p:nvGraphicFramePr>
        <p:xfrm>
          <a:off x="749094" y="4795427"/>
          <a:ext cx="7173912" cy="727075"/>
        </p:xfrm>
        <a:graphic>
          <a:graphicData uri="http://schemas.openxmlformats.org/presentationml/2006/ole">
            <mc:AlternateContent xmlns:mc="http://schemas.openxmlformats.org/markup-compatibility/2006">
              <mc:Choice xmlns:v="urn:schemas-microsoft-com:vml" Requires="v">
                <p:oleObj spid="_x0000_s490502" name="Equation" r:id="rId3" imgW="3987720" imgH="406080" progId="Equation.DSMT4">
                  <p:embed/>
                </p:oleObj>
              </mc:Choice>
              <mc:Fallback>
                <p:oleObj name="Equation" r:id="rId3" imgW="3987720" imgH="406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094" y="4795427"/>
                        <a:ext cx="7173912"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3658" name="Object 4"/>
          <p:cNvGraphicFramePr>
            <a:graphicFrameLocks noChangeAspect="1"/>
          </p:cNvGraphicFramePr>
          <p:nvPr/>
        </p:nvGraphicFramePr>
        <p:xfrm>
          <a:off x="809625" y="4041775"/>
          <a:ext cx="4181475" cy="433388"/>
        </p:xfrm>
        <a:graphic>
          <a:graphicData uri="http://schemas.openxmlformats.org/presentationml/2006/ole">
            <mc:AlternateContent xmlns:mc="http://schemas.openxmlformats.org/markup-compatibility/2006">
              <mc:Choice xmlns:v="urn:schemas-microsoft-com:vml" Requires="v">
                <p:oleObj spid="_x0000_s490503" name="Equation" r:id="rId5" imgW="2323800" imgH="241200" progId="Equation.DSMT4">
                  <p:embed/>
                </p:oleObj>
              </mc:Choice>
              <mc:Fallback>
                <p:oleObj name="Equation" r:id="rId5" imgW="232380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625" y="4041775"/>
                        <a:ext cx="4181475"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4"/>
          <p:cNvGraphicFramePr>
            <a:graphicFrameLocks noChangeAspect="1"/>
          </p:cNvGraphicFramePr>
          <p:nvPr/>
        </p:nvGraphicFramePr>
        <p:xfrm>
          <a:off x="5070475" y="4093546"/>
          <a:ext cx="1120775" cy="363538"/>
        </p:xfrm>
        <a:graphic>
          <a:graphicData uri="http://schemas.openxmlformats.org/presentationml/2006/ole">
            <mc:AlternateContent xmlns:mc="http://schemas.openxmlformats.org/markup-compatibility/2006">
              <mc:Choice xmlns:v="urn:schemas-microsoft-com:vml" Requires="v">
                <p:oleObj spid="_x0000_s490504" name="Equation" r:id="rId7" imgW="622080" imgH="203040" progId="Equation.DSMT4">
                  <p:embed/>
                </p:oleObj>
              </mc:Choice>
              <mc:Fallback>
                <p:oleObj name="Equation" r:id="rId7" imgW="62208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0475" y="4093546"/>
                        <a:ext cx="1120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6"/>
          <p:cNvGraphicFramePr>
            <a:graphicFrameLocks noChangeAspect="1"/>
          </p:cNvGraphicFramePr>
          <p:nvPr/>
        </p:nvGraphicFramePr>
        <p:xfrm>
          <a:off x="1460500" y="5575350"/>
          <a:ext cx="5118100" cy="361950"/>
        </p:xfrm>
        <a:graphic>
          <a:graphicData uri="http://schemas.openxmlformats.org/presentationml/2006/ole">
            <mc:AlternateContent xmlns:mc="http://schemas.openxmlformats.org/markup-compatibility/2006">
              <mc:Choice xmlns:v="urn:schemas-microsoft-com:vml" Requires="v">
                <p:oleObj spid="_x0000_s490505" name="Equation" r:id="rId9" imgW="2844720" imgH="203040" progId="Equation.DSMT4">
                  <p:embed/>
                </p:oleObj>
              </mc:Choice>
              <mc:Fallback>
                <p:oleObj name="Equation" r:id="rId9" imgW="2844720" imgH="203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60500" y="5575350"/>
                        <a:ext cx="51181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864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1000"/>
                                        <p:tgtEl>
                                          <p:spTgt spid="1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4">
                                            <p:txEl>
                                              <p:pRg st="1" end="1"/>
                                            </p:txEl>
                                          </p:spTgt>
                                        </p:tgtEl>
                                        <p:attrNameLst>
                                          <p:attrName>style.visibility</p:attrName>
                                        </p:attrNameLst>
                                      </p:cBhvr>
                                      <p:to>
                                        <p:strVal val="visible"/>
                                      </p:to>
                                    </p:set>
                                    <p:animEffect transition="in" filter="fade">
                                      <p:cBhvr>
                                        <p:cTn id="16" dur="1000"/>
                                        <p:tgtEl>
                                          <p:spTgt spid="1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slide(fromLeft)">
                                      <p:cBhvr>
                                        <p:cTn id="21" dur="500"/>
                                        <p:tgtEl>
                                          <p:spTgt spid="15"/>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7">
                                            <p:txEl>
                                              <p:pRg st="0" end="0"/>
                                            </p:txEl>
                                          </p:spTgt>
                                        </p:tgtEl>
                                        <p:attrNameLst>
                                          <p:attrName>style.visibility</p:attrName>
                                        </p:attrNameLst>
                                      </p:cBhvr>
                                      <p:to>
                                        <p:strVal val="visible"/>
                                      </p:to>
                                    </p:set>
                                    <p:animEffect transition="in" filter="fade">
                                      <p:cBhvr>
                                        <p:cTn id="25" dur="1000"/>
                                        <p:tgtEl>
                                          <p:spTgt spid="17">
                                            <p:txEl>
                                              <p:pRg st="0" end="0"/>
                                            </p:txEl>
                                          </p:spTgt>
                                        </p:tgtEl>
                                      </p:cBhvr>
                                    </p:animEffect>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283658"/>
                                        </p:tgtEl>
                                        <p:attrNameLst>
                                          <p:attrName>style.visibility</p:attrName>
                                        </p:attrNameLst>
                                      </p:cBhvr>
                                      <p:to>
                                        <p:strVal val="visible"/>
                                      </p:to>
                                    </p:set>
                                    <p:animEffect transition="in" filter="fade">
                                      <p:cBhvr>
                                        <p:cTn id="29" dur="1000"/>
                                        <p:tgtEl>
                                          <p:spTgt spid="28365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1000"/>
                                        <p:tgtEl>
                                          <p:spTgt spid="20"/>
                                        </p:tgtEl>
                                      </p:cBhvr>
                                    </p:animEffect>
                                  </p:childTnLst>
                                </p:cTn>
                              </p:par>
                            </p:childTnLst>
                          </p:cTn>
                        </p:par>
                        <p:par>
                          <p:cTn id="35" fill="hold">
                            <p:stCondLst>
                              <p:cond delay="1000"/>
                            </p:stCondLst>
                            <p:childTnLst>
                              <p:par>
                                <p:cTn id="36" presetID="54" presetClass="entr" presetSubtype="0" accel="100000"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p:cTn id="38" dur="1000" fill="hold"/>
                                        <p:tgtEl>
                                          <p:spTgt spid="25"/>
                                        </p:tgtEl>
                                        <p:attrNameLst>
                                          <p:attrName>ppt_w</p:attrName>
                                        </p:attrNameLst>
                                      </p:cBhvr>
                                      <p:tavLst>
                                        <p:tav tm="0">
                                          <p:val>
                                            <p:strVal val="#ppt_w*0.05"/>
                                          </p:val>
                                        </p:tav>
                                        <p:tav tm="100000">
                                          <p:val>
                                            <p:strVal val="#ppt_w"/>
                                          </p:val>
                                        </p:tav>
                                      </p:tavLst>
                                    </p:anim>
                                    <p:anim calcmode="lin" valueType="num">
                                      <p:cBhvr>
                                        <p:cTn id="39" dur="1000" fill="hold"/>
                                        <p:tgtEl>
                                          <p:spTgt spid="25"/>
                                        </p:tgtEl>
                                        <p:attrNameLst>
                                          <p:attrName>ppt_h</p:attrName>
                                        </p:attrNameLst>
                                      </p:cBhvr>
                                      <p:tavLst>
                                        <p:tav tm="0">
                                          <p:val>
                                            <p:strVal val="#ppt_h"/>
                                          </p:val>
                                        </p:tav>
                                        <p:tav tm="100000">
                                          <p:val>
                                            <p:strVal val="#ppt_h"/>
                                          </p:val>
                                        </p:tav>
                                      </p:tavLst>
                                    </p:anim>
                                    <p:anim calcmode="lin" valueType="num">
                                      <p:cBhvr>
                                        <p:cTn id="40" dur="1000" fill="hold"/>
                                        <p:tgtEl>
                                          <p:spTgt spid="25"/>
                                        </p:tgtEl>
                                        <p:attrNameLst>
                                          <p:attrName>ppt_x</p:attrName>
                                        </p:attrNameLst>
                                      </p:cBhvr>
                                      <p:tavLst>
                                        <p:tav tm="0">
                                          <p:val>
                                            <p:strVal val="#ppt_x-.2"/>
                                          </p:val>
                                        </p:tav>
                                        <p:tav tm="100000">
                                          <p:val>
                                            <p:strVal val="#ppt_x"/>
                                          </p:val>
                                        </p:tav>
                                      </p:tavLst>
                                    </p:anim>
                                    <p:anim calcmode="lin" valueType="num">
                                      <p:cBhvr>
                                        <p:cTn id="41" dur="1000" fill="hold"/>
                                        <p:tgtEl>
                                          <p:spTgt spid="25"/>
                                        </p:tgtEl>
                                        <p:attrNameLst>
                                          <p:attrName>ppt_y</p:attrName>
                                        </p:attrNameLst>
                                      </p:cBhvr>
                                      <p:tavLst>
                                        <p:tav tm="0">
                                          <p:val>
                                            <p:strVal val="#ppt_y"/>
                                          </p:val>
                                        </p:tav>
                                        <p:tav tm="100000">
                                          <p:val>
                                            <p:strVal val="#ppt_y"/>
                                          </p:val>
                                        </p:tav>
                                      </p:tavLst>
                                    </p:anim>
                                    <p:animEffect transition="in" filter="fade">
                                      <p:cBhvr>
                                        <p:cTn id="42" dur="10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xEl>
                                              <p:pRg st="2" end="2"/>
                                            </p:txEl>
                                          </p:spTgt>
                                        </p:tgtEl>
                                        <p:attrNameLst>
                                          <p:attrName>style.visibility</p:attrName>
                                        </p:attrNameLst>
                                      </p:cBhvr>
                                      <p:to>
                                        <p:strVal val="visible"/>
                                      </p:to>
                                    </p:set>
                                    <p:animEffect transition="in" filter="fade">
                                      <p:cBhvr>
                                        <p:cTn id="47" dur="1000"/>
                                        <p:tgtEl>
                                          <p:spTgt spid="1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
                                            <p:txEl>
                                              <p:pRg st="0" end="0"/>
                                            </p:txEl>
                                          </p:spTgt>
                                        </p:tgtEl>
                                        <p:attrNameLst>
                                          <p:attrName>style.visibility</p:attrName>
                                        </p:attrNameLst>
                                      </p:cBhvr>
                                      <p:to>
                                        <p:strVal val="visible"/>
                                      </p:to>
                                    </p:set>
                                    <p:animEffect transition="in" filter="fade">
                                      <p:cBhvr>
                                        <p:cTn id="52" dur="1000"/>
                                        <p:tgtEl>
                                          <p:spTgt spid="18">
                                            <p:txEl>
                                              <p:pRg st="0" end="0"/>
                                            </p:txEl>
                                          </p:spTgt>
                                        </p:tgtEl>
                                      </p:cBhvr>
                                    </p:animEffect>
                                  </p:childTnLst>
                                </p:cTn>
                              </p:par>
                            </p:childTnLst>
                          </p:cTn>
                        </p:par>
                        <p:par>
                          <p:cTn id="53" fill="hold">
                            <p:stCondLst>
                              <p:cond delay="1000"/>
                            </p:stCondLst>
                            <p:childTnLst>
                              <p:par>
                                <p:cTn id="54" presetID="10" presetClass="entr" presetSubtype="0" fill="hold"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10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1000"/>
                                        <p:tgtEl>
                                          <p:spTgt spid="21"/>
                                        </p:tgtEl>
                                      </p:cBhvr>
                                    </p:animEffect>
                                  </p:childTnLst>
                                </p:cTn>
                              </p:par>
                            </p:childTnLst>
                          </p:cTn>
                        </p:par>
                        <p:par>
                          <p:cTn id="62" fill="hold">
                            <p:stCondLst>
                              <p:cond delay="2000"/>
                            </p:stCondLst>
                            <p:childTnLst>
                              <p:par>
                                <p:cTn id="63" presetID="54" presetClass="entr" presetSubtype="0" accel="100000"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p:cTn id="65" dur="1000" fill="hold"/>
                                        <p:tgtEl>
                                          <p:spTgt spid="26"/>
                                        </p:tgtEl>
                                        <p:attrNameLst>
                                          <p:attrName>ppt_w</p:attrName>
                                        </p:attrNameLst>
                                      </p:cBhvr>
                                      <p:tavLst>
                                        <p:tav tm="0">
                                          <p:val>
                                            <p:strVal val="#ppt_w*0.05"/>
                                          </p:val>
                                        </p:tav>
                                        <p:tav tm="100000">
                                          <p:val>
                                            <p:strVal val="#ppt_w"/>
                                          </p:val>
                                        </p:tav>
                                      </p:tavLst>
                                    </p:anim>
                                    <p:anim calcmode="lin" valueType="num">
                                      <p:cBhvr>
                                        <p:cTn id="66" dur="1000" fill="hold"/>
                                        <p:tgtEl>
                                          <p:spTgt spid="26"/>
                                        </p:tgtEl>
                                        <p:attrNameLst>
                                          <p:attrName>ppt_h</p:attrName>
                                        </p:attrNameLst>
                                      </p:cBhvr>
                                      <p:tavLst>
                                        <p:tav tm="0">
                                          <p:val>
                                            <p:strVal val="#ppt_h"/>
                                          </p:val>
                                        </p:tav>
                                        <p:tav tm="100000">
                                          <p:val>
                                            <p:strVal val="#ppt_h"/>
                                          </p:val>
                                        </p:tav>
                                      </p:tavLst>
                                    </p:anim>
                                    <p:anim calcmode="lin" valueType="num">
                                      <p:cBhvr>
                                        <p:cTn id="67" dur="1000" fill="hold"/>
                                        <p:tgtEl>
                                          <p:spTgt spid="26"/>
                                        </p:tgtEl>
                                        <p:attrNameLst>
                                          <p:attrName>ppt_x</p:attrName>
                                        </p:attrNameLst>
                                      </p:cBhvr>
                                      <p:tavLst>
                                        <p:tav tm="0">
                                          <p:val>
                                            <p:strVal val="#ppt_x-.2"/>
                                          </p:val>
                                        </p:tav>
                                        <p:tav tm="100000">
                                          <p:val>
                                            <p:strVal val="#ppt_x"/>
                                          </p:val>
                                        </p:tav>
                                      </p:tavLst>
                                    </p:anim>
                                    <p:anim calcmode="lin" valueType="num">
                                      <p:cBhvr>
                                        <p:cTn id="68" dur="1000" fill="hold"/>
                                        <p:tgtEl>
                                          <p:spTgt spid="26"/>
                                        </p:tgtEl>
                                        <p:attrNameLst>
                                          <p:attrName>ppt_y</p:attrName>
                                        </p:attrNameLst>
                                      </p:cBhvr>
                                      <p:tavLst>
                                        <p:tav tm="0">
                                          <p:val>
                                            <p:strVal val="#ppt_y"/>
                                          </p:val>
                                        </p:tav>
                                        <p:tav tm="100000">
                                          <p:val>
                                            <p:strVal val="#ppt_y"/>
                                          </p:val>
                                        </p:tav>
                                      </p:tavLst>
                                    </p:anim>
                                    <p:animEffect transition="in" filter="fade">
                                      <p:cBhvr>
                                        <p:cTn id="69"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5" grpId="0" animBg="1"/>
      <p:bldP spid="14" grpId="0" build="p"/>
      <p:bldP spid="15" grpId="0" animBg="1"/>
      <p:bldP spid="17" grpId="0" build="p"/>
      <p:bldP spid="1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4527550" y="4851400"/>
            <a:ext cx="889000" cy="40005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Negative Binomial Distribution</a:t>
            </a:r>
          </a:p>
        </p:txBody>
      </p:sp>
      <p:sp>
        <p:nvSpPr>
          <p:cNvPr id="10"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5.5</a:t>
            </a:r>
          </a:p>
        </p:txBody>
      </p:sp>
      <p:sp>
        <p:nvSpPr>
          <p:cNvPr id="11"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Negative Binomial and Geometric Distributions</a:t>
            </a:r>
          </a:p>
        </p:txBody>
      </p:sp>
      <p:grpSp>
        <p:nvGrpSpPr>
          <p:cNvPr id="2" name="Group 16"/>
          <p:cNvGrpSpPr/>
          <p:nvPr/>
        </p:nvGrpSpPr>
        <p:grpSpPr>
          <a:xfrm>
            <a:off x="0" y="778430"/>
            <a:ext cx="727075" cy="1080000"/>
            <a:chOff x="0" y="2717800"/>
            <a:chExt cx="727075" cy="1080000"/>
          </a:xfrm>
        </p:grpSpPr>
        <p:sp>
          <p:nvSpPr>
            <p:cNvPr id="12" name="Rectangle 11"/>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a:p>
          </p:txBody>
        </p:sp>
        <p:cxnSp>
          <p:nvCxnSpPr>
            <p:cNvPr id="13" name="Straight Connector 12"/>
            <p:cNvCxnSpPr/>
            <p:nvPr/>
          </p:nvCxnSpPr>
          <p:spPr bwMode="auto">
            <a:xfrm rot="16200000" flipH="1">
              <a:off x="-413000" y="3257800"/>
              <a:ext cx="1080000" cy="0"/>
            </a:xfrm>
            <a:prstGeom prst="line">
              <a:avLst/>
            </a:prstGeom>
            <a:noFill/>
            <a:ln w="12700" cap="flat" cmpd="sng" algn="ctr">
              <a:solidFill>
                <a:srgbClr val="FF5781"/>
              </a:solidFill>
              <a:prstDash val="solid"/>
              <a:round/>
              <a:headEnd type="none" w="med" len="med"/>
              <a:tailEnd type="none" w="med" len="med"/>
            </a:ln>
            <a:effectLst/>
          </p:spPr>
        </p:cxnSp>
      </p:grpSp>
      <p:sp>
        <p:nvSpPr>
          <p:cNvPr id="14" name="Rectangle 2"/>
          <p:cNvSpPr>
            <a:spLocks noChangeArrowheads="1"/>
          </p:cNvSpPr>
          <p:nvPr/>
        </p:nvSpPr>
        <p:spPr bwMode="auto">
          <a:xfrm>
            <a:off x="71438" y="1016904"/>
            <a:ext cx="9072562" cy="2367646"/>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In an NBA (National Basketball Association) championship series, the team which wins four games out of seven will be the winner. Suppose that team </a:t>
            </a:r>
            <a:r>
              <a:rPr lang="en-US" sz="2000" i="1" dirty="0">
                <a:solidFill>
                  <a:schemeClr val="tx1"/>
                </a:solidFill>
              </a:rPr>
              <a:t>A</a:t>
            </a:r>
            <a:r>
              <a:rPr lang="en-US" sz="2000" dirty="0">
                <a:solidFill>
                  <a:schemeClr val="tx1"/>
                </a:solidFill>
              </a:rPr>
              <a:t> has probability 0.55 of winning over the team </a:t>
            </a:r>
            <a:r>
              <a:rPr lang="en-US" sz="2000" i="1" dirty="0">
                <a:solidFill>
                  <a:schemeClr val="tx1"/>
                </a:solidFill>
              </a:rPr>
              <a:t>B</a:t>
            </a:r>
            <a:r>
              <a:rPr lang="en-US" sz="2000" dirty="0">
                <a:solidFill>
                  <a:schemeClr val="tx1"/>
                </a:solidFill>
              </a:rPr>
              <a:t> and both teams </a:t>
            </a:r>
            <a:r>
              <a:rPr lang="en-US" sz="2000" i="1" dirty="0">
                <a:solidFill>
                  <a:schemeClr val="tx1"/>
                </a:solidFill>
              </a:rPr>
              <a:t>A</a:t>
            </a:r>
            <a:r>
              <a:rPr lang="en-US" sz="2000" dirty="0">
                <a:solidFill>
                  <a:schemeClr val="tx1"/>
                </a:solidFill>
              </a:rPr>
              <a:t> and </a:t>
            </a:r>
            <a:r>
              <a:rPr lang="en-US" sz="2000" i="1" dirty="0">
                <a:solidFill>
                  <a:schemeClr val="tx1"/>
                </a:solidFill>
              </a:rPr>
              <a:t>B</a:t>
            </a:r>
            <a:r>
              <a:rPr lang="en-US" sz="2000" dirty="0">
                <a:solidFill>
                  <a:schemeClr val="tx1"/>
                </a:solidFill>
              </a:rPr>
              <a:t> face each other in the championship games. </a:t>
            </a:r>
          </a:p>
          <a:p>
            <a:pPr marL="457200" indent="-457200" algn="l">
              <a:lnSpc>
                <a:spcPct val="80000"/>
              </a:lnSpc>
              <a:spcBef>
                <a:spcPct val="30000"/>
              </a:spcBef>
              <a:buClr>
                <a:srgbClr val="FF2E62"/>
              </a:buClr>
              <a:buFont typeface="Wingdings" pitchFamily="2" charset="2"/>
              <a:buAutoNum type="alphaLcParenBoth" startAt="3"/>
            </a:pPr>
            <a:r>
              <a:rPr lang="en-US" sz="2000" dirty="0">
                <a:solidFill>
                  <a:schemeClr val="tx1"/>
                </a:solidFill>
              </a:rPr>
              <a:t>If both teams face each other in a regional playoff series and the winner is decided by winning three out of five games, what is the probability that team </a:t>
            </a:r>
            <a:r>
              <a:rPr lang="en-US" sz="2000" i="1" dirty="0">
                <a:solidFill>
                  <a:schemeClr val="tx1"/>
                </a:solidFill>
              </a:rPr>
              <a:t>A</a:t>
            </a:r>
            <a:r>
              <a:rPr lang="en-US" sz="2000" dirty="0">
                <a:solidFill>
                  <a:schemeClr val="tx1"/>
                </a:solidFill>
              </a:rPr>
              <a:t> will win a playoff?</a:t>
            </a:r>
          </a:p>
        </p:txBody>
      </p:sp>
      <p:sp>
        <p:nvSpPr>
          <p:cNvPr id="15" name="Rectangle 14"/>
          <p:cNvSpPr/>
          <p:nvPr/>
        </p:nvSpPr>
        <p:spPr bwMode="auto">
          <a:xfrm>
            <a:off x="0" y="3695700"/>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22" name="Rectangle 2"/>
          <p:cNvSpPr>
            <a:spLocks noChangeArrowheads="1"/>
          </p:cNvSpPr>
          <p:nvPr/>
        </p:nvSpPr>
        <p:spPr bwMode="auto">
          <a:xfrm>
            <a:off x="71438" y="3978275"/>
            <a:ext cx="9072562" cy="444500"/>
          </a:xfrm>
          <a:prstGeom prst="rect">
            <a:avLst/>
          </a:prstGeom>
          <a:noFill/>
          <a:ln w="9525">
            <a:noFill/>
            <a:miter lim="800000"/>
            <a:headEnd/>
            <a:tailEnd/>
          </a:ln>
        </p:spPr>
        <p:txBody>
          <a:bodyPr/>
          <a:lstStyle/>
          <a:p>
            <a:pPr marL="457200" indent="-457200" algn="l">
              <a:lnSpc>
                <a:spcPts val="3000"/>
              </a:lnSpc>
              <a:spcBef>
                <a:spcPct val="30000"/>
              </a:spcBef>
              <a:buClr>
                <a:srgbClr val="FF2E62"/>
              </a:buClr>
              <a:buFont typeface="Wingdings" pitchFamily="2" charset="2"/>
              <a:buAutoNum type="alphaLcParenBoth" startAt="3"/>
              <a:tabLst>
                <a:tab pos="1519238" algn="l"/>
              </a:tabLst>
            </a:pPr>
            <a:r>
              <a:rPr lang="en-US" sz="2000" dirty="0">
                <a:solidFill>
                  <a:schemeClr val="tx1"/>
                </a:solidFill>
              </a:rPr>
              <a:t> </a:t>
            </a:r>
          </a:p>
        </p:txBody>
      </p:sp>
      <p:graphicFrame>
        <p:nvGraphicFramePr>
          <p:cNvPr id="23" name="Object 6"/>
          <p:cNvGraphicFramePr>
            <a:graphicFrameLocks noChangeAspect="1"/>
          </p:cNvGraphicFramePr>
          <p:nvPr/>
        </p:nvGraphicFramePr>
        <p:xfrm>
          <a:off x="733534" y="4063539"/>
          <a:ext cx="5346700" cy="728663"/>
        </p:xfrm>
        <a:graphic>
          <a:graphicData uri="http://schemas.openxmlformats.org/presentationml/2006/ole">
            <mc:AlternateContent xmlns:mc="http://schemas.openxmlformats.org/markup-compatibility/2006">
              <mc:Choice xmlns:v="urn:schemas-microsoft-com:vml" Requires="v">
                <p:oleObj spid="_x0000_s491524" name="Equation" r:id="rId3" imgW="2971800" imgH="406080" progId="Equation.DSMT4">
                  <p:embed/>
                </p:oleObj>
              </mc:Choice>
              <mc:Fallback>
                <p:oleObj name="Equation" r:id="rId3" imgW="2971800" imgH="406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534" y="4063539"/>
                        <a:ext cx="5346700" cy="72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6"/>
          <p:cNvGraphicFramePr>
            <a:graphicFrameLocks noChangeAspect="1"/>
          </p:cNvGraphicFramePr>
          <p:nvPr/>
        </p:nvGraphicFramePr>
        <p:xfrm>
          <a:off x="1283112" y="4895850"/>
          <a:ext cx="4089400" cy="361950"/>
        </p:xfrm>
        <a:graphic>
          <a:graphicData uri="http://schemas.openxmlformats.org/presentationml/2006/ole">
            <mc:AlternateContent xmlns:mc="http://schemas.openxmlformats.org/markup-compatibility/2006">
              <mc:Choice xmlns:v="urn:schemas-microsoft-com:vml" Requires="v">
                <p:oleObj spid="_x0000_s491525" name="Equation" r:id="rId5" imgW="2273040" imgH="203040" progId="Equation.DSMT4">
                  <p:embed/>
                </p:oleObj>
              </mc:Choice>
              <mc:Fallback>
                <p:oleObj name="Equation" r:id="rId5" imgW="227304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3112" y="4895850"/>
                        <a:ext cx="40894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8685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fade">
                                      <p:cBhvr>
                                        <p:cTn id="7" dur="10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1000"/>
                                        <p:tgtEl>
                                          <p:spTgt spid="22">
                                            <p:txEl>
                                              <p:pRg st="0" end="0"/>
                                            </p:txEl>
                                          </p:spTgt>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0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1000"/>
                                        <p:tgtEl>
                                          <p:spTgt spid="24"/>
                                        </p:tgtEl>
                                      </p:cBhvr>
                                    </p:animEffect>
                                  </p:childTnLst>
                                </p:cTn>
                              </p:par>
                            </p:childTnLst>
                          </p:cTn>
                        </p:par>
                        <p:par>
                          <p:cTn id="22" fill="hold">
                            <p:stCondLst>
                              <p:cond delay="1000"/>
                            </p:stCondLst>
                            <p:childTnLst>
                              <p:par>
                                <p:cTn id="23" presetID="54" presetClass="entr" presetSubtype="0" accel="100000"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1000" fill="hold"/>
                                        <p:tgtEl>
                                          <p:spTgt spid="27"/>
                                        </p:tgtEl>
                                        <p:attrNameLst>
                                          <p:attrName>ppt_w</p:attrName>
                                        </p:attrNameLst>
                                      </p:cBhvr>
                                      <p:tavLst>
                                        <p:tav tm="0">
                                          <p:val>
                                            <p:strVal val="#ppt_w*0.05"/>
                                          </p:val>
                                        </p:tav>
                                        <p:tav tm="100000">
                                          <p:val>
                                            <p:strVal val="#ppt_w"/>
                                          </p:val>
                                        </p:tav>
                                      </p:tavLst>
                                    </p:anim>
                                    <p:anim calcmode="lin" valueType="num">
                                      <p:cBhvr>
                                        <p:cTn id="26" dur="1000" fill="hold"/>
                                        <p:tgtEl>
                                          <p:spTgt spid="27"/>
                                        </p:tgtEl>
                                        <p:attrNameLst>
                                          <p:attrName>ppt_h</p:attrName>
                                        </p:attrNameLst>
                                      </p:cBhvr>
                                      <p:tavLst>
                                        <p:tav tm="0">
                                          <p:val>
                                            <p:strVal val="#ppt_h"/>
                                          </p:val>
                                        </p:tav>
                                        <p:tav tm="100000">
                                          <p:val>
                                            <p:strVal val="#ppt_h"/>
                                          </p:val>
                                        </p:tav>
                                      </p:tavLst>
                                    </p:anim>
                                    <p:anim calcmode="lin" valueType="num">
                                      <p:cBhvr>
                                        <p:cTn id="27" dur="1000" fill="hold"/>
                                        <p:tgtEl>
                                          <p:spTgt spid="27"/>
                                        </p:tgtEl>
                                        <p:attrNameLst>
                                          <p:attrName>ppt_x</p:attrName>
                                        </p:attrNameLst>
                                      </p:cBhvr>
                                      <p:tavLst>
                                        <p:tav tm="0">
                                          <p:val>
                                            <p:strVal val="#ppt_x-.2"/>
                                          </p:val>
                                        </p:tav>
                                        <p:tav tm="100000">
                                          <p:val>
                                            <p:strVal val="#ppt_x"/>
                                          </p:val>
                                        </p:tav>
                                      </p:tavLst>
                                    </p:anim>
                                    <p:anim calcmode="lin" valueType="num">
                                      <p:cBhvr>
                                        <p:cTn id="28" dur="1000" fill="hold"/>
                                        <p:tgtEl>
                                          <p:spTgt spid="27"/>
                                        </p:tgtEl>
                                        <p:attrNameLst>
                                          <p:attrName>ppt_y</p:attrName>
                                        </p:attrNameLst>
                                      </p:cBhvr>
                                      <p:tavLst>
                                        <p:tav tm="0">
                                          <p:val>
                                            <p:strVal val="#ppt_y"/>
                                          </p:val>
                                        </p:tav>
                                        <p:tav tm="100000">
                                          <p:val>
                                            <p:strVal val="#ppt_y"/>
                                          </p:val>
                                        </p:tav>
                                      </p:tavLst>
                                    </p:anim>
                                    <p:animEffect transition="in" filter="fade">
                                      <p:cBhvr>
                                        <p:cTn id="2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4" grpId="0" build="p"/>
      <p:bldP spid="2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Geometric Distribution</a:t>
            </a:r>
          </a:p>
        </p:txBody>
      </p:sp>
      <p:sp>
        <p:nvSpPr>
          <p:cNvPr id="7" name="Rectangle 2"/>
          <p:cNvSpPr>
            <a:spLocks noChangeArrowheads="1"/>
          </p:cNvSpPr>
          <p:nvPr/>
        </p:nvSpPr>
        <p:spPr bwMode="auto">
          <a:xfrm>
            <a:off x="71438" y="863600"/>
            <a:ext cx="9072562" cy="96520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If we consider the special case of the negative binomial distribution where </a:t>
            </a:r>
            <a:r>
              <a:rPr lang="en-US" sz="2000" i="1" dirty="0">
                <a:solidFill>
                  <a:schemeClr val="tx1"/>
                </a:solidFill>
              </a:rPr>
              <a:t>k</a:t>
            </a:r>
            <a:r>
              <a:rPr lang="en-US" sz="2000" dirty="0">
                <a:solidFill>
                  <a:schemeClr val="tx1"/>
                </a:solidFill>
              </a:rPr>
              <a:t> = 1, we have a probability distribution for the number of trials required for a single success.</a:t>
            </a:r>
          </a:p>
        </p:txBody>
      </p:sp>
      <p:sp>
        <p:nvSpPr>
          <p:cNvPr id="10"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5.5</a:t>
            </a:r>
          </a:p>
        </p:txBody>
      </p:sp>
      <p:sp>
        <p:nvSpPr>
          <p:cNvPr id="11"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Negative Binomial and Geometric Distributions</a:t>
            </a:r>
          </a:p>
        </p:txBody>
      </p:sp>
      <p:sp>
        <p:nvSpPr>
          <p:cNvPr id="8" name="Rectangle 2"/>
          <p:cNvSpPr>
            <a:spLocks noChangeArrowheads="1"/>
          </p:cNvSpPr>
          <p:nvPr/>
        </p:nvSpPr>
        <p:spPr bwMode="auto">
          <a:xfrm>
            <a:off x="71438" y="2228850"/>
            <a:ext cx="9072562" cy="106680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If repeated independent trials can result in a success with probability </a:t>
            </a:r>
            <a:r>
              <a:rPr lang="en-US" sz="2000" i="1" dirty="0">
                <a:solidFill>
                  <a:schemeClr val="tx1"/>
                </a:solidFill>
              </a:rPr>
              <a:t>p</a:t>
            </a:r>
            <a:r>
              <a:rPr lang="en-US" sz="2000" dirty="0">
                <a:solidFill>
                  <a:schemeClr val="tx1"/>
                </a:solidFill>
              </a:rPr>
              <a:t> and a failure with probability </a:t>
            </a:r>
            <a:r>
              <a:rPr lang="en-US" sz="2000" i="1" dirty="0">
                <a:solidFill>
                  <a:schemeClr val="tx1"/>
                </a:solidFill>
              </a:rPr>
              <a:t>q</a:t>
            </a:r>
            <a:r>
              <a:rPr lang="en-US" sz="800" dirty="0">
                <a:solidFill>
                  <a:schemeClr val="tx1"/>
                </a:solidFill>
              </a:rPr>
              <a:t> </a:t>
            </a:r>
            <a:r>
              <a:rPr lang="en-US" sz="2000" dirty="0">
                <a:solidFill>
                  <a:schemeClr val="tx1"/>
                </a:solidFill>
              </a:rPr>
              <a:t>=</a:t>
            </a:r>
            <a:r>
              <a:rPr lang="en-US" sz="800" dirty="0">
                <a:solidFill>
                  <a:schemeClr val="tx1"/>
                </a:solidFill>
              </a:rPr>
              <a:t> </a:t>
            </a:r>
            <a:r>
              <a:rPr lang="en-US" sz="2000" dirty="0">
                <a:solidFill>
                  <a:schemeClr val="tx1"/>
                </a:solidFill>
              </a:rPr>
              <a:t>1–</a:t>
            </a:r>
            <a:r>
              <a:rPr lang="en-US" sz="2000" i="1" dirty="0">
                <a:solidFill>
                  <a:schemeClr val="tx1"/>
                </a:solidFill>
              </a:rPr>
              <a:t>p</a:t>
            </a:r>
            <a:r>
              <a:rPr lang="en-US" sz="2000" dirty="0">
                <a:solidFill>
                  <a:schemeClr val="tx1"/>
                </a:solidFill>
              </a:rPr>
              <a:t>, then the probability distribution of the random variable </a:t>
            </a:r>
            <a:r>
              <a:rPr lang="en-US" sz="2000" i="1" dirty="0">
                <a:solidFill>
                  <a:schemeClr val="tx1"/>
                </a:solidFill>
              </a:rPr>
              <a:t>X</a:t>
            </a:r>
            <a:r>
              <a:rPr lang="en-US" sz="2000" dirty="0">
                <a:solidFill>
                  <a:schemeClr val="tx1"/>
                </a:solidFill>
              </a:rPr>
              <a:t>, the number of the trial on which the first success occurs, is</a:t>
            </a:r>
          </a:p>
        </p:txBody>
      </p:sp>
      <p:graphicFrame>
        <p:nvGraphicFramePr>
          <p:cNvPr id="283658" name="Object 2"/>
          <p:cNvGraphicFramePr>
            <a:graphicFrameLocks noChangeAspect="1"/>
          </p:cNvGraphicFramePr>
          <p:nvPr/>
        </p:nvGraphicFramePr>
        <p:xfrm>
          <a:off x="764048" y="3251200"/>
          <a:ext cx="3060700" cy="411162"/>
        </p:xfrm>
        <a:graphic>
          <a:graphicData uri="http://schemas.openxmlformats.org/presentationml/2006/ole">
            <mc:AlternateContent xmlns:mc="http://schemas.openxmlformats.org/markup-compatibility/2006">
              <mc:Choice xmlns:v="urn:schemas-microsoft-com:vml" Requires="v">
                <p:oleObj spid="_x0000_s492548" name="Equation" r:id="rId3" imgW="1701720" imgH="228600" progId="Equation.DSMT4">
                  <p:embed/>
                </p:oleObj>
              </mc:Choice>
              <mc:Fallback>
                <p:oleObj name="Equation" r:id="rId3" imgW="170172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048" y="3251200"/>
                        <a:ext cx="3060700"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2"/>
          <p:cNvSpPr>
            <a:spLocks noChangeArrowheads="1"/>
          </p:cNvSpPr>
          <p:nvPr/>
        </p:nvSpPr>
        <p:spPr bwMode="auto">
          <a:xfrm>
            <a:off x="71438" y="4362450"/>
            <a:ext cx="9072562" cy="96520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The mean and variance of a random variable following the geometric distribution are</a:t>
            </a:r>
          </a:p>
        </p:txBody>
      </p:sp>
      <p:graphicFrame>
        <p:nvGraphicFramePr>
          <p:cNvPr id="13" name="Object 2"/>
          <p:cNvGraphicFramePr>
            <a:graphicFrameLocks noChangeAspect="1"/>
          </p:cNvGraphicFramePr>
          <p:nvPr/>
        </p:nvGraphicFramePr>
        <p:xfrm>
          <a:off x="754317" y="4883817"/>
          <a:ext cx="2878138" cy="754062"/>
        </p:xfrm>
        <a:graphic>
          <a:graphicData uri="http://schemas.openxmlformats.org/presentationml/2006/ole">
            <mc:AlternateContent xmlns:mc="http://schemas.openxmlformats.org/markup-compatibility/2006">
              <mc:Choice xmlns:v="urn:schemas-microsoft-com:vml" Requires="v">
                <p:oleObj spid="_x0000_s492549" name="Equation" r:id="rId5" imgW="1600200" imgH="419040" progId="Equation.DSMT4">
                  <p:embed/>
                </p:oleObj>
              </mc:Choice>
              <mc:Fallback>
                <p:oleObj name="Equation" r:id="rId5" imgW="1600200" imgH="419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317" y="4883817"/>
                        <a:ext cx="2878138"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Rectangle 13"/>
          <p:cNvSpPr/>
          <p:nvPr/>
        </p:nvSpPr>
        <p:spPr bwMode="auto">
          <a:xfrm>
            <a:off x="82344" y="2169652"/>
            <a:ext cx="8964000" cy="1600200"/>
          </a:xfrm>
          <a:prstGeom prst="rect">
            <a:avLst/>
          </a:prstGeom>
          <a:noFill/>
          <a:ln w="19050" cap="flat" cmpd="sng" algn="ctr">
            <a:solidFill>
              <a:srgbClr val="FF2E6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
        <p:nvSpPr>
          <p:cNvPr id="15" name="Rectangle 14"/>
          <p:cNvSpPr/>
          <p:nvPr/>
        </p:nvSpPr>
        <p:spPr bwMode="auto">
          <a:xfrm>
            <a:off x="82344" y="4331936"/>
            <a:ext cx="8964000" cy="1333500"/>
          </a:xfrm>
          <a:prstGeom prst="rect">
            <a:avLst/>
          </a:prstGeom>
          <a:noFill/>
          <a:ln w="19050" cap="flat" cmpd="sng" algn="ctr">
            <a:solidFill>
              <a:srgbClr val="FF2E6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
        <p:nvSpPr>
          <p:cNvPr id="16" name="Rectangle 2"/>
          <p:cNvSpPr>
            <a:spLocks noChangeArrowheads="1"/>
          </p:cNvSpPr>
          <p:nvPr/>
        </p:nvSpPr>
        <p:spPr bwMode="auto">
          <a:xfrm>
            <a:off x="1327150" y="5088604"/>
            <a:ext cx="1080000" cy="266700"/>
          </a:xfrm>
          <a:prstGeom prst="rect">
            <a:avLst/>
          </a:prstGeom>
          <a:noFill/>
          <a:ln w="9525">
            <a:noFill/>
            <a:miter lim="800000"/>
            <a:headEnd/>
            <a:tailEnd/>
          </a:ln>
        </p:spPr>
        <p:txBody>
          <a:bodyPr/>
          <a:lstStyle/>
          <a:p>
            <a:pPr marL="265113" algn="l">
              <a:lnSpc>
                <a:spcPct val="80000"/>
              </a:lnSpc>
              <a:spcBef>
                <a:spcPct val="30000"/>
              </a:spcBef>
              <a:buClr>
                <a:srgbClr val="FF2E62"/>
              </a:buClr>
            </a:pPr>
            <a:r>
              <a:rPr lang="en-US" sz="2000" dirty="0">
                <a:solidFill>
                  <a:schemeClr val="tx1"/>
                </a:solidFill>
              </a:rPr>
              <a:t>and</a:t>
            </a:r>
          </a:p>
        </p:txBody>
      </p:sp>
    </p:spTree>
    <p:extLst>
      <p:ext uri="{BB962C8B-B14F-4D97-AF65-F5344CB8AC3E}">
        <p14:creationId xmlns:p14="http://schemas.microsoft.com/office/powerpoint/2010/main" val="183607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83658"/>
                                        </p:tgtEl>
                                        <p:attrNameLst>
                                          <p:attrName>style.visibility</p:attrName>
                                        </p:attrNameLst>
                                      </p:cBhvr>
                                      <p:to>
                                        <p:strVal val="visible"/>
                                      </p:to>
                                    </p:set>
                                    <p:animEffect transition="in" filter="fade">
                                      <p:cBhvr>
                                        <p:cTn id="16" dur="1000"/>
                                        <p:tgtEl>
                                          <p:spTgt spid="283658"/>
                                        </p:tgtEl>
                                      </p:cBhvr>
                                    </p:animEffect>
                                  </p:childTnLst>
                                </p:cTn>
                              </p:par>
                            </p:childTnLst>
                          </p:cTn>
                        </p:par>
                        <p:par>
                          <p:cTn id="17" fill="hold">
                            <p:stCondLst>
                              <p:cond delay="2000"/>
                            </p:stCondLst>
                            <p:childTnLst>
                              <p:par>
                                <p:cTn id="18" presetID="54" presetClass="entr" presetSubtype="0" accel="10000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1000" fill="hold"/>
                                        <p:tgtEl>
                                          <p:spTgt spid="14"/>
                                        </p:tgtEl>
                                        <p:attrNameLst>
                                          <p:attrName>ppt_w</p:attrName>
                                        </p:attrNameLst>
                                      </p:cBhvr>
                                      <p:tavLst>
                                        <p:tav tm="0">
                                          <p:val>
                                            <p:strVal val="#ppt_w*0.05"/>
                                          </p:val>
                                        </p:tav>
                                        <p:tav tm="100000">
                                          <p:val>
                                            <p:strVal val="#ppt_w"/>
                                          </p:val>
                                        </p:tav>
                                      </p:tavLst>
                                    </p:anim>
                                    <p:anim calcmode="lin" valueType="num">
                                      <p:cBhvr>
                                        <p:cTn id="21" dur="1000" fill="hold"/>
                                        <p:tgtEl>
                                          <p:spTgt spid="14"/>
                                        </p:tgtEl>
                                        <p:attrNameLst>
                                          <p:attrName>ppt_h</p:attrName>
                                        </p:attrNameLst>
                                      </p:cBhvr>
                                      <p:tavLst>
                                        <p:tav tm="0">
                                          <p:val>
                                            <p:strVal val="#ppt_h"/>
                                          </p:val>
                                        </p:tav>
                                        <p:tav tm="100000">
                                          <p:val>
                                            <p:strVal val="#ppt_h"/>
                                          </p:val>
                                        </p:tav>
                                      </p:tavLst>
                                    </p:anim>
                                    <p:anim calcmode="lin" valueType="num">
                                      <p:cBhvr>
                                        <p:cTn id="22" dur="1000" fill="hold"/>
                                        <p:tgtEl>
                                          <p:spTgt spid="14"/>
                                        </p:tgtEl>
                                        <p:attrNameLst>
                                          <p:attrName>ppt_x</p:attrName>
                                        </p:attrNameLst>
                                      </p:cBhvr>
                                      <p:tavLst>
                                        <p:tav tm="0">
                                          <p:val>
                                            <p:strVal val="#ppt_x-.2"/>
                                          </p:val>
                                        </p:tav>
                                        <p:tav tm="100000">
                                          <p:val>
                                            <p:strVal val="#ppt_x"/>
                                          </p:val>
                                        </p:tav>
                                      </p:tavLst>
                                    </p:anim>
                                    <p:anim calcmode="lin" valueType="num">
                                      <p:cBhvr>
                                        <p:cTn id="23" dur="1000" fill="hold"/>
                                        <p:tgtEl>
                                          <p:spTgt spid="14"/>
                                        </p:tgtEl>
                                        <p:attrNameLst>
                                          <p:attrName>ppt_y</p:attrName>
                                        </p:attrNameLst>
                                      </p:cBhvr>
                                      <p:tavLst>
                                        <p:tav tm="0">
                                          <p:val>
                                            <p:strVal val="#ppt_y"/>
                                          </p:val>
                                        </p:tav>
                                        <p:tav tm="100000">
                                          <p:val>
                                            <p:strVal val="#ppt_y"/>
                                          </p:val>
                                        </p:tav>
                                      </p:tavLst>
                                    </p:anim>
                                    <p:animEffect transition="in" filter="fade">
                                      <p:cBhvr>
                                        <p:cTn id="24" dur="10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animEffect transition="in" filter="fade">
                                      <p:cBhvr>
                                        <p:cTn id="29" dur="1000"/>
                                        <p:tgtEl>
                                          <p:spTgt spid="12">
                                            <p:txEl>
                                              <p:pRg st="0" end="0"/>
                                            </p:txEl>
                                          </p:spTgt>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xEl>
                                              <p:pRg st="0" end="0"/>
                                            </p:txEl>
                                          </p:spTgt>
                                        </p:tgtEl>
                                        <p:attrNameLst>
                                          <p:attrName>style.visibility</p:attrName>
                                        </p:attrNameLst>
                                      </p:cBhvr>
                                      <p:to>
                                        <p:strVal val="visible"/>
                                      </p:to>
                                    </p:set>
                                    <p:animEffect transition="in" filter="fade">
                                      <p:cBhvr>
                                        <p:cTn id="36" dur="1000"/>
                                        <p:tgtEl>
                                          <p:spTgt spid="16">
                                            <p:txEl>
                                              <p:pRg st="0" end="0"/>
                                            </p:txEl>
                                          </p:spTgt>
                                        </p:tgtEl>
                                      </p:cBhvr>
                                    </p:animEffect>
                                  </p:childTnLst>
                                </p:cTn>
                              </p:par>
                            </p:childTnLst>
                          </p:cTn>
                        </p:par>
                        <p:par>
                          <p:cTn id="37" fill="hold">
                            <p:stCondLst>
                              <p:cond delay="2000"/>
                            </p:stCondLst>
                            <p:childTnLst>
                              <p:par>
                                <p:cTn id="38" presetID="54" presetClass="entr" presetSubtype="0" accel="10000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p:cTn id="40" dur="1000" fill="hold"/>
                                        <p:tgtEl>
                                          <p:spTgt spid="15"/>
                                        </p:tgtEl>
                                        <p:attrNameLst>
                                          <p:attrName>ppt_w</p:attrName>
                                        </p:attrNameLst>
                                      </p:cBhvr>
                                      <p:tavLst>
                                        <p:tav tm="0">
                                          <p:val>
                                            <p:strVal val="#ppt_w*0.05"/>
                                          </p:val>
                                        </p:tav>
                                        <p:tav tm="100000">
                                          <p:val>
                                            <p:strVal val="#ppt_w"/>
                                          </p:val>
                                        </p:tav>
                                      </p:tavLst>
                                    </p:anim>
                                    <p:anim calcmode="lin" valueType="num">
                                      <p:cBhvr>
                                        <p:cTn id="41" dur="1000" fill="hold"/>
                                        <p:tgtEl>
                                          <p:spTgt spid="15"/>
                                        </p:tgtEl>
                                        <p:attrNameLst>
                                          <p:attrName>ppt_h</p:attrName>
                                        </p:attrNameLst>
                                      </p:cBhvr>
                                      <p:tavLst>
                                        <p:tav tm="0">
                                          <p:val>
                                            <p:strVal val="#ppt_h"/>
                                          </p:val>
                                        </p:tav>
                                        <p:tav tm="100000">
                                          <p:val>
                                            <p:strVal val="#ppt_h"/>
                                          </p:val>
                                        </p:tav>
                                      </p:tavLst>
                                    </p:anim>
                                    <p:anim calcmode="lin" valueType="num">
                                      <p:cBhvr>
                                        <p:cTn id="42" dur="1000" fill="hold"/>
                                        <p:tgtEl>
                                          <p:spTgt spid="15"/>
                                        </p:tgtEl>
                                        <p:attrNameLst>
                                          <p:attrName>ppt_x</p:attrName>
                                        </p:attrNameLst>
                                      </p:cBhvr>
                                      <p:tavLst>
                                        <p:tav tm="0">
                                          <p:val>
                                            <p:strVal val="#ppt_x-.2"/>
                                          </p:val>
                                        </p:tav>
                                        <p:tav tm="100000">
                                          <p:val>
                                            <p:strVal val="#ppt_x"/>
                                          </p:val>
                                        </p:tav>
                                      </p:tavLst>
                                    </p:anim>
                                    <p:anim calcmode="lin" valueType="num">
                                      <p:cBhvr>
                                        <p:cTn id="43" dur="1000" fill="hold"/>
                                        <p:tgtEl>
                                          <p:spTgt spid="15"/>
                                        </p:tgtEl>
                                        <p:attrNameLst>
                                          <p:attrName>ppt_y</p:attrName>
                                        </p:attrNameLst>
                                      </p:cBhvr>
                                      <p:tavLst>
                                        <p:tav tm="0">
                                          <p:val>
                                            <p:strVal val="#ppt_y"/>
                                          </p:val>
                                        </p:tav>
                                        <p:tav tm="100000">
                                          <p:val>
                                            <p:strVal val="#ppt_y"/>
                                          </p:val>
                                        </p:tav>
                                      </p:tavLst>
                                    </p:anim>
                                    <p:animEffect transition="in" filter="fade">
                                      <p:cBhvr>
                                        <p:cTn id="44"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12" grpId="0" build="p"/>
      <p:bldP spid="14" grpId="0" animBg="1"/>
      <p:bldP spid="15" grpId="0" animBg="1"/>
      <p:bldP spid="1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Geometric Distribution</a:t>
            </a:r>
          </a:p>
        </p:txBody>
      </p:sp>
      <p:sp>
        <p:nvSpPr>
          <p:cNvPr id="10"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5.5</a:t>
            </a:r>
          </a:p>
        </p:txBody>
      </p:sp>
      <p:sp>
        <p:nvSpPr>
          <p:cNvPr id="11"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Negative Binomial and Geometric Distributions</a:t>
            </a:r>
          </a:p>
        </p:txBody>
      </p:sp>
      <p:grpSp>
        <p:nvGrpSpPr>
          <p:cNvPr id="2" name="Group 16"/>
          <p:cNvGrpSpPr/>
          <p:nvPr/>
        </p:nvGrpSpPr>
        <p:grpSpPr>
          <a:xfrm>
            <a:off x="0" y="778430"/>
            <a:ext cx="727075" cy="1080000"/>
            <a:chOff x="0" y="2717800"/>
            <a:chExt cx="727075" cy="1080000"/>
          </a:xfrm>
        </p:grpSpPr>
        <p:sp>
          <p:nvSpPr>
            <p:cNvPr id="12" name="Rectangle 11"/>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a:p>
          </p:txBody>
        </p:sp>
        <p:cxnSp>
          <p:nvCxnSpPr>
            <p:cNvPr id="13" name="Straight Connector 12"/>
            <p:cNvCxnSpPr/>
            <p:nvPr/>
          </p:nvCxnSpPr>
          <p:spPr bwMode="auto">
            <a:xfrm rot="16200000" flipH="1">
              <a:off x="-413000" y="3257800"/>
              <a:ext cx="1080000" cy="0"/>
            </a:xfrm>
            <a:prstGeom prst="line">
              <a:avLst/>
            </a:prstGeom>
            <a:noFill/>
            <a:ln w="12700" cap="flat" cmpd="sng" algn="ctr">
              <a:solidFill>
                <a:srgbClr val="FF5781"/>
              </a:solidFill>
              <a:prstDash val="solid"/>
              <a:round/>
              <a:headEnd type="none" w="med" len="med"/>
              <a:tailEnd type="none" w="med" len="med"/>
            </a:ln>
            <a:effectLst/>
          </p:spPr>
        </p:cxnSp>
      </p:grpSp>
      <p:sp>
        <p:nvSpPr>
          <p:cNvPr id="14" name="Rectangle 2"/>
          <p:cNvSpPr>
            <a:spLocks noChangeArrowheads="1"/>
          </p:cNvSpPr>
          <p:nvPr/>
        </p:nvSpPr>
        <p:spPr bwMode="auto">
          <a:xfrm>
            <a:off x="71438" y="1016904"/>
            <a:ext cx="9072562" cy="945246"/>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In a certain manufacturing process it is known that, on the average, 1 in every 100 items is defective. What is the probability that the fifth item inspected is the first defective item found?</a:t>
            </a:r>
          </a:p>
        </p:txBody>
      </p:sp>
      <p:sp>
        <p:nvSpPr>
          <p:cNvPr id="15" name="Rectangle 14"/>
          <p:cNvSpPr/>
          <p:nvPr/>
        </p:nvSpPr>
        <p:spPr bwMode="auto">
          <a:xfrm>
            <a:off x="0" y="2051050"/>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graphicFrame>
        <p:nvGraphicFramePr>
          <p:cNvPr id="3" name="Object 8"/>
          <p:cNvGraphicFramePr>
            <a:graphicFrameLocks noChangeAspect="1"/>
          </p:cNvGraphicFramePr>
          <p:nvPr/>
        </p:nvGraphicFramePr>
        <p:xfrm>
          <a:off x="749300" y="2128838"/>
          <a:ext cx="2786063" cy="411162"/>
        </p:xfrm>
        <a:graphic>
          <a:graphicData uri="http://schemas.openxmlformats.org/presentationml/2006/ole">
            <mc:AlternateContent xmlns:mc="http://schemas.openxmlformats.org/markup-compatibility/2006">
              <mc:Choice xmlns:v="urn:schemas-microsoft-com:vml" Requires="v">
                <p:oleObj spid="_x0000_s493574" name="Equation" r:id="rId3" imgW="1549080" imgH="228600" progId="Equation.DSMT4">
                  <p:embed/>
                </p:oleObj>
              </mc:Choice>
              <mc:Fallback>
                <p:oleObj name="Equation" r:id="rId3" imgW="154908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300" y="2128838"/>
                        <a:ext cx="2786063"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6"/>
          <p:cNvGrpSpPr/>
          <p:nvPr/>
        </p:nvGrpSpPr>
        <p:grpSpPr>
          <a:xfrm>
            <a:off x="0" y="2895600"/>
            <a:ext cx="727075" cy="1080000"/>
            <a:chOff x="0" y="2717800"/>
            <a:chExt cx="727075" cy="1080000"/>
          </a:xfrm>
        </p:grpSpPr>
        <p:sp>
          <p:nvSpPr>
            <p:cNvPr id="26" name="Rectangle 25"/>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a:p>
          </p:txBody>
        </p:sp>
        <p:cxnSp>
          <p:nvCxnSpPr>
            <p:cNvPr id="27" name="Straight Connector 26"/>
            <p:cNvCxnSpPr/>
            <p:nvPr/>
          </p:nvCxnSpPr>
          <p:spPr bwMode="auto">
            <a:xfrm rot="16200000" flipH="1">
              <a:off x="-413000" y="3257800"/>
              <a:ext cx="1080000" cy="0"/>
            </a:xfrm>
            <a:prstGeom prst="line">
              <a:avLst/>
            </a:prstGeom>
            <a:noFill/>
            <a:ln w="12700" cap="flat" cmpd="sng" algn="ctr">
              <a:solidFill>
                <a:srgbClr val="FF5781"/>
              </a:solidFill>
              <a:prstDash val="solid"/>
              <a:round/>
              <a:headEnd type="none" w="med" len="med"/>
              <a:tailEnd type="none" w="med" len="med"/>
            </a:ln>
            <a:effectLst/>
          </p:spPr>
        </p:cxnSp>
      </p:grpSp>
      <p:sp>
        <p:nvSpPr>
          <p:cNvPr id="28" name="Rectangle 2"/>
          <p:cNvSpPr>
            <a:spLocks noChangeArrowheads="1"/>
          </p:cNvSpPr>
          <p:nvPr/>
        </p:nvSpPr>
        <p:spPr bwMode="auto">
          <a:xfrm>
            <a:off x="71438" y="3134074"/>
            <a:ext cx="9072562" cy="1628426"/>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At “busy time” a telephone exchange is very near capacity, so callers have difficulty placing their calls. It may be of interest to know the number of attempts necessary in order to gain a connection.</a:t>
            </a:r>
          </a:p>
          <a:p>
            <a:pPr algn="l">
              <a:lnSpc>
                <a:spcPct val="80000"/>
              </a:lnSpc>
              <a:spcBef>
                <a:spcPct val="30000"/>
              </a:spcBef>
              <a:buClr>
                <a:srgbClr val="FF2E62"/>
              </a:buClr>
            </a:pPr>
            <a:r>
              <a:rPr lang="en-US" sz="2000" dirty="0">
                <a:solidFill>
                  <a:schemeClr val="tx1"/>
                </a:solidFill>
              </a:rPr>
              <a:t>Suppose that we let </a:t>
            </a:r>
            <a:r>
              <a:rPr lang="en-US" sz="2000" i="1" dirty="0">
                <a:solidFill>
                  <a:schemeClr val="tx1"/>
                </a:solidFill>
              </a:rPr>
              <a:t>p</a:t>
            </a:r>
            <a:r>
              <a:rPr lang="en-US" sz="2000" dirty="0">
                <a:solidFill>
                  <a:schemeClr val="tx1"/>
                </a:solidFill>
              </a:rPr>
              <a:t> = 0.05 be the probability of a connection during busy time. We are interested in knowing the probability that 5 attempts are necessary for a successful call.</a:t>
            </a:r>
          </a:p>
        </p:txBody>
      </p:sp>
      <p:sp>
        <p:nvSpPr>
          <p:cNvPr id="29" name="Rectangle 28"/>
          <p:cNvSpPr/>
          <p:nvPr/>
        </p:nvSpPr>
        <p:spPr bwMode="auto">
          <a:xfrm>
            <a:off x="0" y="5010100"/>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graphicFrame>
        <p:nvGraphicFramePr>
          <p:cNvPr id="30" name="Object 8"/>
          <p:cNvGraphicFramePr>
            <a:graphicFrameLocks noChangeAspect="1"/>
          </p:cNvGraphicFramePr>
          <p:nvPr/>
        </p:nvGraphicFramePr>
        <p:xfrm>
          <a:off x="749300" y="5251450"/>
          <a:ext cx="4111625" cy="411163"/>
        </p:xfrm>
        <a:graphic>
          <a:graphicData uri="http://schemas.openxmlformats.org/presentationml/2006/ole">
            <mc:AlternateContent xmlns:mc="http://schemas.openxmlformats.org/markup-compatibility/2006">
              <mc:Choice xmlns:v="urn:schemas-microsoft-com:vml" Requires="v">
                <p:oleObj spid="_x0000_s493575" name="Equation" r:id="rId5" imgW="2286000" imgH="228600" progId="Equation.DSMT4">
                  <p:embed/>
                </p:oleObj>
              </mc:Choice>
              <mc:Fallback>
                <p:oleObj name="Equation" r:id="rId5" imgW="22860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300" y="5251450"/>
                        <a:ext cx="4111625"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Rectangle 18"/>
          <p:cNvSpPr/>
          <p:nvPr/>
        </p:nvSpPr>
        <p:spPr bwMode="auto">
          <a:xfrm>
            <a:off x="3846258" y="2124790"/>
            <a:ext cx="933450" cy="40005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20" name="Rectangle 19"/>
          <p:cNvSpPr/>
          <p:nvPr/>
        </p:nvSpPr>
        <p:spPr bwMode="auto">
          <a:xfrm>
            <a:off x="5135102" y="5251450"/>
            <a:ext cx="770398" cy="40005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graphicFrame>
        <p:nvGraphicFramePr>
          <p:cNvPr id="21" name="Object 8"/>
          <p:cNvGraphicFramePr>
            <a:graphicFrameLocks noChangeAspect="1"/>
          </p:cNvGraphicFramePr>
          <p:nvPr/>
        </p:nvGraphicFramePr>
        <p:xfrm>
          <a:off x="3616070" y="2165811"/>
          <a:ext cx="1119188" cy="365125"/>
        </p:xfrm>
        <a:graphic>
          <a:graphicData uri="http://schemas.openxmlformats.org/presentationml/2006/ole">
            <mc:AlternateContent xmlns:mc="http://schemas.openxmlformats.org/markup-compatibility/2006">
              <mc:Choice xmlns:v="urn:schemas-microsoft-com:vml" Requires="v">
                <p:oleObj spid="_x0000_s493576" name="Equation" r:id="rId7" imgW="622080" imgH="203040" progId="Equation.DSMT4">
                  <p:embed/>
                </p:oleObj>
              </mc:Choice>
              <mc:Fallback>
                <p:oleObj name="Equation" r:id="rId7" imgW="62208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6070" y="2165811"/>
                        <a:ext cx="11191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8"/>
          <p:cNvGraphicFramePr>
            <a:graphicFrameLocks noChangeAspect="1"/>
          </p:cNvGraphicFramePr>
          <p:nvPr/>
        </p:nvGraphicFramePr>
        <p:xfrm>
          <a:off x="4902200" y="5295900"/>
          <a:ext cx="958850" cy="366713"/>
        </p:xfrm>
        <a:graphic>
          <a:graphicData uri="http://schemas.openxmlformats.org/presentationml/2006/ole">
            <mc:AlternateContent xmlns:mc="http://schemas.openxmlformats.org/markup-compatibility/2006">
              <mc:Choice xmlns:v="urn:schemas-microsoft-com:vml" Requires="v">
                <p:oleObj spid="_x0000_s493577" name="Equation" r:id="rId9" imgW="533160" imgH="203040" progId="Equation.DSMT4">
                  <p:embed/>
                </p:oleObj>
              </mc:Choice>
              <mc:Fallback>
                <p:oleObj name="Equation" r:id="rId9" imgW="533160" imgH="203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02200" y="5295900"/>
                        <a:ext cx="958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0902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1000"/>
                                        <p:tgtEl>
                                          <p:spTgt spid="1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slide(fromLeft)">
                                      <p:cBhvr>
                                        <p:cTn id="16" dur="500"/>
                                        <p:tgtEl>
                                          <p:spTgt spid="15"/>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1000"/>
                                        <p:tgtEl>
                                          <p:spTgt spid="21"/>
                                        </p:tgtEl>
                                      </p:cBhvr>
                                    </p:animEffect>
                                  </p:childTnLst>
                                </p:cTn>
                              </p:par>
                            </p:childTnLst>
                          </p:cTn>
                        </p:par>
                        <p:par>
                          <p:cTn id="26" fill="hold">
                            <p:stCondLst>
                              <p:cond delay="1000"/>
                            </p:stCondLst>
                            <p:childTnLst>
                              <p:par>
                                <p:cTn id="27" presetID="54" presetClass="entr" presetSubtype="0" accel="10000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1000" fill="hold"/>
                                        <p:tgtEl>
                                          <p:spTgt spid="19"/>
                                        </p:tgtEl>
                                        <p:attrNameLst>
                                          <p:attrName>ppt_w</p:attrName>
                                        </p:attrNameLst>
                                      </p:cBhvr>
                                      <p:tavLst>
                                        <p:tav tm="0">
                                          <p:val>
                                            <p:strVal val="#ppt_w*0.05"/>
                                          </p:val>
                                        </p:tav>
                                        <p:tav tm="100000">
                                          <p:val>
                                            <p:strVal val="#ppt_w"/>
                                          </p:val>
                                        </p:tav>
                                      </p:tavLst>
                                    </p:anim>
                                    <p:anim calcmode="lin" valueType="num">
                                      <p:cBhvr>
                                        <p:cTn id="30" dur="1000" fill="hold"/>
                                        <p:tgtEl>
                                          <p:spTgt spid="19"/>
                                        </p:tgtEl>
                                        <p:attrNameLst>
                                          <p:attrName>ppt_h</p:attrName>
                                        </p:attrNameLst>
                                      </p:cBhvr>
                                      <p:tavLst>
                                        <p:tav tm="0">
                                          <p:val>
                                            <p:strVal val="#ppt_h"/>
                                          </p:val>
                                        </p:tav>
                                        <p:tav tm="100000">
                                          <p:val>
                                            <p:strVal val="#ppt_h"/>
                                          </p:val>
                                        </p:tav>
                                      </p:tavLst>
                                    </p:anim>
                                    <p:anim calcmode="lin" valueType="num">
                                      <p:cBhvr>
                                        <p:cTn id="31" dur="1000" fill="hold"/>
                                        <p:tgtEl>
                                          <p:spTgt spid="19"/>
                                        </p:tgtEl>
                                        <p:attrNameLst>
                                          <p:attrName>ppt_x</p:attrName>
                                        </p:attrNameLst>
                                      </p:cBhvr>
                                      <p:tavLst>
                                        <p:tav tm="0">
                                          <p:val>
                                            <p:strVal val="#ppt_x-.2"/>
                                          </p:val>
                                        </p:tav>
                                        <p:tav tm="100000">
                                          <p:val>
                                            <p:strVal val="#ppt_x"/>
                                          </p:val>
                                        </p:tav>
                                      </p:tavLst>
                                    </p:anim>
                                    <p:anim calcmode="lin" valueType="num">
                                      <p:cBhvr>
                                        <p:cTn id="32" dur="1000" fill="hold"/>
                                        <p:tgtEl>
                                          <p:spTgt spid="19"/>
                                        </p:tgtEl>
                                        <p:attrNameLst>
                                          <p:attrName>ppt_y</p:attrName>
                                        </p:attrNameLst>
                                      </p:cBhvr>
                                      <p:tavLst>
                                        <p:tav tm="0">
                                          <p:val>
                                            <p:strVal val="#ppt_y"/>
                                          </p:val>
                                        </p:tav>
                                        <p:tav tm="100000">
                                          <p:val>
                                            <p:strVal val="#ppt_y"/>
                                          </p:val>
                                        </p:tav>
                                      </p:tavLst>
                                    </p:anim>
                                    <p:animEffect transition="in" filter="fade">
                                      <p:cBhvr>
                                        <p:cTn id="33" dur="10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slide(fromLeft)">
                                      <p:cBhvr>
                                        <p:cTn id="38" dur="500"/>
                                        <p:tgtEl>
                                          <p:spTgt spid="4"/>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28">
                                            <p:txEl>
                                              <p:pRg st="0" end="0"/>
                                            </p:txEl>
                                          </p:spTgt>
                                        </p:tgtEl>
                                        <p:attrNameLst>
                                          <p:attrName>style.visibility</p:attrName>
                                        </p:attrNameLst>
                                      </p:cBhvr>
                                      <p:to>
                                        <p:strVal val="visible"/>
                                      </p:to>
                                    </p:set>
                                    <p:animEffect transition="in" filter="fade">
                                      <p:cBhvr>
                                        <p:cTn id="42" dur="1000"/>
                                        <p:tgtEl>
                                          <p:spTgt spid="28">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txEl>
                                              <p:pRg st="1" end="1"/>
                                            </p:txEl>
                                          </p:spTgt>
                                        </p:tgtEl>
                                        <p:attrNameLst>
                                          <p:attrName>style.visibility</p:attrName>
                                        </p:attrNameLst>
                                      </p:cBhvr>
                                      <p:to>
                                        <p:strVal val="visible"/>
                                      </p:to>
                                    </p:set>
                                    <p:animEffect transition="in" filter="fade">
                                      <p:cBhvr>
                                        <p:cTn id="47" dur="1000"/>
                                        <p:tgtEl>
                                          <p:spTgt spid="28">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slide(fromLeft)">
                                      <p:cBhvr>
                                        <p:cTn id="52" dur="500"/>
                                        <p:tgtEl>
                                          <p:spTgt spid="29"/>
                                        </p:tgtEl>
                                      </p:cBhvr>
                                    </p:animEffect>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1000"/>
                                        <p:tgtEl>
                                          <p:spTgt spid="3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1000"/>
                                        <p:tgtEl>
                                          <p:spTgt spid="22"/>
                                        </p:tgtEl>
                                      </p:cBhvr>
                                    </p:animEffect>
                                  </p:childTnLst>
                                </p:cTn>
                              </p:par>
                            </p:childTnLst>
                          </p:cTn>
                        </p:par>
                        <p:par>
                          <p:cTn id="62" fill="hold">
                            <p:stCondLst>
                              <p:cond delay="1000"/>
                            </p:stCondLst>
                            <p:childTnLst>
                              <p:par>
                                <p:cTn id="63" presetID="54" presetClass="entr" presetSubtype="0" accel="100000"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p:cTn id="65" dur="1000" fill="hold"/>
                                        <p:tgtEl>
                                          <p:spTgt spid="20"/>
                                        </p:tgtEl>
                                        <p:attrNameLst>
                                          <p:attrName>ppt_w</p:attrName>
                                        </p:attrNameLst>
                                      </p:cBhvr>
                                      <p:tavLst>
                                        <p:tav tm="0">
                                          <p:val>
                                            <p:strVal val="#ppt_w*0.05"/>
                                          </p:val>
                                        </p:tav>
                                        <p:tav tm="100000">
                                          <p:val>
                                            <p:strVal val="#ppt_w"/>
                                          </p:val>
                                        </p:tav>
                                      </p:tavLst>
                                    </p:anim>
                                    <p:anim calcmode="lin" valueType="num">
                                      <p:cBhvr>
                                        <p:cTn id="66" dur="1000" fill="hold"/>
                                        <p:tgtEl>
                                          <p:spTgt spid="20"/>
                                        </p:tgtEl>
                                        <p:attrNameLst>
                                          <p:attrName>ppt_h</p:attrName>
                                        </p:attrNameLst>
                                      </p:cBhvr>
                                      <p:tavLst>
                                        <p:tav tm="0">
                                          <p:val>
                                            <p:strVal val="#ppt_h"/>
                                          </p:val>
                                        </p:tav>
                                        <p:tav tm="100000">
                                          <p:val>
                                            <p:strVal val="#ppt_h"/>
                                          </p:val>
                                        </p:tav>
                                      </p:tavLst>
                                    </p:anim>
                                    <p:anim calcmode="lin" valueType="num">
                                      <p:cBhvr>
                                        <p:cTn id="67" dur="1000" fill="hold"/>
                                        <p:tgtEl>
                                          <p:spTgt spid="20"/>
                                        </p:tgtEl>
                                        <p:attrNameLst>
                                          <p:attrName>ppt_x</p:attrName>
                                        </p:attrNameLst>
                                      </p:cBhvr>
                                      <p:tavLst>
                                        <p:tav tm="0">
                                          <p:val>
                                            <p:strVal val="#ppt_x-.2"/>
                                          </p:val>
                                        </p:tav>
                                        <p:tav tm="100000">
                                          <p:val>
                                            <p:strVal val="#ppt_x"/>
                                          </p:val>
                                        </p:tav>
                                      </p:tavLst>
                                    </p:anim>
                                    <p:anim calcmode="lin" valueType="num">
                                      <p:cBhvr>
                                        <p:cTn id="68" dur="1000" fill="hold"/>
                                        <p:tgtEl>
                                          <p:spTgt spid="20"/>
                                        </p:tgtEl>
                                        <p:attrNameLst>
                                          <p:attrName>ppt_y</p:attrName>
                                        </p:attrNameLst>
                                      </p:cBhvr>
                                      <p:tavLst>
                                        <p:tav tm="0">
                                          <p:val>
                                            <p:strVal val="#ppt_y"/>
                                          </p:val>
                                        </p:tav>
                                        <p:tav tm="100000">
                                          <p:val>
                                            <p:strVal val="#ppt_y"/>
                                          </p:val>
                                        </p:tav>
                                      </p:tavLst>
                                    </p:anim>
                                    <p:animEffect transition="in" filter="fade">
                                      <p:cBhvr>
                                        <p:cTn id="69"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animBg="1"/>
      <p:bldP spid="28" grpId="0" build="p"/>
      <p:bldP spid="29" grpId="0" animBg="1"/>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Poisson Distribution and Poisson Process</a:t>
            </a:r>
          </a:p>
        </p:txBody>
      </p:sp>
      <p:sp>
        <p:nvSpPr>
          <p:cNvPr id="7" name="Rectangle 2"/>
          <p:cNvSpPr>
            <a:spLocks noChangeArrowheads="1"/>
          </p:cNvSpPr>
          <p:nvPr/>
        </p:nvSpPr>
        <p:spPr bwMode="auto">
          <a:xfrm>
            <a:off x="71438" y="863600"/>
            <a:ext cx="9072562" cy="198755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Experiments yielding numerical values of a random variable </a:t>
            </a:r>
            <a:r>
              <a:rPr lang="en-US" sz="2000" i="1" dirty="0">
                <a:solidFill>
                  <a:schemeClr val="tx1"/>
                </a:solidFill>
              </a:rPr>
              <a:t>X</a:t>
            </a:r>
            <a:r>
              <a:rPr lang="en-US" sz="2000" dirty="0">
                <a:solidFill>
                  <a:schemeClr val="tx1"/>
                </a:solidFill>
              </a:rPr>
              <a:t>, the number of outcomes occurring during a given time interval or in a specified region, are called </a:t>
            </a:r>
            <a:r>
              <a:rPr lang="en-US" sz="2000" b="1" dirty="0">
                <a:solidFill>
                  <a:schemeClr val="tx1"/>
                </a:solidFill>
              </a:rPr>
              <a:t>Poisson experiments</a:t>
            </a:r>
            <a:r>
              <a:rPr lang="en-US" sz="2000" dirty="0">
                <a:solidFill>
                  <a:schemeClr val="tx1"/>
                </a:solidFill>
              </a:rPr>
              <a:t>.</a:t>
            </a:r>
          </a:p>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The time interval may be given in any length, such as minute, day, week, and month.</a:t>
            </a:r>
          </a:p>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The specified region may be a line segment, an area, a volume, or a piece of material</a:t>
            </a:r>
          </a:p>
        </p:txBody>
      </p:sp>
      <p:sp>
        <p:nvSpPr>
          <p:cNvPr id="10"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5.6</a:t>
            </a:r>
          </a:p>
        </p:txBody>
      </p:sp>
      <p:sp>
        <p:nvSpPr>
          <p:cNvPr id="11"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Poisson Distribution and Poisson Process</a:t>
            </a:r>
          </a:p>
        </p:txBody>
      </p:sp>
    </p:spTree>
    <p:extLst>
      <p:ext uri="{BB962C8B-B14F-4D97-AF65-F5344CB8AC3E}">
        <p14:creationId xmlns:p14="http://schemas.microsoft.com/office/powerpoint/2010/main" val="397496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Properties of Poisson Process</a:t>
            </a:r>
          </a:p>
        </p:txBody>
      </p:sp>
      <p:sp>
        <p:nvSpPr>
          <p:cNvPr id="7" name="Rectangle 2"/>
          <p:cNvSpPr>
            <a:spLocks noChangeArrowheads="1"/>
          </p:cNvSpPr>
          <p:nvPr/>
        </p:nvSpPr>
        <p:spPr bwMode="auto">
          <a:xfrm>
            <a:off x="71438" y="863600"/>
            <a:ext cx="9072562" cy="332105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A Poisson experiment is derived from the </a:t>
            </a:r>
            <a:r>
              <a:rPr lang="en-US" sz="2000" b="1" dirty="0">
                <a:solidFill>
                  <a:schemeClr val="tx1"/>
                </a:solidFill>
              </a:rPr>
              <a:t>Poisson process </a:t>
            </a:r>
            <a:r>
              <a:rPr lang="en-US" sz="2000" dirty="0">
                <a:solidFill>
                  <a:schemeClr val="tx1"/>
                </a:solidFill>
              </a:rPr>
              <a:t>and possesses the following properties:</a:t>
            </a:r>
          </a:p>
          <a:p>
            <a:pPr marL="633413" lvl="1" indent="-368300" algn="l">
              <a:lnSpc>
                <a:spcPct val="80000"/>
              </a:lnSpc>
              <a:spcBef>
                <a:spcPct val="30000"/>
              </a:spcBef>
              <a:buClr>
                <a:srgbClr val="FF2E62"/>
              </a:buClr>
              <a:buFont typeface="+mj-lt"/>
              <a:buAutoNum type="arabicPeriod"/>
            </a:pPr>
            <a:r>
              <a:rPr lang="en-US" sz="2000" dirty="0">
                <a:solidFill>
                  <a:schemeClr val="tx1"/>
                </a:solidFill>
              </a:rPr>
              <a:t>The number of outcomes occurring in one time interval or specified region is independent of the number that occurs in any other disjoint time interval or region of space.</a:t>
            </a:r>
          </a:p>
          <a:p>
            <a:pPr marL="633413" lvl="1" indent="-368300" algn="l">
              <a:lnSpc>
                <a:spcPct val="80000"/>
              </a:lnSpc>
              <a:spcBef>
                <a:spcPct val="30000"/>
              </a:spcBef>
              <a:buClr>
                <a:srgbClr val="FF2E62"/>
              </a:buClr>
              <a:buFont typeface="+mj-lt"/>
              <a:buAutoNum type="arabicPeriod"/>
            </a:pPr>
            <a:r>
              <a:rPr lang="en-US" sz="2000" dirty="0">
                <a:solidFill>
                  <a:schemeClr val="tx1"/>
                </a:solidFill>
              </a:rPr>
              <a:t>The probability that a single outcome will occur during a very short time interval or in a small region is proportional to the length of the time interval or the size of the region and does not depend on the number of outcomes occurring outside this time interval or region.</a:t>
            </a:r>
          </a:p>
          <a:p>
            <a:pPr marL="633413" lvl="1" indent="-368300" algn="l">
              <a:lnSpc>
                <a:spcPct val="80000"/>
              </a:lnSpc>
              <a:spcBef>
                <a:spcPct val="30000"/>
              </a:spcBef>
              <a:buClr>
                <a:srgbClr val="FF2E62"/>
              </a:buClr>
              <a:buFont typeface="+mj-lt"/>
              <a:buAutoNum type="arabicPeriod"/>
            </a:pPr>
            <a:r>
              <a:rPr lang="en-US" sz="2000" dirty="0">
                <a:solidFill>
                  <a:schemeClr val="tx1"/>
                </a:solidFill>
              </a:rPr>
              <a:t>The probability that more than one outcome will occur in such a short time interval or fall in such a small region is negligible.</a:t>
            </a:r>
          </a:p>
        </p:txBody>
      </p:sp>
      <p:sp>
        <p:nvSpPr>
          <p:cNvPr id="10"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5.6</a:t>
            </a:r>
          </a:p>
        </p:txBody>
      </p:sp>
      <p:sp>
        <p:nvSpPr>
          <p:cNvPr id="11"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Poisson Distribution and Poisson Process</a:t>
            </a:r>
          </a:p>
        </p:txBody>
      </p:sp>
    </p:spTree>
    <p:extLst>
      <p:ext uri="{BB962C8B-B14F-4D97-AF65-F5344CB8AC3E}">
        <p14:creationId xmlns:p14="http://schemas.microsoft.com/office/powerpoint/2010/main" val="101131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1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Poisson Distribution and Poisson Process</a:t>
            </a:r>
          </a:p>
        </p:txBody>
      </p:sp>
      <p:sp>
        <p:nvSpPr>
          <p:cNvPr id="7" name="Rectangle 2"/>
          <p:cNvSpPr>
            <a:spLocks noChangeArrowheads="1"/>
          </p:cNvSpPr>
          <p:nvPr/>
        </p:nvSpPr>
        <p:spPr bwMode="auto">
          <a:xfrm>
            <a:off x="71438" y="863600"/>
            <a:ext cx="9072562" cy="78740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b="1" dirty="0">
                <a:solidFill>
                  <a:schemeClr val="tx1"/>
                </a:solidFill>
              </a:rPr>
              <a:t>|Poisson Distribution|</a:t>
            </a:r>
            <a:r>
              <a:rPr lang="en-US" sz="2000" dirty="0">
                <a:solidFill>
                  <a:schemeClr val="tx1"/>
                </a:solidFill>
              </a:rPr>
              <a:t> The probability distribution of the Poisson random variable </a:t>
            </a:r>
            <a:r>
              <a:rPr lang="en-US" sz="2000" i="1" dirty="0">
                <a:solidFill>
                  <a:schemeClr val="tx1"/>
                </a:solidFill>
              </a:rPr>
              <a:t>X</a:t>
            </a:r>
            <a:r>
              <a:rPr lang="en-US" sz="2000" dirty="0">
                <a:solidFill>
                  <a:schemeClr val="tx1"/>
                </a:solidFill>
              </a:rPr>
              <a:t>, representing the number of outcomes occurring in a given time interval or specified region denoted by </a:t>
            </a:r>
            <a:r>
              <a:rPr lang="en-US" sz="2000" i="1" dirty="0">
                <a:solidFill>
                  <a:schemeClr val="tx1"/>
                </a:solidFill>
              </a:rPr>
              <a:t>t</a:t>
            </a:r>
            <a:r>
              <a:rPr lang="en-US" sz="2000" dirty="0">
                <a:solidFill>
                  <a:schemeClr val="tx1"/>
                </a:solidFill>
              </a:rPr>
              <a:t>, is </a:t>
            </a:r>
          </a:p>
        </p:txBody>
      </p:sp>
      <p:sp>
        <p:nvSpPr>
          <p:cNvPr id="10"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5.6</a:t>
            </a:r>
          </a:p>
        </p:txBody>
      </p:sp>
      <p:sp>
        <p:nvSpPr>
          <p:cNvPr id="11"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Poisson Distribution and Poisson Process</a:t>
            </a:r>
          </a:p>
        </p:txBody>
      </p:sp>
      <p:graphicFrame>
        <p:nvGraphicFramePr>
          <p:cNvPr id="283658" name="Object 2"/>
          <p:cNvGraphicFramePr>
            <a:graphicFrameLocks noChangeAspect="1"/>
          </p:cNvGraphicFramePr>
          <p:nvPr/>
        </p:nvGraphicFramePr>
        <p:xfrm>
          <a:off x="777875" y="1695862"/>
          <a:ext cx="3927475" cy="752475"/>
        </p:xfrm>
        <a:graphic>
          <a:graphicData uri="http://schemas.openxmlformats.org/presentationml/2006/ole">
            <mc:AlternateContent xmlns:mc="http://schemas.openxmlformats.org/markup-compatibility/2006">
              <mc:Choice xmlns:v="urn:schemas-microsoft-com:vml" Requires="v">
                <p:oleObj spid="_x0000_s494595" name="Equation" r:id="rId3" imgW="2184120" imgH="419040" progId="Equation.DSMT4">
                  <p:embed/>
                </p:oleObj>
              </mc:Choice>
              <mc:Fallback>
                <p:oleObj name="Equation" r:id="rId3" imgW="218412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875" y="1695862"/>
                        <a:ext cx="392747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2"/>
          <p:cNvSpPr>
            <a:spLocks noChangeArrowheads="1"/>
          </p:cNvSpPr>
          <p:nvPr/>
        </p:nvSpPr>
        <p:spPr bwMode="auto">
          <a:xfrm>
            <a:off x="71438" y="2495550"/>
            <a:ext cx="9072562" cy="787400"/>
          </a:xfrm>
          <a:prstGeom prst="rect">
            <a:avLst/>
          </a:prstGeom>
          <a:noFill/>
          <a:ln w="9525">
            <a:noFill/>
            <a:miter lim="800000"/>
            <a:headEnd/>
            <a:tailEnd/>
          </a:ln>
        </p:spPr>
        <p:txBody>
          <a:bodyPr/>
          <a:lstStyle/>
          <a:p>
            <a:pPr marL="265113" algn="l">
              <a:lnSpc>
                <a:spcPct val="80000"/>
              </a:lnSpc>
              <a:spcBef>
                <a:spcPct val="30000"/>
              </a:spcBef>
              <a:buClr>
                <a:srgbClr val="FF2E62"/>
              </a:buClr>
            </a:pPr>
            <a:r>
              <a:rPr lang="en-US" sz="2000" dirty="0">
                <a:solidFill>
                  <a:schemeClr val="tx1"/>
                </a:solidFill>
              </a:rPr>
              <a:t>where </a:t>
            </a:r>
            <a:r>
              <a:rPr lang="el-GR" sz="2000" i="1" dirty="0">
                <a:solidFill>
                  <a:schemeClr val="tx1"/>
                </a:solidFill>
              </a:rPr>
              <a:t>λ</a:t>
            </a:r>
            <a:r>
              <a:rPr lang="en-US" sz="2000" dirty="0">
                <a:solidFill>
                  <a:schemeClr val="tx1"/>
                </a:solidFill>
              </a:rPr>
              <a:t> is the average number of outcomes per unit time or region, and </a:t>
            </a:r>
            <a:r>
              <a:rPr lang="en-US" sz="2000" i="1" dirty="0">
                <a:solidFill>
                  <a:schemeClr val="tx1"/>
                </a:solidFill>
              </a:rPr>
              <a:t>e</a:t>
            </a:r>
            <a:r>
              <a:rPr lang="en-US" sz="2000" dirty="0">
                <a:solidFill>
                  <a:schemeClr val="tx1"/>
                </a:solidFill>
              </a:rPr>
              <a:t> = 2.71828.... (natural number). </a:t>
            </a:r>
          </a:p>
        </p:txBody>
      </p:sp>
      <p:sp>
        <p:nvSpPr>
          <p:cNvPr id="13" name="Rectangle 2"/>
          <p:cNvSpPr>
            <a:spLocks noChangeArrowheads="1"/>
          </p:cNvSpPr>
          <p:nvPr/>
        </p:nvSpPr>
        <p:spPr bwMode="auto">
          <a:xfrm>
            <a:off x="71438" y="3562350"/>
            <a:ext cx="9072562" cy="787400"/>
          </a:xfrm>
          <a:prstGeom prst="rect">
            <a:avLst/>
          </a:prstGeom>
          <a:noFill/>
          <a:ln w="9525">
            <a:noFill/>
            <a:miter lim="800000"/>
            <a:headEnd/>
            <a:tailEnd/>
          </a:ln>
        </p:spPr>
        <p:txBody>
          <a:bodyPr/>
          <a:lstStyle/>
          <a:p>
            <a:pPr marL="265113" indent="-265113" algn="l">
              <a:lnSpc>
                <a:spcPct val="80000"/>
              </a:lnSpc>
              <a:spcBef>
                <a:spcPct val="30000"/>
              </a:spcBef>
              <a:buClr>
                <a:srgbClr val="FF2E62"/>
              </a:buClr>
              <a:buFont typeface="Wingdings" pitchFamily="2" charset="2"/>
              <a:buChar char="n"/>
            </a:pPr>
            <a:r>
              <a:rPr lang="en-US" sz="2000" dirty="0">
                <a:solidFill>
                  <a:schemeClr val="tx1"/>
                </a:solidFill>
              </a:rPr>
              <a:t>The mean and variance of the Poisson distribution </a:t>
            </a:r>
            <a:r>
              <a:rPr lang="en-US" sz="2000" i="1" dirty="0">
                <a:solidFill>
                  <a:schemeClr val="tx1"/>
                </a:solidFill>
              </a:rPr>
              <a:t>p</a:t>
            </a:r>
            <a:r>
              <a:rPr lang="en-US" sz="2000" dirty="0">
                <a:solidFill>
                  <a:schemeClr val="tx1"/>
                </a:solidFill>
              </a:rPr>
              <a:t>(</a:t>
            </a:r>
            <a:r>
              <a:rPr lang="en-US" sz="2000" i="1" dirty="0">
                <a:solidFill>
                  <a:schemeClr val="tx1"/>
                </a:solidFill>
              </a:rPr>
              <a:t>x</a:t>
            </a:r>
            <a:r>
              <a:rPr lang="en-US" sz="2000" dirty="0">
                <a:solidFill>
                  <a:schemeClr val="tx1"/>
                </a:solidFill>
              </a:rPr>
              <a:t>;</a:t>
            </a:r>
            <a:r>
              <a:rPr lang="el-GR" sz="2000" i="1" dirty="0">
                <a:solidFill>
                  <a:schemeClr val="tx1"/>
                </a:solidFill>
              </a:rPr>
              <a:t>λ</a:t>
            </a:r>
            <a:r>
              <a:rPr lang="en-US" sz="2000" i="1" dirty="0">
                <a:solidFill>
                  <a:schemeClr val="tx1"/>
                </a:solidFill>
              </a:rPr>
              <a:t>t</a:t>
            </a:r>
            <a:r>
              <a:rPr lang="en-US" sz="2000" dirty="0">
                <a:solidFill>
                  <a:schemeClr val="tx1"/>
                </a:solidFill>
              </a:rPr>
              <a:t>) both have the value </a:t>
            </a:r>
            <a:r>
              <a:rPr lang="el-GR" sz="2000" i="1" dirty="0">
                <a:solidFill>
                  <a:schemeClr val="tx1"/>
                </a:solidFill>
              </a:rPr>
              <a:t>λ</a:t>
            </a:r>
            <a:r>
              <a:rPr lang="en-US" sz="2000" i="1" dirty="0">
                <a:solidFill>
                  <a:schemeClr val="tx1"/>
                </a:solidFill>
              </a:rPr>
              <a:t>t</a:t>
            </a:r>
            <a:r>
              <a:rPr lang="en-US" sz="2000" dirty="0">
                <a:solidFill>
                  <a:schemeClr val="tx1"/>
                </a:solidFill>
              </a:rPr>
              <a:t>.</a:t>
            </a:r>
          </a:p>
        </p:txBody>
      </p:sp>
      <p:sp>
        <p:nvSpPr>
          <p:cNvPr id="14" name="Rectangle 13"/>
          <p:cNvSpPr/>
          <p:nvPr/>
        </p:nvSpPr>
        <p:spPr bwMode="auto">
          <a:xfrm>
            <a:off x="82344" y="850900"/>
            <a:ext cx="8964000" cy="2222500"/>
          </a:xfrm>
          <a:prstGeom prst="rect">
            <a:avLst/>
          </a:prstGeom>
          <a:noFill/>
          <a:ln w="19050" cap="flat" cmpd="sng" algn="ctr">
            <a:solidFill>
              <a:srgbClr val="FF2E6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
        <p:nvSpPr>
          <p:cNvPr id="15" name="Rectangle 14"/>
          <p:cNvSpPr/>
          <p:nvPr/>
        </p:nvSpPr>
        <p:spPr bwMode="auto">
          <a:xfrm>
            <a:off x="82344" y="3490604"/>
            <a:ext cx="8964000" cy="711200"/>
          </a:xfrm>
          <a:prstGeom prst="rect">
            <a:avLst/>
          </a:prstGeom>
          <a:noFill/>
          <a:ln w="19050" cap="flat" cmpd="sng" algn="ctr">
            <a:solidFill>
              <a:srgbClr val="FF2E6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Verdana" pitchFamily="34" charset="0"/>
            </a:endParaRPr>
          </a:p>
        </p:txBody>
      </p:sp>
    </p:spTree>
    <p:extLst>
      <p:ext uri="{BB962C8B-B14F-4D97-AF65-F5344CB8AC3E}">
        <p14:creationId xmlns:p14="http://schemas.microsoft.com/office/powerpoint/2010/main" val="377242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83658"/>
                                        </p:tgtEl>
                                        <p:attrNameLst>
                                          <p:attrName>style.visibility</p:attrName>
                                        </p:attrNameLst>
                                      </p:cBhvr>
                                      <p:to>
                                        <p:strVal val="visible"/>
                                      </p:to>
                                    </p:set>
                                    <p:animEffect transition="in" filter="fade">
                                      <p:cBhvr>
                                        <p:cTn id="11" dur="1000"/>
                                        <p:tgtEl>
                                          <p:spTgt spid="28365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Effect transition="in" filter="fade">
                                      <p:cBhvr>
                                        <p:cTn id="15" dur="1000"/>
                                        <p:tgtEl>
                                          <p:spTgt spid="12">
                                            <p:txEl>
                                              <p:pRg st="0" end="0"/>
                                            </p:txEl>
                                          </p:spTgt>
                                        </p:tgtEl>
                                      </p:cBhvr>
                                    </p:animEffect>
                                  </p:childTnLst>
                                </p:cTn>
                              </p:par>
                            </p:childTnLst>
                          </p:cTn>
                        </p:par>
                        <p:par>
                          <p:cTn id="16" fill="hold">
                            <p:stCondLst>
                              <p:cond delay="3000"/>
                            </p:stCondLst>
                            <p:childTnLst>
                              <p:par>
                                <p:cTn id="17" presetID="54" presetClass="entr" presetSubtype="0" accel="10000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1000" fill="hold"/>
                                        <p:tgtEl>
                                          <p:spTgt spid="14"/>
                                        </p:tgtEl>
                                        <p:attrNameLst>
                                          <p:attrName>ppt_w</p:attrName>
                                        </p:attrNameLst>
                                      </p:cBhvr>
                                      <p:tavLst>
                                        <p:tav tm="0">
                                          <p:val>
                                            <p:strVal val="#ppt_w*0.05"/>
                                          </p:val>
                                        </p:tav>
                                        <p:tav tm="100000">
                                          <p:val>
                                            <p:strVal val="#ppt_w"/>
                                          </p:val>
                                        </p:tav>
                                      </p:tavLst>
                                    </p:anim>
                                    <p:anim calcmode="lin" valueType="num">
                                      <p:cBhvr>
                                        <p:cTn id="20" dur="1000" fill="hold"/>
                                        <p:tgtEl>
                                          <p:spTgt spid="14"/>
                                        </p:tgtEl>
                                        <p:attrNameLst>
                                          <p:attrName>ppt_h</p:attrName>
                                        </p:attrNameLst>
                                      </p:cBhvr>
                                      <p:tavLst>
                                        <p:tav tm="0">
                                          <p:val>
                                            <p:strVal val="#ppt_h"/>
                                          </p:val>
                                        </p:tav>
                                        <p:tav tm="100000">
                                          <p:val>
                                            <p:strVal val="#ppt_h"/>
                                          </p:val>
                                        </p:tav>
                                      </p:tavLst>
                                    </p:anim>
                                    <p:anim calcmode="lin" valueType="num">
                                      <p:cBhvr>
                                        <p:cTn id="21" dur="1000" fill="hold"/>
                                        <p:tgtEl>
                                          <p:spTgt spid="14"/>
                                        </p:tgtEl>
                                        <p:attrNameLst>
                                          <p:attrName>ppt_x</p:attrName>
                                        </p:attrNameLst>
                                      </p:cBhvr>
                                      <p:tavLst>
                                        <p:tav tm="0">
                                          <p:val>
                                            <p:strVal val="#ppt_x-.2"/>
                                          </p:val>
                                        </p:tav>
                                        <p:tav tm="100000">
                                          <p:val>
                                            <p:strVal val="#ppt_x"/>
                                          </p:val>
                                        </p:tav>
                                      </p:tavLst>
                                    </p:anim>
                                    <p:anim calcmode="lin" valueType="num">
                                      <p:cBhvr>
                                        <p:cTn id="22" dur="1000" fill="hold"/>
                                        <p:tgtEl>
                                          <p:spTgt spid="14"/>
                                        </p:tgtEl>
                                        <p:attrNameLst>
                                          <p:attrName>ppt_y</p:attrName>
                                        </p:attrNameLst>
                                      </p:cBhvr>
                                      <p:tavLst>
                                        <p:tav tm="0">
                                          <p:val>
                                            <p:strVal val="#ppt_y"/>
                                          </p:val>
                                        </p:tav>
                                        <p:tav tm="100000">
                                          <p:val>
                                            <p:strVal val="#ppt_y"/>
                                          </p:val>
                                        </p:tav>
                                      </p:tavLst>
                                    </p:anim>
                                    <p:animEffect transition="in" filter="fade">
                                      <p:cBhvr>
                                        <p:cTn id="23" dur="10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xEl>
                                              <p:pRg st="0" end="0"/>
                                            </p:txEl>
                                          </p:spTgt>
                                        </p:tgtEl>
                                        <p:attrNameLst>
                                          <p:attrName>style.visibility</p:attrName>
                                        </p:attrNameLst>
                                      </p:cBhvr>
                                      <p:to>
                                        <p:strVal val="visible"/>
                                      </p:to>
                                    </p:set>
                                    <p:animEffect transition="in" filter="fade">
                                      <p:cBhvr>
                                        <p:cTn id="28" dur="1000"/>
                                        <p:tgtEl>
                                          <p:spTgt spid="13">
                                            <p:txEl>
                                              <p:pRg st="0" end="0"/>
                                            </p:txEl>
                                          </p:spTgt>
                                        </p:tgtEl>
                                      </p:cBhvr>
                                    </p:animEffect>
                                  </p:childTnLst>
                                </p:cTn>
                              </p:par>
                            </p:childTnLst>
                          </p:cTn>
                        </p:par>
                        <p:par>
                          <p:cTn id="29" fill="hold">
                            <p:stCondLst>
                              <p:cond delay="1000"/>
                            </p:stCondLst>
                            <p:childTnLst>
                              <p:par>
                                <p:cTn id="30" presetID="54" presetClass="entr" presetSubtype="0" accel="10000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1000" fill="hold"/>
                                        <p:tgtEl>
                                          <p:spTgt spid="15"/>
                                        </p:tgtEl>
                                        <p:attrNameLst>
                                          <p:attrName>ppt_w</p:attrName>
                                        </p:attrNameLst>
                                      </p:cBhvr>
                                      <p:tavLst>
                                        <p:tav tm="0">
                                          <p:val>
                                            <p:strVal val="#ppt_w*0.05"/>
                                          </p:val>
                                        </p:tav>
                                        <p:tav tm="100000">
                                          <p:val>
                                            <p:strVal val="#ppt_w"/>
                                          </p:val>
                                        </p:tav>
                                      </p:tavLst>
                                    </p:anim>
                                    <p:anim calcmode="lin" valueType="num">
                                      <p:cBhvr>
                                        <p:cTn id="33" dur="1000" fill="hold"/>
                                        <p:tgtEl>
                                          <p:spTgt spid="15"/>
                                        </p:tgtEl>
                                        <p:attrNameLst>
                                          <p:attrName>ppt_h</p:attrName>
                                        </p:attrNameLst>
                                      </p:cBhvr>
                                      <p:tavLst>
                                        <p:tav tm="0">
                                          <p:val>
                                            <p:strVal val="#ppt_h"/>
                                          </p:val>
                                        </p:tav>
                                        <p:tav tm="100000">
                                          <p:val>
                                            <p:strVal val="#ppt_h"/>
                                          </p:val>
                                        </p:tav>
                                      </p:tavLst>
                                    </p:anim>
                                    <p:anim calcmode="lin" valueType="num">
                                      <p:cBhvr>
                                        <p:cTn id="34" dur="1000" fill="hold"/>
                                        <p:tgtEl>
                                          <p:spTgt spid="15"/>
                                        </p:tgtEl>
                                        <p:attrNameLst>
                                          <p:attrName>ppt_x</p:attrName>
                                        </p:attrNameLst>
                                      </p:cBhvr>
                                      <p:tavLst>
                                        <p:tav tm="0">
                                          <p:val>
                                            <p:strVal val="#ppt_x-.2"/>
                                          </p:val>
                                        </p:tav>
                                        <p:tav tm="100000">
                                          <p:val>
                                            <p:strVal val="#ppt_x"/>
                                          </p:val>
                                        </p:tav>
                                      </p:tavLst>
                                    </p:anim>
                                    <p:anim calcmode="lin" valueType="num">
                                      <p:cBhvr>
                                        <p:cTn id="35" dur="1000" fill="hold"/>
                                        <p:tgtEl>
                                          <p:spTgt spid="15"/>
                                        </p:tgtEl>
                                        <p:attrNameLst>
                                          <p:attrName>ppt_y</p:attrName>
                                        </p:attrNameLst>
                                      </p:cBhvr>
                                      <p:tavLst>
                                        <p:tav tm="0">
                                          <p:val>
                                            <p:strVal val="#ppt_y"/>
                                          </p:val>
                                        </p:tav>
                                        <p:tav tm="100000">
                                          <p:val>
                                            <p:strVal val="#ppt_y"/>
                                          </p:val>
                                        </p:tav>
                                      </p:tavLst>
                                    </p:anim>
                                    <p:animEffect transition="in" filter="fade">
                                      <p:cBhvr>
                                        <p:cTn id="3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2" grpId="0" build="p"/>
      <p:bldP spid="13" grpId="0" build="p"/>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4868402" y="6095588"/>
            <a:ext cx="800100" cy="3960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sp>
        <p:nvSpPr>
          <p:cNvPr id="1031" name="Rectangle 9"/>
          <p:cNvSpPr>
            <a:spLocks noChangeArrowheads="1"/>
          </p:cNvSpPr>
          <p:nvPr/>
        </p:nvSpPr>
        <p:spPr bwMode="auto">
          <a:xfrm>
            <a:off x="0" y="279400"/>
            <a:ext cx="9117013" cy="449263"/>
          </a:xfrm>
          <a:prstGeom prst="rect">
            <a:avLst/>
          </a:prstGeom>
          <a:noFill/>
          <a:ln w="9525">
            <a:noFill/>
            <a:miter lim="800000"/>
            <a:headEnd/>
            <a:tailEnd/>
          </a:ln>
        </p:spPr>
        <p:txBody>
          <a:bodyPr anchor="ctr"/>
          <a:lstStyle/>
          <a:p>
            <a:r>
              <a:rPr lang="en-US" sz="3200" dirty="0"/>
              <a:t>Poisson Distribution and Poisson Process</a:t>
            </a:r>
          </a:p>
        </p:txBody>
      </p:sp>
      <p:sp>
        <p:nvSpPr>
          <p:cNvPr id="10" name="Rectangle 3"/>
          <p:cNvSpPr>
            <a:spLocks noChangeArrowheads="1"/>
          </p:cNvSpPr>
          <p:nvPr/>
        </p:nvSpPr>
        <p:spPr bwMode="auto">
          <a:xfrm>
            <a:off x="0" y="12700"/>
            <a:ext cx="3130550" cy="233363"/>
          </a:xfrm>
          <a:prstGeom prst="rect">
            <a:avLst/>
          </a:prstGeom>
          <a:noFill/>
          <a:ln w="9525" algn="ctr">
            <a:noFill/>
            <a:miter lim="800000"/>
            <a:headEnd/>
            <a:tailEnd/>
          </a:ln>
        </p:spPr>
        <p:txBody>
          <a:bodyPr wrap="none" bIns="82800" anchor="ctr"/>
          <a:lstStyle/>
          <a:p>
            <a:r>
              <a:rPr lang="en-US" sz="1400" dirty="0"/>
              <a:t>Chapter 5.6</a:t>
            </a:r>
          </a:p>
        </p:txBody>
      </p:sp>
      <p:sp>
        <p:nvSpPr>
          <p:cNvPr id="11" name="Rectangle 4"/>
          <p:cNvSpPr>
            <a:spLocks noChangeArrowheads="1"/>
          </p:cNvSpPr>
          <p:nvPr/>
        </p:nvSpPr>
        <p:spPr bwMode="auto">
          <a:xfrm>
            <a:off x="3133725" y="12700"/>
            <a:ext cx="6010275" cy="233363"/>
          </a:xfrm>
          <a:prstGeom prst="rect">
            <a:avLst/>
          </a:prstGeom>
          <a:noFill/>
          <a:ln w="9525" algn="ctr">
            <a:noFill/>
            <a:miter lim="800000"/>
            <a:headEnd/>
            <a:tailEnd/>
          </a:ln>
        </p:spPr>
        <p:txBody>
          <a:bodyPr wrap="none" bIns="82800" anchor="ctr"/>
          <a:lstStyle/>
          <a:p>
            <a:pPr algn="l"/>
            <a:r>
              <a:rPr lang="en-US" sz="1400" dirty="0"/>
              <a:t>Poisson Distribution and Poisson Process</a:t>
            </a:r>
          </a:p>
        </p:txBody>
      </p:sp>
      <p:grpSp>
        <p:nvGrpSpPr>
          <p:cNvPr id="3" name="Group 16"/>
          <p:cNvGrpSpPr/>
          <p:nvPr/>
        </p:nvGrpSpPr>
        <p:grpSpPr>
          <a:xfrm>
            <a:off x="0" y="778430"/>
            <a:ext cx="727075" cy="1080000"/>
            <a:chOff x="0" y="2717800"/>
            <a:chExt cx="727075" cy="1080000"/>
          </a:xfrm>
        </p:grpSpPr>
        <p:sp>
          <p:nvSpPr>
            <p:cNvPr id="12" name="Rectangle 11"/>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a:p>
          </p:txBody>
        </p:sp>
        <p:cxnSp>
          <p:nvCxnSpPr>
            <p:cNvPr id="13" name="Straight Connector 12"/>
            <p:cNvCxnSpPr/>
            <p:nvPr/>
          </p:nvCxnSpPr>
          <p:spPr bwMode="auto">
            <a:xfrm rot="16200000" flipH="1">
              <a:off x="-413000" y="3257800"/>
              <a:ext cx="1080000" cy="0"/>
            </a:xfrm>
            <a:prstGeom prst="line">
              <a:avLst/>
            </a:prstGeom>
            <a:noFill/>
            <a:ln w="12700" cap="flat" cmpd="sng" algn="ctr">
              <a:solidFill>
                <a:srgbClr val="FF5781"/>
              </a:solidFill>
              <a:prstDash val="solid"/>
              <a:round/>
              <a:headEnd type="none" w="med" len="med"/>
              <a:tailEnd type="none" w="med" len="med"/>
            </a:ln>
            <a:effectLst/>
          </p:spPr>
        </p:cxnSp>
      </p:grpSp>
      <p:sp>
        <p:nvSpPr>
          <p:cNvPr id="14" name="Rectangle 2"/>
          <p:cNvSpPr>
            <a:spLocks noChangeArrowheads="1"/>
          </p:cNvSpPr>
          <p:nvPr/>
        </p:nvSpPr>
        <p:spPr bwMode="auto">
          <a:xfrm>
            <a:off x="71438" y="1016904"/>
            <a:ext cx="9072562" cy="856346"/>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During a laboratory experiment the average number of radioactive particles passing through a counter in 1 millisecond is 4. What is the probability that 6 particles enter the counter in a given millisecond?</a:t>
            </a:r>
          </a:p>
        </p:txBody>
      </p:sp>
      <p:sp>
        <p:nvSpPr>
          <p:cNvPr id="15" name="Rectangle 14"/>
          <p:cNvSpPr/>
          <p:nvPr/>
        </p:nvSpPr>
        <p:spPr bwMode="auto">
          <a:xfrm>
            <a:off x="0" y="2051050"/>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graphicFrame>
        <p:nvGraphicFramePr>
          <p:cNvPr id="283658" name="Object 3"/>
          <p:cNvGraphicFramePr>
            <a:graphicFrameLocks noChangeAspect="1"/>
          </p:cNvGraphicFramePr>
          <p:nvPr/>
        </p:nvGraphicFramePr>
        <p:xfrm>
          <a:off x="773113" y="2454275"/>
          <a:ext cx="1706562" cy="669925"/>
        </p:xfrm>
        <a:graphic>
          <a:graphicData uri="http://schemas.openxmlformats.org/presentationml/2006/ole">
            <mc:AlternateContent xmlns:mc="http://schemas.openxmlformats.org/markup-compatibility/2006">
              <mc:Choice xmlns:v="urn:schemas-microsoft-com:vml" Requires="v">
                <p:oleObj spid="_x0000_s495625" name="Equation" r:id="rId3" imgW="1066680" imgH="419040" progId="Equation.DSMT4">
                  <p:embed/>
                </p:oleObj>
              </mc:Choice>
              <mc:Fallback>
                <p:oleObj name="Equation" r:id="rId3" imgW="106668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113" y="2454275"/>
                        <a:ext cx="1706562"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6"/>
          <p:cNvGrpSpPr/>
          <p:nvPr/>
        </p:nvGrpSpPr>
        <p:grpSpPr>
          <a:xfrm>
            <a:off x="0" y="3295650"/>
            <a:ext cx="727075" cy="1080000"/>
            <a:chOff x="0" y="2717800"/>
            <a:chExt cx="727075" cy="1080000"/>
          </a:xfrm>
        </p:grpSpPr>
        <p:sp>
          <p:nvSpPr>
            <p:cNvPr id="18" name="Rectangle 17"/>
            <p:cNvSpPr>
              <a:spLocks noChangeArrowheads="1"/>
            </p:cNvSpPr>
            <p:nvPr/>
          </p:nvSpPr>
          <p:spPr bwMode="auto">
            <a:xfrm>
              <a:off x="0" y="2850050"/>
              <a:ext cx="727075" cy="90000"/>
            </a:xfrm>
            <a:prstGeom prst="rect">
              <a:avLst/>
            </a:prstGeom>
            <a:solidFill>
              <a:srgbClr val="FF5781"/>
            </a:solidFill>
            <a:ln w="9525" algn="ctr">
              <a:noFill/>
              <a:miter lim="800000"/>
              <a:headEnd/>
              <a:tailEnd/>
            </a:ln>
          </p:spPr>
          <p:txBody>
            <a:bodyPr wrap="none" anchor="ctr"/>
            <a:lstStyle/>
            <a:p>
              <a:endParaRPr lang="en-US"/>
            </a:p>
          </p:txBody>
        </p:sp>
        <p:cxnSp>
          <p:nvCxnSpPr>
            <p:cNvPr id="19" name="Straight Connector 18"/>
            <p:cNvCxnSpPr/>
            <p:nvPr/>
          </p:nvCxnSpPr>
          <p:spPr bwMode="auto">
            <a:xfrm rot="16200000" flipH="1">
              <a:off x="-413000" y="3257800"/>
              <a:ext cx="1080000" cy="0"/>
            </a:xfrm>
            <a:prstGeom prst="line">
              <a:avLst/>
            </a:prstGeom>
            <a:noFill/>
            <a:ln w="12700" cap="flat" cmpd="sng" algn="ctr">
              <a:solidFill>
                <a:srgbClr val="FF5781"/>
              </a:solidFill>
              <a:prstDash val="solid"/>
              <a:round/>
              <a:headEnd type="none" w="med" len="med"/>
              <a:tailEnd type="none" w="med" len="med"/>
            </a:ln>
            <a:effectLst/>
          </p:spPr>
        </p:cxnSp>
      </p:grpSp>
      <p:sp>
        <p:nvSpPr>
          <p:cNvPr id="20" name="Rectangle 2"/>
          <p:cNvSpPr>
            <a:spLocks noChangeArrowheads="1"/>
          </p:cNvSpPr>
          <p:nvPr/>
        </p:nvSpPr>
        <p:spPr bwMode="auto">
          <a:xfrm>
            <a:off x="71438" y="3534124"/>
            <a:ext cx="9072562" cy="1078596"/>
          </a:xfrm>
          <a:prstGeom prst="rect">
            <a:avLst/>
          </a:prstGeom>
          <a:noFill/>
          <a:ln w="9525">
            <a:noFill/>
            <a:miter lim="800000"/>
            <a:headEnd/>
            <a:tailEnd/>
          </a:ln>
        </p:spPr>
        <p:txBody>
          <a:bodyPr/>
          <a:lstStyle/>
          <a:p>
            <a:pPr algn="l">
              <a:lnSpc>
                <a:spcPct val="80000"/>
              </a:lnSpc>
              <a:spcBef>
                <a:spcPct val="30000"/>
              </a:spcBef>
              <a:buClr>
                <a:srgbClr val="FF2E62"/>
              </a:buClr>
            </a:pPr>
            <a:r>
              <a:rPr lang="en-US" sz="2000" dirty="0">
                <a:solidFill>
                  <a:schemeClr val="tx1"/>
                </a:solidFill>
              </a:rPr>
              <a:t>Ten is the average number of oil tankers arriving each day at a certain port city. The facilities at the port can handle at most 15 tankers per day. What is the probability that on a given day tankers have to be turned away?</a:t>
            </a:r>
          </a:p>
        </p:txBody>
      </p:sp>
      <p:sp>
        <p:nvSpPr>
          <p:cNvPr id="21" name="Rectangle 20"/>
          <p:cNvSpPr/>
          <p:nvPr/>
        </p:nvSpPr>
        <p:spPr bwMode="auto">
          <a:xfrm>
            <a:off x="0" y="4654500"/>
            <a:ext cx="266700" cy="108000"/>
          </a:xfrm>
          <a:prstGeom prst="rect">
            <a:avLst/>
          </a:prstGeom>
          <a:solidFill>
            <a:srgbClr val="FF94AF"/>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graphicFrame>
        <p:nvGraphicFramePr>
          <p:cNvPr id="22" name="Object 3"/>
          <p:cNvGraphicFramePr>
            <a:graphicFrameLocks noChangeAspect="1"/>
          </p:cNvGraphicFramePr>
          <p:nvPr/>
        </p:nvGraphicFramePr>
        <p:xfrm>
          <a:off x="779463" y="2081213"/>
          <a:ext cx="1235075" cy="323850"/>
        </p:xfrm>
        <a:graphic>
          <a:graphicData uri="http://schemas.openxmlformats.org/presentationml/2006/ole">
            <mc:AlternateContent xmlns:mc="http://schemas.openxmlformats.org/markup-compatibility/2006">
              <mc:Choice xmlns:v="urn:schemas-microsoft-com:vml" Requires="v">
                <p:oleObj spid="_x0000_s495626" name="Equation" r:id="rId5" imgW="774360" imgH="203040" progId="Equation.DSMT4">
                  <p:embed/>
                </p:oleObj>
              </mc:Choice>
              <mc:Fallback>
                <p:oleObj name="Equation" r:id="rId5" imgW="77436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9463" y="2081213"/>
                        <a:ext cx="12350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5"/>
          <p:cNvGraphicFramePr>
            <a:graphicFrameLocks noChangeAspect="1"/>
          </p:cNvGraphicFramePr>
          <p:nvPr/>
        </p:nvGraphicFramePr>
        <p:xfrm>
          <a:off x="761539" y="4608306"/>
          <a:ext cx="4195763" cy="687388"/>
        </p:xfrm>
        <a:graphic>
          <a:graphicData uri="http://schemas.openxmlformats.org/presentationml/2006/ole">
            <mc:AlternateContent xmlns:mc="http://schemas.openxmlformats.org/markup-compatibility/2006">
              <mc:Choice xmlns:v="urn:schemas-microsoft-com:vml" Requires="v">
                <p:oleObj spid="_x0000_s495627" name="Equation" r:id="rId7" imgW="2628720" imgH="431640" progId="Equation.DSMT4">
                  <p:embed/>
                </p:oleObj>
              </mc:Choice>
              <mc:Fallback>
                <p:oleObj name="Equation" r:id="rId7" imgW="2628720" imgH="431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1539" y="4608306"/>
                        <a:ext cx="4195763" cy="68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5"/>
          <p:cNvGraphicFramePr>
            <a:graphicFrameLocks noChangeAspect="1"/>
          </p:cNvGraphicFramePr>
          <p:nvPr/>
        </p:nvGraphicFramePr>
        <p:xfrm>
          <a:off x="3342148" y="5265738"/>
          <a:ext cx="4391025" cy="773112"/>
        </p:xfrm>
        <a:graphic>
          <a:graphicData uri="http://schemas.openxmlformats.org/presentationml/2006/ole">
            <mc:AlternateContent xmlns:mc="http://schemas.openxmlformats.org/markup-compatibility/2006">
              <mc:Choice xmlns:v="urn:schemas-microsoft-com:vml" Requires="v">
                <p:oleObj spid="_x0000_s495628" name="Equation" r:id="rId9" imgW="2730240" imgH="482400" progId="Equation.DSMT4">
                  <p:embed/>
                </p:oleObj>
              </mc:Choice>
              <mc:Fallback>
                <p:oleObj name="Equation" r:id="rId9" imgW="2730240" imgH="4824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2148" y="5265738"/>
                        <a:ext cx="4391025" cy="77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5"/>
          <p:cNvGraphicFramePr>
            <a:graphicFrameLocks noChangeAspect="1"/>
          </p:cNvGraphicFramePr>
          <p:nvPr/>
        </p:nvGraphicFramePr>
        <p:xfrm>
          <a:off x="3342148" y="6140450"/>
          <a:ext cx="1227137" cy="284163"/>
        </p:xfrm>
        <a:graphic>
          <a:graphicData uri="http://schemas.openxmlformats.org/presentationml/2006/ole">
            <mc:AlternateContent xmlns:mc="http://schemas.openxmlformats.org/markup-compatibility/2006">
              <mc:Choice xmlns:v="urn:schemas-microsoft-com:vml" Requires="v">
                <p:oleObj spid="_x0000_s495629" name="Equation" r:id="rId11" imgW="761760" imgH="177480" progId="Equation.DSMT4">
                  <p:embed/>
                </p:oleObj>
              </mc:Choice>
              <mc:Fallback>
                <p:oleObj name="Equation" r:id="rId11" imgW="761760" imgH="1774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2148" y="6140450"/>
                        <a:ext cx="1227137"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5"/>
          <p:cNvGraphicFramePr>
            <a:graphicFrameLocks noChangeAspect="1"/>
          </p:cNvGraphicFramePr>
          <p:nvPr/>
        </p:nvGraphicFramePr>
        <p:xfrm>
          <a:off x="4638675" y="6148848"/>
          <a:ext cx="1000125" cy="323850"/>
        </p:xfrm>
        <a:graphic>
          <a:graphicData uri="http://schemas.openxmlformats.org/presentationml/2006/ole">
            <mc:AlternateContent xmlns:mc="http://schemas.openxmlformats.org/markup-compatibility/2006">
              <mc:Choice xmlns:v="urn:schemas-microsoft-com:vml" Requires="v">
                <p:oleObj spid="_x0000_s495630" name="Equation" r:id="rId13" imgW="622080" imgH="203040" progId="Equation.DSMT4">
                  <p:embed/>
                </p:oleObj>
              </mc:Choice>
              <mc:Fallback>
                <p:oleObj name="Equation" r:id="rId13" imgW="622080" imgH="2030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38675" y="6148848"/>
                        <a:ext cx="10001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Rectangle 25"/>
          <p:cNvSpPr/>
          <p:nvPr/>
        </p:nvSpPr>
        <p:spPr bwMode="auto">
          <a:xfrm>
            <a:off x="2824526" y="2617326"/>
            <a:ext cx="814642" cy="396000"/>
          </a:xfrm>
          <a:prstGeom prst="rect">
            <a:avLst/>
          </a:prstGeom>
          <a:solidFill>
            <a:srgbClr val="FF2E62">
              <a:alpha val="30196"/>
            </a:srgbClr>
          </a:solidFill>
          <a:ln w="19050" cap="flat" cmpd="sng" algn="ctr">
            <a:solidFill>
              <a:srgbClr val="FF94A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Verdana" pitchFamily="34" charset="0"/>
            </a:endParaRPr>
          </a:p>
        </p:txBody>
      </p:sp>
      <p:graphicFrame>
        <p:nvGraphicFramePr>
          <p:cNvPr id="28" name="Object 3"/>
          <p:cNvGraphicFramePr>
            <a:graphicFrameLocks noChangeAspect="1"/>
          </p:cNvGraphicFramePr>
          <p:nvPr/>
        </p:nvGraphicFramePr>
        <p:xfrm>
          <a:off x="2616818" y="2676525"/>
          <a:ext cx="993775" cy="323850"/>
        </p:xfrm>
        <a:graphic>
          <a:graphicData uri="http://schemas.openxmlformats.org/presentationml/2006/ole">
            <mc:AlternateContent xmlns:mc="http://schemas.openxmlformats.org/markup-compatibility/2006">
              <mc:Choice xmlns:v="urn:schemas-microsoft-com:vml" Requires="v">
                <p:oleObj spid="_x0000_s495631" name="Equation" r:id="rId15" imgW="622080" imgH="203040" progId="Equation.DSMT4">
                  <p:embed/>
                </p:oleObj>
              </mc:Choice>
              <mc:Fallback>
                <p:oleObj name="Equation" r:id="rId15" imgW="622080" imgH="20304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16818" y="2676525"/>
                        <a:ext cx="9937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rnd">
                            <a:solidFill>
                              <a:srgbClr val="CC0066"/>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Rectangle 2"/>
          <p:cNvSpPr>
            <a:spLocks noChangeArrowheads="1"/>
          </p:cNvSpPr>
          <p:nvPr/>
        </p:nvSpPr>
        <p:spPr bwMode="auto">
          <a:xfrm>
            <a:off x="4794250" y="4584494"/>
            <a:ext cx="2762250" cy="266700"/>
          </a:xfrm>
          <a:prstGeom prst="rect">
            <a:avLst/>
          </a:prstGeom>
          <a:noFill/>
          <a:ln w="9525">
            <a:noFill/>
            <a:miter lim="800000"/>
            <a:headEnd/>
            <a:tailEnd/>
          </a:ln>
        </p:spPr>
        <p:txBody>
          <a:bodyPr/>
          <a:lstStyle/>
          <a:p>
            <a:pPr marL="265113" indent="-265113" algn="l">
              <a:lnSpc>
                <a:spcPct val="80000"/>
              </a:lnSpc>
              <a:spcBef>
                <a:spcPct val="30000"/>
              </a:spcBef>
              <a:buClr>
                <a:srgbClr val="FF2E62"/>
              </a:buClr>
              <a:buSzPct val="100000"/>
              <a:buFont typeface="Wingdings" pitchFamily="2" charset="2"/>
              <a:buChar char=""/>
              <a:tabLst>
                <a:tab pos="6002338" algn="l"/>
              </a:tabLst>
            </a:pPr>
            <a:r>
              <a:rPr lang="en-US" sz="1600" b="1" dirty="0">
                <a:solidFill>
                  <a:schemeClr val="tx1"/>
                </a:solidFill>
              </a:rPr>
              <a:t>Table A.2 gives help</a:t>
            </a:r>
          </a:p>
        </p:txBody>
      </p:sp>
    </p:spTree>
    <p:extLst>
      <p:ext uri="{BB962C8B-B14F-4D97-AF65-F5344CB8AC3E}">
        <p14:creationId xmlns:p14="http://schemas.microsoft.com/office/powerpoint/2010/main" val="167040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Left)">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1000"/>
                                        <p:tgtEl>
                                          <p:spTgt spid="1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slide(fromLeft)">
                                      <p:cBhvr>
                                        <p:cTn id="16" dur="500"/>
                                        <p:tgtEl>
                                          <p:spTgt spid="15"/>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83658"/>
                                        </p:tgtEl>
                                        <p:attrNameLst>
                                          <p:attrName>style.visibility</p:attrName>
                                        </p:attrNameLst>
                                      </p:cBhvr>
                                      <p:to>
                                        <p:strVal val="visible"/>
                                      </p:to>
                                    </p:set>
                                    <p:animEffect transition="in" filter="fade">
                                      <p:cBhvr>
                                        <p:cTn id="25" dur="1000"/>
                                        <p:tgtEl>
                                          <p:spTgt spid="28365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1000"/>
                                        <p:tgtEl>
                                          <p:spTgt spid="28"/>
                                        </p:tgtEl>
                                      </p:cBhvr>
                                    </p:animEffect>
                                  </p:childTnLst>
                                </p:cTn>
                              </p:par>
                            </p:childTnLst>
                          </p:cTn>
                        </p:par>
                        <p:par>
                          <p:cTn id="31" fill="hold">
                            <p:stCondLst>
                              <p:cond delay="1000"/>
                            </p:stCondLst>
                            <p:childTnLst>
                              <p:par>
                                <p:cTn id="32" presetID="54" presetClass="entr" presetSubtype="0" accel="100000" fill="hold" grpId="0" nodeType="after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p:cTn id="34" dur="1000" fill="hold"/>
                                        <p:tgtEl>
                                          <p:spTgt spid="26"/>
                                        </p:tgtEl>
                                        <p:attrNameLst>
                                          <p:attrName>ppt_w</p:attrName>
                                        </p:attrNameLst>
                                      </p:cBhvr>
                                      <p:tavLst>
                                        <p:tav tm="0">
                                          <p:val>
                                            <p:strVal val="#ppt_w*0.05"/>
                                          </p:val>
                                        </p:tav>
                                        <p:tav tm="100000">
                                          <p:val>
                                            <p:strVal val="#ppt_w"/>
                                          </p:val>
                                        </p:tav>
                                      </p:tavLst>
                                    </p:anim>
                                    <p:anim calcmode="lin" valueType="num">
                                      <p:cBhvr>
                                        <p:cTn id="35" dur="1000" fill="hold"/>
                                        <p:tgtEl>
                                          <p:spTgt spid="26"/>
                                        </p:tgtEl>
                                        <p:attrNameLst>
                                          <p:attrName>ppt_h</p:attrName>
                                        </p:attrNameLst>
                                      </p:cBhvr>
                                      <p:tavLst>
                                        <p:tav tm="0">
                                          <p:val>
                                            <p:strVal val="#ppt_h"/>
                                          </p:val>
                                        </p:tav>
                                        <p:tav tm="100000">
                                          <p:val>
                                            <p:strVal val="#ppt_h"/>
                                          </p:val>
                                        </p:tav>
                                      </p:tavLst>
                                    </p:anim>
                                    <p:anim calcmode="lin" valueType="num">
                                      <p:cBhvr>
                                        <p:cTn id="36" dur="1000" fill="hold"/>
                                        <p:tgtEl>
                                          <p:spTgt spid="26"/>
                                        </p:tgtEl>
                                        <p:attrNameLst>
                                          <p:attrName>ppt_x</p:attrName>
                                        </p:attrNameLst>
                                      </p:cBhvr>
                                      <p:tavLst>
                                        <p:tav tm="0">
                                          <p:val>
                                            <p:strVal val="#ppt_x-.2"/>
                                          </p:val>
                                        </p:tav>
                                        <p:tav tm="100000">
                                          <p:val>
                                            <p:strVal val="#ppt_x"/>
                                          </p:val>
                                        </p:tav>
                                      </p:tavLst>
                                    </p:anim>
                                    <p:anim calcmode="lin" valueType="num">
                                      <p:cBhvr>
                                        <p:cTn id="37" dur="1000" fill="hold"/>
                                        <p:tgtEl>
                                          <p:spTgt spid="26"/>
                                        </p:tgtEl>
                                        <p:attrNameLst>
                                          <p:attrName>ppt_y</p:attrName>
                                        </p:attrNameLst>
                                      </p:cBhvr>
                                      <p:tavLst>
                                        <p:tav tm="0">
                                          <p:val>
                                            <p:strVal val="#ppt_y"/>
                                          </p:val>
                                        </p:tav>
                                        <p:tav tm="100000">
                                          <p:val>
                                            <p:strVal val="#ppt_y"/>
                                          </p:val>
                                        </p:tav>
                                      </p:tavLst>
                                    </p:anim>
                                    <p:animEffect transition="in" filter="fade">
                                      <p:cBhvr>
                                        <p:cTn id="38" dur="10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slide(fromLeft)">
                                      <p:cBhvr>
                                        <p:cTn id="43" dur="500"/>
                                        <p:tgtEl>
                                          <p:spTgt spid="4"/>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animEffect transition="in" filter="fade">
                                      <p:cBhvr>
                                        <p:cTn id="47" dur="1000"/>
                                        <p:tgtEl>
                                          <p:spTgt spid="2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slide(fromLeft)">
                                      <p:cBhvr>
                                        <p:cTn id="52" dur="500"/>
                                        <p:tgtEl>
                                          <p:spTgt spid="21"/>
                                        </p:tgtEl>
                                      </p:cBhvr>
                                    </p:animEffect>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fade">
                                      <p:cBhvr>
                                        <p:cTn id="56" dur="1000"/>
                                        <p:tgtEl>
                                          <p:spTgt spid="2"/>
                                        </p:tgtEl>
                                      </p:cBhvr>
                                    </p:animEffect>
                                  </p:childTnLst>
                                </p:cTn>
                              </p:par>
                            </p:childTnLst>
                          </p:cTn>
                        </p:par>
                      </p:childTnLst>
                    </p:cTn>
                  </p:par>
                  <p:par>
                    <p:cTn id="57" fill="hold">
                      <p:stCondLst>
                        <p:cond delay="indefinite"/>
                      </p:stCondLst>
                      <p:childTnLst>
                        <p:par>
                          <p:cTn id="58" fill="hold">
                            <p:stCondLst>
                              <p:cond delay="0"/>
                            </p:stCondLst>
                            <p:childTnLst>
                              <p:par>
                                <p:cTn id="59" presetID="47"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1000"/>
                                        <p:tgtEl>
                                          <p:spTgt spid="29"/>
                                        </p:tgtEl>
                                      </p:cBhvr>
                                    </p:animEffect>
                                    <p:anim calcmode="lin" valueType="num">
                                      <p:cBhvr>
                                        <p:cTn id="62" dur="1000" fill="hold"/>
                                        <p:tgtEl>
                                          <p:spTgt spid="29"/>
                                        </p:tgtEl>
                                        <p:attrNameLst>
                                          <p:attrName>ppt_x</p:attrName>
                                        </p:attrNameLst>
                                      </p:cBhvr>
                                      <p:tavLst>
                                        <p:tav tm="0">
                                          <p:val>
                                            <p:strVal val="#ppt_x"/>
                                          </p:val>
                                        </p:tav>
                                        <p:tav tm="100000">
                                          <p:val>
                                            <p:strVal val="#ppt_x"/>
                                          </p:val>
                                        </p:tav>
                                      </p:tavLst>
                                    </p:anim>
                                    <p:anim calcmode="lin" valueType="num">
                                      <p:cBhvr>
                                        <p:cTn id="63"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1000"/>
                                        <p:tgtEl>
                                          <p:spTgt spid="24"/>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1000"/>
                                        <p:tgtEl>
                                          <p:spTgt spid="25"/>
                                        </p:tgtEl>
                                      </p:cBhvr>
                                    </p:animEffect>
                                  </p:childTnLst>
                                </p:cTn>
                              </p:par>
                            </p:childTnLst>
                          </p:cTn>
                        </p:par>
                        <p:par>
                          <p:cTn id="79" fill="hold">
                            <p:stCondLst>
                              <p:cond delay="1000"/>
                            </p:stCondLst>
                            <p:childTnLst>
                              <p:par>
                                <p:cTn id="80" presetID="54" presetClass="entr" presetSubtype="0" accel="100000" fill="hold" grpId="0" nodeType="afterEffect">
                                  <p:stCondLst>
                                    <p:cond delay="0"/>
                                  </p:stCondLst>
                                  <p:childTnLst>
                                    <p:set>
                                      <p:cBhvr>
                                        <p:cTn id="81" dur="1" fill="hold">
                                          <p:stCondLst>
                                            <p:cond delay="0"/>
                                          </p:stCondLst>
                                        </p:cTn>
                                        <p:tgtEl>
                                          <p:spTgt spid="27"/>
                                        </p:tgtEl>
                                        <p:attrNameLst>
                                          <p:attrName>style.visibility</p:attrName>
                                        </p:attrNameLst>
                                      </p:cBhvr>
                                      <p:to>
                                        <p:strVal val="visible"/>
                                      </p:to>
                                    </p:set>
                                    <p:anim calcmode="lin" valueType="num">
                                      <p:cBhvr>
                                        <p:cTn id="82" dur="1000" fill="hold"/>
                                        <p:tgtEl>
                                          <p:spTgt spid="27"/>
                                        </p:tgtEl>
                                        <p:attrNameLst>
                                          <p:attrName>ppt_w</p:attrName>
                                        </p:attrNameLst>
                                      </p:cBhvr>
                                      <p:tavLst>
                                        <p:tav tm="0">
                                          <p:val>
                                            <p:strVal val="#ppt_w*0.05"/>
                                          </p:val>
                                        </p:tav>
                                        <p:tav tm="100000">
                                          <p:val>
                                            <p:strVal val="#ppt_w"/>
                                          </p:val>
                                        </p:tav>
                                      </p:tavLst>
                                    </p:anim>
                                    <p:anim calcmode="lin" valueType="num">
                                      <p:cBhvr>
                                        <p:cTn id="83" dur="1000" fill="hold"/>
                                        <p:tgtEl>
                                          <p:spTgt spid="27"/>
                                        </p:tgtEl>
                                        <p:attrNameLst>
                                          <p:attrName>ppt_h</p:attrName>
                                        </p:attrNameLst>
                                      </p:cBhvr>
                                      <p:tavLst>
                                        <p:tav tm="0">
                                          <p:val>
                                            <p:strVal val="#ppt_h"/>
                                          </p:val>
                                        </p:tav>
                                        <p:tav tm="100000">
                                          <p:val>
                                            <p:strVal val="#ppt_h"/>
                                          </p:val>
                                        </p:tav>
                                      </p:tavLst>
                                    </p:anim>
                                    <p:anim calcmode="lin" valueType="num">
                                      <p:cBhvr>
                                        <p:cTn id="84" dur="1000" fill="hold"/>
                                        <p:tgtEl>
                                          <p:spTgt spid="27"/>
                                        </p:tgtEl>
                                        <p:attrNameLst>
                                          <p:attrName>ppt_x</p:attrName>
                                        </p:attrNameLst>
                                      </p:cBhvr>
                                      <p:tavLst>
                                        <p:tav tm="0">
                                          <p:val>
                                            <p:strVal val="#ppt_x-.2"/>
                                          </p:val>
                                        </p:tav>
                                        <p:tav tm="100000">
                                          <p:val>
                                            <p:strVal val="#ppt_x"/>
                                          </p:val>
                                        </p:tav>
                                      </p:tavLst>
                                    </p:anim>
                                    <p:anim calcmode="lin" valueType="num">
                                      <p:cBhvr>
                                        <p:cTn id="85" dur="1000" fill="hold"/>
                                        <p:tgtEl>
                                          <p:spTgt spid="27"/>
                                        </p:tgtEl>
                                        <p:attrNameLst>
                                          <p:attrName>ppt_y</p:attrName>
                                        </p:attrNameLst>
                                      </p:cBhvr>
                                      <p:tavLst>
                                        <p:tav tm="0">
                                          <p:val>
                                            <p:strVal val="#ppt_y"/>
                                          </p:val>
                                        </p:tav>
                                        <p:tav tm="100000">
                                          <p:val>
                                            <p:strVal val="#ppt_y"/>
                                          </p:val>
                                        </p:tav>
                                      </p:tavLst>
                                    </p:anim>
                                    <p:animEffect transition="in" filter="fade">
                                      <p:cBhvr>
                                        <p:cTn id="86"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4" grpId="0" build="p"/>
      <p:bldP spid="15" grpId="0" animBg="1"/>
      <p:bldP spid="20" grpId="0" build="p"/>
      <p:bldP spid="21" grpId="0" animBg="1"/>
      <p:bldP spid="26" grpId="0" animBg="1"/>
      <p:bldP spid="29" grpId="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Pengenalan Sistem Digital&amp;quot;&quot;/&gt;&lt;property id=&quot;20307&quot; value=&quot;256&quot;/&gt;&lt;/object&gt;&lt;object type=&quot;3&quot; unique_id=&quot;10206&quot;&gt;&lt;property id=&quot;20148&quot; value=&quot;5&quot;/&gt;&lt;property id=&quot;20300&quot; value=&quot;Slide 10 - &amp;quot;Referensi&amp;quot;&quot;/&gt;&lt;property id=&quot;20307&quot; value=&quot;266&quot;/&gt;&lt;/object&gt;&lt;object type=&quot;3&quot; unique_id=&quot;10207&quot;&gt;&lt;property id=&quot;20148&quot; value=&quot;5&quot;/&gt;&lt;property id=&quot;20300&quot; value=&quot;Slide 2 - &amp;quot;Analog vs Digital&amp;quot;&quot;/&gt;&lt;property id=&quot;20307&quot; value=&quot;267&quot;/&gt;&lt;/object&gt;&lt;object type=&quot;3&quot; unique_id=&quot;10208&quot;&gt;&lt;property id=&quot;20148&quot; value=&quot;5&quot;/&gt;&lt;property id=&quot;20300&quot; value=&quot;Slide 5 - &amp;quot;Diagram Voltmeter Analog&amp;quot;&quot;/&gt;&lt;property id=&quot;20307&quot; value=&quot;268&quot;/&gt;&lt;/object&gt;&lt;object type=&quot;3&quot; unique_id=&quot;10209&quot;&gt;&lt;property id=&quot;20148&quot; value=&quot;5&quot;/&gt;&lt;property id=&quot;20300&quot; value=&quot;Slide 3 - &amp;quot;Voltmeter Analog vs Voltmeter Digital&amp;quot;&quot;/&gt;&lt;property id=&quot;20307&quot; value=&quot;269&quot;/&gt;&lt;/object&gt;&lt;object type=&quot;3&quot; unique_id=&quot;10210&quot;&gt;&lt;property id=&quot;20148&quot; value=&quot;5&quot;/&gt;&lt;property id=&quot;20300&quot; value=&quot;Slide 4 - &amp;quot;Spektrum Kontinu vs Spektrum Diskrit&amp;quot;&quot;/&gt;&lt;property id=&quot;20307&quot; value=&quot;270&quot;/&gt;&lt;/object&gt;&lt;object type=&quot;3&quot; unique_id=&quot;10211&quot;&gt;&lt;property id=&quot;20148&quot; value=&quot;5&quot;/&gt;&lt;property id=&quot;20300&quot; value=&quot;Slide 6 - &amp;quot;Diagram Voltmeter Digital&amp;quot;&quot;/&gt;&lt;property id=&quot;20307&quot; value=&quot;271&quot;/&gt;&lt;/object&gt;&lt;object type=&quot;3&quot; unique_id=&quot;10212&quot;&gt;&lt;property id=&quot;20148&quot; value=&quot;5&quot;/&gt;&lt;property id=&quot;20300&quot; value=&quot;Slide 7 - &amp;quot;Aplikasi Rangkaian Digital&amp;quot;&quot;/&gt;&lt;property id=&quot;20307&quot; value=&quot;272&quot;/&gt;&lt;/object&gt;&lt;object type=&quot;3&quot; unique_id=&quot;10213&quot;&gt;&lt;property id=&quot;20148&quot; value=&quot;5&quot;/&gt;&lt;property id=&quot;20300&quot; value=&quot;Slide 8 - &amp;quot;Apa Alasan Memilih Digital?&amp;quot;&quot;/&gt;&lt;property id=&quot;20307&quot; value=&quot;273&quot;/&gt;&lt;/object&gt;&lt;object type=&quot;3&quot; unique_id=&quot;10214&quot;&gt;&lt;property id=&quot;20148&quot; value=&quot;5&quot;/&gt;&lt;property id=&quot;20300&quot; value=&quot;Slide 9 - &amp;quot;Alasan Analog Masih Bertahan &amp;quot;&quot;/&gt;&lt;property id=&quot;20307&quot; value=&quot;274&quot;/&gt;&lt;/object&gt;&lt;/object&gt;&lt;/object&gt;&lt;/database&gt;"/>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Verdan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33275</TotalTime>
  <Words>1509</Words>
  <Application>Microsoft Office PowerPoint</Application>
  <PresentationFormat>On-screen Show (4:3)</PresentationFormat>
  <Paragraphs>95</Paragraphs>
  <Slides>14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0" baseType="lpstr">
      <vt:lpstr>Arial</vt:lpstr>
      <vt:lpstr>Symbol</vt:lpstr>
      <vt:lpstr>Verdana</vt:lpstr>
      <vt:lpstr>Wingdings</vt:lpstr>
      <vt:lpstr>Default Design</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Universitas Bina Nusantara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Bahria</cp:lastModifiedBy>
  <cp:revision>2726</cp:revision>
  <dcterms:created xsi:type="dcterms:W3CDTF">2009-05-04T03:18:57Z</dcterms:created>
  <dcterms:modified xsi:type="dcterms:W3CDTF">2023-11-14T08:44:33Z</dcterms:modified>
</cp:coreProperties>
</file>