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79" r:id="rId2"/>
    <p:sldId id="780" r:id="rId3"/>
    <p:sldId id="781" r:id="rId4"/>
    <p:sldId id="782" r:id="rId5"/>
    <p:sldId id="783" r:id="rId6"/>
    <p:sldId id="784" r:id="rId7"/>
    <p:sldId id="785" r:id="rId8"/>
    <p:sldId id="786" r:id="rId9"/>
    <p:sldId id="787" r:id="rId10"/>
    <p:sldId id="788" r:id="rId11"/>
    <p:sldId id="789" r:id="rId12"/>
    <p:sldId id="790" r:id="rId13"/>
    <p:sldId id="791" r:id="rId14"/>
    <p:sldId id="79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2"/>
    <a:srgbClr val="FF94AF"/>
    <a:srgbClr val="FF5781"/>
    <a:srgbClr val="E6B02A"/>
    <a:srgbClr val="54C0E2"/>
    <a:srgbClr val="FF4775"/>
    <a:srgbClr val="EBC053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2" autoAdjust="0"/>
    <p:restoredTop sz="95833" autoAdjust="0"/>
  </p:normalViewPr>
  <p:slideViewPr>
    <p:cSldViewPr>
      <p:cViewPr varScale="1">
        <p:scale>
          <a:sx n="72" d="100"/>
          <a:sy n="72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64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5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7326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8/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8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79400"/>
            <a:ext cx="9117013" cy="449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8/</a:t>
            </a:r>
            <a:fld id="{AC268E9D-97A9-4070-9270-1A022528A1B1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/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endParaRPr lang="en-US" sz="1400"/>
          </a:p>
        </p:txBody>
      </p:sp>
      <p:sp>
        <p:nvSpPr>
          <p:cNvPr id="13316" name="Rectangle 21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endParaRPr lang="id-ID" sz="1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663825"/>
            <a:ext cx="89995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2800" b="1" dirty="0">
                <a:solidFill>
                  <a:srgbClr val="FF2E62"/>
                </a:solidFill>
              </a:rPr>
              <a:t>Chapter 6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59125"/>
            <a:ext cx="89995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3200" b="1" dirty="0">
                <a:solidFill>
                  <a:schemeClr val="tx1"/>
                </a:solidFill>
              </a:rPr>
              <a:t>Some Continuous Probability Distributions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Some Continuous Probability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1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difficulty encountered in solving integrals of normal density functions necessitates the tabulation of normal curve area for quick reference.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Fortunately, we are able to transform all the observations of any normal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to a new set of observation of a </a:t>
            </a:r>
            <a:r>
              <a:rPr lang="en-US" sz="2000" b="1" dirty="0">
                <a:solidFill>
                  <a:schemeClr val="tx1"/>
                </a:solidFill>
              </a:rPr>
              <a:t>normal random variable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with mean</a:t>
            </a:r>
            <a:r>
              <a:rPr lang="en-US" sz="2000" b="1" dirty="0">
                <a:solidFill>
                  <a:schemeClr val="tx1"/>
                </a:solidFill>
              </a:rPr>
              <a:t> 0</a:t>
            </a:r>
            <a:r>
              <a:rPr lang="en-US" sz="2000" dirty="0">
                <a:solidFill>
                  <a:schemeClr val="tx1"/>
                </a:solidFill>
              </a:rPr>
              <a:t> and variance </a:t>
            </a:r>
            <a:r>
              <a:rPr lang="en-US" sz="2000" b="1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64254" y="2807112"/>
          <a:ext cx="1255713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5" name="Equation" r:id="rId3" imgW="698400" imgH="393480" progId="Equation.DSMT4">
                  <p:embed/>
                </p:oleObj>
              </mc:Choice>
              <mc:Fallback>
                <p:oleObj name="Equation" r:id="rId3" imgW="6984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2807112"/>
                        <a:ext cx="1255713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83098" y="3450049"/>
          <a:ext cx="4114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6" name="Equation" r:id="rId5" imgW="2286000" imgH="533160" progId="Equation.DSMT4">
                  <p:embed/>
                </p:oleObj>
              </mc:Choice>
              <mc:Fallback>
                <p:oleObj name="Equation" r:id="rId5" imgW="228600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098" y="3450049"/>
                        <a:ext cx="4114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468102" y="4540662"/>
          <a:ext cx="17827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7" name="Equation" r:id="rId7" imgW="990360" imgH="507960" progId="Equation.DSMT4">
                  <p:embed/>
                </p:oleObj>
              </mc:Choice>
              <mc:Fallback>
                <p:oleObj name="Equation" r:id="rId7" imgW="9903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02" y="4540662"/>
                        <a:ext cx="17827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469750" y="5502021"/>
          <a:ext cx="16224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8" name="Equation" r:id="rId9" imgW="901440" imgH="495000" progId="Equation.DSMT4">
                  <p:embed/>
                </p:oleObj>
              </mc:Choice>
              <mc:Fallback>
                <p:oleObj name="Equation" r:id="rId9" imgW="90144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750" y="5502021"/>
                        <a:ext cx="16224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4167648" y="5726525"/>
          <a:ext cx="1917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9" name="Equation" r:id="rId11" imgW="1066680" imgH="228600" progId="Equation.DSMT4">
                  <p:embed/>
                </p:oleObj>
              </mc:Choice>
              <mc:Fallback>
                <p:oleObj name="Equation" r:id="rId11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648" y="5726525"/>
                        <a:ext cx="19177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distribution of a normal random variable with mean </a:t>
            </a:r>
            <a:r>
              <a:rPr lang="en-US" sz="2000" b="1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 and variance </a:t>
            </a:r>
            <a:r>
              <a:rPr lang="en-US" sz="2000" b="1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is called a </a:t>
            </a:r>
            <a:r>
              <a:rPr lang="en-US" sz="2000" b="1" dirty="0">
                <a:solidFill>
                  <a:schemeClr val="tx1"/>
                </a:solidFill>
              </a:rPr>
              <a:t>standard normal distribution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1238250" y="1651000"/>
            <a:ext cx="6067425" cy="3343275"/>
            <a:chOff x="1504950" y="2940050"/>
            <a:chExt cx="6067425" cy="3343275"/>
          </a:xfrm>
        </p:grpSpPr>
        <p:pic>
          <p:nvPicPr>
            <p:cNvPr id="40550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4950" y="2940050"/>
              <a:ext cx="6067425" cy="334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ight Arrow 12"/>
            <p:cNvSpPr/>
            <p:nvPr/>
          </p:nvSpPr>
          <p:spPr bwMode="auto">
            <a:xfrm>
              <a:off x="4260644" y="4302840"/>
              <a:ext cx="1155700" cy="755650"/>
            </a:xfrm>
            <a:prstGeom prst="rightArrow">
              <a:avLst/>
            </a:prstGeom>
            <a:solidFill>
              <a:srgbClr val="FF2E6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2344" y="850900"/>
            <a:ext cx="8964000" cy="6223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44244" y="5963062"/>
            <a:ext cx="533400" cy="622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Table A.3 Normal Probability Table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" y="895350"/>
            <a:ext cx="4406265" cy="526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7550" y="1325102"/>
            <a:ext cx="43891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40"/>
          <p:cNvSpPr>
            <a:spLocks noChangeShapeType="1"/>
          </p:cNvSpPr>
          <p:nvPr/>
        </p:nvSpPr>
        <p:spPr bwMode="auto">
          <a:xfrm rot="10800000">
            <a:off x="1544194" y="4738687"/>
            <a:ext cx="79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 rot="-5400000">
            <a:off x="2046093" y="5030787"/>
            <a:ext cx="584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 rot="-5400000">
            <a:off x="2372510" y="4854887"/>
            <a:ext cx="936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2" name="Line 58"/>
          <p:cNvSpPr>
            <a:spLocks noChangeShapeType="1"/>
          </p:cNvSpPr>
          <p:nvPr/>
        </p:nvSpPr>
        <p:spPr bwMode="auto">
          <a:xfrm rot="10800000">
            <a:off x="1528056" y="4403725"/>
            <a:ext cx="133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" name="Line 56"/>
          <p:cNvSpPr>
            <a:spLocks noChangeShapeType="1"/>
          </p:cNvSpPr>
          <p:nvPr/>
        </p:nvSpPr>
        <p:spPr bwMode="auto">
          <a:xfrm rot="-5400000">
            <a:off x="2797219" y="4692887"/>
            <a:ext cx="126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Line 58"/>
          <p:cNvSpPr>
            <a:spLocks noChangeShapeType="1"/>
          </p:cNvSpPr>
          <p:nvPr/>
        </p:nvSpPr>
        <p:spPr bwMode="auto">
          <a:xfrm rot="10800000">
            <a:off x="1538094" y="4000500"/>
            <a:ext cx="18891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/>
          <p:cNvCxnSpPr/>
          <p:nvPr/>
        </p:nvCxnSpPr>
        <p:spPr bwMode="auto">
          <a:xfrm rot="10800000" flipV="1">
            <a:off x="1847656" y="3825875"/>
            <a:ext cx="1866900" cy="1244600"/>
          </a:xfrm>
          <a:prstGeom prst="line">
            <a:avLst/>
          </a:prstGeom>
          <a:noFill/>
          <a:ln w="571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Interpolation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403156" y="3479800"/>
            <a:ext cx="2609850" cy="1979612"/>
            <a:chOff x="1037" y="2047"/>
            <a:chExt cx="1644" cy="1247"/>
          </a:xfrm>
        </p:grpSpPr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1122" y="2047"/>
              <a:ext cx="0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rot="5400000" flipV="1">
              <a:off x="1859" y="2387"/>
              <a:ext cx="0" cy="16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2247706" y="5368925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38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706" y="5368925"/>
                        <a:ext cx="1905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48"/>
          <p:cNvSpPr>
            <a:spLocks noChangeAspect="1" noChangeArrowheads="1"/>
          </p:cNvSpPr>
          <p:nvPr/>
        </p:nvSpPr>
        <p:spPr bwMode="auto">
          <a:xfrm>
            <a:off x="2292156" y="4708857"/>
            <a:ext cx="71437" cy="71437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5" name="Object 49"/>
          <p:cNvGraphicFramePr>
            <a:graphicFrameLocks noChangeAspect="1"/>
          </p:cNvGraphicFramePr>
          <p:nvPr/>
        </p:nvGraphicFramePr>
        <p:xfrm>
          <a:off x="976785" y="4584700"/>
          <a:ext cx="514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39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85" y="4584700"/>
                        <a:ext cx="5143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57"/>
          <p:cNvSpPr>
            <a:spLocks noChangeAspect="1" noChangeArrowheads="1"/>
          </p:cNvSpPr>
          <p:nvPr/>
        </p:nvSpPr>
        <p:spPr bwMode="auto">
          <a:xfrm>
            <a:off x="3388324" y="3980655"/>
            <a:ext cx="71437" cy="71437"/>
          </a:xfrm>
          <a:prstGeom prst="ellipse">
            <a:avLst/>
          </a:prstGeom>
          <a:solidFill>
            <a:srgbClr val="54C0E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9" name="Object 59"/>
          <p:cNvGraphicFramePr>
            <a:graphicFrameLocks noChangeAspect="1"/>
          </p:cNvGraphicFramePr>
          <p:nvPr/>
        </p:nvGraphicFramePr>
        <p:xfrm>
          <a:off x="3390706" y="5337175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0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706" y="5337175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0"/>
          <p:cNvGraphicFramePr>
            <a:graphicFrameLocks noChangeAspect="1"/>
          </p:cNvGraphicFramePr>
          <p:nvPr/>
        </p:nvGraphicFramePr>
        <p:xfrm>
          <a:off x="996756" y="38354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1" name="Equation" r:id="rId9" imgW="330120" imgH="203040" progId="Equation.DSMT4">
                  <p:embed/>
                </p:oleObj>
              </mc:Choice>
              <mc:Fallback>
                <p:oleObj name="Equation" r:id="rId9" imgW="330120" imgH="2030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56" y="383540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Interpolation is a method of constructing new data points within the range of a discrete set of known data points.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Examine the following graph. Two data points are known, which are (</a:t>
            </a:r>
            <a:r>
              <a:rPr lang="en-US" sz="2000" i="1" dirty="0" err="1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chemeClr val="tx1"/>
                </a:solidFill>
              </a:rPr>
              <a:t>,</a:t>
            </a:r>
            <a:r>
              <a:rPr lang="en-US" sz="2000" i="1" dirty="0" err="1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)) and (</a:t>
            </a:r>
            <a:r>
              <a:rPr lang="en-US" sz="2000" i="1" dirty="0" err="1">
                <a:solidFill>
                  <a:schemeClr val="tx1"/>
                </a:solidFill>
              </a:rPr>
              <a:t>b</a:t>
            </a:r>
            <a:r>
              <a:rPr lang="en-US" sz="2000" dirty="0" err="1">
                <a:solidFill>
                  <a:schemeClr val="tx1"/>
                </a:solidFill>
              </a:rPr>
              <a:t>,</a:t>
            </a:r>
            <a:r>
              <a:rPr lang="en-US" sz="2000" i="1" dirty="0" err="1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)).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a value of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is given, with 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, then the value of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) can be estimated.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If a value of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) is given, with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), then the value of </a:t>
            </a:r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can be estimated.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0" name="Object 10"/>
          <p:cNvGraphicFramePr>
            <a:graphicFrameLocks noChangeAspect="1"/>
          </p:cNvGraphicFramePr>
          <p:nvPr/>
        </p:nvGraphicFramePr>
        <p:xfrm>
          <a:off x="2738244" y="53403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2" name="Equation" r:id="rId11" imgW="203040" imgH="177480" progId="Equation.DSMT4">
                  <p:embed/>
                </p:oleObj>
              </mc:Choice>
              <mc:Fallback>
                <p:oleObj name="Equation" r:id="rId11" imgW="20304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244" y="53403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60"/>
          <p:cNvGraphicFramePr>
            <a:graphicFrameLocks noChangeAspect="1"/>
          </p:cNvGraphicFramePr>
          <p:nvPr/>
        </p:nvGraphicFramePr>
        <p:xfrm>
          <a:off x="869756" y="4225925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3" name="Equation" r:id="rId13" imgW="406080" imgH="203040" progId="Equation.DSMT4">
                  <p:embed/>
                </p:oleObj>
              </mc:Choice>
              <mc:Fallback>
                <p:oleObj name="Equation" r:id="rId13" imgW="4060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56" y="4225925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Oval 57"/>
          <p:cNvSpPr>
            <a:spLocks noChangeAspect="1" noChangeArrowheads="1"/>
          </p:cNvSpPr>
          <p:nvPr/>
        </p:nvSpPr>
        <p:spPr bwMode="auto">
          <a:xfrm>
            <a:off x="2795854" y="4374023"/>
            <a:ext cx="71437" cy="71437"/>
          </a:xfrm>
          <a:prstGeom prst="ellipse">
            <a:avLst/>
          </a:prstGeom>
          <a:solidFill>
            <a:srgbClr val="E6B02A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4972050" y="3502946"/>
          <a:ext cx="37465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4" name="Equation" r:id="rId15" imgW="2082600" imgH="393480" progId="Equation.DSMT4">
                  <p:embed/>
                </p:oleObj>
              </mc:Choice>
              <mc:Fallback>
                <p:oleObj name="Equation" r:id="rId15" imgW="208260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502946"/>
                        <a:ext cx="37465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3"/>
          <p:cNvGraphicFramePr>
            <a:graphicFrameLocks noChangeAspect="1"/>
          </p:cNvGraphicFramePr>
          <p:nvPr/>
        </p:nvGraphicFramePr>
        <p:xfrm>
          <a:off x="5352129" y="4569128"/>
          <a:ext cx="29686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5" name="Equation" r:id="rId17" imgW="1650960" imgH="419040" progId="Equation.DSMT4">
                  <p:embed/>
                </p:oleObj>
              </mc:Choice>
              <mc:Fallback>
                <p:oleObj name="Equation" r:id="rId17" imgW="165096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129" y="4569128"/>
                        <a:ext cx="29686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 bwMode="auto">
          <a:xfrm>
            <a:off x="4898104" y="3443336"/>
            <a:ext cx="3867150" cy="864000"/>
          </a:xfrm>
          <a:prstGeom prst="rect">
            <a:avLst/>
          </a:prstGeom>
          <a:noFill/>
          <a:ln w="5715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98104" y="4480228"/>
            <a:ext cx="3867150" cy="933450"/>
          </a:xfrm>
          <a:prstGeom prst="rect">
            <a:avLst/>
          </a:prstGeom>
          <a:noFill/>
          <a:ln w="57150" cap="flat" cmpd="sng" algn="ctr">
            <a:solidFill>
              <a:srgbClr val="FF2E6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51" grpId="0" animBg="1"/>
      <p:bldP spid="52" grpId="0" animBg="1"/>
      <p:bldP spid="36" grpId="0" animBg="1"/>
      <p:bldP spid="37" grpId="0" animBg="1"/>
      <p:bldP spid="34" grpId="0" animBg="1"/>
      <p:bldP spid="38" grpId="0" animBg="1"/>
      <p:bldP spid="49" grpId="0" build="p"/>
      <p:bldP spid="57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Interpolation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pic>
        <p:nvPicPr>
          <p:cNvPr id="30" name="Picture 29" descr="Untitled-2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162050"/>
            <a:ext cx="7662858" cy="1409143"/>
          </a:xfrm>
          <a:prstGeom prst="rect">
            <a:avLst/>
          </a:prstGeom>
        </p:spPr>
      </p:pic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2082800" y="3251200"/>
            <a:ext cx="573405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5294313" algn="r"/>
                <a:tab pos="6002338" algn="l"/>
              </a:tabLst>
            </a:pPr>
            <a:r>
              <a:rPr lang="en-US" sz="1600" b="1" i="1" dirty="0">
                <a:solidFill>
                  <a:schemeClr val="tx1"/>
                </a:solidFill>
              </a:rPr>
              <a:t>P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Z</a:t>
            </a:r>
            <a:r>
              <a:rPr lang="en-US" sz="600" b="1" i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1.172)?	</a:t>
            </a:r>
            <a:r>
              <a:rPr lang="en-US" sz="1600" b="1" i="1" dirty="0">
                <a:solidFill>
                  <a:schemeClr val="tx1"/>
                </a:solidFill>
              </a:rPr>
              <a:t>Answer</a:t>
            </a:r>
            <a:r>
              <a:rPr lang="en-US" sz="1600" b="1" dirty="0">
                <a:solidFill>
                  <a:schemeClr val="tx1"/>
                </a:solidFill>
              </a:rPr>
              <a:t>: 0.8794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5294313" algn="r"/>
                <a:tab pos="6002338" algn="l"/>
              </a:tabLst>
            </a:pPr>
            <a:r>
              <a:rPr lang="en-US" sz="1600" b="1" i="1" dirty="0">
                <a:solidFill>
                  <a:schemeClr val="tx1"/>
                </a:solidFill>
              </a:rPr>
              <a:t>P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Z</a:t>
            </a:r>
            <a:r>
              <a:rPr lang="en-US" sz="600" b="1" i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&lt;</a:t>
            </a:r>
            <a:r>
              <a:rPr lang="en-US" sz="600" b="1" dirty="0">
                <a:solidFill>
                  <a:schemeClr val="tx1"/>
                </a:solidFill>
              </a:rPr>
              <a:t> </a:t>
            </a:r>
            <a:r>
              <a:rPr lang="en-US" sz="1600" b="1" i="1" dirty="0">
                <a:solidFill>
                  <a:schemeClr val="tx1"/>
                </a:solidFill>
              </a:rPr>
              <a:t>z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0.8700, </a:t>
            </a:r>
            <a:r>
              <a:rPr lang="en-US" sz="1600" b="1" i="1" dirty="0">
                <a:solidFill>
                  <a:schemeClr val="tx1"/>
                </a:solidFill>
              </a:rPr>
              <a:t>z</a:t>
            </a:r>
            <a:r>
              <a:rPr lang="en-US" sz="600" b="1" i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?  	1.126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770185" y="2149476"/>
            <a:ext cx="1289050" cy="216000"/>
          </a:xfrm>
          <a:prstGeom prst="rect">
            <a:avLst/>
          </a:prstGeom>
          <a:noFill/>
          <a:ln w="38100" cap="flat" cmpd="sng" algn="ctr">
            <a:solidFill>
              <a:srgbClr val="FF57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48970" y="2149476"/>
            <a:ext cx="1289050" cy="216000"/>
          </a:xfrm>
          <a:prstGeom prst="rect">
            <a:avLst/>
          </a:prstGeom>
          <a:noFill/>
          <a:ln w="38100" cap="flat" cmpd="sng" algn="ctr">
            <a:solidFill>
              <a:srgbClr val="FF578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Continuous Uniform Distribution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b="1" dirty="0">
                <a:solidFill>
                  <a:schemeClr val="tx1"/>
                </a:solidFill>
              </a:rPr>
              <a:t>Uniform Distribution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dirty="0">
                <a:solidFill>
                  <a:schemeClr val="tx1"/>
                </a:solidFill>
              </a:rPr>
              <a:t> The density function of the continuous uniform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on the interval [A,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B] is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Continuous Uniform Distribution</a:t>
            </a:r>
          </a:p>
        </p:txBody>
      </p:sp>
      <p:pic>
        <p:nvPicPr>
          <p:cNvPr id="3850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042337"/>
            <a:ext cx="4438650" cy="254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79002" y="1384300"/>
          <a:ext cx="3771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0" name="Equation" r:id="rId4" imgW="2095200" imgH="736560" progId="Equation.DSMT4">
                  <p:embed/>
                </p:oleObj>
              </mc:Choice>
              <mc:Fallback>
                <p:oleObj name="Equation" r:id="rId4" imgW="209520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1384300"/>
                        <a:ext cx="37719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72100" y="5118100"/>
            <a:ext cx="2889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 uniform density function for a random variable on the interval [1, 3]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2895600"/>
            <a:ext cx="90725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mean and variance of the uniform distribution are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64048" y="3143917"/>
          <a:ext cx="40417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1" name="Equation" r:id="rId6" imgW="2247840" imgH="419040" progId="Equation.DSMT4">
                  <p:embed/>
                </p:oleObj>
              </mc:Choice>
              <mc:Fallback>
                <p:oleObj name="Equation" r:id="rId6" imgW="22478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48" y="3143917"/>
                        <a:ext cx="40417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82344" y="850900"/>
            <a:ext cx="8964000" cy="18669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344" y="2865898"/>
            <a:ext cx="8964000" cy="1052052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980082" y="3384344"/>
            <a:ext cx="1080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 build="p"/>
      <p:bldP spid="12" grpId="0" animBg="1"/>
      <p:bldP spid="13" grpId="0" animBg="1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075860" y="5281152"/>
            <a:ext cx="355394" cy="723408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Continuous Uniform Distribution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6.1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Continuous Uniform Distribution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23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Suppose that a large conference room for a certain company can be reserved for no more than 4 hours. However, the use of the conference room is such that both long and short conference occur quite often. In fact, it can be assumed that length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of a conference has a uniform distribution on the interval [0,</a:t>
            </a:r>
            <a:r>
              <a:rPr lang="en-US" sz="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4].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What is the probability density function?</a:t>
            </a:r>
          </a:p>
          <a:p>
            <a:pPr marL="457200" indent="-457200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AutoNum type="alphaLcParenBoth"/>
            </a:pPr>
            <a:r>
              <a:rPr lang="en-US" sz="2000" dirty="0">
                <a:solidFill>
                  <a:schemeClr val="tx1"/>
                </a:solidFill>
              </a:rPr>
              <a:t>What is the probability that any given conference lasts at least 3 hours?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34988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400685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AutoNum type="alphaLcParenBoth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53848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ts val="3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AutoNum type="alphaLcParenBoth" startAt="2"/>
              <a:tabLst>
                <a:tab pos="151923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78796" y="3700002"/>
          <a:ext cx="23907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7" name="Equation" r:id="rId3" imgW="1485720" imgH="736560" progId="Equation.DSMT4">
                  <p:embed/>
                </p:oleObj>
              </mc:Choice>
              <mc:Fallback>
                <p:oleObj name="Equation" r:id="rId3" imgW="148572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96" y="3700002"/>
                        <a:ext cx="23907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779002" y="5278438"/>
          <a:ext cx="20447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8" name="Equation" r:id="rId5" imgW="1269720" imgH="482400" progId="Equation.DSMT4">
                  <p:embed/>
                </p:oleObj>
              </mc:Choice>
              <mc:Fallback>
                <p:oleObj name="Equation" r:id="rId5" imgW="12697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02" y="5278438"/>
                        <a:ext cx="20447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881312" y="5340350"/>
          <a:ext cx="4905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9" name="Equation" r:id="rId7" imgW="304560" imgH="393480" progId="Equation.DSMT4">
                  <p:embed/>
                </p:oleObj>
              </mc:Choice>
              <mc:Fallback>
                <p:oleObj name="Equation" r:id="rId7" imgW="30456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2" y="5340350"/>
                        <a:ext cx="4905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build="p"/>
      <p:bldP spid="17" grpId="0" animBg="1"/>
      <p:bldP spid="18" grpId="0" build="p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2800" y="3517900"/>
            <a:ext cx="44862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Distribution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1"/>
                </a:solidFill>
              </a:rPr>
              <a:t>Normal distribution </a:t>
            </a:r>
            <a:r>
              <a:rPr lang="en-US" sz="2000" dirty="0">
                <a:solidFill>
                  <a:schemeClr val="tx1"/>
                </a:solidFill>
              </a:rPr>
              <a:t>is the most important continuous probability distribution in the entire field of statistics.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Its graph, called the </a:t>
            </a:r>
            <a:r>
              <a:rPr lang="en-US" sz="2000" b="1" dirty="0">
                <a:solidFill>
                  <a:schemeClr val="tx1"/>
                </a:solidFill>
              </a:rPr>
              <a:t>normal curve</a:t>
            </a:r>
            <a:r>
              <a:rPr lang="en-US" sz="2000" dirty="0">
                <a:solidFill>
                  <a:schemeClr val="tx1"/>
                </a:solidFill>
              </a:rPr>
              <a:t>, is the bell-shaped curve which describes approximately many phenomena that occur in nature, industry, and research.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normal distribution is often referred to as the </a:t>
            </a:r>
            <a:r>
              <a:rPr lang="en-US" sz="2000" b="1" dirty="0">
                <a:solidFill>
                  <a:schemeClr val="tx1"/>
                </a:solidFill>
              </a:rPr>
              <a:t>Gaussian distribution</a:t>
            </a:r>
            <a:r>
              <a:rPr lang="en-US" sz="2000" dirty="0">
                <a:solidFill>
                  <a:schemeClr val="tx1"/>
                </a:solidFill>
              </a:rPr>
              <a:t>, in honor of Karl Friedrich Gauss, who also derived its equation from a study of errors in repeated measurements of the same quantity.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6.2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Distribution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49600" y="5962650"/>
            <a:ext cx="28892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The normal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Distribution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continuous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having the bell-shaped distribution as shown on the figure is called a </a:t>
            </a:r>
            <a:r>
              <a:rPr lang="en-US" sz="2000" b="1" dirty="0">
                <a:solidFill>
                  <a:schemeClr val="tx1"/>
                </a:solidFill>
              </a:rPr>
              <a:t>normal random variable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764254" y="2762662"/>
          <a:ext cx="480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5" name="Equation" r:id="rId3" imgW="2666880" imgH="495000" progId="Equation.DSMT4">
                  <p:embed/>
                </p:oleObj>
              </mc:Choice>
              <mc:Fallback>
                <p:oleObj name="Equation" r:id="rId3" imgW="2666880" imgH="495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54" y="2762662"/>
                        <a:ext cx="480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438" y="3873500"/>
            <a:ext cx="9072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l-GR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3.14159... and </a:t>
            </a:r>
            <a:r>
              <a:rPr lang="en-US" sz="2000" i="1" dirty="0">
                <a:solidFill>
                  <a:schemeClr val="tx1"/>
                </a:solidFill>
              </a:rPr>
              <a:t>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2.71828...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6.2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Distribution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344" y="2184400"/>
            <a:ext cx="8964000" cy="208915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1438" y="2228850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density function of the normal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, with mean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and variance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baseline="30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,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4" grpId="0" animBg="1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Curve</a:t>
            </a:r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40055"/>
            <a:ext cx="4107180" cy="214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0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1430" y="3937000"/>
            <a:ext cx="419862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2050" y="1295400"/>
            <a:ext cx="4046220" cy="215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49300" y="3473450"/>
            <a:ext cx="28892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ctr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baseline="-25000" dirty="0">
                <a:solidFill>
                  <a:schemeClr val="tx1"/>
                </a:solidFill>
              </a:rPr>
              <a:t>1 </a:t>
            </a:r>
            <a:r>
              <a:rPr lang="en-US" sz="1600" b="1" dirty="0">
                <a:solidFill>
                  <a:schemeClr val="tx1"/>
                </a:solidFill>
              </a:rPr>
              <a:t>&lt;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baseline="-25000" dirty="0">
                <a:solidFill>
                  <a:schemeClr val="tx1"/>
                </a:solidFill>
              </a:rPr>
              <a:t>2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l-GR" sz="1600" b="1" i="1" dirty="0">
                <a:solidFill>
                  <a:schemeClr val="tx1"/>
                </a:solidFill>
              </a:rPr>
              <a:t>σ</a:t>
            </a:r>
            <a:r>
              <a:rPr lang="en-US" sz="1600" b="1" baseline="-25000" dirty="0">
                <a:solidFill>
                  <a:schemeClr val="tx1"/>
                </a:solidFill>
              </a:rPr>
              <a:t>1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l-GR" sz="1600" b="1" i="1" dirty="0">
                <a:solidFill>
                  <a:schemeClr val="tx1"/>
                </a:solidFill>
              </a:rPr>
              <a:t>σ</a:t>
            </a:r>
            <a:r>
              <a:rPr lang="en-US" sz="1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461000" y="3473450"/>
            <a:ext cx="28892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ctr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baseline="-25000" dirty="0">
                <a:solidFill>
                  <a:schemeClr val="tx1"/>
                </a:solidFill>
              </a:rPr>
              <a:t>1 </a:t>
            </a:r>
            <a:r>
              <a:rPr lang="en-US" sz="1600" b="1" dirty="0">
                <a:solidFill>
                  <a:schemeClr val="tx1"/>
                </a:solidFill>
              </a:rPr>
              <a:t>=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baseline="-25000" dirty="0">
                <a:solidFill>
                  <a:schemeClr val="tx1"/>
                </a:solidFill>
              </a:rPr>
              <a:t>2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l-GR" sz="1600" b="1" i="1" dirty="0">
                <a:solidFill>
                  <a:schemeClr val="tx1"/>
                </a:solidFill>
              </a:rPr>
              <a:t>σ</a:t>
            </a:r>
            <a:r>
              <a:rPr lang="en-US" sz="1600" b="1" baseline="-25000" dirty="0">
                <a:solidFill>
                  <a:schemeClr val="tx1"/>
                </a:solidFill>
              </a:rPr>
              <a:t>1</a:t>
            </a:r>
            <a:r>
              <a:rPr lang="en-US" sz="1600" b="1" dirty="0">
                <a:solidFill>
                  <a:schemeClr val="tx1"/>
                </a:solidFill>
              </a:rPr>
              <a:t> &lt; </a:t>
            </a:r>
            <a:r>
              <a:rPr lang="el-GR" sz="1600" b="1" i="1" dirty="0">
                <a:solidFill>
                  <a:schemeClr val="tx1"/>
                </a:solidFill>
              </a:rPr>
              <a:t>σ</a:t>
            </a:r>
            <a:r>
              <a:rPr lang="en-US" sz="1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194050" y="6229350"/>
            <a:ext cx="28892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ctr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baseline="-25000" dirty="0">
                <a:solidFill>
                  <a:schemeClr val="tx1"/>
                </a:solidFill>
              </a:rPr>
              <a:t>1 </a:t>
            </a:r>
            <a:r>
              <a:rPr lang="en-US" sz="1600" b="1" dirty="0">
                <a:solidFill>
                  <a:schemeClr val="tx1"/>
                </a:solidFill>
              </a:rPr>
              <a:t>&lt; </a:t>
            </a:r>
            <a:r>
              <a:rPr lang="el-GR" sz="1600" b="1" i="1" dirty="0">
                <a:solidFill>
                  <a:schemeClr val="tx1"/>
                </a:solidFill>
              </a:rPr>
              <a:t>μ</a:t>
            </a:r>
            <a:r>
              <a:rPr lang="en-US" sz="1600" b="1" baseline="-25000" dirty="0">
                <a:solidFill>
                  <a:schemeClr val="tx1"/>
                </a:solidFill>
              </a:rPr>
              <a:t>2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l-GR" sz="1600" b="1" i="1" dirty="0">
                <a:solidFill>
                  <a:schemeClr val="tx1"/>
                </a:solidFill>
              </a:rPr>
              <a:t>σ</a:t>
            </a:r>
            <a:r>
              <a:rPr lang="en-US" sz="1600" b="1" baseline="-25000" dirty="0">
                <a:solidFill>
                  <a:schemeClr val="tx1"/>
                </a:solidFill>
              </a:rPr>
              <a:t>1</a:t>
            </a:r>
            <a:r>
              <a:rPr lang="en-US" sz="1600" b="1" dirty="0">
                <a:solidFill>
                  <a:schemeClr val="tx1"/>
                </a:solidFill>
              </a:rPr>
              <a:t> &lt; </a:t>
            </a:r>
            <a:r>
              <a:rPr lang="el-GR" sz="1600" b="1" i="1" dirty="0">
                <a:solidFill>
                  <a:schemeClr val="tx1"/>
                </a:solidFill>
              </a:rPr>
              <a:t>σ</a:t>
            </a:r>
            <a:r>
              <a:rPr lang="en-US" sz="1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9" y="939801"/>
            <a:ext cx="3505199" cy="202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Normal Curve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Normal Distribution</a:t>
            </a:r>
          </a:p>
        </p:txBody>
      </p:sp>
      <p:grpSp>
        <p:nvGrpSpPr>
          <p:cNvPr id="2" name="Group 58"/>
          <p:cNvGrpSpPr/>
          <p:nvPr/>
        </p:nvGrpSpPr>
        <p:grpSpPr>
          <a:xfrm>
            <a:off x="3594100" y="2718006"/>
            <a:ext cx="1548000" cy="461665"/>
            <a:chOff x="3594100" y="2718006"/>
            <a:chExt cx="1548000" cy="461665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V="1">
              <a:off x="3594100" y="2821242"/>
              <a:ext cx="15480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3786854" y="2718006"/>
              <a:ext cx="487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solidFill>
                    <a:schemeClr val="tx1"/>
                  </a:solidFill>
                </a:rPr>
                <a:t>σ</a:t>
              </a:r>
              <a:r>
                <a:rPr lang="en-US" i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7550" y="2718006"/>
              <a:ext cx="487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solidFill>
                    <a:schemeClr val="tx1"/>
                  </a:solidFill>
                </a:rPr>
                <a:t>σ</a:t>
              </a:r>
              <a:r>
                <a:rPr lang="en-US" i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" name="Group 31"/>
          <p:cNvGrpSpPr/>
          <p:nvPr/>
        </p:nvGrpSpPr>
        <p:grpSpPr>
          <a:xfrm>
            <a:off x="1193800" y="980300"/>
            <a:ext cx="6415548" cy="4288315"/>
            <a:chOff x="1193800" y="980300"/>
            <a:chExt cx="6415548" cy="4288315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16200000" flipV="1">
              <a:off x="2414200" y="2960300"/>
              <a:ext cx="396000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193800" y="4478635"/>
              <a:ext cx="631190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4" name="Group 26"/>
            <p:cNvGrpSpPr/>
            <p:nvPr/>
          </p:nvGrpSpPr>
          <p:grpSpPr>
            <a:xfrm>
              <a:off x="2061600" y="1678491"/>
              <a:ext cx="4644000" cy="2645833"/>
              <a:chOff x="1549400" y="1250950"/>
              <a:chExt cx="4102100" cy="2645833"/>
            </a:xfrm>
          </p:grpSpPr>
          <p:sp>
            <p:nvSpPr>
              <p:cNvPr id="25" name="Freeform 24"/>
              <p:cNvSpPr/>
              <p:nvPr/>
            </p:nvSpPr>
            <p:spPr bwMode="auto">
              <a:xfrm>
                <a:off x="1549400" y="1250950"/>
                <a:ext cx="2057400" cy="2645833"/>
              </a:xfrm>
              <a:custGeom>
                <a:avLst/>
                <a:gdLst>
                  <a:gd name="connsiteX0" fmla="*/ 0 w 2057400"/>
                  <a:gd name="connsiteY0" fmla="*/ 2645833 h 2645833"/>
                  <a:gd name="connsiteX1" fmla="*/ 342900 w 2057400"/>
                  <a:gd name="connsiteY1" fmla="*/ 2582333 h 2645833"/>
                  <a:gd name="connsiteX2" fmla="*/ 660400 w 2057400"/>
                  <a:gd name="connsiteY2" fmla="*/ 2347383 h 2645833"/>
                  <a:gd name="connsiteX3" fmla="*/ 1035050 w 2057400"/>
                  <a:gd name="connsiteY3" fmla="*/ 1813983 h 2645833"/>
                  <a:gd name="connsiteX4" fmla="*/ 1365250 w 2057400"/>
                  <a:gd name="connsiteY4" fmla="*/ 1058333 h 2645833"/>
                  <a:gd name="connsiteX5" fmla="*/ 1682750 w 2057400"/>
                  <a:gd name="connsiteY5" fmla="*/ 372533 h 2645833"/>
                  <a:gd name="connsiteX6" fmla="*/ 1924050 w 2057400"/>
                  <a:gd name="connsiteY6" fmla="*/ 61383 h 2645833"/>
                  <a:gd name="connsiteX7" fmla="*/ 2057400 w 2057400"/>
                  <a:gd name="connsiteY7" fmla="*/ 4233 h 264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7400" h="2645833">
                    <a:moveTo>
                      <a:pt x="0" y="2645833"/>
                    </a:moveTo>
                    <a:cubicBezTo>
                      <a:pt x="116416" y="2638954"/>
                      <a:pt x="232833" y="2632075"/>
                      <a:pt x="342900" y="2582333"/>
                    </a:cubicBezTo>
                    <a:cubicBezTo>
                      <a:pt x="452967" y="2532591"/>
                      <a:pt x="545042" y="2475441"/>
                      <a:pt x="660400" y="2347383"/>
                    </a:cubicBezTo>
                    <a:cubicBezTo>
                      <a:pt x="775758" y="2219325"/>
                      <a:pt x="917575" y="2028825"/>
                      <a:pt x="1035050" y="1813983"/>
                    </a:cubicBezTo>
                    <a:cubicBezTo>
                      <a:pt x="1152525" y="1599141"/>
                      <a:pt x="1257300" y="1298575"/>
                      <a:pt x="1365250" y="1058333"/>
                    </a:cubicBezTo>
                    <a:cubicBezTo>
                      <a:pt x="1473200" y="818091"/>
                      <a:pt x="1589617" y="538691"/>
                      <a:pt x="1682750" y="372533"/>
                    </a:cubicBezTo>
                    <a:cubicBezTo>
                      <a:pt x="1775883" y="206375"/>
                      <a:pt x="1861608" y="122766"/>
                      <a:pt x="1924050" y="61383"/>
                    </a:cubicBezTo>
                    <a:cubicBezTo>
                      <a:pt x="1986492" y="0"/>
                      <a:pt x="2021946" y="2116"/>
                      <a:pt x="2057400" y="4233"/>
                    </a:cubicBezTo>
                  </a:path>
                </a:pathLst>
              </a:custGeom>
              <a:noFill/>
              <a:ln w="57150" cap="flat" cmpd="sng" algn="ctr">
                <a:solidFill>
                  <a:srgbClr val="FF2E6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 flipH="1">
                <a:off x="3594100" y="1250950"/>
                <a:ext cx="2057400" cy="2645833"/>
              </a:xfrm>
              <a:custGeom>
                <a:avLst/>
                <a:gdLst>
                  <a:gd name="connsiteX0" fmla="*/ 0 w 2057400"/>
                  <a:gd name="connsiteY0" fmla="*/ 2645833 h 2645833"/>
                  <a:gd name="connsiteX1" fmla="*/ 342900 w 2057400"/>
                  <a:gd name="connsiteY1" fmla="*/ 2582333 h 2645833"/>
                  <a:gd name="connsiteX2" fmla="*/ 660400 w 2057400"/>
                  <a:gd name="connsiteY2" fmla="*/ 2347383 h 2645833"/>
                  <a:gd name="connsiteX3" fmla="*/ 1035050 w 2057400"/>
                  <a:gd name="connsiteY3" fmla="*/ 1813983 h 2645833"/>
                  <a:gd name="connsiteX4" fmla="*/ 1365250 w 2057400"/>
                  <a:gd name="connsiteY4" fmla="*/ 1058333 h 2645833"/>
                  <a:gd name="connsiteX5" fmla="*/ 1682750 w 2057400"/>
                  <a:gd name="connsiteY5" fmla="*/ 372533 h 2645833"/>
                  <a:gd name="connsiteX6" fmla="*/ 1924050 w 2057400"/>
                  <a:gd name="connsiteY6" fmla="*/ 61383 h 2645833"/>
                  <a:gd name="connsiteX7" fmla="*/ 2057400 w 2057400"/>
                  <a:gd name="connsiteY7" fmla="*/ 4233 h 264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7400" h="2645833">
                    <a:moveTo>
                      <a:pt x="0" y="2645833"/>
                    </a:moveTo>
                    <a:cubicBezTo>
                      <a:pt x="116416" y="2638954"/>
                      <a:pt x="232833" y="2632075"/>
                      <a:pt x="342900" y="2582333"/>
                    </a:cubicBezTo>
                    <a:cubicBezTo>
                      <a:pt x="452967" y="2532591"/>
                      <a:pt x="545042" y="2475441"/>
                      <a:pt x="660400" y="2347383"/>
                    </a:cubicBezTo>
                    <a:cubicBezTo>
                      <a:pt x="775758" y="2219325"/>
                      <a:pt x="917575" y="2028825"/>
                      <a:pt x="1035050" y="1813983"/>
                    </a:cubicBezTo>
                    <a:cubicBezTo>
                      <a:pt x="1152525" y="1599141"/>
                      <a:pt x="1257300" y="1298575"/>
                      <a:pt x="1365250" y="1058333"/>
                    </a:cubicBezTo>
                    <a:cubicBezTo>
                      <a:pt x="1473200" y="818091"/>
                      <a:pt x="1589617" y="538691"/>
                      <a:pt x="1682750" y="372533"/>
                    </a:cubicBezTo>
                    <a:cubicBezTo>
                      <a:pt x="1775883" y="206375"/>
                      <a:pt x="1861608" y="122766"/>
                      <a:pt x="1924050" y="61383"/>
                    </a:cubicBezTo>
                    <a:cubicBezTo>
                      <a:pt x="1986492" y="0"/>
                      <a:pt x="2021946" y="2116"/>
                      <a:pt x="2057400" y="4233"/>
                    </a:cubicBezTo>
                  </a:path>
                </a:pathLst>
              </a:custGeom>
              <a:noFill/>
              <a:ln w="57150" cap="flat" cmpd="sng" algn="ctr">
                <a:solidFill>
                  <a:srgbClr val="FF2E6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241940" y="4434185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3315" y="1028700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f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16400" y="4806950"/>
              <a:ext cx="381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i="1" dirty="0">
                  <a:solidFill>
                    <a:schemeClr val="tx1"/>
                  </a:solidFill>
                </a:rPr>
                <a:t>μ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356940" y="1147302"/>
            <a:ext cx="330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The mode, the point where    the curve is at maximum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rot="10800000" flipV="1">
            <a:off x="4394200" y="1377946"/>
            <a:ext cx="1022350" cy="31115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231354" y="5274227"/>
            <a:ext cx="3244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Symmetry about a vertical axis through the mean </a:t>
            </a:r>
            <a:r>
              <a:rPr lang="el-GR" sz="1600" dirty="0">
                <a:solidFill>
                  <a:schemeClr val="tx1"/>
                </a:solidFill>
              </a:rPr>
              <a:t>μ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27750" y="2421398"/>
            <a:ext cx="271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Point of inflection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83562" y="1932448"/>
            <a:ext cx="253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Concave downward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4236" y="3280078"/>
            <a:ext cx="253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Concave upward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05600" y="3807171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Approaches zero asymptotically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5950" y="5281358"/>
            <a:ext cx="33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Total area under the curve and above the horizontal axis is equal to 1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 rot="10800000" flipV="1">
            <a:off x="5209048" y="2584449"/>
            <a:ext cx="1007602" cy="22224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4" grpId="0"/>
      <p:bldP spid="46" grpId="0"/>
      <p:bldP spid="47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area under the curve bounded by two ordinates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equals the probability that the random variable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assumes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 value between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graphicFrame>
        <p:nvGraphicFramePr>
          <p:cNvPr id="283658" name="Object 2"/>
          <p:cNvGraphicFramePr>
            <a:graphicFrameLocks noChangeAspect="1"/>
          </p:cNvGraphicFramePr>
          <p:nvPr/>
        </p:nvGraphicFramePr>
        <p:xfrm>
          <a:off x="1430338" y="4516438"/>
          <a:ext cx="58975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9" name="Equation" r:id="rId3" imgW="3276360" imgH="533160" progId="Equation.DSMT4">
                  <p:embed/>
                </p:oleObj>
              </mc:Choice>
              <mc:Fallback>
                <p:oleObj name="Equation" r:id="rId3" imgW="327636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4516438"/>
                        <a:ext cx="5897562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rnd">
                            <a:solidFill>
                              <a:srgbClr val="CC0066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1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1175" y="2095500"/>
            <a:ext cx="49244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2495550"/>
            <a:ext cx="46767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/>
              <a:t>Area Under the Normal Curve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As seen previously, the normal curve is </a:t>
            </a:r>
            <a:r>
              <a:rPr lang="en-US" sz="2000" b="1" dirty="0">
                <a:solidFill>
                  <a:schemeClr val="tx1"/>
                </a:solidFill>
              </a:rPr>
              <a:t>dependent</a:t>
            </a:r>
            <a:r>
              <a:rPr lang="en-US" sz="2000" dirty="0">
                <a:solidFill>
                  <a:schemeClr val="tx1"/>
                </a:solidFill>
              </a:rPr>
              <a:t> on the mean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and the standard deviation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dirty="0">
                <a:solidFill>
                  <a:schemeClr val="tx1"/>
                </a:solidFill>
              </a:rPr>
              <a:t> of the distribution under investigation.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chemeClr val="tx1"/>
                </a:solidFill>
              </a:rPr>
              <a:t>same interval </a:t>
            </a:r>
            <a:r>
              <a:rPr lang="en-US" sz="2000" dirty="0">
                <a:solidFill>
                  <a:schemeClr val="tx1"/>
                </a:solidFill>
              </a:rPr>
              <a:t>of a random variable can deliver </a:t>
            </a:r>
            <a:r>
              <a:rPr lang="en-US" sz="2000" b="1" dirty="0">
                <a:solidFill>
                  <a:schemeClr val="tx1"/>
                </a:solidFill>
              </a:rPr>
              <a:t>different probability</a:t>
            </a:r>
            <a:r>
              <a:rPr lang="en-US" sz="2000" dirty="0">
                <a:solidFill>
                  <a:schemeClr val="tx1"/>
                </a:solidFill>
              </a:rPr>
              <a:t> if </a:t>
            </a:r>
            <a:r>
              <a:rPr lang="el-GR" sz="2000" i="1" dirty="0">
                <a:solidFill>
                  <a:schemeClr val="tx1"/>
                </a:solidFill>
              </a:rPr>
              <a:t>μ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US" sz="2000" dirty="0">
                <a:solidFill>
                  <a:schemeClr val="tx1"/>
                </a:solidFill>
              </a:rPr>
              <a:t> are different.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6.3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Areas Under the Normal Curve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60700" y="4895850"/>
            <a:ext cx="52895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SzPct val="100000"/>
              <a:buFont typeface="Wingdings" pitchFamily="2" charset="2"/>
              <a:buChar char=""/>
              <a:tabLst>
                <a:tab pos="600233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Same interval, but different probabilities for two different normal 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34880</TotalTime>
  <Words>789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Universitas 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Bahria</cp:lastModifiedBy>
  <cp:revision>2859</cp:revision>
  <dcterms:created xsi:type="dcterms:W3CDTF">2009-05-04T03:18:57Z</dcterms:created>
  <dcterms:modified xsi:type="dcterms:W3CDTF">2023-11-14T08:47:13Z</dcterms:modified>
</cp:coreProperties>
</file>