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824" r:id="rId2"/>
    <p:sldId id="825" r:id="rId3"/>
    <p:sldId id="826" r:id="rId4"/>
    <p:sldId id="827" r:id="rId5"/>
    <p:sldId id="828" r:id="rId6"/>
    <p:sldId id="829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3" r:id="rId21"/>
    <p:sldId id="844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94AF"/>
    <a:srgbClr val="FF5781"/>
    <a:srgbClr val="E6B02A"/>
    <a:srgbClr val="54C0E2"/>
    <a:srgbClr val="FF4775"/>
    <a:srgbClr val="EBC053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64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5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7326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8/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8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8/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21" Type="http://schemas.openxmlformats.org/officeDocument/2006/relationships/image" Target="../media/image12.wmf"/><Relationship Id="rId34" Type="http://schemas.openxmlformats.org/officeDocument/2006/relationships/oleObject" Target="../embeddings/oleObject17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20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31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9.wmf"/><Relationship Id="rId8" Type="http://schemas.openxmlformats.org/officeDocument/2006/relationships/oleObject" Target="../embeddings/oleObject4.bin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50.png"/><Relationship Id="rId21" Type="http://schemas.openxmlformats.org/officeDocument/2006/relationships/image" Target="../media/image45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8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48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probabilities associated with binomial experiments are readily obtainable from the formula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000" dirty="0" err="1">
                <a:solidFill>
                  <a:schemeClr val="tx1"/>
                </a:solidFill>
              </a:rPr>
              <a:t>;</a:t>
            </a:r>
            <a:r>
              <a:rPr lang="en-US" sz="2000" i="1" dirty="0" err="1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) of the binomial distribution or from the table when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is small.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For large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making the distribution table is not practical anymore.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Nevertheless, the binomial distribution can be nicely approximated by the normal distribution under certain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3999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Gamma and Exponential Distributions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6.6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Gamma and Exponential Distributions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Gamma Distribution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dirty="0">
                <a:solidFill>
                  <a:schemeClr val="tx1"/>
                </a:solidFill>
              </a:rPr>
              <a:t> The continuous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a gamma distribution, with parameters </a:t>
            </a:r>
            <a:r>
              <a:rPr lang="el-G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2000" dirty="0">
                <a:solidFill>
                  <a:schemeClr val="tx1"/>
                </a:solidFill>
              </a:rPr>
              <a:t>, if its density function is given by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048" y="1606344"/>
          <a:ext cx="4387851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2" name="Equation" r:id="rId3" imgW="2425680" imgH="761760" progId="Equation.DSMT4">
                  <p:embed/>
                </p:oleObj>
              </mc:Choice>
              <mc:Fallback>
                <p:oleObj name="Equation" r:id="rId3" imgW="24256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1606344"/>
                        <a:ext cx="4387851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2940256"/>
            <a:ext cx="3300412" cy="26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l-G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8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 and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0. 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3471196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Exponential Distribution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dirty="0">
                <a:solidFill>
                  <a:schemeClr val="tx1"/>
                </a:solidFill>
              </a:rPr>
              <a:t> The continuous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an exponential distribution, with parameter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2000" dirty="0">
                <a:solidFill>
                  <a:schemeClr val="tx1"/>
                </a:solidFill>
              </a:rPr>
              <a:t>, if its density function is given by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5563012"/>
            <a:ext cx="3167062" cy="3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0. 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61334" y="4246817"/>
          <a:ext cx="33067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3" name="Equation" r:id="rId5" imgW="1828800" imgH="761760" progId="Equation.DSMT4">
                  <p:embed/>
                </p:oleObj>
              </mc:Choice>
              <mc:Fallback>
                <p:oleObj name="Equation" r:id="rId5" imgW="18288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34" y="4246817"/>
                        <a:ext cx="3306762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 bwMode="auto">
          <a:xfrm>
            <a:off x="82344" y="836358"/>
            <a:ext cx="8964000" cy="2459292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2344" y="3443748"/>
            <a:ext cx="8964000" cy="2474246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 build="p"/>
      <p:bldP spid="15" grpId="0" build="p"/>
      <p:bldP spid="16" grpId="0" build="p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Gamma and Exponential Distributions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6.6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Gamma and Exponential Distributions</a:t>
            </a:r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50" y="939800"/>
            <a:ext cx="5657850" cy="355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216150" y="4940300"/>
            <a:ext cx="54673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Gamma distributions for certain values of the parameters </a:t>
            </a:r>
            <a:r>
              <a:rPr lang="el-GR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b="1" dirty="0">
                <a:solidFill>
                  <a:schemeClr val="tx1"/>
                </a:solidFill>
              </a:rPr>
              <a:t> and </a:t>
            </a:r>
            <a:r>
              <a:rPr lang="el-GR" sz="1600" b="1" i="1" dirty="0">
                <a:solidFill>
                  <a:schemeClr val="tx1"/>
                </a:solidFill>
              </a:rPr>
              <a:t>β</a:t>
            </a:r>
            <a:endParaRPr lang="en-US" sz="1600" b="1" i="1" dirty="0">
              <a:solidFill>
                <a:schemeClr val="tx1"/>
              </a:solidFill>
            </a:endParaRP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gamma distribution with </a:t>
            </a:r>
            <a:r>
              <a:rPr lang="el-GR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1 is called the 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739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Gamma and Exponential Distributions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6.6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Gamma and Exponential Distributions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mean and variance of the </a:t>
            </a:r>
            <a:r>
              <a:rPr lang="en-US" sz="2000" b="1" dirty="0">
                <a:solidFill>
                  <a:schemeClr val="tx1"/>
                </a:solidFill>
              </a:rPr>
              <a:t>gamma distribution </a:t>
            </a:r>
            <a:r>
              <a:rPr lang="en-US" sz="2000" dirty="0">
                <a:solidFill>
                  <a:schemeClr val="tx1"/>
                </a:solidFill>
              </a:rPr>
              <a:t>are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84225" y="1206706"/>
          <a:ext cx="3446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96" name="Equation" r:id="rId3" imgW="1904760" imgH="228600" progId="Equation.DSMT4">
                  <p:embed/>
                </p:oleObj>
              </mc:Choice>
              <mc:Fallback>
                <p:oleObj name="Equation" r:id="rId3" imgW="190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206706"/>
                        <a:ext cx="34464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2241550"/>
            <a:ext cx="90725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mean and variance of the </a:t>
            </a:r>
            <a:r>
              <a:rPr lang="en-US" sz="2000" b="1" dirty="0">
                <a:solidFill>
                  <a:schemeClr val="tx1"/>
                </a:solidFill>
              </a:rPr>
              <a:t>exponential distribution </a:t>
            </a:r>
            <a:r>
              <a:rPr lang="en-US" sz="2000" dirty="0">
                <a:solidFill>
                  <a:schemeClr val="tx1"/>
                </a:solidFill>
              </a:rPr>
              <a:t>are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749300" y="2554954"/>
          <a:ext cx="31480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97" name="Equation" r:id="rId5" imgW="1739880" imgH="228600" progId="Equation.DSMT4">
                  <p:embed/>
                </p:oleObj>
              </mc:Choice>
              <mc:Fallback>
                <p:oleObj name="Equation" r:id="rId5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554954"/>
                        <a:ext cx="31480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82344" y="851106"/>
            <a:ext cx="8964000" cy="79989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2344" y="2199148"/>
            <a:ext cx="8964000" cy="8001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82750" y="2643854"/>
            <a:ext cx="108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920160" y="1266110"/>
            <a:ext cx="108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8928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 build="p"/>
      <p:bldP spid="16" grpId="0" animBg="1"/>
      <p:bldP spid="17" grpId="0" animBg="1"/>
      <p:bldP spid="18" grpId="0" build="p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5875337" y="4869990"/>
            <a:ext cx="792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dirty="0"/>
              <a:t>Applications of Gamma and Exponential Distributions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6.7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Applications of the Gamma and Exponential Distributions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87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Suppose that a system contains a certain type of component whose time in years to failure is given by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. The random variable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is modeled nicely by the exponential distribution with mean time to failure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2000" dirty="0">
                <a:solidFill>
                  <a:schemeClr val="tx1"/>
                </a:solidFill>
              </a:rPr>
              <a:t> = 5.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If 5 of these components are installed in different systems, what is the probability that at least 2 are still functioning at the end of 8 years?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3109862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64460" y="3073400"/>
          <a:ext cx="20558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4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60" y="3073400"/>
                        <a:ext cx="20558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4689935" y="3106738"/>
          <a:ext cx="25225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5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935" y="3106738"/>
                        <a:ext cx="25225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1647365" y="4010486"/>
          <a:ext cx="122078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6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365" y="4010486"/>
                        <a:ext cx="122078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653087" y="3773488"/>
          <a:ext cx="18526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7"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7" y="3773488"/>
                        <a:ext cx="18526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5653087" y="4508501"/>
          <a:ext cx="12223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8" name="Equation" r:id="rId11" imgW="761760" imgH="177480" progId="Equation.DSMT4">
                  <p:embed/>
                </p:oleObj>
              </mc:Choice>
              <mc:Fallback>
                <p:oleObj name="Equation" r:id="rId11" imgW="761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7" y="4508501"/>
                        <a:ext cx="12223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82600" y="4629150"/>
            <a:ext cx="360045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probability whether the component is still functioning at the end of 8 years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705350" y="5473700"/>
            <a:ext cx="360000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probability whether at least 2 out of 5 such component are still functioning at the end of 8 years</a:t>
            </a: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5653087" y="4899486"/>
          <a:ext cx="9969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9" name="Equation" r:id="rId13" imgW="622080" imgH="203040" progId="Equation.DSMT4">
                  <p:embed/>
                </p:oleObj>
              </mc:Choice>
              <mc:Fallback>
                <p:oleObj name="Equation" r:id="rId13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7" y="4899486"/>
                        <a:ext cx="9969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0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build="p"/>
      <p:bldP spid="17" grpId="0" animBg="1"/>
      <p:bldP spid="24" grpId="0" build="p"/>
      <p:bldP spid="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4868402" y="4452380"/>
            <a:ext cx="576000" cy="324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6.7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Applications of the Gamma and Exponential Distributions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34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Suppose that telephone calls arriving at a particular switchboard follow a Poisson process with an average of 5 calls coming per minute.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What is the probability that up to a minute will elapse until 2 calls have come in to the switchboard?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280567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60413" y="3449080"/>
          <a:ext cx="25225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47" name="Equation" r:id="rId3" imgW="1574640" imgH="482400" progId="Equation.DSMT4">
                  <p:embed/>
                </p:oleObj>
              </mc:Choice>
              <mc:Fallback>
                <p:oleObj name="Equation" r:id="rId3" imgW="1574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449080"/>
                        <a:ext cx="25225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764254" y="4249180"/>
          <a:ext cx="22796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48" name="Equation" r:id="rId5" imgW="1422360" imgH="482400" progId="Equation.DSMT4">
                  <p:embed/>
                </p:oleObj>
              </mc:Choice>
              <mc:Fallback>
                <p:oleObj name="Equation" r:id="rId5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4249180"/>
                        <a:ext cx="22796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724361" y="3014105"/>
          <a:ext cx="854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49" name="Equation" r:id="rId7" imgW="533160" imgH="215640" progId="Equation.DSMT4">
                  <p:embed/>
                </p:oleObj>
              </mc:Choice>
              <mc:Fallback>
                <p:oleObj name="Equation" r:id="rId7" imgW="53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61" y="3014105"/>
                        <a:ext cx="8540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1741948" y="3029362"/>
          <a:ext cx="609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0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948" y="3029362"/>
                        <a:ext cx="609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075448" y="4437838"/>
          <a:ext cx="23193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51" name="Equation" r:id="rId11" imgW="1447560" imgH="228600" progId="Equation.DSMT4">
                  <p:embed/>
                </p:oleObj>
              </mc:Choice>
              <mc:Fallback>
                <p:oleObj name="Equation" r:id="rId11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448" y="4437838"/>
                        <a:ext cx="231933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705350" y="3028950"/>
            <a:ext cx="360045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l-GR" sz="1600" b="1" i="1" dirty="0">
                <a:solidFill>
                  <a:schemeClr val="tx1"/>
                </a:solidFill>
              </a:rPr>
              <a:t>β</a:t>
            </a:r>
            <a:r>
              <a:rPr lang="en-US" sz="1600" b="1" dirty="0">
                <a:solidFill>
                  <a:schemeClr val="tx1"/>
                </a:solidFill>
              </a:rPr>
              <a:t> is the mean time of the event of calling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l-GR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600" b="1" dirty="0">
                <a:solidFill>
                  <a:schemeClr val="tx1"/>
                </a:solidFill>
              </a:rPr>
              <a:t> is the quantity of the event of calling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dirty="0"/>
              <a:t>Applications of Gamma and Exponential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16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build="p"/>
      <p:bldP spid="17" grpId="0" animBg="1"/>
      <p:bldP spid="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4260644" y="5162550"/>
            <a:ext cx="684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16350" y="4080796"/>
            <a:ext cx="684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6.7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Applications of the Gamma and Exponential Distributions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45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Based on extensive testing, it is determined that the average of time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before a washing machine requires a major repair is 4 years. This time is known to be able to be modeled nicely using exponential function. The machine is considered a bargain if it is unlikely to require a major repair before the sixth year.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Determine the probability that it can survive without major repair until more than 6 years.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What is the probability that a major repair occurs in the first year?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35432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763842" y="3873500"/>
          <a:ext cx="2095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1" name="Equation" r:id="rId3" imgW="1307880" imgH="482400" progId="Equation.DSMT4">
                  <p:embed/>
                </p:oleObj>
              </mc:Choice>
              <mc:Fallback>
                <p:oleObj name="Equation" r:id="rId3" imgW="1307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42" y="3873500"/>
                        <a:ext cx="20955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71438" y="40068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71438" y="5103146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164186" y="4095750"/>
            <a:ext cx="36449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Only 22.3% survives until more than 6 years without major reparation</a:t>
            </a:r>
          </a:p>
        </p:txBody>
      </p: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765175" y="4979988"/>
          <a:ext cx="23399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2" name="Equation" r:id="rId5" imgW="1460160" imgH="469800" progId="Equation.DSMT4">
                  <p:embed/>
                </p:oleObj>
              </mc:Choice>
              <mc:Fallback>
                <p:oleObj name="Equation" r:id="rId5" imgW="1460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979988"/>
                        <a:ext cx="23399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164186" y="5207206"/>
            <a:ext cx="36449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22.1% will need major reparation after used for 1 year</a:t>
            </a: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2927350" y="4074446"/>
          <a:ext cx="1546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3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074446"/>
                        <a:ext cx="1546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3092244" y="5160296"/>
          <a:ext cx="1790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4" name="Equation" r:id="rId9" imgW="1117440" imgH="228600" progId="Equation.DSMT4">
                  <p:embed/>
                </p:oleObj>
              </mc:Choice>
              <mc:Fallback>
                <p:oleObj name="Equation" r:id="rId9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244" y="5160296"/>
                        <a:ext cx="17907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1623758" y="5740400"/>
          <a:ext cx="1181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5" name="Equation" r:id="rId11" imgW="736560" imgH="482400" progId="Equation.DSMT4">
                  <p:embed/>
                </p:oleObj>
              </mc:Choice>
              <mc:Fallback>
                <p:oleObj name="Equation" r:id="rId11" imgW="736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758" y="5740400"/>
                        <a:ext cx="11811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dirty="0"/>
              <a:t>Applications of Gamma and Exponential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412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6" grpId="0" build="p"/>
      <p:bldP spid="17" grpId="0" animBg="1"/>
      <p:bldP spid="26" grpId="0" build="p"/>
      <p:bldP spid="27" grpId="0" build="p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Chi-Squared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6.8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Chi-Squared Distribution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Another very important special case of the gamma distribution is obtained by letting </a:t>
            </a:r>
            <a:r>
              <a:rPr lang="el-G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/2 and </a:t>
            </a:r>
            <a:r>
              <a:rPr lang="el-GR" sz="2000" i="1" dirty="0">
                <a:solidFill>
                  <a:schemeClr val="tx1"/>
                </a:solidFill>
              </a:rPr>
              <a:t>β</a:t>
            </a:r>
            <a:r>
              <a:rPr lang="en-US" sz="2000" dirty="0">
                <a:solidFill>
                  <a:schemeClr val="tx1"/>
                </a:solidFill>
              </a:rPr>
              <a:t> = 2, where </a:t>
            </a:r>
            <a:r>
              <a:rPr lang="en-US" sz="2000" i="1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is a positive integer.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result is called the </a:t>
            </a:r>
            <a:r>
              <a:rPr lang="en-US" sz="2000" b="1" dirty="0">
                <a:solidFill>
                  <a:schemeClr val="tx1"/>
                </a:solidFill>
              </a:rPr>
              <a:t>chi-squared distribution</a:t>
            </a:r>
            <a:r>
              <a:rPr lang="en-US" sz="2000" dirty="0">
                <a:solidFill>
                  <a:schemeClr val="tx1"/>
                </a:solidFill>
              </a:rPr>
              <a:t>, with a single parameter </a:t>
            </a:r>
            <a:r>
              <a:rPr lang="en-US" sz="2000" i="1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called the </a:t>
            </a:r>
            <a:r>
              <a:rPr lang="en-US" sz="2000" b="1" dirty="0">
                <a:solidFill>
                  <a:schemeClr val="tx1"/>
                </a:solidFill>
              </a:rPr>
              <a:t>degrees of freedom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3251200"/>
            <a:ext cx="9072562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chi-squared distribution plays a vital role in statistical inference. It has considerable application in both methodology and theory.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Many chapters ahead of us will contain important applications of this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8189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Chi-Squared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6.8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Chi-Squared Distribution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Chi-Squared Distribution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continuous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a chi-squared distribution, with </a:t>
            </a:r>
            <a:r>
              <a:rPr lang="en-US" sz="2000" i="1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degrees of freedom, if its density function is given by</a:t>
            </a:r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/>
        </p:nvGraphicFramePr>
        <p:xfrm>
          <a:off x="759952" y="1639427"/>
          <a:ext cx="46863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092" name="Equation" r:id="rId3" imgW="2590560" imgH="761760" progId="Equation.DSMT4">
                  <p:embed/>
                </p:oleObj>
              </mc:Choice>
              <mc:Fallback>
                <p:oleObj name="Equation" r:id="rId3" imgW="25905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52" y="1639427"/>
                        <a:ext cx="46863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302895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n-US" sz="2000" i="1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is a positive integer.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4140200"/>
            <a:ext cx="90725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mean and variance of the chi-squared distribution are</a:t>
            </a:r>
          </a:p>
        </p:txBody>
      </p:sp>
      <p:graphicFrame>
        <p:nvGraphicFramePr>
          <p:cNvPr id="283658" name="Object 3"/>
          <p:cNvGraphicFramePr>
            <a:graphicFrameLocks noChangeAspect="1"/>
          </p:cNvGraphicFramePr>
          <p:nvPr/>
        </p:nvGraphicFramePr>
        <p:xfrm>
          <a:off x="749300" y="4451762"/>
          <a:ext cx="32162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093" name="Equation" r:id="rId5" imgW="1777680" imgH="228600" progId="Equation.DSMT4">
                  <p:embed/>
                </p:oleObj>
              </mc:Choice>
              <mc:Fallback>
                <p:oleObj name="Equation" r:id="rId5" imgW="1777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451762"/>
                        <a:ext cx="32162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82344" y="850900"/>
            <a:ext cx="8964000" cy="25336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2344" y="4066254"/>
            <a:ext cx="8964000" cy="8445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93850" y="4511166"/>
            <a:ext cx="108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116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build="p"/>
      <p:bldP spid="19" grpId="0" build="p"/>
      <p:bldP spid="13" grpId="0" animBg="1"/>
      <p:bldP spid="16" grpId="0" animBg="1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Lognormal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6.9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Lognormal Distribution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lognormal distribution is used for a wide variety of applications. 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distribution applies in cases where a natural log transformation results in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9724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Lognormal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6.9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Lognormal Distribution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Lognormal Distribution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continuous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a lognormal distribution if the random variable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ln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 has a normal distribution with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and standard deviation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. The resulting density function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</a:t>
            </a: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764254" y="1935417"/>
          <a:ext cx="43180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16" name="Equation" r:id="rId3" imgW="2387520" imgH="761760" progId="Equation.DSMT4">
                  <p:embed/>
                </p:oleObj>
              </mc:Choice>
              <mc:Fallback>
                <p:oleObj name="Equation" r:id="rId3" imgW="23875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1935417"/>
                        <a:ext cx="43180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3784600"/>
            <a:ext cx="90725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mean and variance of the chi-squared distribution are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749300" y="4103688"/>
          <a:ext cx="5649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17" name="Equation" r:id="rId5" imgW="3124080" imgH="253800" progId="Equation.DSMT4">
                  <p:embed/>
                </p:oleObj>
              </mc:Choice>
              <mc:Fallback>
                <p:oleObj name="Equation" r:id="rId5" imgW="312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103688"/>
                        <a:ext cx="5649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82344" y="835946"/>
            <a:ext cx="8964000" cy="2504154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2344" y="3739944"/>
            <a:ext cx="8964000" cy="830008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485016" y="4185062"/>
            <a:ext cx="108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9435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build="p"/>
      <p:bldP spid="15" grpId="0" animBg="1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is a binomial random variable with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np</a:t>
            </a:r>
            <a:r>
              <a:rPr lang="en-US" sz="2000" dirty="0">
                <a:solidFill>
                  <a:schemeClr val="tx1"/>
                </a:solidFill>
              </a:rPr>
              <a:t> and 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 err="1">
                <a:solidFill>
                  <a:schemeClr val="tx1"/>
                </a:solidFill>
              </a:rPr>
              <a:t>npq</a:t>
            </a:r>
            <a:r>
              <a:rPr lang="en-US" sz="2000" dirty="0">
                <a:solidFill>
                  <a:schemeClr val="tx1"/>
                </a:solidFill>
              </a:rPr>
              <a:t>, then the limiting form of the distribution of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77875" y="1489741"/>
          <a:ext cx="13493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79" name="Equation" r:id="rId3" imgW="749160" imgH="444240" progId="Equation.DSMT4">
                  <p:embed/>
                </p:oleObj>
              </mc:Choice>
              <mc:Fallback>
                <p:oleObj name="Equation" r:id="rId3" imgW="749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489741"/>
                        <a:ext cx="13493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2406856"/>
            <a:ext cx="90725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as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 ∞, is the standard normal distribution </a:t>
            </a:r>
            <a:r>
              <a:rPr lang="en-US" sz="2000" i="1" dirty="0">
                <a:solidFill>
                  <a:schemeClr val="tx1"/>
                </a:solidFill>
                <a:sym typeface="Wingdings" pitchFamily="2" charset="2"/>
              </a:rPr>
              <a:t>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i="1" dirty="0">
                <a:solidFill>
                  <a:schemeClr val="tx1"/>
                </a:solidFill>
                <a:sym typeface="Wingdings" pitchFamily="2" charset="2"/>
              </a:rPr>
              <a:t>z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;0,</a:t>
            </a:r>
            <a:r>
              <a:rPr lang="en-US" sz="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1).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971800" y="5695950"/>
            <a:ext cx="51625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Normal approximation of </a:t>
            </a:r>
            <a:r>
              <a:rPr lang="en-US" sz="1600" b="1" i="1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x</a:t>
            </a:r>
            <a:r>
              <a:rPr lang="en-US" sz="1600" b="1" dirty="0">
                <a:solidFill>
                  <a:schemeClr val="tx1"/>
                </a:solidFill>
              </a:rPr>
              <a:t>;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15,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0.4)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Each value of </a:t>
            </a:r>
            <a:r>
              <a:rPr lang="en-US" sz="1600" b="1" i="1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x</a:t>
            </a:r>
            <a:r>
              <a:rPr lang="en-US" sz="1600" b="1" dirty="0">
                <a:solidFill>
                  <a:schemeClr val="tx1"/>
                </a:solidFill>
              </a:rPr>
              <a:t>;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15,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0.4) is approximated by </a:t>
            </a:r>
            <a:r>
              <a:rPr lang="en-US" sz="1600" b="1" i="1" dirty="0">
                <a:solidFill>
                  <a:schemeClr val="tx1"/>
                </a:solidFill>
              </a:rPr>
              <a:t>P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x</a:t>
            </a:r>
            <a:r>
              <a:rPr lang="en-US" sz="1600" b="1" dirty="0">
                <a:solidFill>
                  <a:schemeClr val="tx1"/>
                </a:solidFill>
              </a:rPr>
              <a:t>–0.5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X</a:t>
            </a:r>
            <a:r>
              <a:rPr lang="en-US" sz="800" b="1" i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x</a:t>
            </a:r>
            <a:r>
              <a:rPr lang="en-US" sz="1600" b="1" dirty="0">
                <a:solidFill>
                  <a:schemeClr val="tx1"/>
                </a:solidFill>
              </a:rPr>
              <a:t>+0.5)</a:t>
            </a:r>
          </a:p>
        </p:txBody>
      </p:sp>
      <p:pic>
        <p:nvPicPr>
          <p:cNvPr id="4485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650" y="2994437"/>
            <a:ext cx="5324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 bwMode="auto">
          <a:xfrm>
            <a:off x="82344" y="850900"/>
            <a:ext cx="8964000" cy="19113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 build="p"/>
      <p:bldP spid="13" grpId="0" build="p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884386" y="4584700"/>
            <a:ext cx="756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Lognormal Distribution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6.9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Lognormal Distribution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45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Concentration of pollutants produced by chemical plants historically are known to exhibit behavior that resembles a log normal distribution. This is important when one considers issues regarding compliance to government regulations.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Suppose it is assumed that the concentration of a certain pollutant, in parts per million, has a lognormal distribution with parameters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= 3.2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 = 1.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What is the probability that the concentration exceeds 8 parts per million?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37655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64460" y="4007262"/>
          <a:ext cx="240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1" name="Equation" r:id="rId3" imgW="1498320" imgH="203040" progId="Equation.DSMT4">
                  <p:embed/>
                </p:oleObj>
              </mc:Choice>
              <mc:Fallback>
                <p:oleObj name="Equation" r:id="rId3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60" y="4007262"/>
                        <a:ext cx="240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764048" y="4437014"/>
          <a:ext cx="26638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2" name="Equation" r:id="rId5" imgW="1663560" imgH="431640" progId="Equation.DSMT4">
                  <p:embed/>
                </p:oleObj>
              </mc:Choice>
              <mc:Fallback>
                <p:oleObj name="Equation" r:id="rId5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4437014"/>
                        <a:ext cx="26638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327812" y="5340350"/>
            <a:ext cx="5689188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i="1" dirty="0">
                <a:solidFill>
                  <a:schemeClr val="tx1"/>
                </a:solidFill>
              </a:rPr>
              <a:t>F</a:t>
            </a:r>
            <a:r>
              <a:rPr lang="en-US" sz="1600" b="1" dirty="0">
                <a:solidFill>
                  <a:schemeClr val="tx1"/>
                </a:solidFill>
              </a:rPr>
              <a:t> denotes the cumulative distribution function of the standard normal distribution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a.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k.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a. the area under the normal curve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482769" y="4629150"/>
          <a:ext cx="2155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3" name="Equation" r:id="rId7" imgW="1346040" imgH="203040" progId="Equation.DSMT4">
                  <p:embed/>
                </p:oleObj>
              </mc:Choice>
              <mc:Fallback>
                <p:oleObj name="Equation" r:id="rId7" imgW="1346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769" y="4629150"/>
                        <a:ext cx="21558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7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build="p"/>
      <p:bldP spid="20" grpId="0" animBg="1"/>
      <p:bldP spid="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Homework 8A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895350"/>
            <a:ext cx="9072562" cy="1511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  <a:tabLst>
                <a:tab pos="811213" algn="l"/>
                <a:tab pos="8701088" algn="r"/>
              </a:tabLst>
            </a:pPr>
            <a:r>
              <a:rPr lang="en-US" sz="1800" dirty="0">
                <a:solidFill>
                  <a:srgbClr val="FF0000"/>
                </a:solidFill>
              </a:rPr>
              <a:t>(a) </a:t>
            </a:r>
            <a:r>
              <a:rPr lang="en-US" sz="1800" dirty="0">
                <a:solidFill>
                  <a:schemeClr val="tx1"/>
                </a:solidFill>
              </a:rPr>
              <a:t>Suppose that a sample of 1600 tires of the same type are obtained at random from an ongoing production process in which 8% of all such tires produced are defective. What is the probability that in such sample 150 or fewer tires will be defective?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(Sou18. CD6-13)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(b) </a:t>
            </a:r>
            <a:r>
              <a:rPr lang="en-US" sz="1800" dirty="0">
                <a:solidFill>
                  <a:schemeClr val="tx1"/>
                </a:solidFill>
              </a:rPr>
              <a:t>If 10% of men are bald, what is the probability that more than 100 in a random sample of 818 men are bald?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25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6892290" y="1769110"/>
            <a:ext cx="756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892290" y="2997835"/>
            <a:ext cx="756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176770" y="4553585"/>
            <a:ext cx="756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191518" y="5911142"/>
            <a:ext cx="756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50900"/>
            <a:ext cx="51625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93750" y="3473450"/>
            <a:ext cx="360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Normal approximation of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1149350" y="3862642"/>
          <a:ext cx="11779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9" name="Equation" r:id="rId4" imgW="736560" imgH="203040" progId="Equation.DSMT4">
                  <p:embed/>
                </p:oleObj>
              </mc:Choice>
              <mc:Fallback>
                <p:oleObj name="Equation" r:id="rId4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862642"/>
                        <a:ext cx="11779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974975" y="3665792"/>
          <a:ext cx="1463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0" name="Equation" r:id="rId6" imgW="914400" imgH="431640" progId="Equation.DSMT4">
                  <p:embed/>
                </p:oleObj>
              </mc:Choice>
              <mc:Fallback>
                <p:oleObj name="Equation" r:id="rId6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665792"/>
                        <a:ext cx="14636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666454" y="1014413"/>
          <a:ext cx="2336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1" name="Equation" r:id="rId8" imgW="1460160" imgH="203040" progId="Equation.DSMT4">
                  <p:embed/>
                </p:oleObj>
              </mc:Choice>
              <mc:Fallback>
                <p:oleObj name="Equation" r:id="rId8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454" y="1014413"/>
                        <a:ext cx="2336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5666423" y="2317750"/>
          <a:ext cx="28463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2" name="Equation" r:id="rId10" imgW="1777680" imgH="203040" progId="Equation.DSMT4">
                  <p:embed/>
                </p:oleObj>
              </mc:Choice>
              <mc:Fallback>
                <p:oleObj name="Equation" r:id="rId10" imgW="1777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423" y="2317750"/>
                        <a:ext cx="284638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779780" y="4792663"/>
          <a:ext cx="7318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3" name="Equation" r:id="rId12" imgW="457200" imgH="164880" progId="Equation.DSMT4">
                  <p:embed/>
                </p:oleObj>
              </mc:Choice>
              <mc:Fallback>
                <p:oleObj name="Equation" r:id="rId12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" y="4792663"/>
                        <a:ext cx="7318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749300" y="5207000"/>
          <a:ext cx="10366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4" name="Equation" r:id="rId14" imgW="647640" imgH="253800" progId="Equation.DSMT4">
                  <p:embed/>
                </p:oleObj>
              </mc:Choice>
              <mc:Fallback>
                <p:oleObj name="Equation" r:id="rId14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207000"/>
                        <a:ext cx="10366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6622590" y="2676524"/>
          <a:ext cx="237966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5" name="Equation" r:id="rId16" imgW="1485720" imgH="203040" progId="Equation.DSMT4">
                  <p:embed/>
                </p:oleObj>
              </mc:Choice>
              <mc:Fallback>
                <p:oleObj name="Equation" r:id="rId16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590" y="2676524"/>
                        <a:ext cx="237966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6635750" y="2994025"/>
          <a:ext cx="9985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6" name="Equation" r:id="rId18" imgW="622080" imgH="203040" progId="Equation.DSMT4">
                  <p:embed/>
                </p:oleObj>
              </mc:Choice>
              <mc:Fallback>
                <p:oleObj name="Equation" r:id="rId18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2994025"/>
                        <a:ext cx="9985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6632432" y="1339850"/>
          <a:ext cx="18700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7" name="Equation" r:id="rId20" imgW="1168200" imgH="241200" progId="Equation.DSMT4">
                  <p:embed/>
                </p:oleObj>
              </mc:Choice>
              <mc:Fallback>
                <p:oleObj name="Equation" r:id="rId20" imgW="1168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432" y="1339850"/>
                        <a:ext cx="18700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6640513" y="1765300"/>
          <a:ext cx="996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8" name="Equation" r:id="rId22" imgW="622080" imgH="203040" progId="Equation.DSMT4">
                  <p:embed/>
                </p:oleObj>
              </mc:Choice>
              <mc:Fallback>
                <p:oleObj name="Equation" r:id="rId22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1765300"/>
                        <a:ext cx="996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1831054" y="5207000"/>
          <a:ext cx="2540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9" name="Equation" r:id="rId24" imgW="1587240" imgH="253800" progId="Equation.DSMT4">
                  <p:embed/>
                </p:oleObj>
              </mc:Choice>
              <mc:Fallback>
                <p:oleObj name="Equation" r:id="rId24" imgW="1587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054" y="5207000"/>
                        <a:ext cx="2540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1531937" y="4732020"/>
          <a:ext cx="14843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0" name="Equation" r:id="rId26" imgW="927000" imgH="203040" progId="Equation.DSMT4">
                  <p:embed/>
                </p:oleObj>
              </mc:Choice>
              <mc:Fallback>
                <p:oleObj name="Equation" r:id="rId26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7" y="4732020"/>
                        <a:ext cx="14843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5616575" y="3824288"/>
          <a:ext cx="29876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1" name="Equation" r:id="rId28" imgW="1866600" imgH="431640" progId="Equation.DSMT4">
                  <p:embed/>
                </p:oleObj>
              </mc:Choice>
              <mc:Fallback>
                <p:oleObj name="Equation" r:id="rId28" imgW="1866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824288"/>
                        <a:ext cx="29876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6932613" y="4543425"/>
          <a:ext cx="99536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2" name="Equation" r:id="rId30" imgW="622080" imgH="203040" progId="Equation.DSMT4">
                  <p:embed/>
                </p:oleObj>
              </mc:Choice>
              <mc:Fallback>
                <p:oleObj name="Equation" r:id="rId3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4543425"/>
                        <a:ext cx="99536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5619544" y="5147802"/>
          <a:ext cx="31908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3" name="Equation" r:id="rId32" imgW="1993680" imgH="203040" progId="Equation.DSMT4">
                  <p:embed/>
                </p:oleObj>
              </mc:Choice>
              <mc:Fallback>
                <p:oleObj name="Equation" r:id="rId32" imgW="1993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544" y="5147802"/>
                        <a:ext cx="31908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6935787" y="5545137"/>
          <a:ext cx="20748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4" name="Equation" r:id="rId34" imgW="1295280" imgH="203040" progId="Equation.DSMT4">
                  <p:embed/>
                </p:oleObj>
              </mc:Choice>
              <mc:Fallback>
                <p:oleObj name="Equation" r:id="rId34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7" y="5545137"/>
                        <a:ext cx="20748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6938963" y="5905500"/>
          <a:ext cx="9969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35" name="Equation" r:id="rId36" imgW="622080" imgH="203040" progId="Equation.DSMT4">
                  <p:embed/>
                </p:oleObj>
              </mc:Choice>
              <mc:Fallback>
                <p:oleObj name="Equation" r:id="rId3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5905500"/>
                        <a:ext cx="9969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/>
          <p:nvPr/>
        </p:nvGrpSpPr>
        <p:grpSpPr>
          <a:xfrm>
            <a:off x="5549900" y="895350"/>
            <a:ext cx="3467100" cy="2533650"/>
            <a:chOff x="5549900" y="895350"/>
            <a:chExt cx="3467100" cy="253365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549900" y="895350"/>
              <a:ext cx="3467100" cy="253365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rot="10800000" flipH="1">
              <a:off x="5549900" y="2162587"/>
              <a:ext cx="3467100" cy="1588"/>
            </a:xfrm>
            <a:prstGeom prst="line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8"/>
          <p:cNvGrpSpPr/>
          <p:nvPr/>
        </p:nvGrpSpPr>
        <p:grpSpPr>
          <a:xfrm>
            <a:off x="5549900" y="3784600"/>
            <a:ext cx="3467100" cy="2533650"/>
            <a:chOff x="5549900" y="3784600"/>
            <a:chExt cx="3467100" cy="253365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5549900" y="3784600"/>
              <a:ext cx="3467100" cy="253365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10800000" flipH="1">
              <a:off x="5549900" y="4984750"/>
              <a:ext cx="3467100" cy="1588"/>
            </a:xfrm>
            <a:prstGeom prst="line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127562" y="3903202"/>
            <a:ext cx="108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1600" b="1" dirty="0">
                <a:solidFill>
                  <a:schemeClr val="tx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556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15" grpId="0"/>
      <p:bldP spid="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244" y="5963062"/>
            <a:ext cx="533400" cy="622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degree of accuracy, that is how well the normal curve fits the binomial histogram, will increase as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increases.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the value of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is small and </a:t>
            </a:r>
            <a:r>
              <a:rPr lang="en-US" sz="2000" i="1" dirty="0">
                <a:solidFill>
                  <a:schemeClr val="tx1"/>
                </a:solidFill>
              </a:rPr>
              <a:t>p </a:t>
            </a:r>
            <a:r>
              <a:rPr lang="en-US" sz="2000" dirty="0">
                <a:solidFill>
                  <a:schemeClr val="tx1"/>
                </a:solidFill>
              </a:rPr>
              <a:t>is not very close to 1/2, normal curve will not fit the histogram well, as shown below. </a:t>
            </a:r>
          </a:p>
        </p:txBody>
      </p:sp>
      <p:pic>
        <p:nvPicPr>
          <p:cNvPr id="450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2184400"/>
            <a:ext cx="4191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5350" y="2051050"/>
            <a:ext cx="43148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1511300" y="4451762"/>
          <a:ext cx="10763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28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451762"/>
                        <a:ext cx="10763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022975" y="4451762"/>
          <a:ext cx="1177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29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4451762"/>
                        <a:ext cx="11779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5029200"/>
            <a:ext cx="907256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approximation using normal curve will be excellent when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n</a:t>
            </a:r>
            <a:r>
              <a:rPr lang="en-US" sz="2000" b="1" dirty="0">
                <a:solidFill>
                  <a:schemeClr val="tx1"/>
                </a:solidFill>
              </a:rPr>
              <a:t> is large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i="1" dirty="0">
                <a:solidFill>
                  <a:schemeClr val="tx1"/>
                </a:solidFill>
              </a:rPr>
              <a:t>n</a:t>
            </a:r>
            <a:r>
              <a:rPr lang="en-US" sz="2000" b="1" dirty="0">
                <a:solidFill>
                  <a:schemeClr val="tx1"/>
                </a:solidFill>
              </a:rPr>
              <a:t> is small with </a:t>
            </a:r>
            <a:r>
              <a:rPr lang="en-US" sz="2000" b="1" i="1" dirty="0">
                <a:solidFill>
                  <a:schemeClr val="tx1"/>
                </a:solidFill>
              </a:rPr>
              <a:t>p</a:t>
            </a:r>
            <a:r>
              <a:rPr lang="en-US" sz="2000" b="1" dirty="0">
                <a:solidFill>
                  <a:schemeClr val="tx1"/>
                </a:solidFill>
              </a:rPr>
              <a:t> reasonably close to 1/2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As rule of thumb, if </a:t>
            </a:r>
            <a:r>
              <a:rPr lang="en-US" sz="2000" u="sng" dirty="0">
                <a:solidFill>
                  <a:schemeClr val="tx1"/>
                </a:solidFill>
              </a:rPr>
              <a:t>both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np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nq</a:t>
            </a:r>
            <a:r>
              <a:rPr lang="en-US" sz="2000" dirty="0">
                <a:solidFill>
                  <a:schemeClr val="tx1"/>
                </a:solidFill>
              </a:rPr>
              <a:t> are greater than or equal to 5, the approximation will be good.</a:t>
            </a:r>
          </a:p>
        </p:txBody>
      </p:sp>
    </p:spTree>
    <p:extLst>
      <p:ext uri="{BB962C8B-B14F-4D97-AF65-F5344CB8AC3E}">
        <p14:creationId xmlns:p14="http://schemas.microsoft.com/office/powerpoint/2010/main" val="32601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Let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be a binomial random variable with parameters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. For large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has approximately a normal distribution with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np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i="1" dirty="0" err="1">
                <a:solidFill>
                  <a:schemeClr val="tx1"/>
                </a:solidFill>
              </a:rPr>
              <a:t>npq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np</a:t>
            </a:r>
            <a:r>
              <a:rPr lang="en-US" sz="2000" dirty="0">
                <a:solidFill>
                  <a:schemeClr val="tx1"/>
                </a:solidFill>
              </a:rPr>
              <a:t>(1–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) and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62000" y="1754854"/>
          <a:ext cx="26987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54" name="Equation" r:id="rId3" imgW="1498320" imgH="431640" progId="Equation.DSMT4">
                  <p:embed/>
                </p:oleObj>
              </mc:Choice>
              <mc:Fallback>
                <p:oleObj name="Equation" r:id="rId3" imgW="1498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4854"/>
                        <a:ext cx="26987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1860550" y="2540000"/>
          <a:ext cx="52832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55" name="Equation" r:id="rId5" imgW="2933640" imgH="177480" progId="Equation.DSMT4">
                  <p:embed/>
                </p:oleObj>
              </mc:Choice>
              <mc:Fallback>
                <p:oleObj name="Equation" r:id="rId5" imgW="2933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540000"/>
                        <a:ext cx="52832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860550" y="3028950"/>
          <a:ext cx="18986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56" name="Equation" r:id="rId7" imgW="1054080" imgH="203040" progId="Equation.DSMT4">
                  <p:embed/>
                </p:oleObj>
              </mc:Choice>
              <mc:Fallback>
                <p:oleObj name="Equation" r:id="rId7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028950"/>
                        <a:ext cx="18986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1852612" y="3429000"/>
          <a:ext cx="26304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57" name="Equation" r:id="rId9" imgW="1460160" imgH="431640" progId="Equation.DSMT4">
                  <p:embed/>
                </p:oleObj>
              </mc:Choice>
              <mc:Fallback>
                <p:oleObj name="Equation" r:id="rId9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2" y="3429000"/>
                        <a:ext cx="26304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4273550"/>
            <a:ext cx="90725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and the approximation will be good if </a:t>
            </a:r>
            <a:r>
              <a:rPr lang="en-US" sz="2000" i="1" dirty="0">
                <a:solidFill>
                  <a:schemeClr val="tx1"/>
                </a:solidFill>
              </a:rPr>
              <a:t>np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nq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(1–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) are greater than or equal to 5.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344" y="850900"/>
            <a:ext cx="8964000" cy="40449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 build="p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2082800" y="5666248"/>
            <a:ext cx="828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82800" y="4999704"/>
            <a:ext cx="900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grpSp>
        <p:nvGrpSpPr>
          <p:cNvPr id="6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1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The probability that a patient recovers from a rare blood disease is 0.4. If 100 people are known to have contracted this disease, what is the probability that less than 30 survive?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20510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4462463" y="2317956"/>
          <a:ext cx="7318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5" name="Equation" r:id="rId3" imgW="457200" imgH="164880" progId="Equation.DSMT4">
                  <p:embed/>
                </p:oleObj>
              </mc:Choice>
              <mc:Fallback>
                <p:oleObj name="Equation" r:id="rId3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2317956"/>
                        <a:ext cx="7318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68812" y="2776537"/>
          <a:ext cx="10366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6" name="Equation" r:id="rId5" imgW="647640" imgH="253800" progId="Equation.DSMT4">
                  <p:embed/>
                </p:oleObj>
              </mc:Choice>
              <mc:Fallback>
                <p:oleObj name="Equation" r:id="rId5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2" y="2776537"/>
                        <a:ext cx="10366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549900" y="2776538"/>
          <a:ext cx="26828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7" name="Equation" r:id="rId7" imgW="1676160" imgH="253800" progId="Equation.DSMT4">
                  <p:embed/>
                </p:oleObj>
              </mc:Choice>
              <mc:Fallback>
                <p:oleObj name="Equation" r:id="rId7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776538"/>
                        <a:ext cx="26828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199269" y="2258552"/>
          <a:ext cx="172878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8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269" y="2258552"/>
                        <a:ext cx="172878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69271" y="2255838"/>
          <a:ext cx="1606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9" name="Equation" r:id="rId11" imgW="1002960" imgH="203040" progId="Equation.DSMT4">
                  <p:embed/>
                </p:oleObj>
              </mc:Choice>
              <mc:Fallback>
                <p:oleObj name="Equation" r:id="rId11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71" y="2255838"/>
                        <a:ext cx="1606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771525" y="2895600"/>
          <a:ext cx="28670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0" name="Equation" r:id="rId13" imgW="1790640" imgH="431640" progId="Equation.DSMT4">
                  <p:embed/>
                </p:oleObj>
              </mc:Choice>
              <mc:Fallback>
                <p:oleObj name="Equation" r:id="rId13" imgW="179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895600"/>
                        <a:ext cx="28670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749300" y="4013200"/>
          <a:ext cx="25415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1" name="Equation" r:id="rId15" imgW="1587240" imgH="203040" progId="Equation.DSMT4">
                  <p:embed/>
                </p:oleObj>
              </mc:Choice>
              <mc:Fallback>
                <p:oleObj name="Equation" r:id="rId15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013200"/>
                        <a:ext cx="254158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1817894" y="4540250"/>
          <a:ext cx="16875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2" name="Equation" r:id="rId17" imgW="1054080" imgH="203040" progId="Equation.DSMT4">
                  <p:embed/>
                </p:oleObj>
              </mc:Choice>
              <mc:Fallback>
                <p:oleObj name="Equation" r:id="rId17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894" y="4540250"/>
                        <a:ext cx="16875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12802" y="3858752"/>
          <a:ext cx="2273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3" name="Equation" r:id="rId19" imgW="1422360" imgH="393480" progId="Equation.DSMT4">
                  <p:embed/>
                </p:oleObj>
              </mc:Choice>
              <mc:Fallback>
                <p:oleObj name="Equation" r:id="rId19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802" y="3858752"/>
                        <a:ext cx="22733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1830182" y="5010150"/>
          <a:ext cx="11176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4" name="Equation" r:id="rId21" imgW="698400" imgH="203040" progId="Equation.DSMT4">
                  <p:embed/>
                </p:oleObj>
              </mc:Choice>
              <mc:Fallback>
                <p:oleObj name="Equation" r:id="rId21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182" y="5010150"/>
                        <a:ext cx="11176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2512552" y="5310442"/>
            <a:ext cx="2622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After interpolation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1841294" y="5691442"/>
          <a:ext cx="10588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5" name="Equation" r:id="rId23" imgW="660240" imgH="203040" progId="Equation.DSMT4">
                  <p:embed/>
                </p:oleObj>
              </mc:Choice>
              <mc:Fallback>
                <p:oleObj name="Equation" r:id="rId23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294" y="5691442"/>
                        <a:ext cx="10588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512552" y="5977398"/>
            <a:ext cx="2933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Can you calculate the exact solution?</a:t>
            </a:r>
          </a:p>
        </p:txBody>
      </p:sp>
    </p:spTree>
    <p:extLst>
      <p:ext uri="{BB962C8B-B14F-4D97-AF65-F5344CB8AC3E}">
        <p14:creationId xmlns:p14="http://schemas.microsoft.com/office/powerpoint/2010/main" val="13583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16" grpId="0" build="p"/>
      <p:bldP spid="17" grpId="0" animBg="1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2544056" y="6174890"/>
            <a:ext cx="828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45364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7322" y="4303458"/>
            <a:ext cx="4610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1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 multiple-choice quiz has 200 questions each with 4 possible answers of which only 1 is the correct answer. What is the probability that sheer guess-work yields from 25 to 30 correct answers for 80 of the 200 problems about which the student has no knowledge?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21399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4424363" y="2368962"/>
          <a:ext cx="7318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1" name="Equation" r:id="rId4" imgW="457200" imgH="164880" progId="Equation.DSMT4">
                  <p:embed/>
                </p:oleObj>
              </mc:Choice>
              <mc:Fallback>
                <p:oleObj name="Equation" r:id="rId4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2368962"/>
                        <a:ext cx="7318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23696" y="2755900"/>
          <a:ext cx="10366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2" name="Equation" r:id="rId6" imgW="647640" imgH="253800" progId="Equation.DSMT4">
                  <p:embed/>
                </p:oleObj>
              </mc:Choice>
              <mc:Fallback>
                <p:oleObj name="Equation" r:id="rId6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696" y="2755900"/>
                        <a:ext cx="10366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505862" y="2741358"/>
          <a:ext cx="21955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3" name="Equation" r:id="rId8" imgW="1371600" imgH="279360" progId="Equation.DSMT4">
                  <p:embed/>
                </p:oleObj>
              </mc:Choice>
              <mc:Fallback>
                <p:oleObj name="Equation" r:id="rId8" imgW="1371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862" y="2741358"/>
                        <a:ext cx="21955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194300" y="2275966"/>
          <a:ext cx="14430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4" name="Equation" r:id="rId10" imgW="901440" imgH="228600" progId="Equation.DSMT4">
                  <p:embed/>
                </p:oleObj>
              </mc:Choice>
              <mc:Fallback>
                <p:oleObj name="Equation" r:id="rId10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275966"/>
                        <a:ext cx="14430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64048" y="2139950"/>
          <a:ext cx="13430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5" name="Equation" r:id="rId12" imgW="838080" imgH="393480" progId="Equation.DSMT4">
                  <p:embed/>
                </p:oleObj>
              </mc:Choice>
              <mc:Fallback>
                <p:oleObj name="Equation" r:id="rId12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139950"/>
                        <a:ext cx="13430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49300" y="3784188"/>
          <a:ext cx="311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6" name="Equation" r:id="rId14" imgW="1942920" imgH="431640" progId="Equation.DSMT4">
                  <p:embed/>
                </p:oleObj>
              </mc:Choice>
              <mc:Fallback>
                <p:oleObj name="Equation" r:id="rId14" imgW="194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784188"/>
                        <a:ext cx="3111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2302081" y="4568304"/>
          <a:ext cx="21367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7" name="Equation" r:id="rId16" imgW="1333440" imgH="203040" progId="Equation.DSMT4">
                  <p:embed/>
                </p:oleObj>
              </mc:Choice>
              <mc:Fallback>
                <p:oleObj name="Equation" r:id="rId16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081" y="4568304"/>
                        <a:ext cx="21367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2297161" y="4995342"/>
          <a:ext cx="23002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8" name="Equation" r:id="rId18" imgW="1434960" imgH="203040" progId="Equation.DSMT4">
                  <p:embed/>
                </p:oleObj>
              </mc:Choice>
              <mc:Fallback>
                <p:oleObj name="Equation" r:id="rId18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61" y="4995342"/>
                        <a:ext cx="230028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2299827" y="5412854"/>
          <a:ext cx="30130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19" name="Equation" r:id="rId20" imgW="1879560" imgH="203040" progId="Equation.DSMT4">
                  <p:embed/>
                </p:oleObj>
              </mc:Choice>
              <mc:Fallback>
                <p:oleObj name="Equation" r:id="rId20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827" y="5412854"/>
                        <a:ext cx="30130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304844" y="5812904"/>
          <a:ext cx="18129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20" name="Equation" r:id="rId22" imgW="1130040" imgH="177480" progId="Equation.DSMT4">
                  <p:embed/>
                </p:oleObj>
              </mc:Choice>
              <mc:Fallback>
                <p:oleObj name="Equation" r:id="rId22" imgW="1130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844" y="5812904"/>
                        <a:ext cx="18129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2333880" y="6187663"/>
          <a:ext cx="996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21" name="Equation" r:id="rId24" imgW="622080" imgH="203040" progId="Equation.DSMT4">
                  <p:embed/>
                </p:oleObj>
              </mc:Choice>
              <mc:Fallback>
                <p:oleObj name="Equation" r:id="rId2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880" y="6187663"/>
                        <a:ext cx="996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408282" y="3319414"/>
          <a:ext cx="22526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22" name="Equation" r:id="rId26" imgW="1409400" imgH="393480" progId="Equation.DSMT4">
                  <p:embed/>
                </p:oleObj>
              </mc:Choice>
              <mc:Fallback>
                <p:oleObj name="Equation" r:id="rId26" imgW="1409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282" y="3319414"/>
                        <a:ext cx="225266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6740525" y="3319208"/>
          <a:ext cx="22129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23" name="Equation" r:id="rId28" imgW="1384200" imgH="393480" progId="Equation.DSMT4">
                  <p:embed/>
                </p:oleObj>
              </mc:Choice>
              <mc:Fallback>
                <p:oleObj name="Equation" r:id="rId28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3319208"/>
                        <a:ext cx="22129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9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2082388" y="5503402"/>
            <a:ext cx="288000" cy="306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Approximation to the Binomial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6.5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Approximation to the Binomial</a:t>
            </a:r>
          </a:p>
        </p:txBody>
      </p:sp>
      <p:grpSp>
        <p:nvGrpSpPr>
          <p:cNvPr id="7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1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PU Physics entrance exam consists of 30 multiple-choice questions each with 4 possible answers of which only 1 is the correct answer. What is the probability that a prospective students will obtain scholarship by correctly answering at least 80% of the questions just by guessing?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24955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4999535" y="2744424"/>
          <a:ext cx="7318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2" name="Equation" r:id="rId3" imgW="457200" imgH="164880" progId="Equation.DSMT4">
                  <p:embed/>
                </p:oleObj>
              </mc:Choice>
              <mc:Fallback>
                <p:oleObj name="Equation" r:id="rId3" imgW="457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535" y="2744424"/>
                        <a:ext cx="7318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998868" y="3129266"/>
          <a:ext cx="10366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3" name="Equation" r:id="rId5" imgW="647640" imgH="253800" progId="Equation.DSMT4">
                  <p:embed/>
                </p:oleObj>
              </mc:Choice>
              <mc:Fallback>
                <p:oleObj name="Equation" r:id="rId5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868" y="3129266"/>
                        <a:ext cx="10366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127750" y="3117438"/>
          <a:ext cx="22161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4" name="Equation" r:id="rId7" imgW="1384200" imgH="279360" progId="Equation.DSMT4">
                  <p:embed/>
                </p:oleObj>
              </mc:Choice>
              <mc:Fallback>
                <p:oleObj name="Equation" r:id="rId7" imgW="1384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117438"/>
                        <a:ext cx="22161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848847" y="2660954"/>
          <a:ext cx="1504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5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847" y="2660954"/>
                        <a:ext cx="15049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64048" y="2520949"/>
          <a:ext cx="13430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6" name="Equation" r:id="rId11" imgW="838080" imgH="393480" progId="Equation.DSMT4">
                  <p:embed/>
                </p:oleObj>
              </mc:Choice>
              <mc:Fallback>
                <p:oleObj name="Equation" r:id="rId11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2520949"/>
                        <a:ext cx="13430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64048" y="3562350"/>
          <a:ext cx="26431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7" name="Equation" r:id="rId13" imgW="1650960" imgH="431640" progId="Equation.DSMT4">
                  <p:embed/>
                </p:oleObj>
              </mc:Choice>
              <mc:Fallback>
                <p:oleObj name="Equation" r:id="rId13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3562350"/>
                        <a:ext cx="26431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845802" y="4403931"/>
          <a:ext cx="177006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8" name="Equation" r:id="rId15" imgW="1104840" imgH="203040" progId="Equation.DSMT4">
                  <p:embed/>
                </p:oleObj>
              </mc:Choice>
              <mc:Fallback>
                <p:oleObj name="Equation" r:id="rId15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802" y="4403931"/>
                        <a:ext cx="177006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1874631" y="4940300"/>
          <a:ext cx="1852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9" name="Equation" r:id="rId17" imgW="1155600" imgH="203040" progId="Equation.DSMT4">
                  <p:embed/>
                </p:oleObj>
              </mc:Choice>
              <mc:Fallback>
                <p:oleObj name="Equation" r:id="rId17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631" y="4940300"/>
                        <a:ext cx="18526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1860756" y="5521325"/>
          <a:ext cx="4476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0" name="Equation" r:id="rId19" imgW="279360" imgH="203040" progId="Equation.DSMT4">
                  <p:embed/>
                </p:oleObj>
              </mc:Choice>
              <mc:Fallback>
                <p:oleObj name="Equation" r:id="rId19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756" y="5521325"/>
                        <a:ext cx="4476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035344" y="3695700"/>
          <a:ext cx="21907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1" name="Equation" r:id="rId21" imgW="1371600" imgH="393480" progId="Equation.DSMT4">
                  <p:embed/>
                </p:oleObj>
              </mc:Choice>
              <mc:Fallback>
                <p:oleObj name="Equation" r:id="rId21" imgW="1371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344" y="3695700"/>
                        <a:ext cx="21907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156746" y="5888292"/>
            <a:ext cx="4103942" cy="65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It is practically impossible to get scholarship just by pure luck in the entrance exam</a:t>
            </a:r>
          </a:p>
        </p:txBody>
      </p:sp>
    </p:spTree>
    <p:extLst>
      <p:ext uri="{BB962C8B-B14F-4D97-AF65-F5344CB8AC3E}">
        <p14:creationId xmlns:p14="http://schemas.microsoft.com/office/powerpoint/2010/main" val="15416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build="p"/>
      <p:bldP spid="17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Gamma and Exponential Distributions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6.6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Gamma and Exponential Distributions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There are still numerous situations that the normal distribution cannot cover. For such situations, different types of density functions are required.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Two such density functions are the </a:t>
            </a:r>
            <a:r>
              <a:rPr lang="en-US" sz="2000" b="1" dirty="0">
                <a:solidFill>
                  <a:schemeClr val="tx1"/>
                </a:solidFill>
              </a:rPr>
              <a:t>gamma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exponential distributions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Both distributions find applications in queuing theory and reliability problems.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254" y="3808207"/>
          <a:ext cx="20780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47" name="Equation" r:id="rId3" imgW="1155600" imgH="482400" progId="Equation.DSMT4">
                  <p:embed/>
                </p:oleObj>
              </mc:Choice>
              <mc:Fallback>
                <p:oleObj name="Equation" r:id="rId3" imgW="1155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3808207"/>
                        <a:ext cx="20780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1438" y="351790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gamma function </a:t>
            </a:r>
            <a:r>
              <a:rPr lang="en-US" sz="2000" dirty="0">
                <a:solidFill>
                  <a:schemeClr val="tx1"/>
                </a:solidFill>
              </a:rPr>
              <a:t>is defined by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4628944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l-G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8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0.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344" y="3488610"/>
            <a:ext cx="8964000" cy="149614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5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 build="p"/>
      <p:bldP spid="15" grpId="0" build="p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34879</TotalTime>
  <Words>1529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2859</cp:revision>
  <dcterms:created xsi:type="dcterms:W3CDTF">2009-05-04T03:18:57Z</dcterms:created>
  <dcterms:modified xsi:type="dcterms:W3CDTF">2023-11-14T08:48:46Z</dcterms:modified>
</cp:coreProperties>
</file>