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815" r:id="rId2"/>
    <p:sldId id="816" r:id="rId3"/>
    <p:sldId id="817" r:id="rId4"/>
    <p:sldId id="818" r:id="rId5"/>
    <p:sldId id="819" r:id="rId6"/>
    <p:sldId id="820" r:id="rId7"/>
    <p:sldId id="821" r:id="rId8"/>
    <p:sldId id="822" r:id="rId9"/>
    <p:sldId id="823" r:id="rId10"/>
    <p:sldId id="824" r:id="rId11"/>
    <p:sldId id="825" r:id="rId12"/>
    <p:sldId id="826" r:id="rId13"/>
    <p:sldId id="827" r:id="rId14"/>
    <p:sldId id="828" r:id="rId15"/>
    <p:sldId id="829" r:id="rId16"/>
    <p:sldId id="830" r:id="rId17"/>
    <p:sldId id="831" r:id="rId18"/>
    <p:sldId id="832" r:id="rId19"/>
    <p:sldId id="833" r:id="rId20"/>
    <p:sldId id="834" r:id="rId21"/>
    <p:sldId id="835" r:id="rId22"/>
    <p:sldId id="836" r:id="rId23"/>
    <p:sldId id="837" r:id="rId24"/>
    <p:sldId id="838" r:id="rId25"/>
    <p:sldId id="839" r:id="rId26"/>
    <p:sldId id="840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AF"/>
    <a:srgbClr val="FF2E62"/>
    <a:srgbClr val="FF5781"/>
    <a:srgbClr val="E6B02A"/>
    <a:srgbClr val="54C0E2"/>
    <a:srgbClr val="FF4775"/>
    <a:srgbClr val="EBC053"/>
    <a:srgbClr val="747335"/>
    <a:srgbClr val="427335"/>
    <a:srgbClr val="832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2" autoAdjust="0"/>
    <p:restoredTop sz="95833" autoAdjust="0"/>
  </p:normalViewPr>
  <p:slideViewPr>
    <p:cSldViewPr>
      <p:cViewPr varScale="1">
        <p:scale>
          <a:sx n="72" d="100"/>
          <a:sy n="72" d="100"/>
        </p:scale>
        <p:origin x="12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62"/>
    </p:cViewPr>
  </p:sorterViewPr>
  <p:notesViewPr>
    <p:cSldViewPr>
      <p:cViewPr varScale="1">
        <p:scale>
          <a:sx n="62" d="100"/>
          <a:sy n="62" d="100"/>
        </p:scale>
        <p:origin x="-14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ADCAFE-6052-4CF3-9D74-7AB56C920A4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8627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/>
              <a:t>Click to edit Master text styles</a:t>
            </a:r>
          </a:p>
          <a:p>
            <a:pPr lvl="1"/>
            <a:r>
              <a:rPr lang="id-ID" noProof="0"/>
              <a:t>Second level</a:t>
            </a:r>
          </a:p>
          <a:p>
            <a:pPr lvl="2"/>
            <a:r>
              <a:rPr lang="id-ID" noProof="0"/>
              <a:t>Third level</a:t>
            </a:r>
          </a:p>
          <a:p>
            <a:pPr lvl="3"/>
            <a:r>
              <a:rPr lang="id-ID" noProof="0"/>
              <a:t>Fourth level</a:t>
            </a:r>
          </a:p>
          <a:p>
            <a:pPr lvl="4"/>
            <a:r>
              <a:rPr lang="id-ID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D2176D3-5034-44DF-A657-70118B6377F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009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President University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Erwin Sitompul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10/</a:t>
            </a:r>
            <a:fld id="{0E0E0EFC-0006-47B9-BD30-22160D0C1AE9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1917700"/>
            <a:ext cx="9144000" cy="406400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82800" anchor="ctr" anchorCtr="1"/>
          <a:lstStyle/>
          <a:p>
            <a:pPr algn="ctr">
              <a:defRPr/>
            </a:pPr>
            <a:r>
              <a:rPr lang="en-US" dirty="0"/>
              <a:t>Lecture 10</a:t>
            </a: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1192213"/>
            <a:ext cx="9144000" cy="687387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3600"/>
              <a:t>Probability and Statistics</a:t>
            </a:r>
          </a:p>
        </p:txBody>
      </p:sp>
      <p:pic>
        <p:nvPicPr>
          <p:cNvPr id="8" name="Picture 27" descr="45277351686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0"/>
          <p:cNvSpPr>
            <a:spLocks noChangeShapeType="1"/>
          </p:cNvSpPr>
          <p:nvPr userDrawn="1"/>
        </p:nvSpPr>
        <p:spPr bwMode="auto">
          <a:xfrm>
            <a:off x="0" y="1898650"/>
            <a:ext cx="9144000" cy="0"/>
          </a:xfrm>
          <a:prstGeom prst="line">
            <a:avLst/>
          </a:prstGeom>
          <a:noFill/>
          <a:ln w="57150">
            <a:solidFill>
              <a:srgbClr val="FF2E6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 userDrawn="1"/>
        </p:nvSpPr>
        <p:spPr bwMode="auto">
          <a:xfrm>
            <a:off x="2622550" y="4362450"/>
            <a:ext cx="38512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Dr.-Ing. Erwin Sitompul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President University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2039938" y="5295900"/>
            <a:ext cx="497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2E62"/>
                </a:solidFill>
              </a:rPr>
              <a:t>http://zitompul.wordpress.com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49840" y="6051490"/>
            <a:ext cx="1640584" cy="400110"/>
            <a:chOff x="1638300" y="6051490"/>
            <a:chExt cx="1640584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1638300" y="6051490"/>
              <a:ext cx="358775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251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304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1475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769778" y="6049895"/>
            <a:ext cx="1597392" cy="396000"/>
            <a:chOff x="3769778" y="6049895"/>
            <a:chExt cx="1597392" cy="396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76977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62156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043170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198076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79400"/>
            <a:ext cx="2278063" cy="5846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9400"/>
            <a:ext cx="6686550" cy="584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279400"/>
            <a:ext cx="9117013" cy="449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233363"/>
            <a:ext cx="9144000" cy="539750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600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4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130550" y="0"/>
            <a:ext cx="6010275" cy="233363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President University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Erwin </a:t>
            </a:r>
            <a:r>
              <a:rPr lang="en-US" sz="1400" dirty="0" err="1"/>
              <a:t>Sitompul</a:t>
            </a:r>
            <a:endParaRPr lang="en-US" sz="1400" dirty="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10/</a:t>
            </a:r>
            <a:fld id="{AC268E9D-97A9-4070-9270-1A022528A1B1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pic>
        <p:nvPicPr>
          <p:cNvPr id="8201" name="Picture 34" descr="45277351686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5" Type="http://schemas.openxmlformats.org/officeDocument/2006/relationships/image" Target="../media/image23.png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8.wmf"/><Relationship Id="rId3" Type="http://schemas.openxmlformats.org/officeDocument/2006/relationships/image" Target="../media/image29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5.png"/><Relationship Id="rId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58.png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/>
          </a:p>
        </p:txBody>
      </p:sp>
      <p:sp>
        <p:nvSpPr>
          <p:cNvPr id="13315" name="Rectangle 20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endParaRPr lang="en-US" sz="1400"/>
          </a:p>
        </p:txBody>
      </p:sp>
      <p:sp>
        <p:nvSpPr>
          <p:cNvPr id="13316" name="Rectangle 21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endParaRPr lang="id-ID" sz="140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2663825"/>
            <a:ext cx="89995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2800" b="1" dirty="0">
                <a:solidFill>
                  <a:srgbClr val="FF2E62"/>
                </a:solidFill>
              </a:rPr>
              <a:t>Chapter 8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3159125"/>
            <a:ext cx="89995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3200" b="1" dirty="0">
                <a:solidFill>
                  <a:schemeClr val="tx1"/>
                </a:solidFill>
              </a:rPr>
              <a:t>Fundamental Sampling Distributions and Data Descriptions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Fundamental Sampling Distributions and Data Descriptions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1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Sampling Distribution of </a:t>
            </a:r>
            <a:r>
              <a:rPr lang="en-US" sz="3200" i="1" dirty="0"/>
              <a:t>X</a:t>
            </a:r>
            <a:r>
              <a:rPr lang="en-US" sz="3200" dirty="0"/>
              <a:t> and </a:t>
            </a:r>
            <a:r>
              <a:rPr lang="en-US" sz="3200" i="1" dirty="0"/>
              <a:t>S</a:t>
            </a:r>
            <a:r>
              <a:rPr lang="en-US" sz="3200" baseline="30000" dirty="0"/>
              <a:t>2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One should view that the sampling distribution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are the mean with which we eventually make inferences on the parameters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8.4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Sampling Distributions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43830" y="554498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4552950"/>
            <a:ext cx="907256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same principle applies in the case of the distribution of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. The sampling distribution produces information about the variability of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values around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in repeated experiments.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2228850"/>
            <a:ext cx="9072562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sampling distribution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with sample size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is the distribution that results when </a:t>
            </a:r>
            <a:r>
              <a:rPr lang="en-US" sz="2000" b="1" dirty="0">
                <a:solidFill>
                  <a:schemeClr val="tx1"/>
                </a:solidFill>
              </a:rPr>
              <a:t>an experiment is conducted over and over again </a:t>
            </a:r>
            <a:r>
              <a:rPr lang="en-US" sz="2000" dirty="0">
                <a:solidFill>
                  <a:schemeClr val="tx1"/>
                </a:solidFill>
              </a:rPr>
              <a:t>(always with sample size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) and </a:t>
            </a:r>
            <a:r>
              <a:rPr lang="en-US" sz="2000" b="1" dirty="0">
                <a:solidFill>
                  <a:schemeClr val="tx1"/>
                </a:solidFill>
              </a:rPr>
              <a:t>the many values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result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This sampling distribution, then, describes the variability of sample mean around the true population mean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08898" y="1917700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15458" y="2404602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9" name="TextBox 18"/>
          <p:cNvSpPr txBox="1"/>
          <p:nvPr/>
        </p:nvSpPr>
        <p:spPr>
          <a:xfrm flipV="1">
            <a:off x="7224050" y="191791"/>
            <a:ext cx="445955" cy="273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3200" dirty="0"/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/>
      <p:bldP spid="12" grpId="0" build="p"/>
      <p:bldP spid="15" grpId="0" build="p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Sampling Distribution of Means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/>
                </a:solidFill>
              </a:rPr>
              <a:t>Central Limit Theorem</a:t>
            </a:r>
            <a:r>
              <a:rPr lang="en-US" sz="2000" dirty="0">
                <a:solidFill>
                  <a:schemeClr val="tx1"/>
                </a:solidFill>
              </a:rPr>
              <a:t>. 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the mean of a random sample of size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taken from a population with mean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 and finite variance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 then the limiting form of the distribution of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Sampling Distribution of Means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81050" y="1725152"/>
          <a:ext cx="12573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29" name="Equation" r:id="rId3" imgW="698400" imgH="469800" progId="Equation.DSMT4">
                  <p:embed/>
                </p:oleObj>
              </mc:Choice>
              <mc:Fallback>
                <p:oleObj name="Equation" r:id="rId3" imgW="69840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725152"/>
                        <a:ext cx="12573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438" y="2658602"/>
            <a:ext cx="90725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as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 ∞, is the standard normal distribution </a:t>
            </a:r>
            <a:r>
              <a:rPr lang="en-US" sz="2000" i="1" dirty="0">
                <a:solidFill>
                  <a:schemeClr val="tx1"/>
                </a:solidFill>
                <a:sym typeface="Wingdings" pitchFamily="2" charset="2"/>
              </a:rPr>
              <a:t>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000" i="1" dirty="0">
                <a:solidFill>
                  <a:schemeClr val="tx1"/>
                </a:solidFill>
                <a:sym typeface="Wingdings" pitchFamily="2" charset="2"/>
              </a:rPr>
              <a:t>z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;</a:t>
            </a:r>
            <a:r>
              <a:rPr lang="en-US" sz="8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0,</a:t>
            </a:r>
            <a:r>
              <a:rPr lang="en-US" sz="8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1).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344" y="850900"/>
            <a:ext cx="8964000" cy="22225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93900" y="3473450"/>
            <a:ext cx="48958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712290" y="4125452"/>
            <a:ext cx="800924" cy="4000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Sampling Distribution of Means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Sampling Distribution of Means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30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An electrical firm manufactures light bulbs that have a length of life that is approximately normally distributed, with mean equal to 800 hours and a standard deviation of 40 hours. Find the probability that a random sample of 16 bulbs will have an average life of less than 775 hours.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24764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7" name="Object 1"/>
          <p:cNvGraphicFramePr>
            <a:graphicFrameLocks noChangeAspect="1"/>
          </p:cNvGraphicFramePr>
          <p:nvPr/>
        </p:nvGraphicFramePr>
        <p:xfrm>
          <a:off x="763588" y="2673350"/>
          <a:ext cx="10382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88" name="Equation" r:id="rId3" imgW="647640" imgH="241200" progId="Equation.DSMT4">
                  <p:embed/>
                </p:oleObj>
              </mc:Choice>
              <mc:Fallback>
                <p:oleObj name="Equation" r:id="rId3" imgW="64764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673350"/>
                        <a:ext cx="10382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28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05350" y="2584450"/>
            <a:ext cx="42195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9" name="Object 1"/>
          <p:cNvGraphicFramePr>
            <a:graphicFrameLocks noChangeAspect="1"/>
          </p:cNvGraphicFramePr>
          <p:nvPr/>
        </p:nvGraphicFramePr>
        <p:xfrm>
          <a:off x="1879600" y="2628900"/>
          <a:ext cx="18923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89" name="Equation" r:id="rId6" imgW="1180800" imgH="266400" progId="Equation.DSMT4">
                  <p:embed/>
                </p:oleObj>
              </mc:Choice>
              <mc:Fallback>
                <p:oleObj name="Equation" r:id="rId6" imgW="1180800" imgH="26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628900"/>
                        <a:ext cx="18923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"/>
          <p:cNvGraphicFramePr>
            <a:graphicFrameLocks noChangeAspect="1"/>
          </p:cNvGraphicFramePr>
          <p:nvPr/>
        </p:nvGraphicFramePr>
        <p:xfrm>
          <a:off x="776954" y="3306763"/>
          <a:ext cx="20764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90" name="Equation" r:id="rId8" imgW="1295280" imgH="393480" progId="Equation.DSMT4">
                  <p:embed/>
                </p:oleObj>
              </mc:Choice>
              <mc:Fallback>
                <p:oleObj name="Equation" r:id="rId8" imgW="129528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954" y="3306763"/>
                        <a:ext cx="20764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"/>
          <p:cNvGraphicFramePr>
            <a:graphicFrameLocks noChangeAspect="1"/>
          </p:cNvGraphicFramePr>
          <p:nvPr/>
        </p:nvGraphicFramePr>
        <p:xfrm>
          <a:off x="3905250" y="2673556"/>
          <a:ext cx="83343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91" name="Equation" r:id="rId10" imgW="520560" imgH="177480" progId="Equation.DSMT4">
                  <p:embed/>
                </p:oleObj>
              </mc:Choice>
              <mc:Fallback>
                <p:oleObj name="Equation" r:id="rId10" imgW="52056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2673556"/>
                        <a:ext cx="833438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"/>
          <p:cNvGraphicFramePr>
            <a:graphicFrameLocks noChangeAspect="1"/>
          </p:cNvGraphicFramePr>
          <p:nvPr/>
        </p:nvGraphicFramePr>
        <p:xfrm>
          <a:off x="764048" y="4095750"/>
          <a:ext cx="2686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92" name="Equation" r:id="rId12" imgW="1676160" imgH="304560" progId="Equation.DSMT4">
                  <p:embed/>
                </p:oleObj>
              </mc:Choice>
              <mc:Fallback>
                <p:oleObj name="Equation" r:id="rId12" imgW="167616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4095750"/>
                        <a:ext cx="26860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016000" y="5340350"/>
            <a:ext cx="600075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It is very unlikely that the mean life of the light bulbs is less then 775 hours, should the claim of 800 mean life be true.</a:t>
            </a:r>
          </a:p>
        </p:txBody>
      </p:sp>
      <p:graphicFrame>
        <p:nvGraphicFramePr>
          <p:cNvPr id="25" name="Object 1"/>
          <p:cNvGraphicFramePr>
            <a:graphicFrameLocks noChangeAspect="1"/>
          </p:cNvGraphicFramePr>
          <p:nvPr/>
        </p:nvGraphicFramePr>
        <p:xfrm>
          <a:off x="3501310" y="4191921"/>
          <a:ext cx="996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93" name="Equation" r:id="rId14" imgW="622080" imgH="203040" progId="Equation.DSMT4">
                  <p:embed/>
                </p:oleObj>
              </mc:Choice>
              <mc:Fallback>
                <p:oleObj name="Equation" r:id="rId14" imgW="6220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310" y="4191921"/>
                        <a:ext cx="9969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build="p"/>
      <p:bldP spid="16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3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962400"/>
            <a:ext cx="43053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Sampling Distribution of Means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Sampling Distribution of Means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36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An important manufacturing process produces cylindrical components parts for the automotive industry. It is important that the process produce parts having a mean of 5 mm. An experiment is conducted in which 100 parts produced by the process are selected randomly and the diameter measured on each.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It is known that the population standard deviation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dirty="0">
                <a:solidFill>
                  <a:schemeClr val="tx1"/>
                </a:solidFill>
              </a:rPr>
              <a:t> = 0.1. The experiment indicates a sample average diameter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= 5.027 mm. Does this sample information appears to support or refute the engineer’s conjecture?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3540125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7" name="Object 1"/>
          <p:cNvGraphicFramePr>
            <a:graphicFrameLocks noChangeAspect="1"/>
          </p:cNvGraphicFramePr>
          <p:nvPr/>
        </p:nvGraphicFramePr>
        <p:xfrm>
          <a:off x="793750" y="3737026"/>
          <a:ext cx="79216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05" name="Equation" r:id="rId4" imgW="495000" imgH="241200" progId="Equation.DSMT4">
                  <p:embed/>
                </p:oleObj>
              </mc:Choice>
              <mc:Fallback>
                <p:oleObj name="Equation" r:id="rId4" imgW="49500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737026"/>
                        <a:ext cx="792162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"/>
          <p:cNvGraphicFramePr>
            <a:graphicFrameLocks noChangeAspect="1"/>
          </p:cNvGraphicFramePr>
          <p:nvPr/>
        </p:nvGraphicFramePr>
        <p:xfrm>
          <a:off x="1854151" y="3707324"/>
          <a:ext cx="22590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06" name="Equation" r:id="rId6" imgW="1409400" imgH="266400" progId="Equation.DSMT4">
                  <p:embed/>
                </p:oleObj>
              </mc:Choice>
              <mc:Fallback>
                <p:oleObj name="Equation" r:id="rId6" imgW="140940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151" y="3707324"/>
                        <a:ext cx="225901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"/>
          <p:cNvGraphicFramePr>
            <a:graphicFrameLocks noChangeAspect="1"/>
          </p:cNvGraphicFramePr>
          <p:nvPr/>
        </p:nvGraphicFramePr>
        <p:xfrm>
          <a:off x="4285123" y="3751313"/>
          <a:ext cx="10160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07" name="Equation" r:id="rId8" imgW="634680" imgH="177480" progId="Equation.DSMT4">
                  <p:embed/>
                </p:oleObj>
              </mc:Choice>
              <mc:Fallback>
                <p:oleObj name="Equation" r:id="rId8" imgW="63468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123" y="3751313"/>
                        <a:ext cx="10160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387336" y="2302590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_</a:t>
            </a:r>
          </a:p>
        </p:txBody>
      </p:sp>
      <p:graphicFrame>
        <p:nvGraphicFramePr>
          <p:cNvPr id="283658" name="Object 8"/>
          <p:cNvGraphicFramePr>
            <a:graphicFrameLocks noChangeAspect="1"/>
          </p:cNvGraphicFramePr>
          <p:nvPr/>
        </p:nvGraphicFramePr>
        <p:xfrm>
          <a:off x="764460" y="4271298"/>
          <a:ext cx="18938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08" name="Equation" r:id="rId10" imgW="1180800" imgH="393480" progId="Equation.DSMT4">
                  <p:embed/>
                </p:oleObj>
              </mc:Choice>
              <mc:Fallback>
                <p:oleObj name="Equation" r:id="rId10" imgW="118080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60" y="4271298"/>
                        <a:ext cx="18938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"/>
          <p:cNvGraphicFramePr>
            <a:graphicFrameLocks noChangeAspect="1"/>
          </p:cNvGraphicFramePr>
          <p:nvPr/>
        </p:nvGraphicFramePr>
        <p:xfrm>
          <a:off x="769780" y="5051425"/>
          <a:ext cx="4171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09" name="Equation" r:id="rId12" imgW="2603160" imgH="330120" progId="Equation.DSMT4">
                  <p:embed/>
                </p:oleObj>
              </mc:Choice>
              <mc:Fallback>
                <p:oleObj name="Equation" r:id="rId12" imgW="2603160" imgH="3301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80" y="5051425"/>
                        <a:ext cx="41719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3579146" y="4006850"/>
            <a:ext cx="681910" cy="4000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Sampling Distribution of Means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Sampling Distribution of Means</a:t>
            </a:r>
          </a:p>
        </p:txBody>
      </p:sp>
      <p:graphicFrame>
        <p:nvGraphicFramePr>
          <p:cNvPr id="283658" name="Object 9"/>
          <p:cNvGraphicFramePr>
            <a:graphicFrameLocks noChangeAspect="1"/>
          </p:cNvGraphicFramePr>
          <p:nvPr/>
        </p:nvGraphicFramePr>
        <p:xfrm>
          <a:off x="760873" y="939800"/>
          <a:ext cx="4171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36" name="Equation" r:id="rId3" imgW="2603160" imgH="330120" progId="Equation.DSMT4">
                  <p:embed/>
                </p:oleObj>
              </mc:Choice>
              <mc:Fallback>
                <p:oleObj name="Equation" r:id="rId3" imgW="2603160" imgH="3301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73" y="939800"/>
                        <a:ext cx="41719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595563" y="1473200"/>
          <a:ext cx="250348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37" name="Equation" r:id="rId5" imgW="1562040" imgH="609480" progId="Equation.DSMT4">
                  <p:embed/>
                </p:oleObj>
              </mc:Choice>
              <mc:Fallback>
                <p:oleObj name="Equation" r:id="rId5" imgW="1562040" imgH="609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1473200"/>
                        <a:ext cx="2503487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598277" y="2436146"/>
          <a:ext cx="17303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38" name="Equation" r:id="rId7" imgW="1079280" imgH="279360" progId="Equation.DSMT4">
                  <p:embed/>
                </p:oleObj>
              </mc:Choice>
              <mc:Fallback>
                <p:oleObj name="Equation" r:id="rId7" imgW="10792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277" y="2436146"/>
                        <a:ext cx="17303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592085" y="2959815"/>
          <a:ext cx="31956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39" name="Equation" r:id="rId9" imgW="1993680" imgH="253800" progId="Equation.DSMT4">
                  <p:embed/>
                </p:oleObj>
              </mc:Choice>
              <mc:Fallback>
                <p:oleObj name="Equation" r:id="rId9" imgW="199368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085" y="2959815"/>
                        <a:ext cx="31956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598483" y="3488198"/>
          <a:ext cx="22796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40" name="Equation" r:id="rId11" imgW="1422360" imgH="253800" progId="Equation.DSMT4">
                  <p:embed/>
                </p:oleObj>
              </mc:Choice>
              <mc:Fallback>
                <p:oleObj name="Equation" r:id="rId11" imgW="14223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483" y="3488198"/>
                        <a:ext cx="22796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586038" y="4076494"/>
          <a:ext cx="16287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41" name="Equation" r:id="rId13" imgW="1015920" imgH="203040" progId="Equation.DSMT4">
                  <p:embed/>
                </p:oleObj>
              </mc:Choice>
              <mc:Fallback>
                <p:oleObj name="Equation" r:id="rId13" imgW="101592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4076494"/>
                        <a:ext cx="16287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49400" y="4688142"/>
            <a:ext cx="74231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Someone would experience by chance an </a:t>
            </a:r>
            <a:r>
              <a:rPr lang="en-US" sz="1600" b="1" i="1" dirty="0">
                <a:solidFill>
                  <a:schemeClr val="tx1"/>
                </a:solidFill>
              </a:rPr>
              <a:t>x</a:t>
            </a:r>
            <a:r>
              <a:rPr lang="en-US" sz="1600" b="1" dirty="0">
                <a:solidFill>
                  <a:schemeClr val="tx1"/>
                </a:solidFill>
              </a:rPr>
              <a:t> that is 0.027 mm from the mean </a:t>
            </a:r>
            <a:r>
              <a:rPr lang="el-GR" sz="1600" b="1" i="1" dirty="0">
                <a:solidFill>
                  <a:schemeClr val="tx1"/>
                </a:solidFill>
              </a:rPr>
              <a:t>μ</a:t>
            </a:r>
            <a:r>
              <a:rPr lang="en-US" sz="1600" b="1" dirty="0">
                <a:solidFill>
                  <a:schemeClr val="tx1"/>
                </a:solidFill>
              </a:rPr>
              <a:t> in only 7 in 1000 experiments. 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As a result, this experiment with </a:t>
            </a:r>
            <a:r>
              <a:rPr lang="en-US" sz="1600" b="1" i="1" dirty="0">
                <a:solidFill>
                  <a:schemeClr val="tx1"/>
                </a:solidFill>
              </a:rPr>
              <a:t>x</a:t>
            </a:r>
            <a:r>
              <a:rPr lang="en-US" sz="1600" b="1" dirty="0">
                <a:solidFill>
                  <a:schemeClr val="tx1"/>
                </a:solidFill>
              </a:rPr>
              <a:t> = 5.027 certainly does not give supporting evidence to the conjecture that </a:t>
            </a:r>
            <a:r>
              <a:rPr lang="el-GR" sz="1600" b="1" i="1" dirty="0">
                <a:solidFill>
                  <a:schemeClr val="tx1"/>
                </a:solidFill>
              </a:rPr>
              <a:t>μ</a:t>
            </a:r>
            <a:r>
              <a:rPr lang="en-US" sz="1600" b="1" dirty="0">
                <a:solidFill>
                  <a:schemeClr val="tx1"/>
                </a:solidFill>
              </a:rPr>
              <a:t> = 5.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In fact it strongly refutes the conjecture.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0" y="8318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5632" y="489564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72250" y="442185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build="p"/>
      <p:bldP spid="14" grpId="0" animBg="1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Sampling Distribution of Means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independent samples size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are drawn at random from two populations, discrete or continuous, with means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and variances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 respectively, then </a:t>
            </a:r>
            <a:r>
              <a:rPr lang="en-US" sz="2000" u="sng" dirty="0">
                <a:solidFill>
                  <a:schemeClr val="tx1"/>
                </a:solidFill>
              </a:rPr>
              <a:t>the sampling distribution of the differences of means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 is approximately normally distributed with mean and variance given by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Sampling Distribution of Means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64254" y="2126438"/>
          <a:ext cx="5006976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32" name="Equation" r:id="rId3" imgW="2781000" imgH="457200" progId="Equation.DSMT4">
                  <p:embed/>
                </p:oleObj>
              </mc:Choice>
              <mc:Fallback>
                <p:oleObj name="Equation" r:id="rId3" imgW="27810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54" y="2126438"/>
                        <a:ext cx="5006976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438" y="3059270"/>
            <a:ext cx="90725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Hence,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2344" y="850900"/>
            <a:ext cx="8964000" cy="40449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764872" y="3370420"/>
          <a:ext cx="294957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33" name="Equation" r:id="rId5" imgW="1638000" imgH="609480" progId="Equation.DSMT4">
                  <p:embed/>
                </p:oleObj>
              </mc:Choice>
              <mc:Fallback>
                <p:oleObj name="Equation" r:id="rId5" imgW="1638000" imgH="609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72" y="3370420"/>
                        <a:ext cx="2949575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4526120"/>
            <a:ext cx="90725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is approximately a standard normal variable.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8394" y="1310560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6152" y="1310560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601864" y="2421810"/>
            <a:ext cx="1080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  <p:bldP spid="11" grpId="0" animBg="1"/>
      <p:bldP spid="13" grpId="0" build="p"/>
      <p:bldP spid="14" grpId="0"/>
      <p:bldP spid="15" grpId="0"/>
      <p:bldP spid="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Sampling Distribution of Means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Sampling Distribution of Means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14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Two independent experiments are being run in which two different types of paints are compared. Eighteen specimens are painted using type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and the drying time in hours is recorded on each. The same is done with type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. The population standard deviations are both known to be 1.0.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Assuming that the mean drying time is equal for the two types of paint, find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i="1" baseline="-25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–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i="1" baseline="-25000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&gt;1.0), where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i="1" baseline="-25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i="1" baseline="-25000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are the average drying times for samples of size </a:t>
            </a:r>
            <a:r>
              <a:rPr lang="en-US" sz="2000" i="1" dirty="0" err="1">
                <a:solidFill>
                  <a:schemeClr val="tx1"/>
                </a:solidFill>
              </a:rPr>
              <a:t>n</a:t>
            </a:r>
            <a:r>
              <a:rPr lang="en-US" sz="2000" i="1" baseline="-25000" dirty="0" err="1">
                <a:solidFill>
                  <a:schemeClr val="tx1"/>
                </a:solidFill>
              </a:rPr>
              <a:t>A</a:t>
            </a:r>
            <a:r>
              <a:rPr lang="en-US" sz="800" i="1" baseline="-25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n</a:t>
            </a:r>
            <a:r>
              <a:rPr lang="en-US" sz="2000" i="1" baseline="-25000" dirty="0" err="1">
                <a:solidFill>
                  <a:schemeClr val="tx1"/>
                </a:solidFill>
              </a:rPr>
              <a:t>B</a:t>
            </a:r>
            <a:r>
              <a:rPr lang="en-US" sz="800" i="1" baseline="-25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18.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3206338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78796" y="3295856"/>
          <a:ext cx="21336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7" name="Equation" r:id="rId3" imgW="1333440" imgH="241200" progId="Equation.DSMT4">
                  <p:embed/>
                </p:oleObj>
              </mc:Choice>
              <mc:Fallback>
                <p:oleObj name="Equation" r:id="rId3" imgW="133344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96" y="3295856"/>
                        <a:ext cx="21336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778796" y="3711575"/>
          <a:ext cx="18113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8" name="Equation" r:id="rId5" imgW="1130040" imgH="457200" progId="Equation.DSMT4">
                  <p:embed/>
                </p:oleObj>
              </mc:Choice>
              <mc:Fallback>
                <p:oleObj name="Equation" r:id="rId5" imgW="113004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96" y="3711575"/>
                        <a:ext cx="18113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764254" y="4404440"/>
          <a:ext cx="257651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9" name="Equation" r:id="rId7" imgW="1600200" imgH="609480" progId="Equation.DSMT4">
                  <p:embed/>
                </p:oleObj>
              </mc:Choice>
              <mc:Fallback>
                <p:oleObj name="Equation" r:id="rId7" imgW="1600200" imgH="609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54" y="4404440"/>
                        <a:ext cx="257651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2594896" y="3762375"/>
          <a:ext cx="13843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0" name="Equation" r:id="rId9" imgW="863280" imgH="393480" progId="Equation.DSMT4">
                  <p:embed/>
                </p:oleObj>
              </mc:Choice>
              <mc:Fallback>
                <p:oleObj name="Equation" r:id="rId9" imgW="86328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896" y="3762375"/>
                        <a:ext cx="13843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3421063" y="4555665"/>
          <a:ext cx="1328737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1" name="Equation" r:id="rId11" imgW="825480" imgH="457200" progId="Equation.DSMT4">
                  <p:embed/>
                </p:oleObj>
              </mc:Choice>
              <mc:Fallback>
                <p:oleObj name="Equation" r:id="rId11" imgW="82548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4555665"/>
                        <a:ext cx="1328737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4530734" y="997898"/>
            <a:ext cx="858520" cy="4000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Sampling Distribution of Means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Sampling Distribution of Means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8509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749300" y="1058863"/>
          <a:ext cx="232886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80" name="Equation" r:id="rId3" imgW="1447560" imgH="203040" progId="Equation.DSMT4">
                  <p:embed/>
                </p:oleObj>
              </mc:Choice>
              <mc:Fallback>
                <p:oleObj name="Equation" r:id="rId3" imgW="14475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058863"/>
                        <a:ext cx="232886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05350" y="1695450"/>
            <a:ext cx="4209772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838200" y="1828800"/>
            <a:ext cx="3911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The paints are unlikely to be dried with a time difference of 1 hour, if their mean drying time is equal.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Should in the reality the difference is measured to be 1 hour, then the assumption that </a:t>
            </a:r>
            <a:r>
              <a:rPr lang="el-GR" sz="1600" b="1" i="1" dirty="0">
                <a:solidFill>
                  <a:schemeClr val="tx1"/>
                </a:solidFill>
              </a:rPr>
              <a:t>μ</a:t>
            </a:r>
            <a:r>
              <a:rPr lang="en-US" sz="1600" b="1" i="1" baseline="-25000" dirty="0">
                <a:solidFill>
                  <a:schemeClr val="tx1"/>
                </a:solidFill>
              </a:rPr>
              <a:t>A</a:t>
            </a:r>
            <a:r>
              <a:rPr lang="en-US" sz="1600" b="1" dirty="0">
                <a:solidFill>
                  <a:schemeClr val="tx1"/>
                </a:solidFill>
              </a:rPr>
              <a:t> = </a:t>
            </a:r>
            <a:r>
              <a:rPr lang="el-GR" sz="1600" b="1" i="1" dirty="0">
                <a:solidFill>
                  <a:schemeClr val="tx1"/>
                </a:solidFill>
              </a:rPr>
              <a:t>μ</a:t>
            </a:r>
            <a:r>
              <a:rPr lang="en-US" sz="1600" b="1" i="1" baseline="-25000" dirty="0">
                <a:solidFill>
                  <a:schemeClr val="tx1"/>
                </a:solidFill>
              </a:rPr>
              <a:t>B</a:t>
            </a:r>
            <a:r>
              <a:rPr lang="en-US" sz="1600" b="1" dirty="0">
                <a:solidFill>
                  <a:schemeClr val="tx1"/>
                </a:solidFill>
              </a:rPr>
              <a:t> is questionable.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3121025" y="1059180"/>
          <a:ext cx="22066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81" name="Equation" r:id="rId6" imgW="1371600" imgH="203040" progId="Equation.DSMT4">
                  <p:embed/>
                </p:oleObj>
              </mc:Choice>
              <mc:Fallback>
                <p:oleObj name="Equation" r:id="rId6" imgW="137160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1059180"/>
                        <a:ext cx="22066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Sampling Distribution of Means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Sampling Distribution of Means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94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With the same example as before, what difference can be inferred if the difference in the two sample averages is only 15 minutes instead of 1 hour?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20955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784225" y="2228850"/>
          <a:ext cx="15128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11" name="Equation" r:id="rId3" imgW="939600" imgH="457200" progId="Equation.DSMT4">
                  <p:embed/>
                </p:oleObj>
              </mc:Choice>
              <mc:Fallback>
                <p:oleObj name="Equation" r:id="rId3" imgW="9396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2228850"/>
                        <a:ext cx="151288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749300" y="3073400"/>
          <a:ext cx="27574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12" name="Equation" r:id="rId5" imgW="1714320" imgH="215640" progId="Equation.DSMT4">
                  <p:embed/>
                </p:oleObj>
              </mc:Choice>
              <mc:Fallback>
                <p:oleObj name="Equation" r:id="rId5" imgW="171432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73400"/>
                        <a:ext cx="27574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882650" y="3784600"/>
            <a:ext cx="72009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In 22.66% of the time, the paint </a:t>
            </a:r>
            <a:r>
              <a:rPr lang="en-US" sz="1600" b="1" i="1" dirty="0">
                <a:solidFill>
                  <a:schemeClr val="tx1"/>
                </a:solidFill>
              </a:rPr>
              <a:t>A</a:t>
            </a:r>
            <a:r>
              <a:rPr lang="en-US" sz="1600" b="1" dirty="0">
                <a:solidFill>
                  <a:schemeClr val="tx1"/>
                </a:solidFill>
              </a:rPr>
              <a:t> will dried 15 minutes longer than paint </a:t>
            </a:r>
            <a:r>
              <a:rPr lang="en-US" sz="1600" b="1" i="1" dirty="0">
                <a:solidFill>
                  <a:schemeClr val="tx1"/>
                </a:solidFill>
              </a:rPr>
              <a:t>B</a:t>
            </a:r>
            <a:r>
              <a:rPr lang="en-US" sz="1600" b="1" dirty="0">
                <a:solidFill>
                  <a:schemeClr val="tx1"/>
                </a:solidFill>
              </a:rPr>
              <a:t>, although their means are the same.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The difference in sample means of 15 minutes can happen by chance, 22.66% even though </a:t>
            </a:r>
            <a:r>
              <a:rPr lang="el-GR" sz="1600" b="1" i="1" dirty="0">
                <a:solidFill>
                  <a:schemeClr val="tx1"/>
                </a:solidFill>
              </a:rPr>
              <a:t>μ</a:t>
            </a:r>
            <a:r>
              <a:rPr lang="en-US" sz="1600" b="1" i="1" baseline="-25000" dirty="0">
                <a:solidFill>
                  <a:schemeClr val="tx1"/>
                </a:solidFill>
              </a:rPr>
              <a:t>A</a:t>
            </a:r>
            <a:r>
              <a:rPr lang="en-US" sz="1600" b="1" dirty="0">
                <a:solidFill>
                  <a:schemeClr val="tx1"/>
                </a:solidFill>
              </a:rPr>
              <a:t> = </a:t>
            </a:r>
            <a:r>
              <a:rPr lang="el-GR" sz="1600" b="1" i="1" dirty="0">
                <a:solidFill>
                  <a:schemeClr val="tx1"/>
                </a:solidFill>
              </a:rPr>
              <a:t>μ</a:t>
            </a:r>
            <a:r>
              <a:rPr lang="en-US" sz="1600" b="1" i="1" baseline="-25000" dirty="0">
                <a:solidFill>
                  <a:schemeClr val="tx1"/>
                </a:solidFill>
              </a:rPr>
              <a:t>B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As a result, that type of difference in average drying time certainly is not a clear indication that </a:t>
            </a:r>
            <a:r>
              <a:rPr lang="el-GR" sz="1600" b="1" i="1" dirty="0">
                <a:solidFill>
                  <a:schemeClr val="tx1"/>
                </a:solidFill>
              </a:rPr>
              <a:t>μ</a:t>
            </a:r>
            <a:r>
              <a:rPr lang="en-US" sz="1600" b="1" i="1" baseline="-25000" dirty="0">
                <a:solidFill>
                  <a:schemeClr val="tx1"/>
                </a:solidFill>
              </a:rPr>
              <a:t>A</a:t>
            </a:r>
            <a:r>
              <a:rPr lang="en-US" sz="1600" b="1" i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≠ </a:t>
            </a:r>
            <a:r>
              <a:rPr lang="el-GR" sz="1600" b="1" i="1" dirty="0">
                <a:solidFill>
                  <a:schemeClr val="tx1"/>
                </a:solidFill>
              </a:rPr>
              <a:t>μ</a:t>
            </a:r>
            <a:r>
              <a:rPr lang="en-US" sz="1600" b="1" i="1" baseline="-25000" dirty="0">
                <a:solidFill>
                  <a:schemeClr val="tx1"/>
                </a:solidFill>
              </a:rPr>
              <a:t>B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  <a:endParaRPr lang="en-US" sz="1600" b="1" i="1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14975" y="3028950"/>
            <a:ext cx="785750" cy="4000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3549650" y="3088148"/>
          <a:ext cx="22066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13" name="Equation" r:id="rId7" imgW="1371600" imgH="203040" progId="Equation.DSMT4">
                  <p:embed/>
                </p:oleObj>
              </mc:Choice>
              <mc:Fallback>
                <p:oleObj name="Equation" r:id="rId7" imgW="13716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3088148"/>
                        <a:ext cx="22066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  <p:bldP spid="17" grpId="0" build="p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4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4354" y="2925508"/>
            <a:ext cx="3724846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2675350" y="4006232"/>
          <a:ext cx="305276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77" name="Equation" r:id="rId4" imgW="1904760" imgH="419040" progId="Equation.DSMT4">
                  <p:embed/>
                </p:oleObj>
              </mc:Choice>
              <mc:Fallback>
                <p:oleObj name="Equation" r:id="rId4" imgW="1904760" imgH="419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350" y="4006232"/>
                        <a:ext cx="3052762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Sampling Distribution of Means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Sampling Distribution of Means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05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television picture tubes of manufacturer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has a mean lifetime of 6.5 years and a standard deviation of 0.9 year, while those of manufacturer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has a mean lifetime of 6.0 years and a standard deviation of 0.8 year.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What is the probability that a random sample of 36 tubes from manufacturer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will have a mean lifetime that is at least 1 year more than the mean lifetime of a sample of 49 tubes from manufacturer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3324528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78796" y="3472832"/>
          <a:ext cx="17462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78" name="Equation" r:id="rId6" imgW="1091880" imgH="241200" progId="Equation.DSMT4">
                  <p:embed/>
                </p:oleObj>
              </mc:Choice>
              <mc:Fallback>
                <p:oleObj name="Equation" r:id="rId6" imgW="109188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96" y="3472832"/>
                        <a:ext cx="17462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764048" y="4006232"/>
          <a:ext cx="18113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79" name="Equation" r:id="rId8" imgW="1130040" imgH="457200" progId="Equation.DSMT4">
                  <p:embed/>
                </p:oleObj>
              </mc:Choice>
              <mc:Fallback>
                <p:oleObj name="Equation" r:id="rId8" imgW="113004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4006232"/>
                        <a:ext cx="18113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78796" y="5295282"/>
          <a:ext cx="17573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80" name="Equation" r:id="rId10" imgW="1091880" imgH="393480" progId="Equation.DSMT4">
                  <p:embed/>
                </p:oleObj>
              </mc:Choice>
              <mc:Fallback>
                <p:oleObj name="Equation" r:id="rId10" imgW="109188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96" y="5295282"/>
                        <a:ext cx="1757362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64048" y="6183664"/>
          <a:ext cx="31654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81" name="Equation" r:id="rId12" imgW="1968480" imgH="203040" progId="Equation.DSMT4">
                  <p:embed/>
                </p:oleObj>
              </mc:Choice>
              <mc:Fallback>
                <p:oleObj name="Equation" r:id="rId12" imgW="19684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6183664"/>
                        <a:ext cx="31654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749300" y="4806332"/>
          <a:ext cx="16287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82" name="Equation" r:id="rId14" imgW="1015920" imgH="253800" progId="Equation.DSMT4">
                  <p:embed/>
                </p:oleObj>
              </mc:Choice>
              <mc:Fallback>
                <p:oleObj name="Equation" r:id="rId14" imgW="101592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806332"/>
                        <a:ext cx="16287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5387054" y="6124260"/>
            <a:ext cx="800100" cy="4000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2595562" y="3487580"/>
          <a:ext cx="144303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83" name="Equation" r:id="rId16" imgW="901440" imgH="177480" progId="Equation.DSMT4">
                  <p:embed/>
                </p:oleObj>
              </mc:Choice>
              <mc:Fallback>
                <p:oleObj name="Equation" r:id="rId16" imgW="90144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2" y="3487580"/>
                        <a:ext cx="1443038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2577640" y="5295282"/>
          <a:ext cx="17573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84" name="Equation" r:id="rId18" imgW="1091880" imgH="393480" progId="Equation.DSMT4">
                  <p:embed/>
                </p:oleObj>
              </mc:Choice>
              <mc:Fallback>
                <p:oleObj name="Equation" r:id="rId18" imgW="10918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640" y="5295282"/>
                        <a:ext cx="1757362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967162" y="6183664"/>
          <a:ext cx="22050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85" name="Equation" r:id="rId20" imgW="1371600" imgH="203040" progId="Equation.DSMT4">
                  <p:embed/>
                </p:oleObj>
              </mc:Choice>
              <mc:Fallback>
                <p:oleObj name="Equation" r:id="rId20" imgW="137160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2" y="6183664"/>
                        <a:ext cx="2205038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Populations and Samples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chemeClr val="tx1"/>
                </a:solidFill>
              </a:rPr>
              <a:t>population</a:t>
            </a:r>
            <a:r>
              <a:rPr lang="en-US" sz="2000" dirty="0">
                <a:solidFill>
                  <a:schemeClr val="tx1"/>
                </a:solidFill>
              </a:rPr>
              <a:t> consists of the totality of the observations with which we are concerned.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 population is the </a:t>
            </a:r>
            <a:r>
              <a:rPr lang="en-US" sz="2000" b="1" dirty="0">
                <a:solidFill>
                  <a:schemeClr val="tx1"/>
                </a:solidFill>
              </a:rPr>
              <a:t>entire group </a:t>
            </a:r>
            <a:r>
              <a:rPr lang="en-US" sz="2000" dirty="0">
                <a:solidFill>
                  <a:schemeClr val="tx1"/>
                </a:solidFill>
              </a:rPr>
              <a:t>we are interested in, which we wish to describe or draw conclusions about.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Random Sampling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438" y="2540000"/>
            <a:ext cx="90725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chemeClr val="tx1"/>
                </a:solidFill>
              </a:rPr>
              <a:t>sample </a:t>
            </a:r>
            <a:r>
              <a:rPr lang="en-US" sz="2000" dirty="0">
                <a:solidFill>
                  <a:schemeClr val="tx1"/>
                </a:solidFill>
              </a:rPr>
              <a:t>is a subset of a population.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3562350"/>
            <a:ext cx="9072562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In the field of statistical inference, the statistician is interested in arriving at conclusions concerning a </a:t>
            </a:r>
            <a:r>
              <a:rPr lang="en-US" sz="2000" u="sng" dirty="0">
                <a:solidFill>
                  <a:schemeClr val="tx1"/>
                </a:solidFill>
              </a:rPr>
              <a:t>population</a:t>
            </a:r>
            <a:r>
              <a:rPr lang="en-US" sz="2000" dirty="0">
                <a:solidFill>
                  <a:schemeClr val="tx1"/>
                </a:solidFill>
              </a:rPr>
              <a:t> when it is impossible or impractical to observe the entire set of observations that make up the population.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This brings us to consider the notion of </a:t>
            </a:r>
            <a:r>
              <a:rPr lang="en-US" sz="2000" u="sng" dirty="0">
                <a:solidFill>
                  <a:schemeClr val="tx1"/>
                </a:solidFill>
              </a:rPr>
              <a:t>sampling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In order to obtain valid inference about a population, the samples must be </a:t>
            </a:r>
            <a:r>
              <a:rPr lang="en-US" sz="2000" u="sng" dirty="0">
                <a:solidFill>
                  <a:schemeClr val="tx1"/>
                </a:solidFill>
              </a:rPr>
              <a:t>representative</a:t>
            </a:r>
            <a:r>
              <a:rPr lang="en-US" sz="2000" dirty="0">
                <a:solidFill>
                  <a:schemeClr val="tx1"/>
                </a:solidFill>
              </a:rPr>
              <a:t> of the population.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2344" y="835946"/>
            <a:ext cx="8964000" cy="1215104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2344" y="2465848"/>
            <a:ext cx="8964000" cy="4445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  <p:bldP spid="11" grpId="0" build="p"/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Sampling Distribution of Means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Sampling Distribution of Means</a:t>
            </a:r>
          </a:p>
        </p:txBody>
      </p:sp>
      <p:pic>
        <p:nvPicPr>
          <p:cNvPr id="4884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9350" y="1657350"/>
            <a:ext cx="57531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71650" y="4895850"/>
            <a:ext cx="60007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It is almost impossible (only by 0.4% chance) that the mean lifetime of the tube of manufacturer </a:t>
            </a:r>
            <a:r>
              <a:rPr lang="en-US" sz="1600" b="1" i="1" dirty="0">
                <a:solidFill>
                  <a:schemeClr val="tx1"/>
                </a:solidFill>
              </a:rPr>
              <a:t>A</a:t>
            </a:r>
            <a:r>
              <a:rPr lang="en-US" sz="1600" b="1" dirty="0">
                <a:solidFill>
                  <a:schemeClr val="tx1"/>
                </a:solidFill>
              </a:rPr>
              <a:t> will be 1 year longer than that of manufacturer </a:t>
            </a:r>
            <a:r>
              <a:rPr lang="en-US" sz="1600" b="1" i="1" dirty="0">
                <a:solidFill>
                  <a:schemeClr val="tx1"/>
                </a:solidFill>
              </a:rPr>
              <a:t>B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They are more probably to differ around 0.5 year, as given by the difference of the population means.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8509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764048" y="1177004"/>
          <a:ext cx="31654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52" name="Equation" r:id="rId4" imgW="1968480" imgH="203040" progId="Equation.DSMT4">
                  <p:embed/>
                </p:oleObj>
              </mc:Choice>
              <mc:Fallback>
                <p:oleObj name="Equation" r:id="rId4" imgW="19684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1177004"/>
                        <a:ext cx="31654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5387054" y="1117600"/>
            <a:ext cx="800100" cy="4000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967162" y="1177004"/>
          <a:ext cx="22050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53" name="Equation" r:id="rId6" imgW="1371600" imgH="203040" progId="Equation.DSMT4">
                  <p:embed/>
                </p:oleObj>
              </mc:Choice>
              <mc:Fallback>
                <p:oleObj name="Equation" r:id="rId6" imgW="137160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2" y="1177004"/>
                        <a:ext cx="2205038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Homework 9A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Probability and Statistics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95350"/>
            <a:ext cx="9072562" cy="1377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/>
              <a:tabLst>
                <a:tab pos="811213" algn="l"/>
                <a:tab pos="8701088" algn="r"/>
              </a:tabLst>
            </a:pPr>
            <a:r>
              <a:rPr lang="en-US" sz="1800" dirty="0">
                <a:solidFill>
                  <a:schemeClr val="tx1"/>
                </a:solidFill>
              </a:rPr>
              <a:t>An company manufactures light bulbs that have a mean operating voltage of 100 volts and a standard deviation of 10 volts. The distribution of light bulb voltage is normal. Find the probability that a random sample of 25 light bulbs will have an average operating voltage less than 95 volts.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	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(Mont.E7.13)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	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438" y="2362200"/>
            <a:ext cx="9072562" cy="2089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 startAt="2"/>
              <a:tabLst>
                <a:tab pos="811213" algn="l"/>
                <a:tab pos="8701088" algn="r"/>
              </a:tabLst>
            </a:pPr>
            <a:r>
              <a:rPr lang="en-US" sz="1800" dirty="0">
                <a:solidFill>
                  <a:schemeClr val="tx1"/>
                </a:solidFill>
              </a:rPr>
              <a:t>A first random sample of size 36 is taken from a normal population having a mean of 75 and a standard deviation of 3. A second random sample of size 25 is taken from another normal population having a mean of 80 and a standard deviation of 5. </a:t>
            </a:r>
          </a:p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tabLst>
                <a:tab pos="811213" algn="l"/>
                <a:tab pos="8701088" algn="r"/>
              </a:tabLst>
            </a:pPr>
            <a:r>
              <a:rPr lang="en-US" sz="1800" dirty="0">
                <a:solidFill>
                  <a:schemeClr val="tx1"/>
                </a:solidFill>
              </a:rPr>
              <a:t>	Find the probability that the sample mean computed from second population will exceed the sample mean computed from the first population by at least 3.4 but less than </a:t>
            </a:r>
            <a:r>
              <a:rPr lang="en-US" sz="1800">
                <a:solidFill>
                  <a:schemeClr val="tx1"/>
                </a:solidFill>
              </a:rPr>
              <a:t>5.9.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	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(Wal8.828)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3200"/>
              <a:t>Sampling Distribution of </a:t>
            </a:r>
            <a:r>
              <a:rPr lang="en-US" altLang="en-US" sz="3200" i="1"/>
              <a:t>S</a:t>
            </a:r>
            <a:r>
              <a:rPr lang="en-US" altLang="en-US" sz="3200" baseline="30000"/>
              <a:t>2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5113" indent="-265113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chemeClr val="tx1"/>
                </a:solidFill>
              </a:rPr>
              <a:t>If </a:t>
            </a:r>
            <a:r>
              <a:rPr lang="en-US" altLang="en-US" sz="2000" i="1" dirty="0">
                <a:solidFill>
                  <a:schemeClr val="tx1"/>
                </a:solidFill>
              </a:rPr>
              <a:t>S</a:t>
            </a:r>
            <a:r>
              <a:rPr lang="en-US" altLang="en-US" sz="2000" baseline="30000" dirty="0">
                <a:solidFill>
                  <a:schemeClr val="tx1"/>
                </a:solidFill>
              </a:rPr>
              <a:t>2</a:t>
            </a:r>
            <a:r>
              <a:rPr lang="en-US" altLang="en-US" sz="2000" dirty="0">
                <a:solidFill>
                  <a:schemeClr val="tx1"/>
                </a:solidFill>
              </a:rPr>
              <a:t> is the variance of a random sample of size </a:t>
            </a:r>
            <a:r>
              <a:rPr lang="en-US" altLang="en-US" sz="2000" i="1" dirty="0">
                <a:solidFill>
                  <a:schemeClr val="tx1"/>
                </a:solidFill>
              </a:rPr>
              <a:t>n</a:t>
            </a:r>
            <a:r>
              <a:rPr lang="en-US" altLang="en-US" sz="2000" dirty="0">
                <a:solidFill>
                  <a:schemeClr val="tx1"/>
                </a:solidFill>
              </a:rPr>
              <a:t> taken from a normal population having the variance </a:t>
            </a:r>
            <a:r>
              <a:rPr lang="el-GR" altLang="en-US" sz="2000" i="1" dirty="0">
                <a:solidFill>
                  <a:schemeClr val="tx1"/>
                </a:solidFill>
              </a:rPr>
              <a:t>σ</a:t>
            </a:r>
            <a:r>
              <a:rPr lang="en-US" altLang="en-US" sz="2000" baseline="30000" dirty="0">
                <a:solidFill>
                  <a:schemeClr val="tx1"/>
                </a:solidFill>
              </a:rPr>
              <a:t>2</a:t>
            </a:r>
            <a:r>
              <a:rPr lang="en-US" altLang="en-US" sz="2000" dirty="0">
                <a:solidFill>
                  <a:schemeClr val="tx1"/>
                </a:solidFill>
              </a:rPr>
              <a:t>, then the statistic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82800"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1400"/>
              <a:t>Chapter 8.6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82800"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Sampling Distribution of </a:t>
            </a:r>
            <a:r>
              <a:rPr lang="en-US" altLang="en-US" sz="1400" i="1"/>
              <a:t>S</a:t>
            </a:r>
            <a:r>
              <a:rPr lang="en-US" altLang="en-US" sz="1400" baseline="30000"/>
              <a:t>2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749007"/>
              </p:ext>
            </p:extLst>
          </p:nvPr>
        </p:nvGraphicFramePr>
        <p:xfrm>
          <a:off x="757238" y="1373188"/>
          <a:ext cx="34067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66" name="Equation" r:id="rId3" imgW="1892160" imgH="507960" progId="Equation.DSMT4">
                  <p:embed/>
                </p:oleObj>
              </mc:Choice>
              <mc:Fallback>
                <p:oleObj name="Equation" r:id="rId3" imgW="18921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373188"/>
                        <a:ext cx="340677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2406650"/>
            <a:ext cx="90725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5113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altLang="en-US" sz="2000">
                <a:solidFill>
                  <a:schemeClr val="tx1"/>
                </a:solidFill>
              </a:rPr>
              <a:t>has a chi-squared distribution with </a:t>
            </a:r>
            <a:r>
              <a:rPr lang="en-US" altLang="en-US" sz="2000" i="1">
                <a:solidFill>
                  <a:schemeClr val="tx1"/>
                </a:solidFill>
              </a:rPr>
              <a:t>v</a:t>
            </a:r>
            <a:r>
              <a:rPr lang="en-US" altLang="en-US" sz="8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</a:rPr>
              <a:t>=</a:t>
            </a:r>
            <a:r>
              <a:rPr lang="en-US" altLang="en-US" sz="800">
                <a:solidFill>
                  <a:schemeClr val="tx1"/>
                </a:solidFill>
              </a:rPr>
              <a:t> </a:t>
            </a:r>
            <a:r>
              <a:rPr lang="en-US" altLang="en-US" sz="2000" i="1">
                <a:solidFill>
                  <a:schemeClr val="tx1"/>
                </a:solidFill>
              </a:rPr>
              <a:t>n</a:t>
            </a:r>
            <a:r>
              <a:rPr lang="en-US" altLang="en-US" sz="8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</a:rPr>
              <a:t>–</a:t>
            </a:r>
            <a:r>
              <a:rPr lang="en-US" altLang="en-US" sz="8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</a:rPr>
              <a:t>1 degrees of freedom.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550" y="836613"/>
            <a:ext cx="8963025" cy="1955800"/>
          </a:xfrm>
          <a:prstGeom prst="rect">
            <a:avLst/>
          </a:prstGeom>
          <a:noFill/>
          <a:ln w="19050" algn="ctr">
            <a:solidFill>
              <a:srgbClr val="FF2E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60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3200"/>
              <a:t>Sampling Distribution of </a:t>
            </a:r>
            <a:r>
              <a:rPr lang="en-US" altLang="en-US" sz="3200" i="1"/>
              <a:t>S</a:t>
            </a:r>
            <a:r>
              <a:rPr lang="en-US" altLang="en-US" sz="3200" baseline="30000"/>
              <a:t>2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5113" indent="-265113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tx1"/>
                </a:solidFill>
              </a:rPr>
              <a:t>Table A.5 gives values of      for various values of </a:t>
            </a:r>
            <a:r>
              <a:rPr lang="el-GR" altLang="en-US" sz="20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>
                <a:solidFill>
                  <a:schemeClr val="tx1"/>
                </a:solidFill>
              </a:rPr>
              <a:t> and v.</a:t>
            </a:r>
          </a:p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tx1"/>
                </a:solidFill>
              </a:rPr>
              <a:t>The column headings are the areas </a:t>
            </a:r>
            <a:r>
              <a:rPr lang="el-GR" altLang="en-US" sz="20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tx1"/>
                </a:solidFill>
              </a:rPr>
              <a:t>The left column shows the degrees of freedom.</a:t>
            </a:r>
          </a:p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tx1"/>
                </a:solidFill>
              </a:rPr>
              <a:t>The table entry are the      value.</a:t>
            </a: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82800"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1400"/>
              <a:t>Chapter 8.6</a:t>
            </a: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82800"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Sampling Distribution of </a:t>
            </a:r>
            <a:r>
              <a:rPr lang="en-US" altLang="en-US" sz="1400" i="1"/>
              <a:t>S</a:t>
            </a:r>
            <a:r>
              <a:rPr lang="en-US" altLang="en-US" sz="1400" baseline="30000"/>
              <a:t>2</a:t>
            </a:r>
          </a:p>
        </p:txBody>
      </p:sp>
      <p:pic>
        <p:nvPicPr>
          <p:cNvPr id="531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3117850"/>
            <a:ext cx="4676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3624263" y="747713"/>
          <a:ext cx="366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4" name="Equation" r:id="rId4" imgW="203040" imgH="241200" progId="Equation.DSMT4">
                  <p:embed/>
                </p:oleObj>
              </mc:Choice>
              <mc:Fallback>
                <p:oleObj name="Equation" r:id="rId4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747713"/>
                        <a:ext cx="366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52545"/>
              </p:ext>
            </p:extLst>
          </p:nvPr>
        </p:nvGraphicFramePr>
        <p:xfrm>
          <a:off x="3430588" y="1754188"/>
          <a:ext cx="366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5" name="Equation" r:id="rId6" imgW="203040" imgH="241200" progId="Equation.DSMT4">
                  <p:embed/>
                </p:oleObj>
              </mc:Choice>
              <mc:Fallback>
                <p:oleObj name="Equation" r:id="rId6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1754188"/>
                        <a:ext cx="366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4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3200"/>
              <a:t>Table A.5 Chi-Squared Distribution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82800"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1400"/>
              <a:t>Chapter 8.6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82800"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Sampling Distribution of </a:t>
            </a:r>
            <a:r>
              <a:rPr lang="en-US" altLang="en-US" sz="1400" i="1"/>
              <a:t>S</a:t>
            </a:r>
            <a:r>
              <a:rPr lang="en-US" altLang="en-US" sz="1400" baseline="30000"/>
              <a:t>2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74788" y="806450"/>
            <a:ext cx="5715000" cy="5822950"/>
            <a:chOff x="1475042" y="806450"/>
            <a:chExt cx="5715000" cy="5822950"/>
          </a:xfrm>
        </p:grpSpPr>
        <p:pic>
          <p:nvPicPr>
            <p:cNvPr id="17414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042" y="809625"/>
              <a:ext cx="5715000" cy="581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5327650" y="806450"/>
              <a:ext cx="1466850" cy="13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8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3200"/>
              <a:t>Table A.5 Chi-Squared Distribution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82800"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1400"/>
              <a:t>Chapter 8.6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82800"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Sampling Distribution of </a:t>
            </a:r>
            <a:r>
              <a:rPr lang="en-US" altLang="en-US" sz="1400" i="1"/>
              <a:t>S</a:t>
            </a:r>
            <a:r>
              <a:rPr lang="en-US" altLang="en-US" sz="1400" baseline="30000"/>
              <a:t>2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776288"/>
            <a:ext cx="56769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96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02100" y="4273550"/>
            <a:ext cx="6477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algn="ctr">
            <a:solidFill>
              <a:srgbClr val="FF94A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endParaRPr lang="en-US" alt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3200"/>
              <a:t>Sampling Distribution of </a:t>
            </a:r>
            <a:r>
              <a:rPr lang="en-US" altLang="en-US" sz="3200" i="1"/>
              <a:t>S</a:t>
            </a:r>
            <a:r>
              <a:rPr lang="en-US" altLang="en-US" sz="3200" baseline="30000"/>
              <a:t>2</a:t>
            </a:r>
          </a:p>
        </p:txBody>
      </p:sp>
      <p:sp>
        <p:nvSpPr>
          <p:cNvPr id="308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82800"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1400"/>
              <a:t>Chapter 8.6</a:t>
            </a:r>
          </a:p>
        </p:txBody>
      </p:sp>
      <p:sp>
        <p:nvSpPr>
          <p:cNvPr id="3083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82800"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Sampling Distribution of </a:t>
            </a:r>
            <a:r>
              <a:rPr lang="en-US" altLang="en-US" sz="1400" i="1"/>
              <a:t>S</a:t>
            </a:r>
            <a:r>
              <a:rPr lang="en-US" altLang="en-US" sz="1400" baseline="30000"/>
              <a:t>2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0" y="777875"/>
            <a:ext cx="727075" cy="1081088"/>
            <a:chOff x="0" y="2717800"/>
            <a:chExt cx="727075" cy="1080000"/>
          </a:xfrm>
        </p:grpSpPr>
        <p:sp>
          <p:nvSpPr>
            <p:cNvPr id="3088" name="Rectangle 7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/>
            </a:p>
          </p:txBody>
        </p:sp>
        <p:cxnSp>
          <p:nvCxnSpPr>
            <p:cNvPr id="3089" name="Straight Connector 9"/>
            <p:cNvCxnSpPr>
              <a:cxnSpLocks noChangeShapeType="1"/>
            </p:cNvCxnSpPr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algn="ctr">
              <a:solidFill>
                <a:srgbClr val="FF578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1017588"/>
            <a:ext cx="9072562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altLang="en-US" sz="2000">
                <a:solidFill>
                  <a:schemeClr val="tx1"/>
                </a:solidFill>
              </a:rPr>
              <a:t>A manufacturer of car batteries guarantees that his batteries will last, on the average, 3 years with a standard deviation of 1 year. If five of these batteries have lifetimes of 1.9, 2.4, 3.0, 3.5, and 4.2 years, is the manufacturer still convinced that his batteries have a standard deviation of 1 year? Assume that the battery lifetime follows a normal distribution.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2717800"/>
            <a:ext cx="266700" cy="107950"/>
          </a:xfrm>
          <a:prstGeom prst="rect">
            <a:avLst/>
          </a:prstGeom>
          <a:solidFill>
            <a:srgbClr val="FF94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endParaRPr lang="en-US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48778"/>
              </p:ext>
            </p:extLst>
          </p:nvPr>
        </p:nvGraphicFramePr>
        <p:xfrm>
          <a:off x="763588" y="2806700"/>
          <a:ext cx="23114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34" name="Equation" r:id="rId3" imgW="1434960" imgH="698400" progId="Equation.DSMT4">
                  <p:embed/>
                </p:oleObj>
              </mc:Choice>
              <mc:Fallback>
                <p:oleObj name="Equation" r:id="rId3" imgW="14349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806700"/>
                        <a:ext cx="23114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598636"/>
              </p:ext>
            </p:extLst>
          </p:nvPr>
        </p:nvGraphicFramePr>
        <p:xfrm>
          <a:off x="3100388" y="3222625"/>
          <a:ext cx="20050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35" name="Equation" r:id="rId5" imgW="1244520" imgH="444240" progId="Equation.DSMT4">
                  <p:embed/>
                </p:oleObj>
              </mc:Choice>
              <mc:Fallback>
                <p:oleObj name="Equation" r:id="rId5" imgW="1244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3222625"/>
                        <a:ext cx="2005012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780174"/>
              </p:ext>
            </p:extLst>
          </p:nvPr>
        </p:nvGraphicFramePr>
        <p:xfrm>
          <a:off x="5176838" y="3414713"/>
          <a:ext cx="81756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36" name="Equation" r:id="rId7" imgW="507960" imgH="177480" progId="Equation.DSMT4">
                  <p:embed/>
                </p:oleObj>
              </mc:Choice>
              <mc:Fallback>
                <p:oleObj name="Equation" r:id="rId7" imgW="507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3414713"/>
                        <a:ext cx="817562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611674"/>
              </p:ext>
            </p:extLst>
          </p:nvPr>
        </p:nvGraphicFramePr>
        <p:xfrm>
          <a:off x="762000" y="4073525"/>
          <a:ext cx="160178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37" name="Equation" r:id="rId9" imgW="888840" imgH="419040" progId="Equation.DSMT4">
                  <p:embed/>
                </p:oleObj>
              </mc:Choice>
              <mc:Fallback>
                <p:oleObj name="Equation" r:id="rId9" imgW="888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73525"/>
                        <a:ext cx="160178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865829"/>
              </p:ext>
            </p:extLst>
          </p:nvPr>
        </p:nvGraphicFramePr>
        <p:xfrm>
          <a:off x="3859213" y="4295775"/>
          <a:ext cx="8461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38" name="Equation" r:id="rId11" imgW="469800" imgH="203040" progId="Equation.DSMT4">
                  <p:embed/>
                </p:oleObj>
              </mc:Choice>
              <mc:Fallback>
                <p:oleObj name="Equation" r:id="rId11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4295775"/>
                        <a:ext cx="8461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393950" y="5029200"/>
            <a:ext cx="60007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5113" indent="-265113" eaLnBrk="0" hangingPunct="0">
              <a:tabLst>
                <a:tab pos="6002338" algn="l"/>
              </a:tabLs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tabLst>
                <a:tab pos="6002338" algn="l"/>
              </a:tabLs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tabLst>
                <a:tab pos="6002338" algn="l"/>
              </a:tabLs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tabLst>
                <a:tab pos="6002338" algn="l"/>
              </a:tabLs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tabLst>
                <a:tab pos="6002338" algn="l"/>
              </a:tabLs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02338" algn="l"/>
              </a:tabLs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02338" algn="l"/>
              </a:tabLs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02338" algn="l"/>
              </a:tabLs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02338" algn="l"/>
              </a:tabLst>
              <a:defRPr sz="24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anose="05000000000000000000" pitchFamily="2" charset="2"/>
              <a:buChar char=""/>
            </a:pPr>
            <a:r>
              <a:rPr lang="en-US" altLang="en-US" sz="1600" b="1">
                <a:solidFill>
                  <a:schemeClr val="tx1"/>
                </a:solidFill>
              </a:rPr>
              <a:t>From the table, 95% of the </a:t>
            </a:r>
            <a:r>
              <a:rPr lang="el-GR" altLang="en-US" sz="1600" b="1" i="1">
                <a:solidFill>
                  <a:schemeClr val="tx1"/>
                </a:solidFill>
              </a:rPr>
              <a:t>χ</a:t>
            </a:r>
            <a:r>
              <a:rPr lang="en-US" altLang="en-US" sz="1600" b="1" baseline="30000">
                <a:solidFill>
                  <a:schemeClr val="tx1"/>
                </a:solidFill>
              </a:rPr>
              <a:t>2</a:t>
            </a:r>
            <a:r>
              <a:rPr lang="en-US" altLang="en-US" sz="1600" b="1">
                <a:solidFill>
                  <a:schemeClr val="tx1"/>
                </a:solidFill>
              </a:rPr>
              <a:t> values with 4 degrees of freedom fall between 0.484 and 11.143.</a:t>
            </a:r>
          </a:p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anose="05000000000000000000" pitchFamily="2" charset="2"/>
              <a:buChar char=""/>
            </a:pPr>
            <a:r>
              <a:rPr lang="en-US" altLang="en-US" sz="1600" b="1">
                <a:solidFill>
                  <a:schemeClr val="tx1"/>
                </a:solidFill>
              </a:rPr>
              <a:t>The computed value with </a:t>
            </a:r>
            <a:r>
              <a:rPr lang="el-GR" altLang="en-US" sz="1600" b="1" i="1">
                <a:solidFill>
                  <a:schemeClr val="tx1"/>
                </a:solidFill>
              </a:rPr>
              <a:t>σ</a:t>
            </a:r>
            <a:r>
              <a:rPr lang="en-US" altLang="en-US" sz="1600" b="1" baseline="30000">
                <a:solidFill>
                  <a:schemeClr val="tx1"/>
                </a:solidFill>
              </a:rPr>
              <a:t>2</a:t>
            </a:r>
            <a:r>
              <a:rPr lang="en-US" altLang="en-US" sz="800" b="1">
                <a:solidFill>
                  <a:schemeClr val="tx1"/>
                </a:solidFill>
              </a:rPr>
              <a:t> </a:t>
            </a:r>
            <a:r>
              <a:rPr lang="en-US" altLang="en-US" sz="1600" b="1">
                <a:solidFill>
                  <a:schemeClr val="tx1"/>
                </a:solidFill>
              </a:rPr>
              <a:t>=</a:t>
            </a:r>
            <a:r>
              <a:rPr lang="en-US" altLang="en-US" sz="800" b="1">
                <a:solidFill>
                  <a:schemeClr val="tx1"/>
                </a:solidFill>
              </a:rPr>
              <a:t> </a:t>
            </a:r>
            <a:r>
              <a:rPr lang="en-US" altLang="en-US" sz="1600" b="1">
                <a:solidFill>
                  <a:schemeClr val="tx1"/>
                </a:solidFill>
              </a:rPr>
              <a:t>1 is reasonable.</a:t>
            </a:r>
          </a:p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anose="05000000000000000000" pitchFamily="2" charset="2"/>
              <a:buChar char=""/>
            </a:pPr>
            <a:r>
              <a:rPr lang="en-US" altLang="en-US" sz="1600" b="1">
                <a:solidFill>
                  <a:schemeClr val="tx1"/>
                </a:solidFill>
              </a:rPr>
              <a:t>The manufacturer has no reason to doubt the current standard deviation.</a:t>
            </a: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820406"/>
              </p:ext>
            </p:extLst>
          </p:nvPr>
        </p:nvGraphicFramePr>
        <p:xfrm>
          <a:off x="2349500" y="4110038"/>
          <a:ext cx="14636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39" name="Equation" r:id="rId13" imgW="812520" imgH="419040" progId="Equation.DSMT4">
                  <p:embed/>
                </p:oleObj>
              </mc:Choice>
              <mc:Fallback>
                <p:oleObj name="Equation" r:id="rId13" imgW="812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110038"/>
                        <a:ext cx="14636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37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build="p"/>
      <p:bldP spid="12" grpId="0" animBg="1"/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Random Sampling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Any sampling procedure that produces inferences that consistently overestimate or consistently underestimate some characteristic of the population is said to be </a:t>
            </a:r>
            <a:r>
              <a:rPr lang="en-US" sz="2000" b="1" dirty="0">
                <a:solidFill>
                  <a:schemeClr val="tx1"/>
                </a:solidFill>
              </a:rPr>
              <a:t>biased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To eliminate any possibility of bias in the sampling procedure, it is desirable to choose a </a:t>
            </a:r>
            <a:r>
              <a:rPr lang="en-US" sz="2000" b="1" dirty="0">
                <a:solidFill>
                  <a:schemeClr val="tx1"/>
                </a:solidFill>
              </a:rPr>
              <a:t>random sample </a:t>
            </a:r>
            <a:r>
              <a:rPr lang="en-US" sz="2000" dirty="0">
                <a:solidFill>
                  <a:schemeClr val="tx1"/>
                </a:solidFill>
              </a:rPr>
              <a:t>in the sense that the observations are made </a:t>
            </a:r>
            <a:r>
              <a:rPr lang="en-US" sz="2000" u="sng" dirty="0">
                <a:solidFill>
                  <a:schemeClr val="tx1"/>
                </a:solidFill>
              </a:rPr>
              <a:t>independently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u="sng" dirty="0">
                <a:solidFill>
                  <a:schemeClr val="tx1"/>
                </a:solidFill>
              </a:rPr>
              <a:t>at random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Random Sampling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3162300"/>
            <a:ext cx="90725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,..., </a:t>
            </a:r>
            <a:r>
              <a:rPr lang="en-US" sz="2000" i="1" dirty="0" err="1">
                <a:solidFill>
                  <a:schemeClr val="tx1"/>
                </a:solidFill>
              </a:rPr>
              <a:t>X</a:t>
            </a:r>
            <a:r>
              <a:rPr lang="en-US" sz="2000" i="1" baseline="-25000" dirty="0" err="1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be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independent random variables, each having the same probability distribution </a:t>
            </a:r>
            <a:r>
              <a:rPr lang="en-US" sz="2000" i="1" dirty="0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). We then define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,..., </a:t>
            </a:r>
            <a:r>
              <a:rPr lang="en-US" sz="2000" i="1" dirty="0" err="1">
                <a:solidFill>
                  <a:schemeClr val="tx1"/>
                </a:solidFill>
              </a:rPr>
              <a:t>X</a:t>
            </a:r>
            <a:r>
              <a:rPr lang="en-US" sz="2000" i="1" baseline="-25000" dirty="0" err="1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to be a random sample of size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from the population </a:t>
            </a:r>
            <a:r>
              <a:rPr lang="en-US" sz="2000" i="1" dirty="0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and write its joint probability distribution as</a:t>
            </a:r>
          </a:p>
        </p:txBody>
      </p:sp>
      <p:graphicFrame>
        <p:nvGraphicFramePr>
          <p:cNvPr id="283658" name="Object 1"/>
          <p:cNvGraphicFramePr>
            <a:graphicFrameLocks noChangeAspect="1"/>
          </p:cNvGraphicFramePr>
          <p:nvPr/>
        </p:nvGraphicFramePr>
        <p:xfrm>
          <a:off x="762461" y="4214558"/>
          <a:ext cx="40909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33" name="Equation" r:id="rId3" imgW="2273040" imgH="228600" progId="Equation.DSMT4">
                  <p:embed/>
                </p:oleObj>
              </mc:Choice>
              <mc:Fallback>
                <p:oleObj name="Equation" r:id="rId3" imgW="22730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61" y="4214558"/>
                        <a:ext cx="40909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82344" y="3088354"/>
            <a:ext cx="8964000" cy="1615154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Random Sampling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312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one makes a random selection of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= 8 storage batteries from a manufacturing process, which has maintained the same specifications, and records the length of life for each battery with the first measurement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being a value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, the second measurement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a value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 and so forth, then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,...,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8</a:t>
            </a:r>
            <a:r>
              <a:rPr lang="en-US" sz="2000" dirty="0">
                <a:solidFill>
                  <a:schemeClr val="tx1"/>
                </a:solidFill>
              </a:rPr>
              <a:t> are the values of the random sample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,...,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8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we assume the population of battery lives to be </a:t>
            </a:r>
            <a:r>
              <a:rPr lang="en-US" sz="2000" u="sng" dirty="0">
                <a:solidFill>
                  <a:schemeClr val="tx1"/>
                </a:solidFill>
              </a:rPr>
              <a:t>normal</a:t>
            </a:r>
            <a:r>
              <a:rPr lang="en-US" sz="2000" dirty="0">
                <a:solidFill>
                  <a:schemeClr val="tx1"/>
                </a:solidFill>
              </a:rPr>
              <a:t>, the possible values of any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i="1" baseline="-25000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= 1, 2,..., 8 will be precisely the same as those in the original population, and hence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i="1" baseline="-25000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has the same identical </a:t>
            </a:r>
            <a:r>
              <a:rPr lang="en-US" sz="2000" u="sng" dirty="0">
                <a:solidFill>
                  <a:schemeClr val="tx1"/>
                </a:solidFill>
              </a:rPr>
              <a:t>normal</a:t>
            </a:r>
            <a:r>
              <a:rPr lang="en-US" sz="2000" dirty="0">
                <a:solidFill>
                  <a:schemeClr val="tx1"/>
                </a:solidFill>
              </a:rPr>
              <a:t> distribution as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8.1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Random 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44244" y="5963062"/>
            <a:ext cx="533400" cy="622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Random Sampling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Suppose we wish to arrive at a conclusion concerning the proportion of coffee-drinking people in the US who prefer a certain brand of coffee. It is </a:t>
            </a:r>
            <a:r>
              <a:rPr lang="en-US" sz="2000" u="sng" dirty="0">
                <a:solidFill>
                  <a:schemeClr val="tx1"/>
                </a:solidFill>
              </a:rPr>
              <a:t>impossible</a:t>
            </a:r>
            <a:r>
              <a:rPr lang="en-US" sz="2000" dirty="0">
                <a:solidFill>
                  <a:schemeClr val="tx1"/>
                </a:solidFill>
              </a:rPr>
              <a:t> to compute the value of the parameter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that represents the population proportion.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Instead, we select a representative random sample, and can easily calculate the proportion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of people in this sample favoring a certain brand of coffee.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value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is now used to make an inference concerning the true proportion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505700" y="1695450"/>
            <a:ext cx="1440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Why?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31048" y="2051050"/>
            <a:ext cx="39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^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8506" y="2628900"/>
            <a:ext cx="39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^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3784600"/>
            <a:ext cx="9072562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is a function of the observed values in the random sample.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Many random sample are possible to be taken from the population, and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would vary from sample to sample.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i="1" dirty="0">
                <a:solidFill>
                  <a:schemeClr val="tx1"/>
                </a:solidFill>
              </a:rPr>
              <a:t>p </a:t>
            </a:r>
            <a:r>
              <a:rPr lang="en-US" sz="2000" dirty="0">
                <a:solidFill>
                  <a:schemeClr val="tx1"/>
                </a:solidFill>
              </a:rPr>
              <a:t>is a value of a random variable that is represented by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754" y="3651250"/>
            <a:ext cx="39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^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7902" y="4244054"/>
            <a:ext cx="39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^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05494" y="4525502"/>
            <a:ext cx="39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^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939" y="4569952"/>
            <a:ext cx="39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^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5524500"/>
            <a:ext cx="90725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Any function of the random variables that constitutes (or contains) a random sample is called a </a:t>
            </a:r>
            <a:r>
              <a:rPr lang="en-US" sz="2000" b="1" dirty="0">
                <a:solidFill>
                  <a:schemeClr val="tx1"/>
                </a:solidFill>
              </a:rPr>
              <a:t>statistic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2344" y="5473700"/>
            <a:ext cx="8964000" cy="6667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8.2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Some Important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1" grpId="0"/>
      <p:bldP spid="12" grpId="0"/>
      <p:bldP spid="13" grpId="0" build="p"/>
      <p:bldP spid="14" grpId="0"/>
      <p:bldP spid="15" grpId="0"/>
      <p:bldP spid="16" grpId="0"/>
      <p:bldP spid="17" grpId="0"/>
      <p:bldP spid="18" grpId="0" build="p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Sample Mean and Sample Variance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,..., </a:t>
            </a:r>
            <a:r>
              <a:rPr lang="en-US" sz="2000" i="1" dirty="0" err="1">
                <a:solidFill>
                  <a:schemeClr val="tx1"/>
                </a:solidFill>
              </a:rPr>
              <a:t>X</a:t>
            </a:r>
            <a:r>
              <a:rPr lang="en-US" sz="2000" i="1" baseline="-25000" dirty="0" err="1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represent a random sample of size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, then the </a:t>
            </a:r>
            <a:r>
              <a:rPr lang="en-US" sz="2000" b="1" dirty="0">
                <a:solidFill>
                  <a:schemeClr val="tx1"/>
                </a:solidFill>
              </a:rPr>
              <a:t>sample mean </a:t>
            </a:r>
            <a:r>
              <a:rPr lang="en-US" sz="2000" dirty="0">
                <a:solidFill>
                  <a:schemeClr val="tx1"/>
                </a:solidFill>
              </a:rPr>
              <a:t>is defined by the statistic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8.2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Some Important Statistics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344" y="821404"/>
            <a:ext cx="8964000" cy="1674146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49300" y="1384300"/>
          <a:ext cx="1257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64" name="Equation" r:id="rId3" imgW="698400" imgH="609480" progId="Equation.DSMT4">
                  <p:embed/>
                </p:oleObj>
              </mc:Choice>
              <mc:Fallback>
                <p:oleObj name="Equation" r:id="rId3" imgW="698400" imgH="609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384300"/>
                        <a:ext cx="12573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71438" y="3012978"/>
            <a:ext cx="9072562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,..., </a:t>
            </a:r>
            <a:r>
              <a:rPr lang="en-US" sz="2000" i="1" dirty="0" err="1">
                <a:solidFill>
                  <a:schemeClr val="tx1"/>
                </a:solidFill>
              </a:rPr>
              <a:t>X</a:t>
            </a:r>
            <a:r>
              <a:rPr lang="en-US" sz="2000" i="1" baseline="-25000" dirty="0" err="1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represent a random sample of size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, then the </a:t>
            </a:r>
            <a:r>
              <a:rPr lang="en-US" sz="2000" b="1" dirty="0">
                <a:solidFill>
                  <a:schemeClr val="tx1"/>
                </a:solidFill>
              </a:rPr>
              <a:t>sample variance </a:t>
            </a:r>
            <a:r>
              <a:rPr lang="en-US" sz="2000" dirty="0">
                <a:solidFill>
                  <a:schemeClr val="tx1"/>
                </a:solidFill>
              </a:rPr>
              <a:t>is defined by the statistic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2344" y="2970782"/>
            <a:ext cx="8964000" cy="1748702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692150" y="3533775"/>
          <a:ext cx="21018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65" name="Equation" r:id="rId5" imgW="1168200" imgH="609480" progId="Equation.DSMT4">
                  <p:embed/>
                </p:oleObj>
              </mc:Choice>
              <mc:Fallback>
                <p:oleObj name="Equation" r:id="rId5" imgW="1168200" imgH="609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533775"/>
                        <a:ext cx="21018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9" grpId="0" animBg="1"/>
      <p:bldP spid="21" grpId="0" build="p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7475586" y="3829050"/>
            <a:ext cx="400050" cy="7112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016044" y="2806700"/>
            <a:ext cx="1008000" cy="4000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Some Important Statistics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8.2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Some Important Statistics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34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 comparison of coffee prices at 4 randomly selected grocery stores in San Diego showed increases from the previous month of 12, 15, 17, and 20 cents for a 1-pound bag.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Find the mean and the variance of this random sample of price increases.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2491198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1"/>
          <p:cNvGraphicFramePr>
            <a:graphicFrameLocks noChangeAspect="1"/>
          </p:cNvGraphicFramePr>
          <p:nvPr/>
        </p:nvGraphicFramePr>
        <p:xfrm>
          <a:off x="764048" y="2718261"/>
          <a:ext cx="32321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02" name="Equation" r:id="rId3" imgW="2019240" imgH="393480" progId="Equation.DSMT4">
                  <p:embed/>
                </p:oleObj>
              </mc:Choice>
              <mc:Fallback>
                <p:oleObj name="Equation" r:id="rId3" imgW="201924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2718261"/>
                        <a:ext cx="32321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749300" y="3532648"/>
          <a:ext cx="17462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03" name="Equation" r:id="rId5" imgW="1091880" imgH="609480" progId="Equation.DSMT4">
                  <p:embed/>
                </p:oleObj>
              </mc:Choice>
              <mc:Fallback>
                <p:oleObj name="Equation" r:id="rId5" imgW="1091880" imgH="609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532648"/>
                        <a:ext cx="17462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2482850" y="3828844"/>
          <a:ext cx="46497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04" name="Equation" r:id="rId7" imgW="2908080" imgH="419040" progId="Equation.DSMT4">
                  <p:embed/>
                </p:oleObj>
              </mc:Choice>
              <mc:Fallback>
                <p:oleObj name="Equation" r:id="rId7" imgW="290808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828844"/>
                        <a:ext cx="464978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7251700" y="3873500"/>
          <a:ext cx="6096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05" name="Equation" r:id="rId9" imgW="380880" imgH="393480" progId="Equation.DSMT4">
                  <p:embed/>
                </p:oleObj>
              </mc:Choice>
              <mc:Fallback>
                <p:oleObj name="Equation" r:id="rId9" imgW="38088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873500"/>
                        <a:ext cx="6096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2" grpId="0" build="p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3593894" y="5962444"/>
            <a:ext cx="1244806" cy="548148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3629231" y="5984003"/>
          <a:ext cx="11652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0" name="Equation" r:id="rId3" imgW="647640" imgH="253800" progId="Equation.DSMT4">
                  <p:embed/>
                </p:oleObj>
              </mc:Choice>
              <mc:Fallback>
                <p:oleObj name="Equation" r:id="rId3" imgW="64764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231" y="5984003"/>
                        <a:ext cx="11652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/>
              <a:t>Sample Variance and Sample Standard Deviation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is the variance of a random sample of size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, we may write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8.2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Some Important Statistics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344" y="821404"/>
            <a:ext cx="8964000" cy="1674146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764048" y="1147302"/>
          <a:ext cx="28098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1" name="Equation" r:id="rId5" imgW="1562040" imgH="698400" progId="Equation.DSMT4">
                  <p:embed/>
                </p:oleObj>
              </mc:Choice>
              <mc:Fallback>
                <p:oleObj name="Equation" r:id="rId5" imgW="1562040" imgH="69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1147302"/>
                        <a:ext cx="280987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2804446"/>
            <a:ext cx="9072562" cy="53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chemeClr val="tx1"/>
                </a:solidFill>
              </a:rPr>
              <a:t>sample standard deviation</a:t>
            </a:r>
            <a:r>
              <a:rPr lang="en-US" sz="2000" dirty="0">
                <a:solidFill>
                  <a:schemeClr val="tx1"/>
                </a:solidFill>
              </a:rPr>
              <a:t>, denoted by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, is the positive square root of the sample variance.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2344" y="2747502"/>
            <a:ext cx="8964000" cy="6667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0" y="3765500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4003974"/>
            <a:ext cx="9072562" cy="87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Find the variance of the data 3, 4, 5, 6, 6, and 7, representing the number of trout caught by a random sample of 6 fishermen on June 19, 1996, at Lake Muskoka.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0" y="49847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49300" y="5118100"/>
          <a:ext cx="1219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2" name="Equation" r:id="rId7" imgW="761760" imgH="431640" progId="Equation.DSMT4">
                  <p:embed/>
                </p:oleObj>
              </mc:Choice>
              <mc:Fallback>
                <p:oleObj name="Equation" r:id="rId7" imgW="7617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118100"/>
                        <a:ext cx="12192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1993900" y="5118100"/>
          <a:ext cx="10572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3" name="Equation" r:id="rId9" imgW="660240" imgH="431640" progId="Equation.DSMT4">
                  <p:embed/>
                </p:oleObj>
              </mc:Choice>
              <mc:Fallback>
                <p:oleObj name="Equation" r:id="rId9" imgW="66024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118100"/>
                        <a:ext cx="10572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3189288" y="5073650"/>
          <a:ext cx="262731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4" name="Equation" r:id="rId11" imgW="1460160" imgH="444240" progId="Equation.DSMT4">
                  <p:embed/>
                </p:oleObj>
              </mc:Choice>
              <mc:Fallback>
                <p:oleObj name="Equation" r:id="rId11" imgW="146016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5073650"/>
                        <a:ext cx="2627312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5776913" y="5119688"/>
          <a:ext cx="617537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5" name="Equation" r:id="rId13" imgW="342720" imgH="393480" progId="Equation.DSMT4">
                  <p:embed/>
                </p:oleObj>
              </mc:Choice>
              <mc:Fallback>
                <p:oleObj name="Equation" r:id="rId13" imgW="34272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5119688"/>
                        <a:ext cx="617537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5816600" y="6007100"/>
            <a:ext cx="31115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Can you calculate with the first formula?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" grpId="0" build="p"/>
      <p:bldP spid="19" grpId="0" animBg="1"/>
      <p:bldP spid="12" grpId="0" build="p"/>
      <p:bldP spid="13" grpId="0" animBg="1"/>
      <p:bldP spid="17" grpId="0" build="p"/>
      <p:bldP spid="18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44244" y="5963062"/>
            <a:ext cx="533400" cy="622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Sampling Distributions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field of statistical inference is basically concerned with generalizations and predictions.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For each sample selected from the population we can compute statistics (</a:t>
            </a:r>
            <a:r>
              <a:rPr lang="en-US" sz="2000" i="1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en-US" sz="2000" i="1" dirty="0">
                <a:solidFill>
                  <a:schemeClr val="tx1"/>
                </a:solidFill>
              </a:rPr>
              <a:t>e</a:t>
            </a:r>
            <a:r>
              <a:rPr lang="en-US" sz="2000" dirty="0">
                <a:solidFill>
                  <a:schemeClr val="tx1"/>
                </a:solidFill>
              </a:rPr>
              <a:t>., the </a:t>
            </a:r>
            <a:r>
              <a:rPr lang="en-US" sz="2000" u="sng" dirty="0">
                <a:solidFill>
                  <a:schemeClr val="tx1"/>
                </a:solidFill>
              </a:rPr>
              <a:t>sample parameters</a:t>
            </a:r>
            <a:r>
              <a:rPr lang="en-US" sz="2000" dirty="0">
                <a:solidFill>
                  <a:schemeClr val="tx1"/>
                </a:solidFill>
              </a:rPr>
              <a:t>) , and from these statistics we made various statements concerning the values of the </a:t>
            </a:r>
            <a:r>
              <a:rPr lang="en-US" sz="2000" u="sng" dirty="0">
                <a:solidFill>
                  <a:schemeClr val="tx1"/>
                </a:solidFill>
              </a:rPr>
              <a:t>population parameters</a:t>
            </a:r>
            <a:r>
              <a:rPr lang="en-US" sz="2000" dirty="0">
                <a:solidFill>
                  <a:schemeClr val="tx1"/>
                </a:solidFill>
              </a:rPr>
              <a:t> that may or may not be true.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8.4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Sampling Distributions</a:t>
            </a: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71438" y="3073194"/>
            <a:ext cx="90725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Since a statistic is a random variable that depends only on the observed sample, it must have a probability distribution.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probability distribution of a statistic is called a </a:t>
            </a:r>
            <a:r>
              <a:rPr lang="en-US" sz="2000" b="1" dirty="0">
                <a:solidFill>
                  <a:schemeClr val="tx1"/>
                </a:solidFill>
              </a:rPr>
              <a:t>sampling distribution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2344" y="3028950"/>
            <a:ext cx="8964000" cy="1214692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438" y="4806950"/>
            <a:ext cx="9072562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probability distribution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called the </a:t>
            </a:r>
            <a:r>
              <a:rPr lang="en-US" sz="2000" b="1" dirty="0">
                <a:solidFill>
                  <a:schemeClr val="tx1"/>
                </a:solidFill>
              </a:rPr>
              <a:t>sampling distribution of the mean</a:t>
            </a:r>
            <a:r>
              <a:rPr lang="en-US" sz="2000" dirty="0">
                <a:solidFill>
                  <a:schemeClr val="tx1"/>
                </a:solidFill>
              </a:rPr>
              <a:t>, etc.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sampling distribution of a statistic depends on </a:t>
            </a:r>
            <a:r>
              <a:rPr lang="en-US" sz="2000" i="1" dirty="0">
                <a:solidFill>
                  <a:schemeClr val="tx1"/>
                </a:solidFill>
              </a:rPr>
              <a:t>the size of the population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the size of the samples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i="1" dirty="0">
                <a:solidFill>
                  <a:schemeClr val="tx1"/>
                </a:solidFill>
              </a:rPr>
              <a:t>the method of choosing the samples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16400" y="4480846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0" grpId="0" build="p"/>
      <p:bldP spid="31" grpId="0" animBg="1"/>
      <p:bldP spid="32" grpId="0" build="p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ngenalan Sistem Digital&amp;quot;&quot;/&gt;&lt;property id=&quot;20307&quot; value=&quot;256&quot;/&gt;&lt;/object&gt;&lt;object type=&quot;3&quot; unique_id=&quot;10206&quot;&gt;&lt;property id=&quot;20148&quot; value=&quot;5&quot;/&gt;&lt;property id=&quot;20300&quot; value=&quot;Slide 10 - &amp;quot;Referensi&amp;quot;&quot;/&gt;&lt;property id=&quot;20307&quot; value=&quot;266&quot;/&gt;&lt;/object&gt;&lt;object type=&quot;3&quot; unique_id=&quot;10207&quot;&gt;&lt;property id=&quot;20148&quot; value=&quot;5&quot;/&gt;&lt;property id=&quot;20300&quot; value=&quot;Slide 2 - &amp;quot;Analog vs Digital&amp;quot;&quot;/&gt;&lt;property id=&quot;20307&quot; value=&quot;267&quot;/&gt;&lt;/object&gt;&lt;object type=&quot;3&quot; unique_id=&quot;10208&quot;&gt;&lt;property id=&quot;20148&quot; value=&quot;5&quot;/&gt;&lt;property id=&quot;20300&quot; value=&quot;Slide 5 - &amp;quot;Diagram Voltmeter Analog&amp;quot;&quot;/&gt;&lt;property id=&quot;20307&quot; value=&quot;268&quot;/&gt;&lt;/object&gt;&lt;object type=&quot;3&quot; unique_id=&quot;10209&quot;&gt;&lt;property id=&quot;20148&quot; value=&quot;5&quot;/&gt;&lt;property id=&quot;20300&quot; value=&quot;Slide 3 - &amp;quot;Voltmeter Analog vs Voltmeter Digital&amp;quot;&quot;/&gt;&lt;property id=&quot;20307&quot; value=&quot;269&quot;/&gt;&lt;/object&gt;&lt;object type=&quot;3&quot; unique_id=&quot;10210&quot;&gt;&lt;property id=&quot;20148&quot; value=&quot;5&quot;/&gt;&lt;property id=&quot;20300&quot; value=&quot;Slide 4 - &amp;quot;Spektrum Kontinu vs Spektrum Diskrit&amp;quot;&quot;/&gt;&lt;property id=&quot;20307&quot; value=&quot;270&quot;/&gt;&lt;/object&gt;&lt;object type=&quot;3&quot; unique_id=&quot;10211&quot;&gt;&lt;property id=&quot;20148&quot; value=&quot;5&quot;/&gt;&lt;property id=&quot;20300&quot; value=&quot;Slide 6 - &amp;quot;Diagram Voltmeter Digital&amp;quot;&quot;/&gt;&lt;property id=&quot;20307&quot; value=&quot;271&quot;/&gt;&lt;/object&gt;&lt;object type=&quot;3&quot; unique_id=&quot;10212&quot;&gt;&lt;property id=&quot;20148&quot; value=&quot;5&quot;/&gt;&lt;property id=&quot;20300&quot; value=&quot;Slide 7 - &amp;quot;Aplikasi Rangkaian Digital&amp;quot;&quot;/&gt;&lt;property id=&quot;20307&quot; value=&quot;272&quot;/&gt;&lt;/object&gt;&lt;object type=&quot;3&quot; unique_id=&quot;10213&quot;&gt;&lt;property id=&quot;20148&quot; value=&quot;5&quot;/&gt;&lt;property id=&quot;20300&quot; value=&quot;Slide 8 - &amp;quot;Apa Alasan Memilih Digital?&amp;quot;&quot;/&gt;&lt;property id=&quot;20307&quot; value=&quot;273&quot;/&gt;&lt;/object&gt;&lt;object type=&quot;3&quot; unique_id=&quot;10214&quot;&gt;&lt;property id=&quot;20148&quot; value=&quot;5&quot;/&gt;&lt;property id=&quot;20300&quot; value=&quot;Slide 9 - &amp;quot;Alasan Analog Masih Bertahan &amp;quot;&quot;/&gt;&lt;property id=&quot;20307&quot; value=&quot;274&quot;/&gt;&lt;/object&gt;&lt;/object&gt;&lt;/object&gt;&lt;/database&gt;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35204</TotalTime>
  <Words>2263</Words>
  <Application>Microsoft Office PowerPoint</Application>
  <PresentationFormat>On-screen Show (4:3)</PresentationFormat>
  <Paragraphs>170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Times New Roman</vt:lpstr>
      <vt:lpstr>Verdana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Universitas Bina Nusantara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Bahria</cp:lastModifiedBy>
  <cp:revision>2903</cp:revision>
  <dcterms:created xsi:type="dcterms:W3CDTF">2009-05-04T03:18:57Z</dcterms:created>
  <dcterms:modified xsi:type="dcterms:W3CDTF">2023-11-14T08:51:44Z</dcterms:modified>
</cp:coreProperties>
</file>