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841" r:id="rId2"/>
    <p:sldId id="842" r:id="rId3"/>
    <p:sldId id="843" r:id="rId4"/>
    <p:sldId id="844" r:id="rId5"/>
    <p:sldId id="845" r:id="rId6"/>
    <p:sldId id="846" r:id="rId7"/>
    <p:sldId id="847" r:id="rId8"/>
    <p:sldId id="848" r:id="rId9"/>
    <p:sldId id="849" r:id="rId10"/>
    <p:sldId id="850" r:id="rId11"/>
    <p:sldId id="851" r:id="rId12"/>
    <p:sldId id="852" r:id="rId13"/>
    <p:sldId id="853" r:id="rId14"/>
    <p:sldId id="854" r:id="rId15"/>
    <p:sldId id="855" r:id="rId16"/>
    <p:sldId id="856" r:id="rId17"/>
    <p:sldId id="857" r:id="rId18"/>
    <p:sldId id="858" r:id="rId19"/>
  </p:sldIdLst>
  <p:sldSz cx="9144000" cy="6858000" type="screen4x3"/>
  <p:notesSz cx="6858000" cy="9144000"/>
  <p:custDataLst>
    <p:tags r:id="rId22"/>
  </p:custDataLst>
  <p:defaultTextStyle>
    <a:defPPr>
      <a:defRPr lang="en-US"/>
    </a:defPPr>
    <a:lvl1pPr algn="r" rtl="0" fontAlgn="base">
      <a:spcBef>
        <a:spcPct val="0"/>
      </a:spcBef>
      <a:spcAft>
        <a:spcPct val="0"/>
      </a:spcAft>
      <a:defRPr sz="2400" kern="1200">
        <a:solidFill>
          <a:schemeClr val="bg1"/>
        </a:solidFill>
        <a:latin typeface="Verdana" pitchFamily="34" charset="0"/>
        <a:ea typeface="+mn-ea"/>
        <a:cs typeface="+mn-cs"/>
      </a:defRPr>
    </a:lvl1pPr>
    <a:lvl2pPr marL="457200" algn="r" rtl="0" fontAlgn="base">
      <a:spcBef>
        <a:spcPct val="0"/>
      </a:spcBef>
      <a:spcAft>
        <a:spcPct val="0"/>
      </a:spcAft>
      <a:defRPr sz="2400" kern="1200">
        <a:solidFill>
          <a:schemeClr val="bg1"/>
        </a:solidFill>
        <a:latin typeface="Verdana" pitchFamily="34" charset="0"/>
        <a:ea typeface="+mn-ea"/>
        <a:cs typeface="+mn-cs"/>
      </a:defRPr>
    </a:lvl2pPr>
    <a:lvl3pPr marL="914400" algn="r" rtl="0" fontAlgn="base">
      <a:spcBef>
        <a:spcPct val="0"/>
      </a:spcBef>
      <a:spcAft>
        <a:spcPct val="0"/>
      </a:spcAft>
      <a:defRPr sz="2400" kern="1200">
        <a:solidFill>
          <a:schemeClr val="bg1"/>
        </a:solidFill>
        <a:latin typeface="Verdana" pitchFamily="34" charset="0"/>
        <a:ea typeface="+mn-ea"/>
        <a:cs typeface="+mn-cs"/>
      </a:defRPr>
    </a:lvl3pPr>
    <a:lvl4pPr marL="1371600" algn="r" rtl="0" fontAlgn="base">
      <a:spcBef>
        <a:spcPct val="0"/>
      </a:spcBef>
      <a:spcAft>
        <a:spcPct val="0"/>
      </a:spcAft>
      <a:defRPr sz="2400" kern="1200">
        <a:solidFill>
          <a:schemeClr val="bg1"/>
        </a:solidFill>
        <a:latin typeface="Verdana" pitchFamily="34" charset="0"/>
        <a:ea typeface="+mn-ea"/>
        <a:cs typeface="+mn-cs"/>
      </a:defRPr>
    </a:lvl4pPr>
    <a:lvl5pPr marL="1828800" algn="r" rtl="0" fontAlgn="base">
      <a:spcBef>
        <a:spcPct val="0"/>
      </a:spcBef>
      <a:spcAft>
        <a:spcPct val="0"/>
      </a:spcAft>
      <a:defRPr sz="2400" kern="1200">
        <a:solidFill>
          <a:schemeClr val="bg1"/>
        </a:solidFill>
        <a:latin typeface="Verdana" pitchFamily="34" charset="0"/>
        <a:ea typeface="+mn-ea"/>
        <a:cs typeface="+mn-cs"/>
      </a:defRPr>
    </a:lvl5pPr>
    <a:lvl6pPr marL="2286000" algn="l" defTabSz="914400" rtl="0" eaLnBrk="1" latinLnBrk="0" hangingPunct="1">
      <a:defRPr sz="2400" kern="1200">
        <a:solidFill>
          <a:schemeClr val="bg1"/>
        </a:solidFill>
        <a:latin typeface="Verdana" pitchFamily="34" charset="0"/>
        <a:ea typeface="+mn-ea"/>
        <a:cs typeface="+mn-cs"/>
      </a:defRPr>
    </a:lvl6pPr>
    <a:lvl7pPr marL="2743200" algn="l" defTabSz="914400" rtl="0" eaLnBrk="1" latinLnBrk="0" hangingPunct="1">
      <a:defRPr sz="2400" kern="1200">
        <a:solidFill>
          <a:schemeClr val="bg1"/>
        </a:solidFill>
        <a:latin typeface="Verdana" pitchFamily="34" charset="0"/>
        <a:ea typeface="+mn-ea"/>
        <a:cs typeface="+mn-cs"/>
      </a:defRPr>
    </a:lvl7pPr>
    <a:lvl8pPr marL="3200400" algn="l" defTabSz="914400" rtl="0" eaLnBrk="1" latinLnBrk="0" hangingPunct="1">
      <a:defRPr sz="2400" kern="1200">
        <a:solidFill>
          <a:schemeClr val="bg1"/>
        </a:solidFill>
        <a:latin typeface="Verdana" pitchFamily="34" charset="0"/>
        <a:ea typeface="+mn-ea"/>
        <a:cs typeface="+mn-cs"/>
      </a:defRPr>
    </a:lvl8pPr>
    <a:lvl9pPr marL="3657600" algn="l" defTabSz="914400" rtl="0" eaLnBrk="1" latinLnBrk="0" hangingPunct="1">
      <a:defRPr sz="2400" kern="1200">
        <a:solidFill>
          <a:schemeClr val="bg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4AF"/>
    <a:srgbClr val="FF2E62"/>
    <a:srgbClr val="FF5781"/>
    <a:srgbClr val="E6B02A"/>
    <a:srgbClr val="54C0E2"/>
    <a:srgbClr val="FF4775"/>
    <a:srgbClr val="EBC053"/>
    <a:srgbClr val="747335"/>
    <a:srgbClr val="427335"/>
    <a:srgbClr val="8327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32" autoAdjust="0"/>
    <p:restoredTop sz="95833" autoAdjust="0"/>
  </p:normalViewPr>
  <p:slideViewPr>
    <p:cSldViewPr>
      <p:cViewPr varScale="1">
        <p:scale>
          <a:sx n="72" d="100"/>
          <a:sy n="72" d="100"/>
        </p:scale>
        <p:origin x="128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362"/>
    </p:cViewPr>
  </p:sorterViewPr>
  <p:notesViewPr>
    <p:cSldViewPr>
      <p:cViewPr varScale="1">
        <p:scale>
          <a:sx n="62" d="100"/>
          <a:sy n="62" d="100"/>
        </p:scale>
        <p:origin x="-1404" y="-7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5" Type="http://schemas.openxmlformats.org/officeDocument/2006/relationships/image" Target="../media/image42.wmf"/><Relationship Id="rId4"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solidFill>
                  <a:schemeClr val="tx1"/>
                </a:solidFill>
                <a:latin typeface="Arial" charset="0"/>
              </a:defRPr>
            </a:lvl1pPr>
          </a:lstStyle>
          <a:p>
            <a:pPr>
              <a:defRPr/>
            </a:pPr>
            <a:endParaRPr lang="id-ID"/>
          </a:p>
        </p:txBody>
      </p:sp>
      <p:sp>
        <p:nvSpPr>
          <p:cNvPr id="348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solidFill>
                  <a:schemeClr val="tx1"/>
                </a:solidFill>
                <a:latin typeface="Arial" charset="0"/>
              </a:defRPr>
            </a:lvl1pPr>
          </a:lstStyle>
          <a:p>
            <a:pPr>
              <a:defRPr/>
            </a:pPr>
            <a:endParaRPr lang="id-ID"/>
          </a:p>
        </p:txBody>
      </p:sp>
      <p:sp>
        <p:nvSpPr>
          <p:cNvPr id="348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solidFill>
                  <a:schemeClr val="tx1"/>
                </a:solidFill>
                <a:latin typeface="Arial" charset="0"/>
              </a:defRPr>
            </a:lvl1pPr>
          </a:lstStyle>
          <a:p>
            <a:pPr>
              <a:defRPr/>
            </a:pPr>
            <a:endParaRPr lang="id-ID"/>
          </a:p>
        </p:txBody>
      </p:sp>
      <p:sp>
        <p:nvSpPr>
          <p:cNvPr id="348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solidFill>
                  <a:schemeClr val="tx1"/>
                </a:solidFill>
                <a:latin typeface="Arial" charset="0"/>
              </a:defRPr>
            </a:lvl1pPr>
          </a:lstStyle>
          <a:p>
            <a:pPr>
              <a:defRPr/>
            </a:pPr>
            <a:fld id="{2CADCAFE-6052-4CF3-9D74-7AB56C920A48}" type="slidenum">
              <a:rPr lang="id-ID"/>
              <a:pPr>
                <a:defRPr/>
              </a:pPr>
              <a:t>‹#›</a:t>
            </a:fld>
            <a:endParaRPr lang="id-ID"/>
          </a:p>
        </p:txBody>
      </p:sp>
    </p:spTree>
    <p:extLst>
      <p:ext uri="{BB962C8B-B14F-4D97-AF65-F5344CB8AC3E}">
        <p14:creationId xmlns:p14="http://schemas.microsoft.com/office/powerpoint/2010/main" val="2878627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solidFill>
                  <a:schemeClr val="tx1"/>
                </a:solidFill>
                <a:latin typeface="Arial" charset="0"/>
              </a:defRPr>
            </a:lvl1pPr>
          </a:lstStyle>
          <a:p>
            <a:pPr>
              <a:defRPr/>
            </a:pPr>
            <a:endParaRPr lang="id-ID"/>
          </a:p>
        </p:txBody>
      </p:sp>
      <p:sp>
        <p:nvSpPr>
          <p:cNvPr id="245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solidFill>
                  <a:schemeClr val="tx1"/>
                </a:solidFill>
                <a:latin typeface="Arial" charset="0"/>
              </a:defRPr>
            </a:lvl1pPr>
          </a:lstStyle>
          <a:p>
            <a:pPr>
              <a:defRPr/>
            </a:pPr>
            <a:endParaRPr lang="id-ID"/>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id-ID" noProof="0"/>
              <a:t>Click to edit Master text styles</a:t>
            </a:r>
          </a:p>
          <a:p>
            <a:pPr lvl="1"/>
            <a:r>
              <a:rPr lang="id-ID" noProof="0"/>
              <a:t>Second level</a:t>
            </a:r>
          </a:p>
          <a:p>
            <a:pPr lvl="2"/>
            <a:r>
              <a:rPr lang="id-ID" noProof="0"/>
              <a:t>Third level</a:t>
            </a:r>
          </a:p>
          <a:p>
            <a:pPr lvl="3"/>
            <a:r>
              <a:rPr lang="id-ID" noProof="0"/>
              <a:t>Fourth level</a:t>
            </a:r>
          </a:p>
          <a:p>
            <a:pPr lvl="4"/>
            <a:r>
              <a:rPr lang="id-ID" noProof="0"/>
              <a:t>Fifth level</a:t>
            </a:r>
          </a:p>
        </p:txBody>
      </p:sp>
      <p:sp>
        <p:nvSpPr>
          <p:cNvPr id="245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solidFill>
                  <a:schemeClr val="tx1"/>
                </a:solidFill>
                <a:latin typeface="Arial" charset="0"/>
              </a:defRPr>
            </a:lvl1pPr>
          </a:lstStyle>
          <a:p>
            <a:pPr>
              <a:defRPr/>
            </a:pPr>
            <a:endParaRPr lang="id-ID"/>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solidFill>
                  <a:schemeClr val="tx1"/>
                </a:solidFill>
                <a:latin typeface="Arial" charset="0"/>
              </a:defRPr>
            </a:lvl1pPr>
          </a:lstStyle>
          <a:p>
            <a:pPr>
              <a:defRPr/>
            </a:pPr>
            <a:fld id="{2D2176D3-5034-44DF-A657-70118B6377FA}" type="slidenum">
              <a:rPr lang="id-ID"/>
              <a:pPr>
                <a:defRPr/>
              </a:pPr>
              <a:t>‹#›</a:t>
            </a:fld>
            <a:endParaRPr lang="id-ID"/>
          </a:p>
        </p:txBody>
      </p:sp>
    </p:spTree>
    <p:extLst>
      <p:ext uri="{BB962C8B-B14F-4D97-AF65-F5344CB8AC3E}">
        <p14:creationId xmlns:p14="http://schemas.microsoft.com/office/powerpoint/2010/main" val="2200090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11"/>
          <p:cNvSpPr>
            <a:spLocks noChangeArrowheads="1"/>
          </p:cNvSpPr>
          <p:nvPr/>
        </p:nvSpPr>
        <p:spPr bwMode="auto">
          <a:xfrm>
            <a:off x="0" y="6624638"/>
            <a:ext cx="3041650" cy="233362"/>
          </a:xfrm>
          <a:prstGeom prst="rect">
            <a:avLst/>
          </a:prstGeom>
          <a:solidFill>
            <a:srgbClr val="FF2E62"/>
          </a:solidFill>
          <a:ln w="9525" algn="ctr">
            <a:noFill/>
            <a:miter lim="800000"/>
            <a:headEnd/>
            <a:tailEnd/>
          </a:ln>
          <a:effectLst/>
        </p:spPr>
        <p:txBody>
          <a:bodyPr wrap="none" anchor="ctr" anchorCtr="1"/>
          <a:lstStyle/>
          <a:p>
            <a:pPr algn="ctr">
              <a:defRPr/>
            </a:pPr>
            <a:r>
              <a:rPr lang="en-US" sz="1400"/>
              <a:t>President University</a:t>
            </a:r>
          </a:p>
        </p:txBody>
      </p:sp>
      <p:sp>
        <p:nvSpPr>
          <p:cNvPr id="3" name="Rectangle 12"/>
          <p:cNvSpPr>
            <a:spLocks noChangeArrowheads="1"/>
          </p:cNvSpPr>
          <p:nvPr/>
        </p:nvSpPr>
        <p:spPr bwMode="auto">
          <a:xfrm>
            <a:off x="3041650" y="6624638"/>
            <a:ext cx="3076575" cy="233362"/>
          </a:xfrm>
          <a:prstGeom prst="rect">
            <a:avLst/>
          </a:prstGeom>
          <a:solidFill>
            <a:srgbClr val="FF5781"/>
          </a:solidFill>
          <a:ln w="9525" algn="ctr">
            <a:noFill/>
            <a:miter lim="800000"/>
            <a:headEnd/>
            <a:tailEnd/>
          </a:ln>
          <a:effectLst/>
        </p:spPr>
        <p:txBody>
          <a:bodyPr wrap="none" anchor="ctr" anchorCtr="1"/>
          <a:lstStyle/>
          <a:p>
            <a:pPr algn="ctr">
              <a:defRPr/>
            </a:pPr>
            <a:r>
              <a:rPr lang="en-US" sz="1400"/>
              <a:t>Erwin Sitompul</a:t>
            </a:r>
          </a:p>
        </p:txBody>
      </p:sp>
      <p:sp>
        <p:nvSpPr>
          <p:cNvPr id="4" name="Rectangle 13"/>
          <p:cNvSpPr>
            <a:spLocks noChangeArrowheads="1"/>
          </p:cNvSpPr>
          <p:nvPr/>
        </p:nvSpPr>
        <p:spPr bwMode="auto">
          <a:xfrm>
            <a:off x="6102350" y="6624638"/>
            <a:ext cx="3041650" cy="233362"/>
          </a:xfrm>
          <a:prstGeom prst="rect">
            <a:avLst/>
          </a:prstGeom>
          <a:solidFill>
            <a:srgbClr val="FF94AF"/>
          </a:solidFill>
          <a:ln w="9525" algn="ctr">
            <a:noFill/>
            <a:miter lim="800000"/>
            <a:headEnd/>
            <a:tailEnd/>
          </a:ln>
          <a:effectLst/>
        </p:spPr>
        <p:txBody>
          <a:bodyPr wrap="none" anchor="ctr" anchorCtr="1"/>
          <a:lstStyle/>
          <a:p>
            <a:pPr algn="ctr">
              <a:defRPr/>
            </a:pPr>
            <a:r>
              <a:rPr lang="en-US" sz="1400" dirty="0"/>
              <a:t>PBST 10/</a:t>
            </a:r>
            <a:fld id="{0E0E0EFC-0006-47B9-BD30-22160D0C1AE9}" type="slidenum">
              <a:rPr lang="en-US" sz="1400" smtClean="0"/>
              <a:pPr algn="ctr">
                <a:defRPr/>
              </a:pPr>
              <a:t>‹#›</a:t>
            </a:fld>
            <a:endParaRPr lang="en-US" sz="1400" dirty="0"/>
          </a:p>
        </p:txBody>
      </p:sp>
      <p:sp>
        <p:nvSpPr>
          <p:cNvPr id="6" name="Rectangle 25"/>
          <p:cNvSpPr>
            <a:spLocks noChangeArrowheads="1"/>
          </p:cNvSpPr>
          <p:nvPr/>
        </p:nvSpPr>
        <p:spPr bwMode="auto">
          <a:xfrm>
            <a:off x="0" y="1917700"/>
            <a:ext cx="9144000" cy="406400"/>
          </a:xfrm>
          <a:prstGeom prst="rect">
            <a:avLst/>
          </a:prstGeom>
          <a:solidFill>
            <a:srgbClr val="FF5781"/>
          </a:solidFill>
          <a:ln w="9525" algn="ctr">
            <a:noFill/>
            <a:miter lim="800000"/>
            <a:headEnd/>
            <a:tailEnd/>
          </a:ln>
          <a:effectLst/>
        </p:spPr>
        <p:txBody>
          <a:bodyPr wrap="none" bIns="82800" anchor="ctr" anchorCtr="1"/>
          <a:lstStyle/>
          <a:p>
            <a:pPr algn="ctr">
              <a:defRPr/>
            </a:pPr>
            <a:r>
              <a:rPr lang="en-US" dirty="0"/>
              <a:t>Lecture 10</a:t>
            </a:r>
          </a:p>
        </p:txBody>
      </p:sp>
      <p:sp>
        <p:nvSpPr>
          <p:cNvPr id="7" name="Rectangle 26"/>
          <p:cNvSpPr>
            <a:spLocks noChangeArrowheads="1"/>
          </p:cNvSpPr>
          <p:nvPr/>
        </p:nvSpPr>
        <p:spPr bwMode="auto">
          <a:xfrm>
            <a:off x="0" y="1192213"/>
            <a:ext cx="9144000" cy="687387"/>
          </a:xfrm>
          <a:prstGeom prst="rect">
            <a:avLst/>
          </a:prstGeom>
          <a:solidFill>
            <a:srgbClr val="FF94AF"/>
          </a:solidFill>
          <a:ln w="9525" algn="ctr">
            <a:noFill/>
            <a:miter lim="800000"/>
            <a:headEnd/>
            <a:tailEnd/>
          </a:ln>
          <a:effectLst/>
        </p:spPr>
        <p:txBody>
          <a:bodyPr wrap="none" anchor="ctr" anchorCtr="1"/>
          <a:lstStyle/>
          <a:p>
            <a:pPr algn="ctr">
              <a:defRPr/>
            </a:pPr>
            <a:r>
              <a:rPr lang="en-US" sz="3600"/>
              <a:t>Probability and Statistics</a:t>
            </a:r>
          </a:p>
        </p:txBody>
      </p:sp>
      <p:pic>
        <p:nvPicPr>
          <p:cNvPr id="8" name="Picture 27" descr="45277351686s"/>
          <p:cNvPicPr>
            <a:picLocks noChangeAspect="1" noChangeArrowheads="1"/>
          </p:cNvPicPr>
          <p:nvPr/>
        </p:nvPicPr>
        <p:blipFill>
          <a:blip r:embed="rId2"/>
          <a:srcRect/>
          <a:stretch>
            <a:fillRect/>
          </a:stretch>
        </p:blipFill>
        <p:spPr bwMode="auto">
          <a:xfrm>
            <a:off x="76200" y="6084888"/>
            <a:ext cx="400050" cy="465137"/>
          </a:xfrm>
          <a:prstGeom prst="rect">
            <a:avLst/>
          </a:prstGeom>
          <a:noFill/>
          <a:ln w="9525">
            <a:noFill/>
            <a:miter lim="800000"/>
            <a:headEnd/>
            <a:tailEnd/>
          </a:ln>
        </p:spPr>
      </p:pic>
      <p:sp>
        <p:nvSpPr>
          <p:cNvPr id="10" name="Line 30"/>
          <p:cNvSpPr>
            <a:spLocks noChangeShapeType="1"/>
          </p:cNvSpPr>
          <p:nvPr userDrawn="1"/>
        </p:nvSpPr>
        <p:spPr bwMode="auto">
          <a:xfrm>
            <a:off x="0" y="1898650"/>
            <a:ext cx="9144000" cy="0"/>
          </a:xfrm>
          <a:prstGeom prst="line">
            <a:avLst/>
          </a:prstGeom>
          <a:noFill/>
          <a:ln w="57150">
            <a:solidFill>
              <a:srgbClr val="FF2E62"/>
            </a:solidFill>
            <a:round/>
            <a:headEnd/>
            <a:tailEnd/>
          </a:ln>
          <a:effectLst/>
        </p:spPr>
        <p:txBody>
          <a:bodyPr anchor="ctr"/>
          <a:lstStyle/>
          <a:p>
            <a:pPr>
              <a:defRPr/>
            </a:pPr>
            <a:endParaRPr lang="en-US"/>
          </a:p>
        </p:txBody>
      </p:sp>
      <p:sp>
        <p:nvSpPr>
          <p:cNvPr id="11" name="Text Box 23"/>
          <p:cNvSpPr txBox="1">
            <a:spLocks noChangeArrowheads="1"/>
          </p:cNvSpPr>
          <p:nvPr userDrawn="1"/>
        </p:nvSpPr>
        <p:spPr bwMode="auto">
          <a:xfrm>
            <a:off x="2622550" y="4362450"/>
            <a:ext cx="3851275" cy="822325"/>
          </a:xfrm>
          <a:prstGeom prst="rect">
            <a:avLst/>
          </a:prstGeom>
          <a:noFill/>
          <a:ln w="9525" algn="ctr">
            <a:noFill/>
            <a:miter lim="800000"/>
            <a:headEnd/>
            <a:tailEnd/>
          </a:ln>
          <a:effectLst/>
        </p:spPr>
        <p:txBody>
          <a:bodyPr wrap="none">
            <a:spAutoFit/>
          </a:bodyPr>
          <a:lstStyle/>
          <a:p>
            <a:pPr algn="ctr">
              <a:defRPr/>
            </a:pPr>
            <a:r>
              <a:rPr lang="en-US" dirty="0">
                <a:solidFill>
                  <a:schemeClr val="tx1"/>
                </a:solidFill>
              </a:rPr>
              <a:t>Dr.-Ing. Erwin Sitompul</a:t>
            </a:r>
          </a:p>
          <a:p>
            <a:pPr algn="ctr">
              <a:defRPr/>
            </a:pPr>
            <a:r>
              <a:rPr lang="en-US" dirty="0">
                <a:solidFill>
                  <a:schemeClr val="tx1"/>
                </a:solidFill>
              </a:rPr>
              <a:t>President University</a:t>
            </a:r>
          </a:p>
        </p:txBody>
      </p:sp>
      <p:sp>
        <p:nvSpPr>
          <p:cNvPr id="12" name="Rectangle 7"/>
          <p:cNvSpPr>
            <a:spLocks noChangeArrowheads="1"/>
          </p:cNvSpPr>
          <p:nvPr userDrawn="1"/>
        </p:nvSpPr>
        <p:spPr bwMode="auto">
          <a:xfrm>
            <a:off x="2039938" y="5295900"/>
            <a:ext cx="4978400" cy="457200"/>
          </a:xfrm>
          <a:prstGeom prst="rect">
            <a:avLst/>
          </a:prstGeom>
          <a:noFill/>
          <a:ln w="9525" algn="ctr">
            <a:noFill/>
            <a:miter lim="800000"/>
            <a:headEnd/>
            <a:tailEnd/>
          </a:ln>
        </p:spPr>
        <p:txBody>
          <a:bodyPr wrap="none">
            <a:spAutoFit/>
          </a:bodyPr>
          <a:lstStyle/>
          <a:p>
            <a:pPr algn="ctr">
              <a:defRPr/>
            </a:pPr>
            <a:r>
              <a:rPr lang="en-US" dirty="0">
                <a:solidFill>
                  <a:srgbClr val="FF2E62"/>
                </a:solidFill>
              </a:rPr>
              <a:t>http://zitompul.wordpress.com</a:t>
            </a:r>
          </a:p>
        </p:txBody>
      </p:sp>
      <p:grpSp>
        <p:nvGrpSpPr>
          <p:cNvPr id="13" name="Group 12"/>
          <p:cNvGrpSpPr/>
          <p:nvPr userDrawn="1"/>
        </p:nvGrpSpPr>
        <p:grpSpPr>
          <a:xfrm>
            <a:off x="3749840" y="6051490"/>
            <a:ext cx="1640584" cy="400110"/>
            <a:chOff x="1638300" y="6051490"/>
            <a:chExt cx="1640584" cy="400110"/>
          </a:xfrm>
        </p:grpSpPr>
        <p:sp>
          <p:nvSpPr>
            <p:cNvPr id="14" name="TextBox 13"/>
            <p:cNvSpPr txBox="1"/>
            <p:nvPr/>
          </p:nvSpPr>
          <p:spPr>
            <a:xfrm>
              <a:off x="1638300" y="6051490"/>
              <a:ext cx="358775" cy="400110"/>
            </a:xfrm>
            <a:prstGeom prst="rect">
              <a:avLst/>
            </a:prstGeom>
            <a:noFill/>
            <a:ln w="57150">
              <a:noFill/>
              <a:miter lim="800000"/>
            </a:ln>
          </p:spPr>
          <p:txBody>
            <a:bodyPr wrap="square" rtlCol="0">
              <a:spAutoFit/>
            </a:bodyPr>
            <a:lstStyle/>
            <a:p>
              <a:pPr algn="ctr"/>
              <a:r>
                <a:rPr lang="en-US" sz="2000" b="1" dirty="0">
                  <a:solidFill>
                    <a:schemeClr val="tx1"/>
                  </a:solidFill>
                </a:rPr>
                <a:t>2</a:t>
              </a:r>
            </a:p>
          </p:txBody>
        </p:sp>
        <p:sp>
          <p:nvSpPr>
            <p:cNvPr id="15" name="TextBox 14"/>
            <p:cNvSpPr txBox="1"/>
            <p:nvPr/>
          </p:nvSpPr>
          <p:spPr>
            <a:xfrm>
              <a:off x="2062518" y="6051490"/>
              <a:ext cx="367409" cy="400110"/>
            </a:xfrm>
            <a:prstGeom prst="rect">
              <a:avLst/>
            </a:prstGeom>
            <a:noFill/>
            <a:ln w="57150">
              <a:noFill/>
              <a:miter lim="800000"/>
            </a:ln>
          </p:spPr>
          <p:txBody>
            <a:bodyPr wrap="none" rtlCol="0">
              <a:spAutoFit/>
            </a:bodyPr>
            <a:lstStyle/>
            <a:p>
              <a:pPr algn="ctr"/>
              <a:r>
                <a:rPr lang="en-US" sz="2000" b="1" dirty="0">
                  <a:solidFill>
                    <a:schemeClr val="tx1"/>
                  </a:solidFill>
                </a:rPr>
                <a:t>0</a:t>
              </a:r>
            </a:p>
          </p:txBody>
        </p:sp>
        <p:sp>
          <p:nvSpPr>
            <p:cNvPr id="16" name="TextBox 15"/>
            <p:cNvSpPr txBox="1"/>
            <p:nvPr/>
          </p:nvSpPr>
          <p:spPr>
            <a:xfrm>
              <a:off x="2493048" y="6051490"/>
              <a:ext cx="367409" cy="400110"/>
            </a:xfrm>
            <a:prstGeom prst="rect">
              <a:avLst/>
            </a:prstGeom>
            <a:noFill/>
            <a:ln w="57150">
              <a:noFill/>
              <a:miter lim="800000"/>
            </a:ln>
          </p:spPr>
          <p:txBody>
            <a:bodyPr wrap="none" rtlCol="0">
              <a:spAutoFit/>
            </a:bodyPr>
            <a:lstStyle/>
            <a:p>
              <a:pPr algn="ctr"/>
              <a:r>
                <a:rPr lang="en-US" sz="2000" b="1" dirty="0">
                  <a:solidFill>
                    <a:schemeClr val="tx1"/>
                  </a:solidFill>
                </a:rPr>
                <a:t>1</a:t>
              </a:r>
            </a:p>
          </p:txBody>
        </p:sp>
        <p:sp>
          <p:nvSpPr>
            <p:cNvPr id="17" name="TextBox 16"/>
            <p:cNvSpPr txBox="1"/>
            <p:nvPr/>
          </p:nvSpPr>
          <p:spPr>
            <a:xfrm>
              <a:off x="2911475" y="6051490"/>
              <a:ext cx="367409" cy="400110"/>
            </a:xfrm>
            <a:prstGeom prst="rect">
              <a:avLst/>
            </a:prstGeom>
            <a:noFill/>
            <a:ln w="57150">
              <a:noFill/>
              <a:miter lim="800000"/>
            </a:ln>
          </p:spPr>
          <p:txBody>
            <a:bodyPr wrap="none" rtlCol="0">
              <a:spAutoFit/>
            </a:bodyPr>
            <a:lstStyle/>
            <a:p>
              <a:pPr algn="ctr"/>
              <a:r>
                <a:rPr lang="en-US" sz="2000" b="1" dirty="0">
                  <a:solidFill>
                    <a:schemeClr val="tx1"/>
                  </a:solidFill>
                </a:rPr>
                <a:t>3</a:t>
              </a:r>
            </a:p>
          </p:txBody>
        </p:sp>
      </p:grpSp>
      <p:grpSp>
        <p:nvGrpSpPr>
          <p:cNvPr id="18" name="Group 17"/>
          <p:cNvGrpSpPr/>
          <p:nvPr userDrawn="1"/>
        </p:nvGrpSpPr>
        <p:grpSpPr>
          <a:xfrm>
            <a:off x="3769778" y="6049895"/>
            <a:ext cx="1597392" cy="396000"/>
            <a:chOff x="3769778" y="6049895"/>
            <a:chExt cx="1597392" cy="396000"/>
          </a:xfrm>
        </p:grpSpPr>
        <p:sp>
          <p:nvSpPr>
            <p:cNvPr id="19" name="Rectangle 18"/>
            <p:cNvSpPr/>
            <p:nvPr/>
          </p:nvSpPr>
          <p:spPr bwMode="auto">
            <a:xfrm>
              <a:off x="3769778" y="6049895"/>
              <a:ext cx="324000" cy="396000"/>
            </a:xfrm>
            <a:prstGeom prst="rect">
              <a:avLst/>
            </a:prstGeom>
            <a:noFill/>
            <a:ln w="57150" cap="flat" cmpd="sng" algn="ctr">
              <a:solidFill>
                <a:srgbClr val="FF2E62"/>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bg1"/>
                </a:solidFill>
                <a:effectLst/>
                <a:latin typeface="Verdana" pitchFamily="34" charset="0"/>
              </a:endParaRPr>
            </a:p>
          </p:txBody>
        </p:sp>
        <p:sp>
          <p:nvSpPr>
            <p:cNvPr id="20" name="Rectangle 19"/>
            <p:cNvSpPr/>
            <p:nvPr/>
          </p:nvSpPr>
          <p:spPr bwMode="auto">
            <a:xfrm>
              <a:off x="4621568" y="6049895"/>
              <a:ext cx="324000" cy="396000"/>
            </a:xfrm>
            <a:prstGeom prst="rect">
              <a:avLst/>
            </a:prstGeom>
            <a:noFill/>
            <a:ln w="57150" cap="flat" cmpd="sng" algn="ctr">
              <a:solidFill>
                <a:srgbClr val="FF2E62"/>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bg1"/>
                </a:solidFill>
                <a:effectLst/>
                <a:latin typeface="Verdana" pitchFamily="34" charset="0"/>
              </a:endParaRPr>
            </a:p>
          </p:txBody>
        </p:sp>
        <p:sp>
          <p:nvSpPr>
            <p:cNvPr id="21" name="Rectangle 20"/>
            <p:cNvSpPr/>
            <p:nvPr/>
          </p:nvSpPr>
          <p:spPr bwMode="auto">
            <a:xfrm>
              <a:off x="5043170" y="6049895"/>
              <a:ext cx="324000" cy="396000"/>
            </a:xfrm>
            <a:prstGeom prst="rect">
              <a:avLst/>
            </a:prstGeom>
            <a:noFill/>
            <a:ln w="57150" cap="flat" cmpd="sng" algn="ctr">
              <a:solidFill>
                <a:srgbClr val="FF94AF"/>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bg1"/>
                </a:solidFill>
                <a:effectLst/>
                <a:latin typeface="Verdana" pitchFamily="34" charset="0"/>
              </a:endParaRPr>
            </a:p>
          </p:txBody>
        </p:sp>
        <p:sp>
          <p:nvSpPr>
            <p:cNvPr id="22" name="Rectangle 21"/>
            <p:cNvSpPr/>
            <p:nvPr userDrawn="1"/>
          </p:nvSpPr>
          <p:spPr bwMode="auto">
            <a:xfrm>
              <a:off x="4198076" y="6049895"/>
              <a:ext cx="324000" cy="396000"/>
            </a:xfrm>
            <a:prstGeom prst="rect">
              <a:avLst/>
            </a:prstGeom>
            <a:noFill/>
            <a:ln w="57150" cap="flat" cmpd="sng" algn="ctr">
              <a:solidFill>
                <a:srgbClr val="FF94AF"/>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bg1"/>
                </a:solidFill>
                <a:effectLst/>
                <a:latin typeface="Verdana" pitchFamily="34" charset="0"/>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8950" y="279400"/>
            <a:ext cx="2278063" cy="5846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279400"/>
            <a:ext cx="6686550" cy="58467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5" name="Rectangle 32"/>
          <p:cNvSpPr>
            <a:spLocks noGrp="1" noChangeArrowheads="1"/>
          </p:cNvSpPr>
          <p:nvPr>
            <p:ph type="title"/>
          </p:nvPr>
        </p:nvSpPr>
        <p:spPr bwMode="auto">
          <a:xfrm>
            <a:off x="0" y="279400"/>
            <a:ext cx="9117013" cy="4492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41" name="Rectangle 17"/>
          <p:cNvSpPr>
            <a:spLocks noChangeArrowheads="1"/>
          </p:cNvSpPr>
          <p:nvPr/>
        </p:nvSpPr>
        <p:spPr bwMode="auto">
          <a:xfrm>
            <a:off x="0" y="233363"/>
            <a:ext cx="9144000" cy="539750"/>
          </a:xfrm>
          <a:prstGeom prst="rect">
            <a:avLst/>
          </a:prstGeom>
          <a:solidFill>
            <a:srgbClr val="FF94AF"/>
          </a:solidFill>
          <a:ln w="9525" algn="ctr">
            <a:noFill/>
            <a:miter lim="800000"/>
            <a:headEnd/>
            <a:tailEnd/>
          </a:ln>
          <a:effectLst/>
        </p:spPr>
        <p:txBody>
          <a:bodyPr wrap="none" anchor="ctr"/>
          <a:lstStyle/>
          <a:p>
            <a:pPr>
              <a:defRPr/>
            </a:pPr>
            <a:endParaRPr lang="en-US" sz="3600" dirty="0"/>
          </a:p>
        </p:txBody>
      </p:sp>
      <p:sp>
        <p:nvSpPr>
          <p:cNvPr id="1039" name="Rectangle 15"/>
          <p:cNvSpPr>
            <a:spLocks noChangeArrowheads="1"/>
          </p:cNvSpPr>
          <p:nvPr/>
        </p:nvSpPr>
        <p:spPr bwMode="auto">
          <a:xfrm>
            <a:off x="0" y="0"/>
            <a:ext cx="3130550" cy="233363"/>
          </a:xfrm>
          <a:prstGeom prst="rect">
            <a:avLst/>
          </a:prstGeom>
          <a:solidFill>
            <a:srgbClr val="FF2E62"/>
          </a:solidFill>
          <a:ln w="9525" algn="ctr">
            <a:noFill/>
            <a:miter lim="800000"/>
            <a:headEnd/>
            <a:tailEnd/>
          </a:ln>
          <a:effectLst/>
        </p:spPr>
        <p:txBody>
          <a:bodyPr wrap="none" anchor="ctr"/>
          <a:lstStyle/>
          <a:p>
            <a:pPr algn="l">
              <a:defRPr/>
            </a:pPr>
            <a:endParaRPr lang="en-US" sz="1400" dirty="0"/>
          </a:p>
        </p:txBody>
      </p:sp>
      <p:sp>
        <p:nvSpPr>
          <p:cNvPr id="1040" name="Rectangle 16"/>
          <p:cNvSpPr>
            <a:spLocks noChangeArrowheads="1"/>
          </p:cNvSpPr>
          <p:nvPr/>
        </p:nvSpPr>
        <p:spPr bwMode="auto">
          <a:xfrm>
            <a:off x="3130550" y="0"/>
            <a:ext cx="6010275" cy="233363"/>
          </a:xfrm>
          <a:prstGeom prst="rect">
            <a:avLst/>
          </a:prstGeom>
          <a:solidFill>
            <a:srgbClr val="FF5781"/>
          </a:solidFill>
          <a:ln w="9525" algn="ctr">
            <a:noFill/>
            <a:miter lim="800000"/>
            <a:headEnd/>
            <a:tailEnd/>
          </a:ln>
          <a:effectLst/>
        </p:spPr>
        <p:txBody>
          <a:bodyPr wrap="none" anchor="ctr"/>
          <a:lstStyle/>
          <a:p>
            <a:pPr>
              <a:defRPr/>
            </a:pPr>
            <a:endParaRPr lang="en-US" sz="1400" dirty="0"/>
          </a:p>
        </p:txBody>
      </p:sp>
      <p:sp>
        <p:nvSpPr>
          <p:cNvPr id="1043" name="Rectangle 19"/>
          <p:cNvSpPr>
            <a:spLocks noChangeArrowheads="1"/>
          </p:cNvSpPr>
          <p:nvPr/>
        </p:nvSpPr>
        <p:spPr bwMode="auto">
          <a:xfrm>
            <a:off x="0" y="6624638"/>
            <a:ext cx="3041650" cy="233362"/>
          </a:xfrm>
          <a:prstGeom prst="rect">
            <a:avLst/>
          </a:prstGeom>
          <a:solidFill>
            <a:srgbClr val="FF2E62"/>
          </a:solidFill>
          <a:ln w="9525" algn="ctr">
            <a:noFill/>
            <a:miter lim="800000"/>
            <a:headEnd/>
            <a:tailEnd/>
          </a:ln>
          <a:effectLst/>
        </p:spPr>
        <p:txBody>
          <a:bodyPr wrap="none" anchor="ctr" anchorCtr="1"/>
          <a:lstStyle/>
          <a:p>
            <a:pPr algn="ctr">
              <a:defRPr/>
            </a:pPr>
            <a:r>
              <a:rPr lang="en-US" sz="1400" dirty="0"/>
              <a:t>President University</a:t>
            </a:r>
          </a:p>
        </p:txBody>
      </p:sp>
      <p:sp>
        <p:nvSpPr>
          <p:cNvPr id="1044" name="Rectangle 20"/>
          <p:cNvSpPr>
            <a:spLocks noChangeArrowheads="1"/>
          </p:cNvSpPr>
          <p:nvPr/>
        </p:nvSpPr>
        <p:spPr bwMode="auto">
          <a:xfrm>
            <a:off x="3041650" y="6624638"/>
            <a:ext cx="3076575" cy="233362"/>
          </a:xfrm>
          <a:prstGeom prst="rect">
            <a:avLst/>
          </a:prstGeom>
          <a:solidFill>
            <a:srgbClr val="FF5781"/>
          </a:solidFill>
          <a:ln w="9525" algn="ctr">
            <a:noFill/>
            <a:miter lim="800000"/>
            <a:headEnd/>
            <a:tailEnd/>
          </a:ln>
          <a:effectLst/>
        </p:spPr>
        <p:txBody>
          <a:bodyPr wrap="none" anchor="ctr" anchorCtr="1"/>
          <a:lstStyle/>
          <a:p>
            <a:pPr algn="ctr">
              <a:defRPr/>
            </a:pPr>
            <a:r>
              <a:rPr lang="en-US" sz="1400" dirty="0"/>
              <a:t>Erwin </a:t>
            </a:r>
            <a:r>
              <a:rPr lang="en-US" sz="1400" dirty="0" err="1"/>
              <a:t>Sitompul</a:t>
            </a:r>
            <a:endParaRPr lang="en-US" sz="1400" dirty="0"/>
          </a:p>
        </p:txBody>
      </p:sp>
      <p:sp>
        <p:nvSpPr>
          <p:cNvPr id="1045" name="Rectangle 21"/>
          <p:cNvSpPr>
            <a:spLocks noChangeArrowheads="1"/>
          </p:cNvSpPr>
          <p:nvPr/>
        </p:nvSpPr>
        <p:spPr bwMode="auto">
          <a:xfrm>
            <a:off x="6102350" y="6624638"/>
            <a:ext cx="3041650" cy="233362"/>
          </a:xfrm>
          <a:prstGeom prst="rect">
            <a:avLst/>
          </a:prstGeom>
          <a:solidFill>
            <a:srgbClr val="FF94AF"/>
          </a:solidFill>
          <a:ln w="9525" algn="ctr">
            <a:noFill/>
            <a:miter lim="800000"/>
            <a:headEnd/>
            <a:tailEnd/>
          </a:ln>
          <a:effectLst/>
        </p:spPr>
        <p:txBody>
          <a:bodyPr wrap="none" anchor="ctr" anchorCtr="1"/>
          <a:lstStyle/>
          <a:p>
            <a:pPr algn="ctr">
              <a:defRPr/>
            </a:pPr>
            <a:r>
              <a:rPr lang="en-US" sz="1400" dirty="0"/>
              <a:t>PBST 10/</a:t>
            </a:r>
            <a:fld id="{AC268E9D-97A9-4070-9270-1A022528A1B1}" type="slidenum">
              <a:rPr lang="en-US" sz="1400" smtClean="0"/>
              <a:pPr algn="ctr">
                <a:defRPr/>
              </a:pPr>
              <a:t>‹#›</a:t>
            </a:fld>
            <a:endParaRPr lang="en-US" sz="1400" dirty="0"/>
          </a:p>
        </p:txBody>
      </p:sp>
      <p:pic>
        <p:nvPicPr>
          <p:cNvPr id="8201" name="Picture 34" descr="45277351686s"/>
          <p:cNvPicPr>
            <a:picLocks noChangeAspect="1" noChangeArrowheads="1"/>
          </p:cNvPicPr>
          <p:nvPr/>
        </p:nvPicPr>
        <p:blipFill>
          <a:blip r:embed="rId13"/>
          <a:srcRect/>
          <a:stretch>
            <a:fillRect/>
          </a:stretch>
        </p:blipFill>
        <p:spPr bwMode="auto">
          <a:xfrm>
            <a:off x="76200" y="6084888"/>
            <a:ext cx="400050" cy="46513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rtl="0" eaLnBrk="0" fontAlgn="base" hangingPunct="0">
        <a:spcBef>
          <a:spcPct val="0"/>
        </a:spcBef>
        <a:spcAft>
          <a:spcPct val="0"/>
        </a:spcAft>
        <a:defRPr sz="3200">
          <a:solidFill>
            <a:schemeClr val="bg1"/>
          </a:solidFill>
          <a:latin typeface="+mj-lt"/>
          <a:ea typeface="+mj-ea"/>
          <a:cs typeface="+mj-cs"/>
        </a:defRPr>
      </a:lvl1pPr>
      <a:lvl2pPr algn="r" rtl="0" eaLnBrk="0" fontAlgn="base" hangingPunct="0">
        <a:spcBef>
          <a:spcPct val="0"/>
        </a:spcBef>
        <a:spcAft>
          <a:spcPct val="0"/>
        </a:spcAft>
        <a:defRPr sz="3200">
          <a:solidFill>
            <a:schemeClr val="bg1"/>
          </a:solidFill>
          <a:latin typeface="Verdana" pitchFamily="34" charset="0"/>
        </a:defRPr>
      </a:lvl2pPr>
      <a:lvl3pPr algn="r" rtl="0" eaLnBrk="0" fontAlgn="base" hangingPunct="0">
        <a:spcBef>
          <a:spcPct val="0"/>
        </a:spcBef>
        <a:spcAft>
          <a:spcPct val="0"/>
        </a:spcAft>
        <a:defRPr sz="3200">
          <a:solidFill>
            <a:schemeClr val="bg1"/>
          </a:solidFill>
          <a:latin typeface="Verdana" pitchFamily="34" charset="0"/>
        </a:defRPr>
      </a:lvl3pPr>
      <a:lvl4pPr algn="r" rtl="0" eaLnBrk="0" fontAlgn="base" hangingPunct="0">
        <a:spcBef>
          <a:spcPct val="0"/>
        </a:spcBef>
        <a:spcAft>
          <a:spcPct val="0"/>
        </a:spcAft>
        <a:defRPr sz="3200">
          <a:solidFill>
            <a:schemeClr val="bg1"/>
          </a:solidFill>
          <a:latin typeface="Verdana" pitchFamily="34" charset="0"/>
        </a:defRPr>
      </a:lvl4pPr>
      <a:lvl5pPr algn="r" rtl="0" eaLnBrk="0" fontAlgn="base" hangingPunct="0">
        <a:spcBef>
          <a:spcPct val="0"/>
        </a:spcBef>
        <a:spcAft>
          <a:spcPct val="0"/>
        </a:spcAft>
        <a:defRPr sz="3200">
          <a:solidFill>
            <a:schemeClr val="bg1"/>
          </a:solidFill>
          <a:latin typeface="Verdana" pitchFamily="34" charset="0"/>
        </a:defRPr>
      </a:lvl5pPr>
      <a:lvl6pPr marL="457200" algn="r" rtl="0" fontAlgn="base">
        <a:spcBef>
          <a:spcPct val="0"/>
        </a:spcBef>
        <a:spcAft>
          <a:spcPct val="0"/>
        </a:spcAft>
        <a:defRPr sz="3200">
          <a:solidFill>
            <a:schemeClr val="bg1"/>
          </a:solidFill>
          <a:latin typeface="Verdana" pitchFamily="34" charset="0"/>
        </a:defRPr>
      </a:lvl6pPr>
      <a:lvl7pPr marL="914400" algn="r" rtl="0" fontAlgn="base">
        <a:spcBef>
          <a:spcPct val="0"/>
        </a:spcBef>
        <a:spcAft>
          <a:spcPct val="0"/>
        </a:spcAft>
        <a:defRPr sz="3200">
          <a:solidFill>
            <a:schemeClr val="bg1"/>
          </a:solidFill>
          <a:latin typeface="Verdana" pitchFamily="34" charset="0"/>
        </a:defRPr>
      </a:lvl7pPr>
      <a:lvl8pPr marL="1371600" algn="r" rtl="0" fontAlgn="base">
        <a:spcBef>
          <a:spcPct val="0"/>
        </a:spcBef>
        <a:spcAft>
          <a:spcPct val="0"/>
        </a:spcAft>
        <a:defRPr sz="3200">
          <a:solidFill>
            <a:schemeClr val="bg1"/>
          </a:solidFill>
          <a:latin typeface="Verdana" pitchFamily="34" charset="0"/>
        </a:defRPr>
      </a:lvl8pPr>
      <a:lvl9pPr marL="1828800" algn="r" rtl="0" fontAlgn="base">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9.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0.wmf"/><Relationship Id="rId5" Type="http://schemas.openxmlformats.org/officeDocument/2006/relationships/oleObject" Target="../embeddings/oleObject24.bin"/><Relationship Id="rId4" Type="http://schemas.openxmlformats.org/officeDocument/2006/relationships/image" Target="../media/image29.wmf"/></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5.wmf"/><Relationship Id="rId5" Type="http://schemas.openxmlformats.org/officeDocument/2006/relationships/oleObject" Target="../embeddings/oleObject25.bin"/><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9.w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29.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oleObject" Target="../embeddings/oleObject9.bin"/><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5.wmf"/><Relationship Id="rId11" Type="http://schemas.openxmlformats.org/officeDocument/2006/relationships/image" Target="../media/image17.wmf"/><Relationship Id="rId5" Type="http://schemas.openxmlformats.org/officeDocument/2006/relationships/oleObject" Target="../embeddings/oleObject10.bin"/><Relationship Id="rId10" Type="http://schemas.openxmlformats.org/officeDocument/2006/relationships/oleObject" Target="../embeddings/oleObject12.bin"/><Relationship Id="rId4" Type="http://schemas.openxmlformats.org/officeDocument/2006/relationships/image" Target="../media/image14.wmf"/><Relationship Id="rId9" Type="http://schemas.openxmlformats.org/officeDocument/2006/relationships/image" Target="../media/image16.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23.wmf"/><Relationship Id="rId3" Type="http://schemas.openxmlformats.org/officeDocument/2006/relationships/oleObject" Target="../embeddings/oleObject13.bin"/><Relationship Id="rId7" Type="http://schemas.openxmlformats.org/officeDocument/2006/relationships/image" Target="../media/image25.png"/><Relationship Id="rId12"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0.wmf"/><Relationship Id="rId11" Type="http://schemas.openxmlformats.org/officeDocument/2006/relationships/image" Target="../media/image22.wmf"/><Relationship Id="rId5" Type="http://schemas.openxmlformats.org/officeDocument/2006/relationships/oleObject" Target="../embeddings/oleObject14.bin"/><Relationship Id="rId15" Type="http://schemas.openxmlformats.org/officeDocument/2006/relationships/image" Target="../media/image24.wmf"/><Relationship Id="rId10" Type="http://schemas.openxmlformats.org/officeDocument/2006/relationships/oleObject" Target="../embeddings/oleObject16.bin"/><Relationship Id="rId4" Type="http://schemas.openxmlformats.org/officeDocument/2006/relationships/image" Target="../media/image19.wmf"/><Relationship Id="rId9" Type="http://schemas.openxmlformats.org/officeDocument/2006/relationships/image" Target="../media/image21.wmf"/><Relationship Id="rId14" Type="http://schemas.openxmlformats.org/officeDocument/2006/relationships/oleObject" Target="../embeddings/oleObject18.bin"/></Relationships>
</file>

<file path=ppt/slides/_rels/slide9.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7.wmf"/><Relationship Id="rId5" Type="http://schemas.openxmlformats.org/officeDocument/2006/relationships/oleObject" Target="../embeddings/oleObject20.bin"/><Relationship Id="rId4" Type="http://schemas.openxmlformats.org/officeDocument/2006/relationships/image" Target="../media/image2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9"/>
          <p:cNvSpPr>
            <a:spLocks noChangeArrowheads="1"/>
          </p:cNvSpPr>
          <p:nvPr/>
        </p:nvSpPr>
        <p:spPr bwMode="auto">
          <a:xfrm>
            <a:off x="0" y="279400"/>
            <a:ext cx="911701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r" eaLnBrk="1" hangingPunct="1"/>
            <a:r>
              <a:rPr lang="en-US" altLang="en-US" sz="3200" i="1"/>
              <a:t>t</a:t>
            </a:r>
            <a:r>
              <a:rPr lang="en-US" altLang="en-US" sz="3200"/>
              <a:t>-Distribution</a:t>
            </a:r>
          </a:p>
        </p:txBody>
      </p:sp>
      <p:sp>
        <p:nvSpPr>
          <p:cNvPr id="6" name="Rectangle 2"/>
          <p:cNvSpPr>
            <a:spLocks noChangeArrowheads="1"/>
          </p:cNvSpPr>
          <p:nvPr/>
        </p:nvSpPr>
        <p:spPr bwMode="auto">
          <a:xfrm>
            <a:off x="71438" y="863600"/>
            <a:ext cx="9072562"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5113" indent="-265113"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lnSpc>
                <a:spcPct val="80000"/>
              </a:lnSpc>
              <a:spcBef>
                <a:spcPct val="30000"/>
              </a:spcBef>
              <a:buClr>
                <a:srgbClr val="FF2E62"/>
              </a:buClr>
              <a:buFont typeface="Wingdings" panose="05000000000000000000" pitchFamily="2" charset="2"/>
              <a:buChar char="n"/>
            </a:pPr>
            <a:r>
              <a:rPr lang="en-US" altLang="en-US" sz="2000">
                <a:solidFill>
                  <a:schemeClr val="tx1"/>
                </a:solidFill>
              </a:rPr>
              <a:t>In the previous section we discuss the utility of the Central Limit Theorem to infer a population mean or the difference between two population means.</a:t>
            </a:r>
          </a:p>
          <a:p>
            <a:pPr algn="l" eaLnBrk="1" hangingPunct="1">
              <a:lnSpc>
                <a:spcPct val="80000"/>
              </a:lnSpc>
              <a:spcBef>
                <a:spcPct val="30000"/>
              </a:spcBef>
              <a:buClr>
                <a:srgbClr val="FF2E62"/>
              </a:buClr>
              <a:buFont typeface="Wingdings" panose="05000000000000000000" pitchFamily="2" charset="2"/>
              <a:buChar char="n"/>
            </a:pPr>
            <a:r>
              <a:rPr lang="en-US" altLang="en-US" sz="2000">
                <a:solidFill>
                  <a:schemeClr val="tx1"/>
                </a:solidFill>
              </a:rPr>
              <a:t>These utility is based on the assumption that the population </a:t>
            </a:r>
            <a:r>
              <a:rPr lang="en-US" altLang="en-US" sz="2000" b="1">
                <a:solidFill>
                  <a:schemeClr val="tx1"/>
                </a:solidFill>
              </a:rPr>
              <a:t>standard deviation </a:t>
            </a:r>
            <a:r>
              <a:rPr lang="en-US" altLang="en-US" sz="2000">
                <a:solidFill>
                  <a:schemeClr val="tx1"/>
                </a:solidFill>
              </a:rPr>
              <a:t>is </a:t>
            </a:r>
            <a:r>
              <a:rPr lang="en-US" altLang="en-US" sz="2000" b="1">
                <a:solidFill>
                  <a:schemeClr val="tx1"/>
                </a:solidFill>
              </a:rPr>
              <a:t>known</a:t>
            </a:r>
            <a:r>
              <a:rPr lang="en-US" altLang="en-US" sz="2000">
                <a:solidFill>
                  <a:schemeClr val="tx1"/>
                </a:solidFill>
              </a:rPr>
              <a:t>.</a:t>
            </a:r>
          </a:p>
          <a:p>
            <a:pPr algn="l" eaLnBrk="1" hangingPunct="1">
              <a:lnSpc>
                <a:spcPct val="80000"/>
              </a:lnSpc>
              <a:spcBef>
                <a:spcPct val="30000"/>
              </a:spcBef>
              <a:buClr>
                <a:srgbClr val="FF2E62"/>
              </a:buClr>
              <a:buFont typeface="Wingdings" panose="05000000000000000000" pitchFamily="2" charset="2"/>
              <a:buChar char="n"/>
            </a:pPr>
            <a:r>
              <a:rPr lang="en-US" altLang="en-US" sz="2000">
                <a:solidFill>
                  <a:schemeClr val="tx1"/>
                </a:solidFill>
              </a:rPr>
              <a:t>However, in many experimental scenarios, knowledge of </a:t>
            </a:r>
            <a:r>
              <a:rPr lang="el-GR" altLang="en-US" sz="2000" i="1">
                <a:solidFill>
                  <a:schemeClr val="tx1"/>
                </a:solidFill>
              </a:rPr>
              <a:t>σ</a:t>
            </a:r>
            <a:r>
              <a:rPr lang="en-US" altLang="en-US" sz="2000">
                <a:solidFill>
                  <a:schemeClr val="tx1"/>
                </a:solidFill>
              </a:rPr>
              <a:t> is not reasonable than knowledge of the population mean </a:t>
            </a:r>
            <a:r>
              <a:rPr lang="el-GR" altLang="en-US" sz="2000" i="1">
                <a:solidFill>
                  <a:schemeClr val="tx1"/>
                </a:solidFill>
              </a:rPr>
              <a:t>μ</a:t>
            </a:r>
            <a:r>
              <a:rPr lang="en-US" altLang="en-US" sz="2000">
                <a:solidFill>
                  <a:schemeClr val="tx1"/>
                </a:solidFill>
              </a:rPr>
              <a:t>.</a:t>
            </a:r>
          </a:p>
        </p:txBody>
      </p:sp>
      <p:sp>
        <p:nvSpPr>
          <p:cNvPr id="4101" name="Rectangle 3"/>
          <p:cNvSpPr>
            <a:spLocks noChangeArrowheads="1"/>
          </p:cNvSpPr>
          <p:nvPr/>
        </p:nvSpPr>
        <p:spPr bwMode="auto">
          <a:xfrm>
            <a:off x="0" y="12700"/>
            <a:ext cx="313055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bIns="82800"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r" eaLnBrk="1" hangingPunct="1"/>
            <a:r>
              <a:rPr lang="en-US" altLang="en-US" sz="1400"/>
              <a:t>Chapter 8.7</a:t>
            </a:r>
          </a:p>
        </p:txBody>
      </p:sp>
      <p:sp>
        <p:nvSpPr>
          <p:cNvPr id="4102" name="Rectangle 4"/>
          <p:cNvSpPr>
            <a:spLocks noChangeArrowheads="1"/>
          </p:cNvSpPr>
          <p:nvPr/>
        </p:nvSpPr>
        <p:spPr bwMode="auto">
          <a:xfrm>
            <a:off x="3133725" y="12700"/>
            <a:ext cx="601027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bIns="82800"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eaLnBrk="1" hangingPunct="1"/>
            <a:r>
              <a:rPr lang="en-US" altLang="en-US" sz="1400" i="1"/>
              <a:t>t</a:t>
            </a:r>
            <a:r>
              <a:rPr lang="en-US" altLang="en-US" sz="1400"/>
              <a:t>-Distribution</a:t>
            </a:r>
            <a:endParaRPr lang="en-US" altLang="en-US" sz="1400" baseline="30000"/>
          </a:p>
        </p:txBody>
      </p:sp>
      <p:sp>
        <p:nvSpPr>
          <p:cNvPr id="7" name="Rectangle 2"/>
          <p:cNvSpPr>
            <a:spLocks noChangeArrowheads="1"/>
          </p:cNvSpPr>
          <p:nvPr/>
        </p:nvSpPr>
        <p:spPr bwMode="auto">
          <a:xfrm>
            <a:off x="71438" y="3251200"/>
            <a:ext cx="90725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5113" indent="-265113"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lnSpc>
                <a:spcPct val="80000"/>
              </a:lnSpc>
              <a:spcBef>
                <a:spcPct val="30000"/>
              </a:spcBef>
              <a:buClr>
                <a:srgbClr val="FF2E62"/>
              </a:buClr>
              <a:buFont typeface="Wingdings" panose="05000000000000000000" pitchFamily="2" charset="2"/>
              <a:buChar char="n"/>
            </a:pPr>
            <a:r>
              <a:rPr lang="en-US" altLang="en-US" sz="2000">
                <a:solidFill>
                  <a:schemeClr val="tx1"/>
                </a:solidFill>
              </a:rPr>
              <a:t>Often, an estimate of </a:t>
            </a:r>
            <a:r>
              <a:rPr lang="el-GR" altLang="en-US" sz="2000" i="1">
                <a:solidFill>
                  <a:schemeClr val="tx1"/>
                </a:solidFill>
              </a:rPr>
              <a:t>σ</a:t>
            </a:r>
            <a:r>
              <a:rPr lang="en-US" altLang="en-US" sz="2000">
                <a:solidFill>
                  <a:schemeClr val="tx1"/>
                </a:solidFill>
              </a:rPr>
              <a:t> must be supplied by the same sample information that produced the sample average </a:t>
            </a:r>
            <a:r>
              <a:rPr lang="en-US" altLang="en-US" sz="2000" i="1">
                <a:solidFill>
                  <a:schemeClr val="tx1"/>
                </a:solidFill>
              </a:rPr>
              <a:t>x</a:t>
            </a:r>
            <a:r>
              <a:rPr lang="en-US" altLang="en-US" sz="2000">
                <a:solidFill>
                  <a:schemeClr val="tx1"/>
                </a:solidFill>
              </a:rPr>
              <a:t>.</a:t>
            </a:r>
          </a:p>
          <a:p>
            <a:pPr algn="l" eaLnBrk="1" hangingPunct="1">
              <a:lnSpc>
                <a:spcPct val="80000"/>
              </a:lnSpc>
              <a:spcBef>
                <a:spcPct val="30000"/>
              </a:spcBef>
              <a:buClr>
                <a:srgbClr val="FF2E62"/>
              </a:buClr>
              <a:buFont typeface="Wingdings" panose="05000000000000000000" pitchFamily="2" charset="2"/>
              <a:buChar char="n"/>
            </a:pPr>
            <a:r>
              <a:rPr lang="en-US" altLang="en-US" sz="2000">
                <a:solidFill>
                  <a:schemeClr val="tx1"/>
                </a:solidFill>
              </a:rPr>
              <a:t>As a result, a natural statistic to consider to deal with inferences on </a:t>
            </a:r>
            <a:r>
              <a:rPr lang="el-GR" altLang="en-US" sz="2000" i="1">
                <a:solidFill>
                  <a:schemeClr val="tx1"/>
                </a:solidFill>
              </a:rPr>
              <a:t>μ</a:t>
            </a:r>
            <a:r>
              <a:rPr lang="en-US" altLang="en-US" sz="2000">
                <a:solidFill>
                  <a:schemeClr val="tx1"/>
                </a:solidFill>
              </a:rPr>
              <a:t> is</a:t>
            </a:r>
          </a:p>
        </p:txBody>
      </p:sp>
      <p:sp>
        <p:nvSpPr>
          <p:cNvPr id="8" name="TextBox 7"/>
          <p:cNvSpPr txBox="1">
            <a:spLocks noChangeArrowheads="1"/>
          </p:cNvSpPr>
          <p:nvPr/>
        </p:nvSpPr>
        <p:spPr bwMode="auto">
          <a:xfrm>
            <a:off x="6364288" y="3236913"/>
            <a:ext cx="349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r>
              <a:rPr lang="en-US" altLang="en-US" sz="2000">
                <a:solidFill>
                  <a:schemeClr val="tx1"/>
                </a:solidFill>
              </a:rPr>
              <a:t>_</a:t>
            </a:r>
          </a:p>
        </p:txBody>
      </p:sp>
      <p:graphicFrame>
        <p:nvGraphicFramePr>
          <p:cNvPr id="283658" name="Object 2"/>
          <p:cNvGraphicFramePr>
            <a:graphicFrameLocks noChangeAspect="1"/>
          </p:cNvGraphicFramePr>
          <p:nvPr>
            <p:extLst>
              <p:ext uri="{D42A27DB-BD31-4B8C-83A1-F6EECF244321}">
                <p14:modId xmlns:p14="http://schemas.microsoft.com/office/powerpoint/2010/main" val="1146664980"/>
              </p:ext>
            </p:extLst>
          </p:nvPr>
        </p:nvGraphicFramePr>
        <p:xfrm>
          <a:off x="763588" y="4421188"/>
          <a:ext cx="1235075" cy="841375"/>
        </p:xfrm>
        <a:graphic>
          <a:graphicData uri="http://schemas.openxmlformats.org/presentationml/2006/ole">
            <mc:AlternateContent xmlns:mc="http://schemas.openxmlformats.org/markup-compatibility/2006">
              <mc:Choice xmlns:v="urn:schemas-microsoft-com:vml" Requires="v">
                <p:oleObj spid="_x0000_s632838" name="Equation" r:id="rId3" imgW="685800" imgH="469800" progId="Equation.DSMT4">
                  <p:embed/>
                </p:oleObj>
              </mc:Choice>
              <mc:Fallback>
                <p:oleObj name="Equation" r:id="rId3" imgW="685800" imgH="469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588" y="4421188"/>
                        <a:ext cx="1235075"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249173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1000"/>
                                        <p:tgtEl>
                                          <p:spTgt spid="7">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Effect transition="in" filter="fade">
                                      <p:cBhvr>
                                        <p:cTn id="25" dur="1000"/>
                                        <p:tgtEl>
                                          <p:spTgt spid="8">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xEl>
                                              <p:pRg st="1" end="1"/>
                                            </p:txEl>
                                          </p:spTgt>
                                        </p:tgtEl>
                                        <p:attrNameLst>
                                          <p:attrName>style.visibility</p:attrName>
                                        </p:attrNameLst>
                                      </p:cBhvr>
                                      <p:to>
                                        <p:strVal val="visible"/>
                                      </p:to>
                                    </p:set>
                                    <p:animEffect transition="in" filter="fade">
                                      <p:cBhvr>
                                        <p:cTn id="30" dur="1000"/>
                                        <p:tgtEl>
                                          <p:spTgt spid="7">
                                            <p:txEl>
                                              <p:pRg st="1" end="1"/>
                                            </p:txEl>
                                          </p:spTgt>
                                        </p:tgtEl>
                                      </p:cBhvr>
                                    </p:animEffect>
                                  </p:childTnLst>
                                </p:cTn>
                              </p:par>
                            </p:childTnLst>
                          </p:cTn>
                        </p:par>
                        <p:par>
                          <p:cTn id="31" fill="hold" nodeType="afterGroup">
                            <p:stCondLst>
                              <p:cond delay="1000"/>
                            </p:stCondLst>
                            <p:childTnLst>
                              <p:par>
                                <p:cTn id="32" presetID="10" presetClass="entr" presetSubtype="0" fill="hold" nodeType="afterEffect">
                                  <p:stCondLst>
                                    <p:cond delay="0"/>
                                  </p:stCondLst>
                                  <p:childTnLst>
                                    <p:set>
                                      <p:cBhvr>
                                        <p:cTn id="33" dur="1" fill="hold">
                                          <p:stCondLst>
                                            <p:cond delay="0"/>
                                          </p:stCondLst>
                                        </p:cTn>
                                        <p:tgtEl>
                                          <p:spTgt spid="283658"/>
                                        </p:tgtEl>
                                        <p:attrNameLst>
                                          <p:attrName>style.visibility</p:attrName>
                                        </p:attrNameLst>
                                      </p:cBhvr>
                                      <p:to>
                                        <p:strVal val="visible"/>
                                      </p:to>
                                    </p:set>
                                    <p:animEffect transition="in" filter="fade">
                                      <p:cBhvr>
                                        <p:cTn id="34" dur="1000"/>
                                        <p:tgtEl>
                                          <p:spTgt spid="283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9"/>
          <p:cNvSpPr>
            <a:spLocks noChangeArrowheads="1"/>
          </p:cNvSpPr>
          <p:nvPr/>
        </p:nvSpPr>
        <p:spPr bwMode="auto">
          <a:xfrm>
            <a:off x="0" y="279400"/>
            <a:ext cx="911701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eaLnBrk="1" hangingPunct="1"/>
            <a:r>
              <a:rPr lang="en-US" altLang="en-US" sz="3200" i="1" dirty="0"/>
              <a:t>F</a:t>
            </a:r>
            <a:r>
              <a:rPr lang="en-US" altLang="en-US" sz="3200" dirty="0"/>
              <a:t>-Distribution</a:t>
            </a:r>
          </a:p>
        </p:txBody>
      </p:sp>
      <p:sp>
        <p:nvSpPr>
          <p:cNvPr id="6" name="Rectangle 2"/>
          <p:cNvSpPr>
            <a:spLocks noChangeArrowheads="1"/>
          </p:cNvSpPr>
          <p:nvPr/>
        </p:nvSpPr>
        <p:spPr bwMode="auto">
          <a:xfrm>
            <a:off x="71438" y="863600"/>
            <a:ext cx="9072562"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5113" indent="-265113"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lnSpc>
                <a:spcPct val="80000"/>
              </a:lnSpc>
              <a:spcBef>
                <a:spcPct val="30000"/>
              </a:spcBef>
              <a:buClr>
                <a:srgbClr val="FF2E62"/>
              </a:buClr>
              <a:buFont typeface="Wingdings" panose="05000000000000000000" pitchFamily="2" charset="2"/>
              <a:buChar char="n"/>
            </a:pPr>
            <a:r>
              <a:rPr lang="en-US" altLang="en-US" sz="2000" dirty="0">
                <a:solidFill>
                  <a:schemeClr val="tx1"/>
                </a:solidFill>
              </a:rPr>
              <a:t>If the </a:t>
            </a:r>
            <a:r>
              <a:rPr lang="en-US" altLang="en-US" sz="2000" i="1" dirty="0">
                <a:solidFill>
                  <a:schemeClr val="tx1"/>
                </a:solidFill>
              </a:rPr>
              <a:t>t</a:t>
            </a:r>
            <a:r>
              <a:rPr lang="en-US" altLang="en-US" sz="2000" dirty="0">
                <a:solidFill>
                  <a:schemeClr val="tx1"/>
                </a:solidFill>
              </a:rPr>
              <a:t>-distribution is motivated by the comparison between two </a:t>
            </a:r>
            <a:r>
              <a:rPr lang="en-US" altLang="en-US" sz="2000" u="sng" dirty="0">
                <a:solidFill>
                  <a:schemeClr val="tx1"/>
                </a:solidFill>
              </a:rPr>
              <a:t>sample means</a:t>
            </a:r>
            <a:r>
              <a:rPr lang="en-US" altLang="en-US" sz="2000" dirty="0">
                <a:solidFill>
                  <a:schemeClr val="tx1"/>
                </a:solidFill>
              </a:rPr>
              <a:t>, the </a:t>
            </a:r>
            <a:r>
              <a:rPr lang="en-US" altLang="en-US" sz="2000" i="1" dirty="0">
                <a:solidFill>
                  <a:schemeClr val="tx1"/>
                </a:solidFill>
              </a:rPr>
              <a:t>F</a:t>
            </a:r>
            <a:r>
              <a:rPr lang="en-US" altLang="en-US" sz="2000" dirty="0">
                <a:solidFill>
                  <a:schemeClr val="tx1"/>
                </a:solidFill>
              </a:rPr>
              <a:t>-distribution finds enormous application in comparing </a:t>
            </a:r>
            <a:r>
              <a:rPr lang="en-US" altLang="en-US" sz="2000" u="sng" dirty="0">
                <a:solidFill>
                  <a:schemeClr val="tx1"/>
                </a:solidFill>
              </a:rPr>
              <a:t>sample variances</a:t>
            </a:r>
            <a:r>
              <a:rPr lang="en-US" altLang="en-US" sz="2000" dirty="0">
                <a:solidFill>
                  <a:schemeClr val="tx1"/>
                </a:solidFill>
              </a:rPr>
              <a:t>.</a:t>
            </a:r>
          </a:p>
          <a:p>
            <a:pPr algn="l" eaLnBrk="1" hangingPunct="1">
              <a:lnSpc>
                <a:spcPct val="80000"/>
              </a:lnSpc>
              <a:spcBef>
                <a:spcPct val="30000"/>
              </a:spcBef>
              <a:buClr>
                <a:srgbClr val="FF2E62"/>
              </a:buClr>
              <a:buFont typeface="Wingdings" panose="05000000000000000000" pitchFamily="2" charset="2"/>
              <a:buChar char="n"/>
            </a:pPr>
            <a:r>
              <a:rPr lang="en-US" altLang="en-US" sz="2000" dirty="0">
                <a:solidFill>
                  <a:schemeClr val="tx1"/>
                </a:solidFill>
              </a:rPr>
              <a:t>The statistic </a:t>
            </a:r>
            <a:r>
              <a:rPr lang="en-US" altLang="en-US" sz="2000" i="1" dirty="0">
                <a:solidFill>
                  <a:schemeClr val="tx1"/>
                </a:solidFill>
              </a:rPr>
              <a:t>F</a:t>
            </a:r>
            <a:r>
              <a:rPr lang="en-US" altLang="en-US" sz="2000" dirty="0">
                <a:solidFill>
                  <a:schemeClr val="tx1"/>
                </a:solidFill>
              </a:rPr>
              <a:t> is defined to be the ratio of two independent chi-squared random variables, each divided by its number of degrees of freedom. Hence, we can write</a:t>
            </a:r>
          </a:p>
        </p:txBody>
      </p:sp>
      <p:sp>
        <p:nvSpPr>
          <p:cNvPr id="11269" name="Rectangle 3"/>
          <p:cNvSpPr>
            <a:spLocks noChangeArrowheads="1"/>
          </p:cNvSpPr>
          <p:nvPr/>
        </p:nvSpPr>
        <p:spPr bwMode="auto">
          <a:xfrm>
            <a:off x="0" y="12700"/>
            <a:ext cx="313055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bIns="82800"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r>
              <a:rPr lang="en-US" altLang="en-US" sz="1400"/>
              <a:t>Chapter 8.8</a:t>
            </a:r>
          </a:p>
        </p:txBody>
      </p:sp>
      <p:sp>
        <p:nvSpPr>
          <p:cNvPr id="11270" name="Rectangle 4"/>
          <p:cNvSpPr>
            <a:spLocks noChangeArrowheads="1"/>
          </p:cNvSpPr>
          <p:nvPr/>
        </p:nvSpPr>
        <p:spPr bwMode="auto">
          <a:xfrm>
            <a:off x="3133725" y="12700"/>
            <a:ext cx="601027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bIns="82800"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r>
              <a:rPr lang="en-US" altLang="en-US" sz="1400" i="1"/>
              <a:t>F</a:t>
            </a:r>
            <a:r>
              <a:rPr lang="en-US" altLang="en-US" sz="1400"/>
              <a:t>-Distribution</a:t>
            </a:r>
          </a:p>
        </p:txBody>
      </p:sp>
      <p:graphicFrame>
        <p:nvGraphicFramePr>
          <p:cNvPr id="283658" name="Object 6"/>
          <p:cNvGraphicFramePr>
            <a:graphicFrameLocks noChangeAspect="1"/>
          </p:cNvGraphicFramePr>
          <p:nvPr>
            <p:extLst>
              <p:ext uri="{D42A27DB-BD31-4B8C-83A1-F6EECF244321}">
                <p14:modId xmlns:p14="http://schemas.microsoft.com/office/powerpoint/2010/main" val="931859348"/>
              </p:ext>
            </p:extLst>
          </p:nvPr>
        </p:nvGraphicFramePr>
        <p:xfrm>
          <a:off x="749300" y="2611438"/>
          <a:ext cx="1120775" cy="773112"/>
        </p:xfrm>
        <a:graphic>
          <a:graphicData uri="http://schemas.openxmlformats.org/presentationml/2006/ole">
            <mc:AlternateContent xmlns:mc="http://schemas.openxmlformats.org/markup-compatibility/2006">
              <mc:Choice xmlns:v="urn:schemas-microsoft-com:vml" Requires="v">
                <p:oleObj spid="_x0000_s640006" name="Equation" r:id="rId3" imgW="622080" imgH="431640" progId="Equation.DSMT4">
                  <p:embed/>
                </p:oleObj>
              </mc:Choice>
              <mc:Fallback>
                <p:oleObj name="Equation" r:id="rId3" imgW="622080" imgH="431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300" y="2611438"/>
                        <a:ext cx="1120775" cy="77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2"/>
          <p:cNvSpPr>
            <a:spLocks noChangeArrowheads="1"/>
          </p:cNvSpPr>
          <p:nvPr/>
        </p:nvSpPr>
        <p:spPr bwMode="auto">
          <a:xfrm>
            <a:off x="71438" y="3417888"/>
            <a:ext cx="9072562" cy="81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5113"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lnSpc>
                <a:spcPct val="80000"/>
              </a:lnSpc>
              <a:spcBef>
                <a:spcPct val="30000"/>
              </a:spcBef>
              <a:buClr>
                <a:srgbClr val="FF2E62"/>
              </a:buClr>
            </a:pPr>
            <a:r>
              <a:rPr lang="en-US" altLang="en-US" sz="2000">
                <a:solidFill>
                  <a:schemeClr val="tx1"/>
                </a:solidFill>
              </a:rPr>
              <a:t>where </a:t>
            </a:r>
            <a:r>
              <a:rPr lang="en-US" altLang="en-US" sz="2000" i="1">
                <a:solidFill>
                  <a:schemeClr val="tx1"/>
                </a:solidFill>
              </a:rPr>
              <a:t>U</a:t>
            </a:r>
            <a:r>
              <a:rPr lang="en-US" altLang="en-US" sz="2000">
                <a:solidFill>
                  <a:schemeClr val="tx1"/>
                </a:solidFill>
              </a:rPr>
              <a:t> and </a:t>
            </a:r>
            <a:r>
              <a:rPr lang="en-US" altLang="en-US" sz="2000" i="1">
                <a:solidFill>
                  <a:schemeClr val="tx1"/>
                </a:solidFill>
              </a:rPr>
              <a:t>V</a:t>
            </a:r>
            <a:r>
              <a:rPr lang="en-US" altLang="en-US" sz="2000">
                <a:solidFill>
                  <a:schemeClr val="tx1"/>
                </a:solidFill>
              </a:rPr>
              <a:t> are independent random variables having chi-squared distributions with </a:t>
            </a:r>
            <a:r>
              <a:rPr lang="en-US" altLang="en-US" sz="2000" i="1">
                <a:solidFill>
                  <a:schemeClr val="tx1"/>
                </a:solidFill>
              </a:rPr>
              <a:t>v</a:t>
            </a:r>
            <a:r>
              <a:rPr lang="en-US" altLang="en-US" sz="2000" baseline="-25000">
                <a:solidFill>
                  <a:schemeClr val="tx1"/>
                </a:solidFill>
              </a:rPr>
              <a:t>1</a:t>
            </a:r>
            <a:r>
              <a:rPr lang="en-US" altLang="en-US" sz="2000">
                <a:solidFill>
                  <a:schemeClr val="tx1"/>
                </a:solidFill>
              </a:rPr>
              <a:t> and </a:t>
            </a:r>
            <a:r>
              <a:rPr lang="en-US" altLang="en-US" sz="2000" i="1">
                <a:solidFill>
                  <a:schemeClr val="tx1"/>
                </a:solidFill>
              </a:rPr>
              <a:t>v</a:t>
            </a:r>
            <a:r>
              <a:rPr lang="en-US" altLang="en-US" sz="2000" baseline="-25000">
                <a:solidFill>
                  <a:schemeClr val="tx1"/>
                </a:solidFill>
              </a:rPr>
              <a:t>2</a:t>
            </a:r>
            <a:r>
              <a:rPr lang="en-US" altLang="en-US" sz="2000">
                <a:solidFill>
                  <a:schemeClr val="tx1"/>
                </a:solidFill>
              </a:rPr>
              <a:t> degrees of freedom, respectively.</a:t>
            </a:r>
          </a:p>
        </p:txBody>
      </p:sp>
    </p:spTree>
    <p:extLst>
      <p:ext uri="{BB962C8B-B14F-4D97-AF65-F5344CB8AC3E}">
        <p14:creationId xmlns:p14="http://schemas.microsoft.com/office/powerpoint/2010/main" val="39787286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83658"/>
                                        </p:tgtEl>
                                        <p:attrNameLst>
                                          <p:attrName>style.visibility</p:attrName>
                                        </p:attrNameLst>
                                      </p:cBhvr>
                                      <p:to>
                                        <p:strVal val="visible"/>
                                      </p:to>
                                    </p:set>
                                    <p:animEffect transition="in" filter="fade">
                                      <p:cBhvr>
                                        <p:cTn id="15" dur="1000"/>
                                        <p:tgtEl>
                                          <p:spTgt spid="283658"/>
                                        </p:tgtEl>
                                      </p:cBhvr>
                                    </p:animEffect>
                                  </p:childTnLst>
                                </p:cTn>
                              </p:par>
                            </p:childTnLst>
                          </p:cTn>
                        </p:par>
                        <p:par>
                          <p:cTn id="16" fill="hold" nodeType="afterGroup">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1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9"/>
          <p:cNvSpPr>
            <a:spLocks noChangeArrowheads="1"/>
          </p:cNvSpPr>
          <p:nvPr/>
        </p:nvSpPr>
        <p:spPr bwMode="auto">
          <a:xfrm>
            <a:off x="0" y="279400"/>
            <a:ext cx="911701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eaLnBrk="1" hangingPunct="1"/>
            <a:r>
              <a:rPr lang="en-US" altLang="en-US" sz="3200" i="1" dirty="0"/>
              <a:t>F</a:t>
            </a:r>
            <a:r>
              <a:rPr lang="en-US" altLang="en-US" sz="3200" dirty="0"/>
              <a:t>-Distribution</a:t>
            </a:r>
          </a:p>
        </p:txBody>
      </p:sp>
      <p:sp>
        <p:nvSpPr>
          <p:cNvPr id="6" name="Rectangle 2"/>
          <p:cNvSpPr>
            <a:spLocks noChangeArrowheads="1"/>
          </p:cNvSpPr>
          <p:nvPr/>
        </p:nvSpPr>
        <p:spPr bwMode="auto">
          <a:xfrm>
            <a:off x="71438" y="863600"/>
            <a:ext cx="9072562"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5113" indent="-265113"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lnSpc>
                <a:spcPct val="80000"/>
              </a:lnSpc>
              <a:spcBef>
                <a:spcPct val="30000"/>
              </a:spcBef>
              <a:buClr>
                <a:srgbClr val="FF2E62"/>
              </a:buClr>
              <a:buFont typeface="Wingdings" panose="05000000000000000000" pitchFamily="2" charset="2"/>
              <a:buChar char="n"/>
            </a:pPr>
            <a:r>
              <a:rPr lang="en-US" altLang="en-US" sz="2000" dirty="0">
                <a:solidFill>
                  <a:schemeClr val="tx1"/>
                </a:solidFill>
              </a:rPr>
              <a:t>Let </a:t>
            </a:r>
            <a:r>
              <a:rPr lang="en-US" altLang="en-US" sz="2000" i="1" dirty="0">
                <a:solidFill>
                  <a:schemeClr val="tx1"/>
                </a:solidFill>
              </a:rPr>
              <a:t>U</a:t>
            </a:r>
            <a:r>
              <a:rPr lang="en-US" altLang="en-US" sz="2000" dirty="0">
                <a:solidFill>
                  <a:schemeClr val="tx1"/>
                </a:solidFill>
              </a:rPr>
              <a:t> and </a:t>
            </a:r>
            <a:r>
              <a:rPr lang="en-US" altLang="en-US" sz="2000" i="1" dirty="0">
                <a:solidFill>
                  <a:schemeClr val="tx1"/>
                </a:solidFill>
              </a:rPr>
              <a:t>V</a:t>
            </a:r>
            <a:r>
              <a:rPr lang="en-US" altLang="en-US" sz="2000" dirty="0">
                <a:solidFill>
                  <a:schemeClr val="tx1"/>
                </a:solidFill>
              </a:rPr>
              <a:t> be two independent random variables having chi-squared distributions with </a:t>
            </a:r>
            <a:r>
              <a:rPr lang="en-US" altLang="en-US" sz="2000" i="1" dirty="0">
                <a:solidFill>
                  <a:schemeClr val="tx1"/>
                </a:solidFill>
              </a:rPr>
              <a:t>v</a:t>
            </a:r>
            <a:r>
              <a:rPr lang="en-US" altLang="en-US" sz="2000" baseline="-25000" dirty="0">
                <a:solidFill>
                  <a:schemeClr val="tx1"/>
                </a:solidFill>
              </a:rPr>
              <a:t>1</a:t>
            </a:r>
            <a:r>
              <a:rPr lang="en-US" altLang="en-US" sz="2000" dirty="0">
                <a:solidFill>
                  <a:schemeClr val="tx1"/>
                </a:solidFill>
              </a:rPr>
              <a:t> and </a:t>
            </a:r>
            <a:r>
              <a:rPr lang="en-US" altLang="en-US" sz="2000" i="1" dirty="0">
                <a:solidFill>
                  <a:schemeClr val="tx1"/>
                </a:solidFill>
              </a:rPr>
              <a:t>v</a:t>
            </a:r>
            <a:r>
              <a:rPr lang="en-US" altLang="en-US" sz="2000" baseline="-25000" dirty="0">
                <a:solidFill>
                  <a:schemeClr val="tx1"/>
                </a:solidFill>
              </a:rPr>
              <a:t>2</a:t>
            </a:r>
            <a:r>
              <a:rPr lang="en-US" altLang="en-US" sz="2000" dirty="0">
                <a:solidFill>
                  <a:schemeClr val="tx1"/>
                </a:solidFill>
              </a:rPr>
              <a:t> degrees of freedom, respectively. Then the distribution of the random variable             is given by the density</a:t>
            </a:r>
          </a:p>
        </p:txBody>
      </p:sp>
      <p:sp>
        <p:nvSpPr>
          <p:cNvPr id="12294" name="Rectangle 3"/>
          <p:cNvSpPr>
            <a:spLocks noChangeArrowheads="1"/>
          </p:cNvSpPr>
          <p:nvPr/>
        </p:nvSpPr>
        <p:spPr bwMode="auto">
          <a:xfrm>
            <a:off x="0" y="12700"/>
            <a:ext cx="313055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bIns="82800"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r>
              <a:rPr lang="en-US" altLang="en-US" sz="1400"/>
              <a:t>Chapter 8.8</a:t>
            </a:r>
          </a:p>
        </p:txBody>
      </p:sp>
      <p:sp>
        <p:nvSpPr>
          <p:cNvPr id="12295" name="Rectangle 4"/>
          <p:cNvSpPr>
            <a:spLocks noChangeArrowheads="1"/>
          </p:cNvSpPr>
          <p:nvPr/>
        </p:nvSpPr>
        <p:spPr bwMode="auto">
          <a:xfrm>
            <a:off x="3133725" y="12700"/>
            <a:ext cx="601027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bIns="82800"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r>
              <a:rPr lang="en-US" altLang="en-US" sz="1400" i="1"/>
              <a:t>F</a:t>
            </a:r>
            <a:r>
              <a:rPr lang="en-US" altLang="en-US" sz="1400"/>
              <a:t>-Distribution</a:t>
            </a:r>
          </a:p>
        </p:txBody>
      </p:sp>
      <p:graphicFrame>
        <p:nvGraphicFramePr>
          <p:cNvPr id="283658" name="Object 6"/>
          <p:cNvGraphicFramePr>
            <a:graphicFrameLocks noChangeAspect="1"/>
          </p:cNvGraphicFramePr>
          <p:nvPr>
            <p:extLst>
              <p:ext uri="{D42A27DB-BD31-4B8C-83A1-F6EECF244321}">
                <p14:modId xmlns:p14="http://schemas.microsoft.com/office/powerpoint/2010/main" val="40087721"/>
              </p:ext>
            </p:extLst>
          </p:nvPr>
        </p:nvGraphicFramePr>
        <p:xfrm>
          <a:off x="7807325" y="1162050"/>
          <a:ext cx="1120775" cy="773113"/>
        </p:xfrm>
        <a:graphic>
          <a:graphicData uri="http://schemas.openxmlformats.org/presentationml/2006/ole">
            <mc:AlternateContent xmlns:mc="http://schemas.openxmlformats.org/markup-compatibility/2006">
              <mc:Choice xmlns:v="urn:schemas-microsoft-com:vml" Requires="v">
                <p:oleObj spid="_x0000_s641034" name="Equation" r:id="rId3" imgW="622080" imgH="431640" progId="Equation.DSMT4">
                  <p:embed/>
                </p:oleObj>
              </mc:Choice>
              <mc:Fallback>
                <p:oleObj name="Equation" r:id="rId3" imgW="622080" imgH="431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7325" y="1162050"/>
                        <a:ext cx="1120775" cy="77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Rectangle 10"/>
          <p:cNvSpPr>
            <a:spLocks noChangeArrowheads="1"/>
          </p:cNvSpPr>
          <p:nvPr/>
        </p:nvSpPr>
        <p:spPr bwMode="auto">
          <a:xfrm>
            <a:off x="82550" y="850900"/>
            <a:ext cx="8963025" cy="3378200"/>
          </a:xfrm>
          <a:prstGeom prst="rect">
            <a:avLst/>
          </a:prstGeom>
          <a:noFill/>
          <a:ln w="19050" algn="ctr">
            <a:solidFill>
              <a:srgbClr val="FF2E6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endParaRPr lang="en-US" altLang="en-US"/>
          </a:p>
        </p:txBody>
      </p:sp>
      <p:graphicFrame>
        <p:nvGraphicFramePr>
          <p:cNvPr id="2" name="Object 3"/>
          <p:cNvGraphicFramePr>
            <a:graphicFrameLocks noChangeAspect="1"/>
          </p:cNvGraphicFramePr>
          <p:nvPr>
            <p:extLst>
              <p:ext uri="{D42A27DB-BD31-4B8C-83A1-F6EECF244321}">
                <p14:modId xmlns:p14="http://schemas.microsoft.com/office/powerpoint/2010/main" val="3794912208"/>
              </p:ext>
            </p:extLst>
          </p:nvPr>
        </p:nvGraphicFramePr>
        <p:xfrm>
          <a:off x="804863" y="2095500"/>
          <a:ext cx="7456487" cy="1319213"/>
        </p:xfrm>
        <a:graphic>
          <a:graphicData uri="http://schemas.openxmlformats.org/presentationml/2006/ole">
            <mc:AlternateContent xmlns:mc="http://schemas.openxmlformats.org/markup-compatibility/2006">
              <mc:Choice xmlns:v="urn:schemas-microsoft-com:vml" Requires="v">
                <p:oleObj spid="_x0000_s641035" name="Equation" r:id="rId5" imgW="4140000" imgH="736560" progId="Equation.DSMT4">
                  <p:embed/>
                </p:oleObj>
              </mc:Choice>
              <mc:Fallback>
                <p:oleObj name="Equation" r:id="rId5" imgW="4140000" imgH="7365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4863" y="2095500"/>
                        <a:ext cx="7456487" cy="1319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Rectangle 2"/>
          <p:cNvSpPr>
            <a:spLocks noChangeArrowheads="1"/>
          </p:cNvSpPr>
          <p:nvPr/>
        </p:nvSpPr>
        <p:spPr bwMode="auto">
          <a:xfrm>
            <a:off x="71438" y="3595688"/>
            <a:ext cx="90725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5113"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lnSpc>
                <a:spcPct val="80000"/>
              </a:lnSpc>
              <a:spcBef>
                <a:spcPct val="30000"/>
              </a:spcBef>
              <a:buClr>
                <a:srgbClr val="FF2E62"/>
              </a:buClr>
            </a:pPr>
            <a:r>
              <a:rPr lang="en-US" altLang="en-US" sz="2000" dirty="0">
                <a:solidFill>
                  <a:schemeClr val="tx1"/>
                </a:solidFill>
              </a:rPr>
              <a:t>This is known as the </a:t>
            </a:r>
            <a:r>
              <a:rPr lang="en-US" altLang="en-US" sz="2000" i="1" dirty="0">
                <a:solidFill>
                  <a:schemeClr val="tx1"/>
                </a:solidFill>
              </a:rPr>
              <a:t>F</a:t>
            </a:r>
            <a:r>
              <a:rPr lang="en-US" altLang="en-US" sz="2000" dirty="0">
                <a:solidFill>
                  <a:schemeClr val="tx1"/>
                </a:solidFill>
              </a:rPr>
              <a:t>-distribution with </a:t>
            </a:r>
            <a:r>
              <a:rPr lang="en-US" altLang="en-US" sz="2000" i="1" dirty="0">
                <a:solidFill>
                  <a:schemeClr val="tx1"/>
                </a:solidFill>
              </a:rPr>
              <a:t>v</a:t>
            </a:r>
            <a:r>
              <a:rPr lang="en-US" altLang="en-US" sz="2000" baseline="-25000" dirty="0">
                <a:solidFill>
                  <a:schemeClr val="tx1"/>
                </a:solidFill>
              </a:rPr>
              <a:t>1</a:t>
            </a:r>
            <a:r>
              <a:rPr lang="en-US" altLang="en-US" sz="2000" dirty="0">
                <a:solidFill>
                  <a:schemeClr val="tx1"/>
                </a:solidFill>
              </a:rPr>
              <a:t> and </a:t>
            </a:r>
            <a:r>
              <a:rPr lang="en-US" altLang="en-US" sz="2000" i="1" dirty="0">
                <a:solidFill>
                  <a:schemeClr val="tx1"/>
                </a:solidFill>
              </a:rPr>
              <a:t>v</a:t>
            </a:r>
            <a:r>
              <a:rPr lang="en-US" altLang="en-US" sz="2000" baseline="-25000" dirty="0">
                <a:solidFill>
                  <a:schemeClr val="tx1"/>
                </a:solidFill>
              </a:rPr>
              <a:t>2</a:t>
            </a:r>
            <a:r>
              <a:rPr lang="en-US" altLang="en-US" sz="2000" dirty="0">
                <a:solidFill>
                  <a:schemeClr val="tx1"/>
                </a:solidFill>
              </a:rPr>
              <a:t> degrees of freedom.</a:t>
            </a:r>
          </a:p>
        </p:txBody>
      </p:sp>
      <p:sp>
        <p:nvSpPr>
          <p:cNvPr id="13" name="Rectangle 2"/>
          <p:cNvSpPr>
            <a:spLocks noChangeArrowheads="1"/>
          </p:cNvSpPr>
          <p:nvPr/>
        </p:nvSpPr>
        <p:spPr bwMode="auto">
          <a:xfrm>
            <a:off x="71438" y="4819650"/>
            <a:ext cx="90725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5113" indent="-265113"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lnSpc>
                <a:spcPct val="80000"/>
              </a:lnSpc>
              <a:spcBef>
                <a:spcPct val="30000"/>
              </a:spcBef>
              <a:buClr>
                <a:srgbClr val="FF2E62"/>
              </a:buClr>
              <a:buFont typeface="Wingdings" panose="05000000000000000000" pitchFamily="2" charset="2"/>
              <a:buChar char="n"/>
            </a:pPr>
            <a:r>
              <a:rPr lang="en-US" altLang="en-US" sz="2000">
                <a:solidFill>
                  <a:schemeClr val="tx1"/>
                </a:solidFill>
              </a:rPr>
              <a:t>Table A.6 in the reference gives values of </a:t>
            </a:r>
            <a:r>
              <a:rPr lang="en-US" altLang="en-US" sz="2000" i="1">
                <a:solidFill>
                  <a:schemeClr val="tx1"/>
                </a:solidFill>
              </a:rPr>
              <a:t>f</a:t>
            </a:r>
            <a:r>
              <a:rPr lang="el-GR" altLang="en-US" sz="2000" i="1" baseline="-25000">
                <a:solidFill>
                  <a:schemeClr val="tx1"/>
                </a:solidFill>
                <a:latin typeface="Times New Roman" panose="02020603050405020304" pitchFamily="18" charset="0"/>
                <a:cs typeface="Times New Roman" panose="02020603050405020304" pitchFamily="18" charset="0"/>
              </a:rPr>
              <a:t>α</a:t>
            </a:r>
            <a:r>
              <a:rPr lang="en-US" altLang="en-US" sz="2000">
                <a:solidFill>
                  <a:schemeClr val="tx1"/>
                </a:solidFill>
              </a:rPr>
              <a:t> for </a:t>
            </a:r>
            <a:r>
              <a:rPr lang="el-GR" altLang="en-US" sz="2000" i="1">
                <a:solidFill>
                  <a:schemeClr val="tx1"/>
                </a:solidFill>
                <a:latin typeface="Times New Roman" panose="02020603050405020304" pitchFamily="18" charset="0"/>
                <a:cs typeface="Times New Roman" panose="02020603050405020304" pitchFamily="18" charset="0"/>
              </a:rPr>
              <a:t>α</a:t>
            </a:r>
            <a:r>
              <a:rPr lang="en-US" altLang="en-US" sz="2000">
                <a:solidFill>
                  <a:schemeClr val="tx1"/>
                </a:solidFill>
              </a:rPr>
              <a:t> = 0.05 and </a:t>
            </a:r>
            <a:r>
              <a:rPr lang="el-GR" altLang="en-US" sz="2000" i="1">
                <a:solidFill>
                  <a:schemeClr val="tx1"/>
                </a:solidFill>
                <a:latin typeface="Times New Roman" panose="02020603050405020304" pitchFamily="18" charset="0"/>
                <a:cs typeface="Times New Roman" panose="02020603050405020304" pitchFamily="18" charset="0"/>
              </a:rPr>
              <a:t>α</a:t>
            </a:r>
            <a:r>
              <a:rPr lang="en-US" altLang="en-US" sz="2000">
                <a:solidFill>
                  <a:schemeClr val="tx1"/>
                </a:solidFill>
              </a:rPr>
              <a:t> = 0.01 for various combinations of the degrees of freedom </a:t>
            </a:r>
            <a:r>
              <a:rPr lang="en-US" altLang="en-US" sz="2000" i="1">
                <a:solidFill>
                  <a:schemeClr val="tx1"/>
                </a:solidFill>
              </a:rPr>
              <a:t>v</a:t>
            </a:r>
            <a:r>
              <a:rPr lang="en-US" altLang="en-US" sz="2000" baseline="-25000">
                <a:solidFill>
                  <a:schemeClr val="tx1"/>
                </a:solidFill>
              </a:rPr>
              <a:t>1</a:t>
            </a:r>
            <a:r>
              <a:rPr lang="en-US" altLang="en-US" sz="2000">
                <a:solidFill>
                  <a:schemeClr val="tx1"/>
                </a:solidFill>
              </a:rPr>
              <a:t> and </a:t>
            </a:r>
            <a:r>
              <a:rPr lang="en-US" altLang="en-US" sz="2000" i="1">
                <a:solidFill>
                  <a:schemeClr val="tx1"/>
                </a:solidFill>
              </a:rPr>
              <a:t>v</a:t>
            </a:r>
            <a:r>
              <a:rPr lang="en-US" altLang="en-US" sz="2000" baseline="-25000">
                <a:solidFill>
                  <a:schemeClr val="tx1"/>
                </a:solidFill>
              </a:rPr>
              <a:t>2</a:t>
            </a:r>
            <a:r>
              <a:rPr lang="en-US" altLang="en-US" sz="2000">
                <a:solidFill>
                  <a:schemeClr val="tx1"/>
                </a:solidFill>
              </a:rPr>
              <a:t>.</a:t>
            </a:r>
          </a:p>
          <a:p>
            <a:pPr algn="l" eaLnBrk="1" hangingPunct="1">
              <a:lnSpc>
                <a:spcPct val="80000"/>
              </a:lnSpc>
              <a:spcBef>
                <a:spcPct val="30000"/>
              </a:spcBef>
              <a:buClr>
                <a:srgbClr val="FF2E62"/>
              </a:buClr>
              <a:buFont typeface="Wingdings" panose="05000000000000000000" pitchFamily="2" charset="2"/>
              <a:buChar char="n"/>
            </a:pPr>
            <a:r>
              <a:rPr lang="en-US" altLang="en-US" sz="2000">
                <a:solidFill>
                  <a:schemeClr val="tx1"/>
                </a:solidFill>
              </a:rPr>
              <a:t>Table A.6 can also be used to find values of </a:t>
            </a:r>
            <a:r>
              <a:rPr lang="en-US" altLang="en-US" sz="2000" i="1">
                <a:solidFill>
                  <a:schemeClr val="tx1"/>
                </a:solidFill>
              </a:rPr>
              <a:t>f</a:t>
            </a:r>
            <a:r>
              <a:rPr lang="en-US" altLang="en-US" sz="2000" baseline="-25000">
                <a:solidFill>
                  <a:schemeClr val="tx1"/>
                </a:solidFill>
              </a:rPr>
              <a:t>0.95</a:t>
            </a:r>
            <a:r>
              <a:rPr lang="en-US" altLang="en-US" sz="2000">
                <a:solidFill>
                  <a:schemeClr val="tx1"/>
                </a:solidFill>
              </a:rPr>
              <a:t> and </a:t>
            </a:r>
            <a:r>
              <a:rPr lang="en-US" altLang="en-US" sz="2000" i="1">
                <a:solidFill>
                  <a:schemeClr val="tx1"/>
                </a:solidFill>
              </a:rPr>
              <a:t>f</a:t>
            </a:r>
            <a:r>
              <a:rPr lang="en-US" altLang="en-US" sz="2000" baseline="-25000">
                <a:solidFill>
                  <a:schemeClr val="tx1"/>
                </a:solidFill>
              </a:rPr>
              <a:t>0.99</a:t>
            </a:r>
            <a:r>
              <a:rPr lang="en-US" altLang="en-US" sz="2000">
                <a:solidFill>
                  <a:schemeClr val="tx1"/>
                </a:solidFill>
              </a:rPr>
              <a:t>. The theorem will be presented later.</a:t>
            </a:r>
          </a:p>
        </p:txBody>
      </p:sp>
    </p:spTree>
    <p:extLst>
      <p:ext uri="{BB962C8B-B14F-4D97-AF65-F5344CB8AC3E}">
        <p14:creationId xmlns:p14="http://schemas.microsoft.com/office/powerpoint/2010/main" val="29212581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3658"/>
                                        </p:tgtEl>
                                        <p:attrNameLst>
                                          <p:attrName>style.visibility</p:attrName>
                                        </p:attrNameLst>
                                      </p:cBhvr>
                                      <p:to>
                                        <p:strVal val="visible"/>
                                      </p:to>
                                    </p:set>
                                    <p:animEffect transition="in" filter="fade">
                                      <p:cBhvr>
                                        <p:cTn id="10" dur="1000"/>
                                        <p:tgtEl>
                                          <p:spTgt spid="283658"/>
                                        </p:tgtEl>
                                      </p:cBhvr>
                                    </p:animEffect>
                                  </p:childTnLst>
                                </p:cTn>
                              </p:par>
                            </p:childTnLst>
                          </p:cTn>
                        </p:par>
                        <p:par>
                          <p:cTn id="11" fill="hold" nodeType="afterGroup">
                            <p:stCondLst>
                              <p:cond delay="1000"/>
                            </p:stCondLst>
                            <p:childTnLst>
                              <p:par>
                                <p:cTn id="12" presetID="54" presetClass="entr" presetSubtype="0" accel="10000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1000" fill="hold"/>
                                        <p:tgtEl>
                                          <p:spTgt spid="11"/>
                                        </p:tgtEl>
                                        <p:attrNameLst>
                                          <p:attrName>ppt_w</p:attrName>
                                        </p:attrNameLst>
                                      </p:cBhvr>
                                      <p:tavLst>
                                        <p:tav tm="0">
                                          <p:val>
                                            <p:strVal val="#ppt_w*0.05"/>
                                          </p:val>
                                        </p:tav>
                                        <p:tav tm="100000">
                                          <p:val>
                                            <p:strVal val="#ppt_w"/>
                                          </p:val>
                                        </p:tav>
                                      </p:tavLst>
                                    </p:anim>
                                    <p:anim calcmode="lin" valueType="num">
                                      <p:cBhvr>
                                        <p:cTn id="15" dur="1000" fill="hold"/>
                                        <p:tgtEl>
                                          <p:spTgt spid="11"/>
                                        </p:tgtEl>
                                        <p:attrNameLst>
                                          <p:attrName>ppt_h</p:attrName>
                                        </p:attrNameLst>
                                      </p:cBhvr>
                                      <p:tavLst>
                                        <p:tav tm="0">
                                          <p:val>
                                            <p:strVal val="#ppt_h"/>
                                          </p:val>
                                        </p:tav>
                                        <p:tav tm="100000">
                                          <p:val>
                                            <p:strVal val="#ppt_h"/>
                                          </p:val>
                                        </p:tav>
                                      </p:tavLst>
                                    </p:anim>
                                    <p:anim calcmode="lin" valueType="num">
                                      <p:cBhvr>
                                        <p:cTn id="16" dur="1000" fill="hold"/>
                                        <p:tgtEl>
                                          <p:spTgt spid="11"/>
                                        </p:tgtEl>
                                        <p:attrNameLst>
                                          <p:attrName>ppt_x</p:attrName>
                                        </p:attrNameLst>
                                      </p:cBhvr>
                                      <p:tavLst>
                                        <p:tav tm="0">
                                          <p:val>
                                            <p:strVal val="#ppt_x-.2"/>
                                          </p:val>
                                        </p:tav>
                                        <p:tav tm="100000">
                                          <p:val>
                                            <p:strVal val="#ppt_x"/>
                                          </p:val>
                                        </p:tav>
                                      </p:tavLst>
                                    </p:anim>
                                    <p:anim calcmode="lin" valueType="num">
                                      <p:cBhvr>
                                        <p:cTn id="17" dur="1000" fill="hold"/>
                                        <p:tgtEl>
                                          <p:spTgt spid="11"/>
                                        </p:tgtEl>
                                        <p:attrNameLst>
                                          <p:attrName>ppt_y</p:attrName>
                                        </p:attrNameLst>
                                      </p:cBhvr>
                                      <p:tavLst>
                                        <p:tav tm="0">
                                          <p:val>
                                            <p:strVal val="#ppt_y"/>
                                          </p:val>
                                        </p:tav>
                                        <p:tav tm="100000">
                                          <p:val>
                                            <p:strVal val="#ppt_y"/>
                                          </p:val>
                                        </p:tav>
                                      </p:tavLst>
                                    </p:anim>
                                    <p:animEffect transition="in" filter="fade">
                                      <p:cBhvr>
                                        <p:cTn id="18" dur="10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childTnLst>
                                </p:cTn>
                              </p:par>
                            </p:childTnLst>
                          </p:cTn>
                        </p:par>
                        <p:par>
                          <p:cTn id="22" fill="hold" nodeType="afterGroup">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animEffect transition="in" filter="fade">
                                      <p:cBhvr>
                                        <p:cTn id="25" dur="1000"/>
                                        <p:tgtEl>
                                          <p:spTgt spid="12">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xEl>
                                              <p:pRg st="0" end="0"/>
                                            </p:txEl>
                                          </p:spTgt>
                                        </p:tgtEl>
                                        <p:attrNameLst>
                                          <p:attrName>style.visibility</p:attrName>
                                        </p:attrNameLst>
                                      </p:cBhvr>
                                      <p:to>
                                        <p:strVal val="visible"/>
                                      </p:to>
                                    </p:set>
                                    <p:animEffect transition="in" filter="fade">
                                      <p:cBhvr>
                                        <p:cTn id="30" dur="1000"/>
                                        <p:tgtEl>
                                          <p:spTgt spid="13">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
                                            <p:txEl>
                                              <p:pRg st="1" end="1"/>
                                            </p:txEl>
                                          </p:spTgt>
                                        </p:tgtEl>
                                        <p:attrNameLst>
                                          <p:attrName>style.visibility</p:attrName>
                                        </p:attrNameLst>
                                      </p:cBhvr>
                                      <p:to>
                                        <p:strVal val="visible"/>
                                      </p:to>
                                    </p:set>
                                    <p:animEffect transition="in" filter="fade">
                                      <p:cBhvr>
                                        <p:cTn id="35"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1" grpId="0" animBg="1"/>
      <p:bldP spid="12" grpId="0" build="p"/>
      <p:bldP spid="1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a:t>Table A.6 </a:t>
            </a:r>
            <a:r>
              <a:rPr lang="en-US" altLang="en-US" i="1" dirty="0"/>
              <a:t>F</a:t>
            </a:r>
            <a:r>
              <a:rPr lang="en-US" altLang="en-US" dirty="0"/>
              <a:t>-Distribution</a:t>
            </a:r>
          </a:p>
        </p:txBody>
      </p:sp>
      <p:pic>
        <p:nvPicPr>
          <p:cNvPr id="2150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8513" y="820738"/>
            <a:ext cx="4814887" cy="575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ChangeArrowheads="1"/>
          </p:cNvSpPr>
          <p:nvPr/>
        </p:nvSpPr>
        <p:spPr bwMode="auto">
          <a:xfrm>
            <a:off x="215900" y="1206500"/>
            <a:ext cx="16446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5113" indent="-265113" eaLnBrk="0" hangingPunct="0">
              <a:tabLst>
                <a:tab pos="6002338" algn="l"/>
              </a:tabLst>
              <a:defRPr sz="2400">
                <a:solidFill>
                  <a:schemeClr val="bg1"/>
                </a:solidFill>
                <a:latin typeface="Verdana" panose="020B0604030504040204" pitchFamily="34" charset="0"/>
              </a:defRPr>
            </a:lvl1pPr>
            <a:lvl2pPr marL="742950" indent="-285750" eaLnBrk="0" hangingPunct="0">
              <a:tabLst>
                <a:tab pos="6002338" algn="l"/>
              </a:tabLst>
              <a:defRPr sz="2400">
                <a:solidFill>
                  <a:schemeClr val="bg1"/>
                </a:solidFill>
                <a:latin typeface="Verdana" panose="020B0604030504040204" pitchFamily="34" charset="0"/>
              </a:defRPr>
            </a:lvl2pPr>
            <a:lvl3pPr marL="1143000" indent="-228600" eaLnBrk="0" hangingPunct="0">
              <a:tabLst>
                <a:tab pos="6002338" algn="l"/>
              </a:tabLst>
              <a:defRPr sz="2400">
                <a:solidFill>
                  <a:schemeClr val="bg1"/>
                </a:solidFill>
                <a:latin typeface="Verdana" panose="020B0604030504040204" pitchFamily="34" charset="0"/>
              </a:defRPr>
            </a:lvl3pPr>
            <a:lvl4pPr marL="1600200" indent="-228600" eaLnBrk="0" hangingPunct="0">
              <a:tabLst>
                <a:tab pos="6002338" algn="l"/>
              </a:tabLst>
              <a:defRPr sz="2400">
                <a:solidFill>
                  <a:schemeClr val="bg1"/>
                </a:solidFill>
                <a:latin typeface="Verdana" panose="020B0604030504040204" pitchFamily="34" charset="0"/>
              </a:defRPr>
            </a:lvl4pPr>
            <a:lvl5pPr marL="2057400" indent="-228600" eaLnBrk="0" hangingPunct="0">
              <a:tabLst>
                <a:tab pos="6002338" algn="l"/>
              </a:tabLst>
              <a:defRPr sz="2400">
                <a:solidFill>
                  <a:schemeClr val="bg1"/>
                </a:solidFill>
                <a:latin typeface="Verdana" panose="020B0604030504040204" pitchFamily="34" charset="0"/>
              </a:defRPr>
            </a:lvl5pPr>
            <a:lvl6pPr marL="2514600" indent="-228600" eaLnBrk="0" fontAlgn="base" hangingPunct="0">
              <a:spcBef>
                <a:spcPct val="0"/>
              </a:spcBef>
              <a:spcAft>
                <a:spcPct val="0"/>
              </a:spcAft>
              <a:tabLst>
                <a:tab pos="6002338" algn="l"/>
              </a:tabLst>
              <a:defRPr sz="2400">
                <a:solidFill>
                  <a:schemeClr val="bg1"/>
                </a:solidFill>
                <a:latin typeface="Verdana" panose="020B0604030504040204" pitchFamily="34" charset="0"/>
              </a:defRPr>
            </a:lvl6pPr>
            <a:lvl7pPr marL="2971800" indent="-228600" eaLnBrk="0" fontAlgn="base" hangingPunct="0">
              <a:spcBef>
                <a:spcPct val="0"/>
              </a:spcBef>
              <a:spcAft>
                <a:spcPct val="0"/>
              </a:spcAft>
              <a:tabLst>
                <a:tab pos="6002338" algn="l"/>
              </a:tabLst>
              <a:defRPr sz="2400">
                <a:solidFill>
                  <a:schemeClr val="bg1"/>
                </a:solidFill>
                <a:latin typeface="Verdana" panose="020B0604030504040204" pitchFamily="34" charset="0"/>
              </a:defRPr>
            </a:lvl7pPr>
            <a:lvl8pPr marL="3429000" indent="-228600" eaLnBrk="0" fontAlgn="base" hangingPunct="0">
              <a:spcBef>
                <a:spcPct val="0"/>
              </a:spcBef>
              <a:spcAft>
                <a:spcPct val="0"/>
              </a:spcAft>
              <a:tabLst>
                <a:tab pos="6002338" algn="l"/>
              </a:tabLst>
              <a:defRPr sz="2400">
                <a:solidFill>
                  <a:schemeClr val="bg1"/>
                </a:solidFill>
                <a:latin typeface="Verdana" panose="020B0604030504040204" pitchFamily="34" charset="0"/>
              </a:defRPr>
            </a:lvl8pPr>
            <a:lvl9pPr marL="3886200" indent="-228600" eaLnBrk="0" fontAlgn="base" hangingPunct="0">
              <a:spcBef>
                <a:spcPct val="0"/>
              </a:spcBef>
              <a:spcAft>
                <a:spcPct val="0"/>
              </a:spcAft>
              <a:tabLst>
                <a:tab pos="6002338" algn="l"/>
              </a:tabLst>
              <a:defRPr sz="2400">
                <a:solidFill>
                  <a:schemeClr val="bg1"/>
                </a:solidFill>
                <a:latin typeface="Verdana" panose="020B0604030504040204" pitchFamily="34" charset="0"/>
              </a:defRPr>
            </a:lvl9pPr>
          </a:lstStyle>
          <a:p>
            <a:pPr algn="l" eaLnBrk="1" hangingPunct="1">
              <a:lnSpc>
                <a:spcPct val="80000"/>
              </a:lnSpc>
              <a:spcBef>
                <a:spcPct val="30000"/>
              </a:spcBef>
              <a:buClr>
                <a:srgbClr val="FF2E62"/>
              </a:buClr>
              <a:buSzPct val="100000"/>
              <a:buFont typeface="Wingdings" panose="05000000000000000000" pitchFamily="2" charset="2"/>
              <a:buChar char=""/>
            </a:pPr>
            <a:r>
              <a:rPr lang="el-GR" altLang="en-US" sz="1800" b="1" i="1">
                <a:solidFill>
                  <a:schemeClr val="tx1"/>
                </a:solidFill>
                <a:latin typeface="Times New Roman" panose="02020603050405020304" pitchFamily="18" charset="0"/>
                <a:cs typeface="Times New Roman" panose="02020603050405020304" pitchFamily="18" charset="0"/>
              </a:rPr>
              <a:t>α</a:t>
            </a:r>
            <a:r>
              <a:rPr lang="en-US" altLang="en-US" sz="1600" b="1">
                <a:solidFill>
                  <a:schemeClr val="tx1"/>
                </a:solidFill>
              </a:rPr>
              <a:t> = 0.05</a:t>
            </a:r>
          </a:p>
        </p:txBody>
      </p:sp>
      <p:sp>
        <p:nvSpPr>
          <p:cNvPr id="21509" name="Rectangle 3"/>
          <p:cNvSpPr>
            <a:spLocks noChangeArrowheads="1"/>
          </p:cNvSpPr>
          <p:nvPr/>
        </p:nvSpPr>
        <p:spPr bwMode="auto">
          <a:xfrm>
            <a:off x="0" y="12700"/>
            <a:ext cx="313055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bIns="82800"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r>
              <a:rPr lang="en-US" altLang="en-US" sz="1400"/>
              <a:t>Chapter 8.8</a:t>
            </a:r>
          </a:p>
        </p:txBody>
      </p:sp>
      <p:sp>
        <p:nvSpPr>
          <p:cNvPr id="21510" name="Rectangle 4"/>
          <p:cNvSpPr>
            <a:spLocks noChangeArrowheads="1"/>
          </p:cNvSpPr>
          <p:nvPr/>
        </p:nvSpPr>
        <p:spPr bwMode="auto">
          <a:xfrm>
            <a:off x="3133725" y="12700"/>
            <a:ext cx="601027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bIns="82800"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r>
              <a:rPr lang="en-US" altLang="en-US" sz="1400" i="1"/>
              <a:t>F</a:t>
            </a:r>
            <a:r>
              <a:rPr lang="en-US" altLang="en-US" sz="1400"/>
              <a:t>-Distribution</a:t>
            </a:r>
          </a:p>
        </p:txBody>
      </p:sp>
    </p:spTree>
    <p:extLst>
      <p:ext uri="{BB962C8B-B14F-4D97-AF65-F5344CB8AC3E}">
        <p14:creationId xmlns:p14="http://schemas.microsoft.com/office/powerpoint/2010/main" val="36829245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dirty="0"/>
              <a:t>Table A.6 </a:t>
            </a:r>
            <a:r>
              <a:rPr lang="en-US" altLang="en-US" i="1" dirty="0"/>
              <a:t>F</a:t>
            </a:r>
            <a:r>
              <a:rPr lang="en-US" altLang="en-US" dirty="0"/>
              <a:t>-Distribution</a:t>
            </a:r>
          </a:p>
        </p:txBody>
      </p:sp>
      <p:pic>
        <p:nvPicPr>
          <p:cNvPr id="225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888" y="993775"/>
            <a:ext cx="4848225"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ChangeArrowheads="1"/>
          </p:cNvSpPr>
          <p:nvPr/>
        </p:nvSpPr>
        <p:spPr bwMode="auto">
          <a:xfrm>
            <a:off x="215900" y="1206500"/>
            <a:ext cx="16446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5113" indent="-265113" eaLnBrk="0" hangingPunct="0">
              <a:tabLst>
                <a:tab pos="6002338" algn="l"/>
              </a:tabLst>
              <a:defRPr sz="2400">
                <a:solidFill>
                  <a:schemeClr val="bg1"/>
                </a:solidFill>
                <a:latin typeface="Verdana" panose="020B0604030504040204" pitchFamily="34" charset="0"/>
              </a:defRPr>
            </a:lvl1pPr>
            <a:lvl2pPr marL="742950" indent="-285750" eaLnBrk="0" hangingPunct="0">
              <a:tabLst>
                <a:tab pos="6002338" algn="l"/>
              </a:tabLst>
              <a:defRPr sz="2400">
                <a:solidFill>
                  <a:schemeClr val="bg1"/>
                </a:solidFill>
                <a:latin typeface="Verdana" panose="020B0604030504040204" pitchFamily="34" charset="0"/>
              </a:defRPr>
            </a:lvl2pPr>
            <a:lvl3pPr marL="1143000" indent="-228600" eaLnBrk="0" hangingPunct="0">
              <a:tabLst>
                <a:tab pos="6002338" algn="l"/>
              </a:tabLst>
              <a:defRPr sz="2400">
                <a:solidFill>
                  <a:schemeClr val="bg1"/>
                </a:solidFill>
                <a:latin typeface="Verdana" panose="020B0604030504040204" pitchFamily="34" charset="0"/>
              </a:defRPr>
            </a:lvl3pPr>
            <a:lvl4pPr marL="1600200" indent="-228600" eaLnBrk="0" hangingPunct="0">
              <a:tabLst>
                <a:tab pos="6002338" algn="l"/>
              </a:tabLst>
              <a:defRPr sz="2400">
                <a:solidFill>
                  <a:schemeClr val="bg1"/>
                </a:solidFill>
                <a:latin typeface="Verdana" panose="020B0604030504040204" pitchFamily="34" charset="0"/>
              </a:defRPr>
            </a:lvl4pPr>
            <a:lvl5pPr marL="2057400" indent="-228600" eaLnBrk="0" hangingPunct="0">
              <a:tabLst>
                <a:tab pos="6002338" algn="l"/>
              </a:tabLst>
              <a:defRPr sz="2400">
                <a:solidFill>
                  <a:schemeClr val="bg1"/>
                </a:solidFill>
                <a:latin typeface="Verdana" panose="020B0604030504040204" pitchFamily="34" charset="0"/>
              </a:defRPr>
            </a:lvl5pPr>
            <a:lvl6pPr marL="2514600" indent="-228600" eaLnBrk="0" fontAlgn="base" hangingPunct="0">
              <a:spcBef>
                <a:spcPct val="0"/>
              </a:spcBef>
              <a:spcAft>
                <a:spcPct val="0"/>
              </a:spcAft>
              <a:tabLst>
                <a:tab pos="6002338" algn="l"/>
              </a:tabLst>
              <a:defRPr sz="2400">
                <a:solidFill>
                  <a:schemeClr val="bg1"/>
                </a:solidFill>
                <a:latin typeface="Verdana" panose="020B0604030504040204" pitchFamily="34" charset="0"/>
              </a:defRPr>
            </a:lvl6pPr>
            <a:lvl7pPr marL="2971800" indent="-228600" eaLnBrk="0" fontAlgn="base" hangingPunct="0">
              <a:spcBef>
                <a:spcPct val="0"/>
              </a:spcBef>
              <a:spcAft>
                <a:spcPct val="0"/>
              </a:spcAft>
              <a:tabLst>
                <a:tab pos="6002338" algn="l"/>
              </a:tabLst>
              <a:defRPr sz="2400">
                <a:solidFill>
                  <a:schemeClr val="bg1"/>
                </a:solidFill>
                <a:latin typeface="Verdana" panose="020B0604030504040204" pitchFamily="34" charset="0"/>
              </a:defRPr>
            </a:lvl7pPr>
            <a:lvl8pPr marL="3429000" indent="-228600" eaLnBrk="0" fontAlgn="base" hangingPunct="0">
              <a:spcBef>
                <a:spcPct val="0"/>
              </a:spcBef>
              <a:spcAft>
                <a:spcPct val="0"/>
              </a:spcAft>
              <a:tabLst>
                <a:tab pos="6002338" algn="l"/>
              </a:tabLst>
              <a:defRPr sz="2400">
                <a:solidFill>
                  <a:schemeClr val="bg1"/>
                </a:solidFill>
                <a:latin typeface="Verdana" panose="020B0604030504040204" pitchFamily="34" charset="0"/>
              </a:defRPr>
            </a:lvl8pPr>
            <a:lvl9pPr marL="3886200" indent="-228600" eaLnBrk="0" fontAlgn="base" hangingPunct="0">
              <a:spcBef>
                <a:spcPct val="0"/>
              </a:spcBef>
              <a:spcAft>
                <a:spcPct val="0"/>
              </a:spcAft>
              <a:tabLst>
                <a:tab pos="6002338" algn="l"/>
              </a:tabLst>
              <a:defRPr sz="2400">
                <a:solidFill>
                  <a:schemeClr val="bg1"/>
                </a:solidFill>
                <a:latin typeface="Verdana" panose="020B0604030504040204" pitchFamily="34" charset="0"/>
              </a:defRPr>
            </a:lvl9pPr>
          </a:lstStyle>
          <a:p>
            <a:pPr eaLnBrk="1" hangingPunct="1">
              <a:lnSpc>
                <a:spcPct val="80000"/>
              </a:lnSpc>
              <a:spcBef>
                <a:spcPct val="30000"/>
              </a:spcBef>
              <a:buClr>
                <a:srgbClr val="FF2E62"/>
              </a:buClr>
              <a:buSzPct val="100000"/>
              <a:buFont typeface="Wingdings" panose="05000000000000000000" pitchFamily="2" charset="2"/>
              <a:buChar char=""/>
            </a:pPr>
            <a:r>
              <a:rPr lang="el-GR" altLang="en-US" sz="1800" b="1" i="1">
                <a:solidFill>
                  <a:schemeClr val="tx1"/>
                </a:solidFill>
                <a:latin typeface="Times New Roman" panose="02020603050405020304" pitchFamily="18" charset="0"/>
                <a:cs typeface="Times New Roman" panose="02020603050405020304" pitchFamily="18" charset="0"/>
              </a:rPr>
              <a:t>α</a:t>
            </a:r>
            <a:r>
              <a:rPr lang="en-US" altLang="en-US" sz="1600" b="1">
                <a:solidFill>
                  <a:schemeClr val="tx1"/>
                </a:solidFill>
              </a:rPr>
              <a:t> = 0.05</a:t>
            </a:r>
          </a:p>
        </p:txBody>
      </p:sp>
      <p:sp>
        <p:nvSpPr>
          <p:cNvPr id="22533" name="Rectangle 3"/>
          <p:cNvSpPr>
            <a:spLocks noChangeArrowheads="1"/>
          </p:cNvSpPr>
          <p:nvPr/>
        </p:nvSpPr>
        <p:spPr bwMode="auto">
          <a:xfrm>
            <a:off x="0" y="12700"/>
            <a:ext cx="313055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bIns="82800"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r" eaLnBrk="1" hangingPunct="1"/>
            <a:r>
              <a:rPr lang="en-US" altLang="en-US" sz="1400"/>
              <a:t>Chapter 8.8</a:t>
            </a:r>
          </a:p>
        </p:txBody>
      </p:sp>
      <p:sp>
        <p:nvSpPr>
          <p:cNvPr id="22534" name="Rectangle 4"/>
          <p:cNvSpPr>
            <a:spLocks noChangeArrowheads="1"/>
          </p:cNvSpPr>
          <p:nvPr/>
        </p:nvSpPr>
        <p:spPr bwMode="auto">
          <a:xfrm>
            <a:off x="3133725" y="12700"/>
            <a:ext cx="601027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bIns="82800"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eaLnBrk="1" hangingPunct="1"/>
            <a:r>
              <a:rPr lang="en-US" altLang="en-US" sz="1400" i="1"/>
              <a:t>F</a:t>
            </a:r>
            <a:r>
              <a:rPr lang="en-US" altLang="en-US" sz="1400"/>
              <a:t>-Distribution</a:t>
            </a:r>
          </a:p>
        </p:txBody>
      </p:sp>
    </p:spTree>
    <p:extLst>
      <p:ext uri="{BB962C8B-B14F-4D97-AF65-F5344CB8AC3E}">
        <p14:creationId xmlns:p14="http://schemas.microsoft.com/office/powerpoint/2010/main" val="3342689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a:t>Table A.6 </a:t>
            </a:r>
            <a:r>
              <a:rPr lang="en-US" altLang="en-US" i="1"/>
              <a:t>F</a:t>
            </a:r>
            <a:r>
              <a:rPr lang="en-US" altLang="en-US"/>
              <a:t>-Distribution</a:t>
            </a:r>
          </a:p>
        </p:txBody>
      </p:sp>
      <p:pic>
        <p:nvPicPr>
          <p:cNvPr id="235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9788" y="993775"/>
            <a:ext cx="4924425"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a:spLocks noChangeArrowheads="1"/>
          </p:cNvSpPr>
          <p:nvPr/>
        </p:nvSpPr>
        <p:spPr bwMode="auto">
          <a:xfrm>
            <a:off x="215900" y="1206500"/>
            <a:ext cx="16446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5113" indent="-265113" eaLnBrk="0" hangingPunct="0">
              <a:tabLst>
                <a:tab pos="6002338" algn="l"/>
              </a:tabLst>
              <a:defRPr sz="2400">
                <a:solidFill>
                  <a:schemeClr val="bg1"/>
                </a:solidFill>
                <a:latin typeface="Verdana" panose="020B0604030504040204" pitchFamily="34" charset="0"/>
              </a:defRPr>
            </a:lvl1pPr>
            <a:lvl2pPr marL="742950" indent="-285750" eaLnBrk="0" hangingPunct="0">
              <a:tabLst>
                <a:tab pos="6002338" algn="l"/>
              </a:tabLst>
              <a:defRPr sz="2400">
                <a:solidFill>
                  <a:schemeClr val="bg1"/>
                </a:solidFill>
                <a:latin typeface="Verdana" panose="020B0604030504040204" pitchFamily="34" charset="0"/>
              </a:defRPr>
            </a:lvl2pPr>
            <a:lvl3pPr marL="1143000" indent="-228600" eaLnBrk="0" hangingPunct="0">
              <a:tabLst>
                <a:tab pos="6002338" algn="l"/>
              </a:tabLst>
              <a:defRPr sz="2400">
                <a:solidFill>
                  <a:schemeClr val="bg1"/>
                </a:solidFill>
                <a:latin typeface="Verdana" panose="020B0604030504040204" pitchFamily="34" charset="0"/>
              </a:defRPr>
            </a:lvl3pPr>
            <a:lvl4pPr marL="1600200" indent="-228600" eaLnBrk="0" hangingPunct="0">
              <a:tabLst>
                <a:tab pos="6002338" algn="l"/>
              </a:tabLst>
              <a:defRPr sz="2400">
                <a:solidFill>
                  <a:schemeClr val="bg1"/>
                </a:solidFill>
                <a:latin typeface="Verdana" panose="020B0604030504040204" pitchFamily="34" charset="0"/>
              </a:defRPr>
            </a:lvl4pPr>
            <a:lvl5pPr marL="2057400" indent="-228600" eaLnBrk="0" hangingPunct="0">
              <a:tabLst>
                <a:tab pos="6002338" algn="l"/>
              </a:tabLst>
              <a:defRPr sz="2400">
                <a:solidFill>
                  <a:schemeClr val="bg1"/>
                </a:solidFill>
                <a:latin typeface="Verdana" panose="020B0604030504040204" pitchFamily="34" charset="0"/>
              </a:defRPr>
            </a:lvl5pPr>
            <a:lvl6pPr marL="2514600" indent="-228600" eaLnBrk="0" fontAlgn="base" hangingPunct="0">
              <a:spcBef>
                <a:spcPct val="0"/>
              </a:spcBef>
              <a:spcAft>
                <a:spcPct val="0"/>
              </a:spcAft>
              <a:tabLst>
                <a:tab pos="6002338" algn="l"/>
              </a:tabLst>
              <a:defRPr sz="2400">
                <a:solidFill>
                  <a:schemeClr val="bg1"/>
                </a:solidFill>
                <a:latin typeface="Verdana" panose="020B0604030504040204" pitchFamily="34" charset="0"/>
              </a:defRPr>
            </a:lvl6pPr>
            <a:lvl7pPr marL="2971800" indent="-228600" eaLnBrk="0" fontAlgn="base" hangingPunct="0">
              <a:spcBef>
                <a:spcPct val="0"/>
              </a:spcBef>
              <a:spcAft>
                <a:spcPct val="0"/>
              </a:spcAft>
              <a:tabLst>
                <a:tab pos="6002338" algn="l"/>
              </a:tabLst>
              <a:defRPr sz="2400">
                <a:solidFill>
                  <a:schemeClr val="bg1"/>
                </a:solidFill>
                <a:latin typeface="Verdana" panose="020B0604030504040204" pitchFamily="34" charset="0"/>
              </a:defRPr>
            </a:lvl7pPr>
            <a:lvl8pPr marL="3429000" indent="-228600" eaLnBrk="0" fontAlgn="base" hangingPunct="0">
              <a:spcBef>
                <a:spcPct val="0"/>
              </a:spcBef>
              <a:spcAft>
                <a:spcPct val="0"/>
              </a:spcAft>
              <a:tabLst>
                <a:tab pos="6002338" algn="l"/>
              </a:tabLst>
              <a:defRPr sz="2400">
                <a:solidFill>
                  <a:schemeClr val="bg1"/>
                </a:solidFill>
                <a:latin typeface="Verdana" panose="020B0604030504040204" pitchFamily="34" charset="0"/>
              </a:defRPr>
            </a:lvl8pPr>
            <a:lvl9pPr marL="3886200" indent="-228600" eaLnBrk="0" fontAlgn="base" hangingPunct="0">
              <a:spcBef>
                <a:spcPct val="0"/>
              </a:spcBef>
              <a:spcAft>
                <a:spcPct val="0"/>
              </a:spcAft>
              <a:tabLst>
                <a:tab pos="6002338" algn="l"/>
              </a:tabLst>
              <a:defRPr sz="2400">
                <a:solidFill>
                  <a:schemeClr val="bg1"/>
                </a:solidFill>
                <a:latin typeface="Verdana" panose="020B0604030504040204" pitchFamily="34" charset="0"/>
              </a:defRPr>
            </a:lvl9pPr>
          </a:lstStyle>
          <a:p>
            <a:pPr eaLnBrk="1" hangingPunct="1">
              <a:lnSpc>
                <a:spcPct val="80000"/>
              </a:lnSpc>
              <a:spcBef>
                <a:spcPct val="30000"/>
              </a:spcBef>
              <a:buClr>
                <a:srgbClr val="FF2E62"/>
              </a:buClr>
              <a:buSzPct val="100000"/>
              <a:buFont typeface="Wingdings" panose="05000000000000000000" pitchFamily="2" charset="2"/>
              <a:buChar char=""/>
            </a:pPr>
            <a:r>
              <a:rPr lang="el-GR" altLang="en-US" sz="1800" b="1" i="1">
                <a:solidFill>
                  <a:schemeClr val="tx1"/>
                </a:solidFill>
                <a:latin typeface="Times New Roman" panose="02020603050405020304" pitchFamily="18" charset="0"/>
                <a:cs typeface="Times New Roman" panose="02020603050405020304" pitchFamily="18" charset="0"/>
              </a:rPr>
              <a:t>α</a:t>
            </a:r>
            <a:r>
              <a:rPr lang="en-US" altLang="en-US" sz="1600" b="1">
                <a:solidFill>
                  <a:schemeClr val="tx1"/>
                </a:solidFill>
              </a:rPr>
              <a:t> = 0.01</a:t>
            </a:r>
          </a:p>
        </p:txBody>
      </p:sp>
      <p:sp>
        <p:nvSpPr>
          <p:cNvPr id="23557" name="Rectangle 3"/>
          <p:cNvSpPr>
            <a:spLocks noChangeArrowheads="1"/>
          </p:cNvSpPr>
          <p:nvPr/>
        </p:nvSpPr>
        <p:spPr bwMode="auto">
          <a:xfrm>
            <a:off x="0" y="12700"/>
            <a:ext cx="313055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bIns="82800"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r" eaLnBrk="1" hangingPunct="1"/>
            <a:r>
              <a:rPr lang="en-US" altLang="en-US" sz="1400"/>
              <a:t>Chapter 8.8</a:t>
            </a:r>
          </a:p>
        </p:txBody>
      </p:sp>
      <p:sp>
        <p:nvSpPr>
          <p:cNvPr id="23558" name="Rectangle 4"/>
          <p:cNvSpPr>
            <a:spLocks noChangeArrowheads="1"/>
          </p:cNvSpPr>
          <p:nvPr/>
        </p:nvSpPr>
        <p:spPr bwMode="auto">
          <a:xfrm>
            <a:off x="3133725" y="12700"/>
            <a:ext cx="601027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bIns="82800"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eaLnBrk="1" hangingPunct="1"/>
            <a:r>
              <a:rPr lang="en-US" altLang="en-US" sz="1400" i="1"/>
              <a:t>F</a:t>
            </a:r>
            <a:r>
              <a:rPr lang="en-US" altLang="en-US" sz="1400"/>
              <a:t>-Distribution</a:t>
            </a:r>
          </a:p>
        </p:txBody>
      </p:sp>
    </p:spTree>
    <p:extLst>
      <p:ext uri="{BB962C8B-B14F-4D97-AF65-F5344CB8AC3E}">
        <p14:creationId xmlns:p14="http://schemas.microsoft.com/office/powerpoint/2010/main" val="39760448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a:t>Table A.6 </a:t>
            </a:r>
            <a:r>
              <a:rPr lang="en-US" altLang="en-US" i="1"/>
              <a:t>F</a:t>
            </a:r>
            <a:r>
              <a:rPr lang="en-US" altLang="en-US"/>
              <a:t>-Distribution</a:t>
            </a:r>
          </a:p>
        </p:txBody>
      </p:sp>
      <p:pic>
        <p:nvPicPr>
          <p:cNvPr id="245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9313" y="1012825"/>
            <a:ext cx="4905375" cy="530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a:spLocks noChangeArrowheads="1"/>
          </p:cNvSpPr>
          <p:nvPr/>
        </p:nvSpPr>
        <p:spPr bwMode="auto">
          <a:xfrm>
            <a:off x="215900" y="1206500"/>
            <a:ext cx="16446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5113" indent="-265113" eaLnBrk="0" hangingPunct="0">
              <a:tabLst>
                <a:tab pos="6002338" algn="l"/>
              </a:tabLst>
              <a:defRPr sz="2400">
                <a:solidFill>
                  <a:schemeClr val="bg1"/>
                </a:solidFill>
                <a:latin typeface="Verdana" panose="020B0604030504040204" pitchFamily="34" charset="0"/>
              </a:defRPr>
            </a:lvl1pPr>
            <a:lvl2pPr marL="742950" indent="-285750" eaLnBrk="0" hangingPunct="0">
              <a:tabLst>
                <a:tab pos="6002338" algn="l"/>
              </a:tabLst>
              <a:defRPr sz="2400">
                <a:solidFill>
                  <a:schemeClr val="bg1"/>
                </a:solidFill>
                <a:latin typeface="Verdana" panose="020B0604030504040204" pitchFamily="34" charset="0"/>
              </a:defRPr>
            </a:lvl2pPr>
            <a:lvl3pPr marL="1143000" indent="-228600" eaLnBrk="0" hangingPunct="0">
              <a:tabLst>
                <a:tab pos="6002338" algn="l"/>
              </a:tabLst>
              <a:defRPr sz="2400">
                <a:solidFill>
                  <a:schemeClr val="bg1"/>
                </a:solidFill>
                <a:latin typeface="Verdana" panose="020B0604030504040204" pitchFamily="34" charset="0"/>
              </a:defRPr>
            </a:lvl3pPr>
            <a:lvl4pPr marL="1600200" indent="-228600" eaLnBrk="0" hangingPunct="0">
              <a:tabLst>
                <a:tab pos="6002338" algn="l"/>
              </a:tabLst>
              <a:defRPr sz="2400">
                <a:solidFill>
                  <a:schemeClr val="bg1"/>
                </a:solidFill>
                <a:latin typeface="Verdana" panose="020B0604030504040204" pitchFamily="34" charset="0"/>
              </a:defRPr>
            </a:lvl4pPr>
            <a:lvl5pPr marL="2057400" indent="-228600" eaLnBrk="0" hangingPunct="0">
              <a:tabLst>
                <a:tab pos="6002338" algn="l"/>
              </a:tabLst>
              <a:defRPr sz="2400">
                <a:solidFill>
                  <a:schemeClr val="bg1"/>
                </a:solidFill>
                <a:latin typeface="Verdana" panose="020B0604030504040204" pitchFamily="34" charset="0"/>
              </a:defRPr>
            </a:lvl5pPr>
            <a:lvl6pPr marL="2514600" indent="-228600" eaLnBrk="0" fontAlgn="base" hangingPunct="0">
              <a:spcBef>
                <a:spcPct val="0"/>
              </a:spcBef>
              <a:spcAft>
                <a:spcPct val="0"/>
              </a:spcAft>
              <a:tabLst>
                <a:tab pos="6002338" algn="l"/>
              </a:tabLst>
              <a:defRPr sz="2400">
                <a:solidFill>
                  <a:schemeClr val="bg1"/>
                </a:solidFill>
                <a:latin typeface="Verdana" panose="020B0604030504040204" pitchFamily="34" charset="0"/>
              </a:defRPr>
            </a:lvl6pPr>
            <a:lvl7pPr marL="2971800" indent="-228600" eaLnBrk="0" fontAlgn="base" hangingPunct="0">
              <a:spcBef>
                <a:spcPct val="0"/>
              </a:spcBef>
              <a:spcAft>
                <a:spcPct val="0"/>
              </a:spcAft>
              <a:tabLst>
                <a:tab pos="6002338" algn="l"/>
              </a:tabLst>
              <a:defRPr sz="2400">
                <a:solidFill>
                  <a:schemeClr val="bg1"/>
                </a:solidFill>
                <a:latin typeface="Verdana" panose="020B0604030504040204" pitchFamily="34" charset="0"/>
              </a:defRPr>
            </a:lvl7pPr>
            <a:lvl8pPr marL="3429000" indent="-228600" eaLnBrk="0" fontAlgn="base" hangingPunct="0">
              <a:spcBef>
                <a:spcPct val="0"/>
              </a:spcBef>
              <a:spcAft>
                <a:spcPct val="0"/>
              </a:spcAft>
              <a:tabLst>
                <a:tab pos="6002338" algn="l"/>
              </a:tabLst>
              <a:defRPr sz="2400">
                <a:solidFill>
                  <a:schemeClr val="bg1"/>
                </a:solidFill>
                <a:latin typeface="Verdana" panose="020B0604030504040204" pitchFamily="34" charset="0"/>
              </a:defRPr>
            </a:lvl8pPr>
            <a:lvl9pPr marL="3886200" indent="-228600" eaLnBrk="0" fontAlgn="base" hangingPunct="0">
              <a:spcBef>
                <a:spcPct val="0"/>
              </a:spcBef>
              <a:spcAft>
                <a:spcPct val="0"/>
              </a:spcAft>
              <a:tabLst>
                <a:tab pos="6002338" algn="l"/>
              </a:tabLst>
              <a:defRPr sz="2400">
                <a:solidFill>
                  <a:schemeClr val="bg1"/>
                </a:solidFill>
                <a:latin typeface="Verdana" panose="020B0604030504040204" pitchFamily="34" charset="0"/>
              </a:defRPr>
            </a:lvl9pPr>
          </a:lstStyle>
          <a:p>
            <a:pPr eaLnBrk="1" hangingPunct="1">
              <a:lnSpc>
                <a:spcPct val="80000"/>
              </a:lnSpc>
              <a:spcBef>
                <a:spcPct val="30000"/>
              </a:spcBef>
              <a:buClr>
                <a:srgbClr val="FF2E62"/>
              </a:buClr>
              <a:buSzPct val="100000"/>
              <a:buFont typeface="Wingdings" panose="05000000000000000000" pitchFamily="2" charset="2"/>
              <a:buChar char=""/>
            </a:pPr>
            <a:r>
              <a:rPr lang="el-GR" altLang="en-US" sz="1800" b="1" i="1">
                <a:solidFill>
                  <a:schemeClr val="tx1"/>
                </a:solidFill>
                <a:latin typeface="Times New Roman" panose="02020603050405020304" pitchFamily="18" charset="0"/>
                <a:cs typeface="Times New Roman" panose="02020603050405020304" pitchFamily="18" charset="0"/>
              </a:rPr>
              <a:t>α</a:t>
            </a:r>
            <a:r>
              <a:rPr lang="en-US" altLang="en-US" sz="1600" b="1">
                <a:solidFill>
                  <a:schemeClr val="tx1"/>
                </a:solidFill>
              </a:rPr>
              <a:t> = 0.01</a:t>
            </a:r>
          </a:p>
        </p:txBody>
      </p:sp>
      <p:sp>
        <p:nvSpPr>
          <p:cNvPr id="24581" name="Rectangle 3"/>
          <p:cNvSpPr>
            <a:spLocks noChangeArrowheads="1"/>
          </p:cNvSpPr>
          <p:nvPr/>
        </p:nvSpPr>
        <p:spPr bwMode="auto">
          <a:xfrm>
            <a:off x="0" y="12700"/>
            <a:ext cx="313055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bIns="82800"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r" eaLnBrk="1" hangingPunct="1"/>
            <a:r>
              <a:rPr lang="en-US" altLang="en-US" sz="1400"/>
              <a:t>Chapter 8.8</a:t>
            </a:r>
          </a:p>
        </p:txBody>
      </p:sp>
      <p:sp>
        <p:nvSpPr>
          <p:cNvPr id="24582" name="Rectangle 4"/>
          <p:cNvSpPr>
            <a:spLocks noChangeArrowheads="1"/>
          </p:cNvSpPr>
          <p:nvPr/>
        </p:nvSpPr>
        <p:spPr bwMode="auto">
          <a:xfrm>
            <a:off x="3133725" y="12700"/>
            <a:ext cx="601027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bIns="82800"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eaLnBrk="1" hangingPunct="1"/>
            <a:r>
              <a:rPr lang="en-US" altLang="en-US" sz="1400" i="1"/>
              <a:t>F</a:t>
            </a:r>
            <a:r>
              <a:rPr lang="en-US" altLang="en-US" sz="1400"/>
              <a:t>-Distribution</a:t>
            </a:r>
          </a:p>
        </p:txBody>
      </p:sp>
    </p:spTree>
    <p:extLst>
      <p:ext uri="{BB962C8B-B14F-4D97-AF65-F5344CB8AC3E}">
        <p14:creationId xmlns:p14="http://schemas.microsoft.com/office/powerpoint/2010/main" val="11170032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9"/>
          <p:cNvSpPr>
            <a:spLocks noChangeArrowheads="1"/>
          </p:cNvSpPr>
          <p:nvPr/>
        </p:nvSpPr>
        <p:spPr bwMode="auto">
          <a:xfrm>
            <a:off x="0" y="279400"/>
            <a:ext cx="911701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eaLnBrk="1" hangingPunct="1"/>
            <a:r>
              <a:rPr lang="en-US" altLang="en-US" sz="3200" i="1" dirty="0"/>
              <a:t>F</a:t>
            </a:r>
            <a:r>
              <a:rPr lang="en-US" altLang="en-US" sz="3200" dirty="0"/>
              <a:t>-Distribution</a:t>
            </a:r>
          </a:p>
        </p:txBody>
      </p:sp>
      <p:sp>
        <p:nvSpPr>
          <p:cNvPr id="13316" name="Rectangle 3"/>
          <p:cNvSpPr>
            <a:spLocks noChangeArrowheads="1"/>
          </p:cNvSpPr>
          <p:nvPr/>
        </p:nvSpPr>
        <p:spPr bwMode="auto">
          <a:xfrm>
            <a:off x="0" y="12700"/>
            <a:ext cx="313055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bIns="82800"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r>
              <a:rPr lang="en-US" altLang="en-US" sz="1400"/>
              <a:t>Chapter 8.8</a:t>
            </a:r>
          </a:p>
        </p:txBody>
      </p:sp>
      <p:sp>
        <p:nvSpPr>
          <p:cNvPr id="13317" name="Rectangle 4"/>
          <p:cNvSpPr>
            <a:spLocks noChangeArrowheads="1"/>
          </p:cNvSpPr>
          <p:nvPr/>
        </p:nvSpPr>
        <p:spPr bwMode="auto">
          <a:xfrm>
            <a:off x="3133725" y="12700"/>
            <a:ext cx="601027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bIns="82800"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r>
              <a:rPr lang="en-US" altLang="en-US" sz="1400" i="1"/>
              <a:t>F</a:t>
            </a:r>
            <a:r>
              <a:rPr lang="en-US" altLang="en-US" sz="1400"/>
              <a:t>-Distribution</a:t>
            </a:r>
          </a:p>
        </p:txBody>
      </p:sp>
      <p:pic>
        <p:nvPicPr>
          <p:cNvPr id="133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750" y="806450"/>
            <a:ext cx="3857625"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2825" y="939800"/>
            <a:ext cx="3838575"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p:cNvSpPr>
            <a:spLocks noChangeArrowheads="1"/>
          </p:cNvSpPr>
          <p:nvPr/>
        </p:nvSpPr>
        <p:spPr bwMode="auto">
          <a:xfrm>
            <a:off x="971550" y="3429000"/>
            <a:ext cx="36004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5113" indent="-265113" eaLnBrk="0" hangingPunct="0">
              <a:tabLst>
                <a:tab pos="6002338" algn="l"/>
              </a:tabLst>
              <a:defRPr sz="2400">
                <a:solidFill>
                  <a:schemeClr val="bg1"/>
                </a:solidFill>
                <a:latin typeface="Verdana" panose="020B0604030504040204" pitchFamily="34" charset="0"/>
              </a:defRPr>
            </a:lvl1pPr>
            <a:lvl2pPr marL="742950" indent="-285750" eaLnBrk="0" hangingPunct="0">
              <a:tabLst>
                <a:tab pos="6002338" algn="l"/>
              </a:tabLst>
              <a:defRPr sz="2400">
                <a:solidFill>
                  <a:schemeClr val="bg1"/>
                </a:solidFill>
                <a:latin typeface="Verdana" panose="020B0604030504040204" pitchFamily="34" charset="0"/>
              </a:defRPr>
            </a:lvl2pPr>
            <a:lvl3pPr marL="1143000" indent="-228600" eaLnBrk="0" hangingPunct="0">
              <a:tabLst>
                <a:tab pos="6002338" algn="l"/>
              </a:tabLst>
              <a:defRPr sz="2400">
                <a:solidFill>
                  <a:schemeClr val="bg1"/>
                </a:solidFill>
                <a:latin typeface="Verdana" panose="020B0604030504040204" pitchFamily="34" charset="0"/>
              </a:defRPr>
            </a:lvl3pPr>
            <a:lvl4pPr marL="1600200" indent="-228600" eaLnBrk="0" hangingPunct="0">
              <a:tabLst>
                <a:tab pos="6002338" algn="l"/>
              </a:tabLst>
              <a:defRPr sz="2400">
                <a:solidFill>
                  <a:schemeClr val="bg1"/>
                </a:solidFill>
                <a:latin typeface="Verdana" panose="020B0604030504040204" pitchFamily="34" charset="0"/>
              </a:defRPr>
            </a:lvl4pPr>
            <a:lvl5pPr marL="2057400" indent="-228600" eaLnBrk="0" hangingPunct="0">
              <a:tabLst>
                <a:tab pos="6002338" algn="l"/>
              </a:tabLst>
              <a:defRPr sz="2400">
                <a:solidFill>
                  <a:schemeClr val="bg1"/>
                </a:solidFill>
                <a:latin typeface="Verdana" panose="020B0604030504040204" pitchFamily="34" charset="0"/>
              </a:defRPr>
            </a:lvl5pPr>
            <a:lvl6pPr marL="2514600" indent="-228600" eaLnBrk="0" fontAlgn="base" hangingPunct="0">
              <a:spcBef>
                <a:spcPct val="0"/>
              </a:spcBef>
              <a:spcAft>
                <a:spcPct val="0"/>
              </a:spcAft>
              <a:tabLst>
                <a:tab pos="6002338" algn="l"/>
              </a:tabLst>
              <a:defRPr sz="2400">
                <a:solidFill>
                  <a:schemeClr val="bg1"/>
                </a:solidFill>
                <a:latin typeface="Verdana" panose="020B0604030504040204" pitchFamily="34" charset="0"/>
              </a:defRPr>
            </a:lvl6pPr>
            <a:lvl7pPr marL="2971800" indent="-228600" eaLnBrk="0" fontAlgn="base" hangingPunct="0">
              <a:spcBef>
                <a:spcPct val="0"/>
              </a:spcBef>
              <a:spcAft>
                <a:spcPct val="0"/>
              </a:spcAft>
              <a:tabLst>
                <a:tab pos="6002338" algn="l"/>
              </a:tabLst>
              <a:defRPr sz="2400">
                <a:solidFill>
                  <a:schemeClr val="bg1"/>
                </a:solidFill>
                <a:latin typeface="Verdana" panose="020B0604030504040204" pitchFamily="34" charset="0"/>
              </a:defRPr>
            </a:lvl7pPr>
            <a:lvl8pPr marL="3429000" indent="-228600" eaLnBrk="0" fontAlgn="base" hangingPunct="0">
              <a:spcBef>
                <a:spcPct val="0"/>
              </a:spcBef>
              <a:spcAft>
                <a:spcPct val="0"/>
              </a:spcAft>
              <a:tabLst>
                <a:tab pos="6002338" algn="l"/>
              </a:tabLst>
              <a:defRPr sz="2400">
                <a:solidFill>
                  <a:schemeClr val="bg1"/>
                </a:solidFill>
                <a:latin typeface="Verdana" panose="020B0604030504040204" pitchFamily="34" charset="0"/>
              </a:defRPr>
            </a:lvl8pPr>
            <a:lvl9pPr marL="3886200" indent="-228600" eaLnBrk="0" fontAlgn="base" hangingPunct="0">
              <a:spcBef>
                <a:spcPct val="0"/>
              </a:spcBef>
              <a:spcAft>
                <a:spcPct val="0"/>
              </a:spcAft>
              <a:tabLst>
                <a:tab pos="6002338" algn="l"/>
              </a:tabLst>
              <a:defRPr sz="2400">
                <a:solidFill>
                  <a:schemeClr val="bg1"/>
                </a:solidFill>
                <a:latin typeface="Verdana" panose="020B0604030504040204" pitchFamily="34" charset="0"/>
              </a:defRPr>
            </a:lvl9pPr>
          </a:lstStyle>
          <a:p>
            <a:pPr algn="l" eaLnBrk="1" hangingPunct="1">
              <a:lnSpc>
                <a:spcPct val="80000"/>
              </a:lnSpc>
              <a:spcBef>
                <a:spcPct val="30000"/>
              </a:spcBef>
              <a:buClr>
                <a:srgbClr val="FF2E62"/>
              </a:buClr>
              <a:buSzPct val="100000"/>
              <a:buFont typeface="Wingdings" panose="05000000000000000000" pitchFamily="2" charset="2"/>
              <a:buChar char=""/>
            </a:pPr>
            <a:r>
              <a:rPr lang="en-US" altLang="en-US" sz="1600" b="1">
                <a:solidFill>
                  <a:schemeClr val="tx1"/>
                </a:solidFill>
              </a:rPr>
              <a:t>Typical </a:t>
            </a:r>
            <a:r>
              <a:rPr lang="en-US" altLang="en-US" sz="1600" b="1" i="1">
                <a:solidFill>
                  <a:schemeClr val="tx1"/>
                </a:solidFill>
              </a:rPr>
              <a:t>F</a:t>
            </a:r>
            <a:r>
              <a:rPr lang="en-US" altLang="en-US" sz="1600" b="1">
                <a:solidFill>
                  <a:schemeClr val="tx1"/>
                </a:solidFill>
              </a:rPr>
              <a:t>-distribution</a:t>
            </a:r>
          </a:p>
        </p:txBody>
      </p:sp>
      <p:sp>
        <p:nvSpPr>
          <p:cNvPr id="12" name="Rectangle 2"/>
          <p:cNvSpPr>
            <a:spLocks noChangeArrowheads="1"/>
          </p:cNvSpPr>
          <p:nvPr/>
        </p:nvSpPr>
        <p:spPr bwMode="auto">
          <a:xfrm>
            <a:off x="4972050" y="3429000"/>
            <a:ext cx="36004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5113" indent="-265113" eaLnBrk="0" hangingPunct="0">
              <a:tabLst>
                <a:tab pos="6002338" algn="l"/>
              </a:tabLst>
              <a:defRPr sz="2400">
                <a:solidFill>
                  <a:schemeClr val="bg1"/>
                </a:solidFill>
                <a:latin typeface="Verdana" panose="020B0604030504040204" pitchFamily="34" charset="0"/>
              </a:defRPr>
            </a:lvl1pPr>
            <a:lvl2pPr marL="742950" indent="-285750" eaLnBrk="0" hangingPunct="0">
              <a:tabLst>
                <a:tab pos="6002338" algn="l"/>
              </a:tabLst>
              <a:defRPr sz="2400">
                <a:solidFill>
                  <a:schemeClr val="bg1"/>
                </a:solidFill>
                <a:latin typeface="Verdana" panose="020B0604030504040204" pitchFamily="34" charset="0"/>
              </a:defRPr>
            </a:lvl2pPr>
            <a:lvl3pPr marL="1143000" indent="-228600" eaLnBrk="0" hangingPunct="0">
              <a:tabLst>
                <a:tab pos="6002338" algn="l"/>
              </a:tabLst>
              <a:defRPr sz="2400">
                <a:solidFill>
                  <a:schemeClr val="bg1"/>
                </a:solidFill>
                <a:latin typeface="Verdana" panose="020B0604030504040204" pitchFamily="34" charset="0"/>
              </a:defRPr>
            </a:lvl3pPr>
            <a:lvl4pPr marL="1600200" indent="-228600" eaLnBrk="0" hangingPunct="0">
              <a:tabLst>
                <a:tab pos="6002338" algn="l"/>
              </a:tabLst>
              <a:defRPr sz="2400">
                <a:solidFill>
                  <a:schemeClr val="bg1"/>
                </a:solidFill>
                <a:latin typeface="Verdana" panose="020B0604030504040204" pitchFamily="34" charset="0"/>
              </a:defRPr>
            </a:lvl4pPr>
            <a:lvl5pPr marL="2057400" indent="-228600" eaLnBrk="0" hangingPunct="0">
              <a:tabLst>
                <a:tab pos="6002338" algn="l"/>
              </a:tabLst>
              <a:defRPr sz="2400">
                <a:solidFill>
                  <a:schemeClr val="bg1"/>
                </a:solidFill>
                <a:latin typeface="Verdana" panose="020B0604030504040204" pitchFamily="34" charset="0"/>
              </a:defRPr>
            </a:lvl5pPr>
            <a:lvl6pPr marL="2514600" indent="-228600" eaLnBrk="0" fontAlgn="base" hangingPunct="0">
              <a:spcBef>
                <a:spcPct val="0"/>
              </a:spcBef>
              <a:spcAft>
                <a:spcPct val="0"/>
              </a:spcAft>
              <a:tabLst>
                <a:tab pos="6002338" algn="l"/>
              </a:tabLst>
              <a:defRPr sz="2400">
                <a:solidFill>
                  <a:schemeClr val="bg1"/>
                </a:solidFill>
                <a:latin typeface="Verdana" panose="020B0604030504040204" pitchFamily="34" charset="0"/>
              </a:defRPr>
            </a:lvl6pPr>
            <a:lvl7pPr marL="2971800" indent="-228600" eaLnBrk="0" fontAlgn="base" hangingPunct="0">
              <a:spcBef>
                <a:spcPct val="0"/>
              </a:spcBef>
              <a:spcAft>
                <a:spcPct val="0"/>
              </a:spcAft>
              <a:tabLst>
                <a:tab pos="6002338" algn="l"/>
              </a:tabLst>
              <a:defRPr sz="2400">
                <a:solidFill>
                  <a:schemeClr val="bg1"/>
                </a:solidFill>
                <a:latin typeface="Verdana" panose="020B0604030504040204" pitchFamily="34" charset="0"/>
              </a:defRPr>
            </a:lvl7pPr>
            <a:lvl8pPr marL="3429000" indent="-228600" eaLnBrk="0" fontAlgn="base" hangingPunct="0">
              <a:spcBef>
                <a:spcPct val="0"/>
              </a:spcBef>
              <a:spcAft>
                <a:spcPct val="0"/>
              </a:spcAft>
              <a:tabLst>
                <a:tab pos="6002338" algn="l"/>
              </a:tabLst>
              <a:defRPr sz="2400">
                <a:solidFill>
                  <a:schemeClr val="bg1"/>
                </a:solidFill>
                <a:latin typeface="Verdana" panose="020B0604030504040204" pitchFamily="34" charset="0"/>
              </a:defRPr>
            </a:lvl8pPr>
            <a:lvl9pPr marL="3886200" indent="-228600" eaLnBrk="0" fontAlgn="base" hangingPunct="0">
              <a:spcBef>
                <a:spcPct val="0"/>
              </a:spcBef>
              <a:spcAft>
                <a:spcPct val="0"/>
              </a:spcAft>
              <a:tabLst>
                <a:tab pos="6002338" algn="l"/>
              </a:tabLst>
              <a:defRPr sz="2400">
                <a:solidFill>
                  <a:schemeClr val="bg1"/>
                </a:solidFill>
                <a:latin typeface="Verdana" panose="020B0604030504040204" pitchFamily="34" charset="0"/>
              </a:defRPr>
            </a:lvl9pPr>
          </a:lstStyle>
          <a:p>
            <a:pPr algn="l" eaLnBrk="1" hangingPunct="1">
              <a:lnSpc>
                <a:spcPct val="80000"/>
              </a:lnSpc>
              <a:spcBef>
                <a:spcPct val="30000"/>
              </a:spcBef>
              <a:buClr>
                <a:srgbClr val="FF2E62"/>
              </a:buClr>
              <a:buSzPct val="100000"/>
              <a:buFont typeface="Wingdings" panose="05000000000000000000" pitchFamily="2" charset="2"/>
              <a:buChar char=""/>
            </a:pPr>
            <a:r>
              <a:rPr lang="en-US" altLang="en-US" sz="1600" b="1">
                <a:solidFill>
                  <a:schemeClr val="tx1"/>
                </a:solidFill>
              </a:rPr>
              <a:t>Tabulated values of the </a:t>
            </a:r>
            <a:r>
              <a:rPr lang="en-US" altLang="en-US" sz="1600" b="1" i="1">
                <a:solidFill>
                  <a:schemeClr val="tx1"/>
                </a:solidFill>
              </a:rPr>
              <a:t>F</a:t>
            </a:r>
            <a:r>
              <a:rPr lang="en-US" altLang="en-US" sz="1600" b="1">
                <a:solidFill>
                  <a:schemeClr val="tx1"/>
                </a:solidFill>
              </a:rPr>
              <a:t>-distribution</a:t>
            </a:r>
          </a:p>
        </p:txBody>
      </p:sp>
      <p:sp>
        <p:nvSpPr>
          <p:cNvPr id="13" name="Rectangle 2"/>
          <p:cNvSpPr>
            <a:spLocks noChangeArrowheads="1"/>
          </p:cNvSpPr>
          <p:nvPr/>
        </p:nvSpPr>
        <p:spPr bwMode="auto">
          <a:xfrm>
            <a:off x="71438" y="4362450"/>
            <a:ext cx="907256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5113" indent="-265113"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lnSpc>
                <a:spcPct val="80000"/>
              </a:lnSpc>
              <a:spcBef>
                <a:spcPct val="30000"/>
              </a:spcBef>
              <a:buClr>
                <a:srgbClr val="FF2E62"/>
              </a:buClr>
              <a:buFont typeface="Wingdings" panose="05000000000000000000" pitchFamily="2" charset="2"/>
              <a:buChar char="n"/>
            </a:pPr>
            <a:r>
              <a:rPr lang="en-US" altLang="en-US" sz="2000">
                <a:solidFill>
                  <a:schemeClr val="tx1"/>
                </a:solidFill>
              </a:rPr>
              <a:t>Writing </a:t>
            </a:r>
            <a:r>
              <a:rPr lang="en-US" altLang="en-US" sz="2000" i="1">
                <a:solidFill>
                  <a:schemeClr val="tx1"/>
                </a:solidFill>
              </a:rPr>
              <a:t>f</a:t>
            </a:r>
            <a:r>
              <a:rPr lang="el-GR" altLang="en-US" sz="2000" i="1" baseline="-25000">
                <a:solidFill>
                  <a:schemeClr val="tx1"/>
                </a:solidFill>
                <a:latin typeface="Times New Roman" panose="02020603050405020304" pitchFamily="18" charset="0"/>
                <a:cs typeface="Times New Roman" panose="02020603050405020304" pitchFamily="18" charset="0"/>
              </a:rPr>
              <a:t>α</a:t>
            </a:r>
            <a:r>
              <a:rPr lang="en-US" altLang="en-US" sz="2000">
                <a:solidFill>
                  <a:schemeClr val="tx1"/>
                </a:solidFill>
              </a:rPr>
              <a:t>(</a:t>
            </a:r>
            <a:r>
              <a:rPr lang="en-US" altLang="en-US" sz="2000" i="1">
                <a:solidFill>
                  <a:schemeClr val="tx1"/>
                </a:solidFill>
              </a:rPr>
              <a:t>v</a:t>
            </a:r>
            <a:r>
              <a:rPr lang="en-US" altLang="en-US" sz="2000" baseline="-25000">
                <a:solidFill>
                  <a:schemeClr val="tx1"/>
                </a:solidFill>
              </a:rPr>
              <a:t>1</a:t>
            </a:r>
            <a:r>
              <a:rPr lang="en-US" altLang="en-US" sz="2000">
                <a:solidFill>
                  <a:schemeClr val="tx1"/>
                </a:solidFill>
              </a:rPr>
              <a:t>,</a:t>
            </a:r>
            <a:r>
              <a:rPr lang="en-US" altLang="en-US" sz="800">
                <a:solidFill>
                  <a:schemeClr val="tx1"/>
                </a:solidFill>
              </a:rPr>
              <a:t> </a:t>
            </a:r>
            <a:r>
              <a:rPr lang="en-US" altLang="en-US" sz="2000" i="1">
                <a:solidFill>
                  <a:schemeClr val="tx1"/>
                </a:solidFill>
              </a:rPr>
              <a:t>v</a:t>
            </a:r>
            <a:r>
              <a:rPr lang="en-US" altLang="en-US" sz="2000" baseline="-25000">
                <a:solidFill>
                  <a:schemeClr val="tx1"/>
                </a:solidFill>
              </a:rPr>
              <a:t>2</a:t>
            </a:r>
            <a:r>
              <a:rPr lang="en-US" altLang="en-US" sz="2000">
                <a:solidFill>
                  <a:schemeClr val="tx1"/>
                </a:solidFill>
              </a:rPr>
              <a:t>) for </a:t>
            </a:r>
            <a:r>
              <a:rPr lang="en-US" altLang="en-US" sz="2000" i="1">
                <a:solidFill>
                  <a:schemeClr val="tx1"/>
                </a:solidFill>
              </a:rPr>
              <a:t>f</a:t>
            </a:r>
            <a:r>
              <a:rPr lang="el-GR" altLang="en-US" sz="2000" i="1" baseline="-25000">
                <a:solidFill>
                  <a:schemeClr val="tx1"/>
                </a:solidFill>
                <a:latin typeface="Times New Roman" panose="02020603050405020304" pitchFamily="18" charset="0"/>
                <a:cs typeface="Times New Roman" panose="02020603050405020304" pitchFamily="18" charset="0"/>
              </a:rPr>
              <a:t>α </a:t>
            </a:r>
            <a:r>
              <a:rPr lang="en-US" altLang="en-US" sz="2000">
                <a:solidFill>
                  <a:schemeClr val="tx1"/>
                </a:solidFill>
              </a:rPr>
              <a:t> with </a:t>
            </a:r>
            <a:r>
              <a:rPr lang="en-US" altLang="en-US" sz="2000" i="1">
                <a:solidFill>
                  <a:schemeClr val="tx1"/>
                </a:solidFill>
              </a:rPr>
              <a:t>v</a:t>
            </a:r>
            <a:r>
              <a:rPr lang="en-US" altLang="en-US" sz="2000" baseline="-25000">
                <a:solidFill>
                  <a:schemeClr val="tx1"/>
                </a:solidFill>
              </a:rPr>
              <a:t>1</a:t>
            </a:r>
            <a:r>
              <a:rPr lang="en-US" altLang="en-US" sz="2000">
                <a:solidFill>
                  <a:schemeClr val="tx1"/>
                </a:solidFill>
              </a:rPr>
              <a:t> and </a:t>
            </a:r>
            <a:r>
              <a:rPr lang="en-US" altLang="en-US" sz="2000" i="1">
                <a:solidFill>
                  <a:schemeClr val="tx1"/>
                </a:solidFill>
              </a:rPr>
              <a:t>v</a:t>
            </a:r>
            <a:r>
              <a:rPr lang="en-US" altLang="en-US" sz="2000" baseline="-25000">
                <a:solidFill>
                  <a:schemeClr val="tx1"/>
                </a:solidFill>
              </a:rPr>
              <a:t>2</a:t>
            </a:r>
            <a:r>
              <a:rPr lang="en-US" altLang="en-US" sz="2000">
                <a:solidFill>
                  <a:schemeClr val="tx1"/>
                </a:solidFill>
              </a:rPr>
              <a:t> degrees of freedom, we obtain</a:t>
            </a:r>
          </a:p>
        </p:txBody>
      </p:sp>
      <p:graphicFrame>
        <p:nvGraphicFramePr>
          <p:cNvPr id="2" name="Object 2"/>
          <p:cNvGraphicFramePr>
            <a:graphicFrameLocks noChangeAspect="1"/>
          </p:cNvGraphicFramePr>
          <p:nvPr>
            <p:extLst>
              <p:ext uri="{D42A27DB-BD31-4B8C-83A1-F6EECF244321}">
                <p14:modId xmlns:p14="http://schemas.microsoft.com/office/powerpoint/2010/main" val="2888142093"/>
              </p:ext>
            </p:extLst>
          </p:nvPr>
        </p:nvGraphicFramePr>
        <p:xfrm>
          <a:off x="749300" y="4940300"/>
          <a:ext cx="2538413" cy="773113"/>
        </p:xfrm>
        <a:graphic>
          <a:graphicData uri="http://schemas.openxmlformats.org/presentationml/2006/ole">
            <mc:AlternateContent xmlns:mc="http://schemas.openxmlformats.org/markup-compatibility/2006">
              <mc:Choice xmlns:v="urn:schemas-microsoft-com:vml" Requires="v">
                <p:oleObj spid="_x0000_s642054" name="Equation" r:id="rId5" imgW="1409400" imgH="431640" progId="Equation.DSMT4">
                  <p:embed/>
                </p:oleObj>
              </mc:Choice>
              <mc:Fallback>
                <p:oleObj name="Equation" r:id="rId5" imgW="1409400" imgH="431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300" y="4940300"/>
                        <a:ext cx="2538413" cy="77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Rectangle 14"/>
          <p:cNvSpPr>
            <a:spLocks noChangeArrowheads="1"/>
          </p:cNvSpPr>
          <p:nvPr/>
        </p:nvSpPr>
        <p:spPr bwMode="auto">
          <a:xfrm>
            <a:off x="82550" y="4318000"/>
            <a:ext cx="8963025" cy="1466850"/>
          </a:xfrm>
          <a:prstGeom prst="rect">
            <a:avLst/>
          </a:prstGeom>
          <a:noFill/>
          <a:ln w="19050" algn="ctr">
            <a:solidFill>
              <a:srgbClr val="FF2E6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endParaRPr lang="en-US" altLang="en-US"/>
          </a:p>
        </p:txBody>
      </p:sp>
    </p:spTree>
    <p:extLst>
      <p:ext uri="{BB962C8B-B14F-4D97-AF65-F5344CB8AC3E}">
        <p14:creationId xmlns:p14="http://schemas.microsoft.com/office/powerpoint/2010/main" val="9421873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animEffect transition="in" filter="fade">
                                      <p:cBhvr>
                                        <p:cTn id="21" dur="1000"/>
                                        <p:tgtEl>
                                          <p:spTgt spid="13">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childTnLst>
                                </p:cTn>
                              </p:par>
                            </p:childTnLst>
                          </p:cTn>
                        </p:par>
                        <p:par>
                          <p:cTn id="25" fill="hold" nodeType="afterGroup">
                            <p:stCondLst>
                              <p:cond delay="1000"/>
                            </p:stCondLst>
                            <p:childTnLst>
                              <p:par>
                                <p:cTn id="26" presetID="54" presetClass="entr" presetSubtype="0" accel="100000"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1000" fill="hold"/>
                                        <p:tgtEl>
                                          <p:spTgt spid="15"/>
                                        </p:tgtEl>
                                        <p:attrNameLst>
                                          <p:attrName>ppt_w</p:attrName>
                                        </p:attrNameLst>
                                      </p:cBhvr>
                                      <p:tavLst>
                                        <p:tav tm="0">
                                          <p:val>
                                            <p:strVal val="#ppt_w*0.05"/>
                                          </p:val>
                                        </p:tav>
                                        <p:tav tm="100000">
                                          <p:val>
                                            <p:strVal val="#ppt_w"/>
                                          </p:val>
                                        </p:tav>
                                      </p:tavLst>
                                    </p:anim>
                                    <p:anim calcmode="lin" valueType="num">
                                      <p:cBhvr>
                                        <p:cTn id="29" dur="1000" fill="hold"/>
                                        <p:tgtEl>
                                          <p:spTgt spid="15"/>
                                        </p:tgtEl>
                                        <p:attrNameLst>
                                          <p:attrName>ppt_h</p:attrName>
                                        </p:attrNameLst>
                                      </p:cBhvr>
                                      <p:tavLst>
                                        <p:tav tm="0">
                                          <p:val>
                                            <p:strVal val="#ppt_h"/>
                                          </p:val>
                                        </p:tav>
                                        <p:tav tm="100000">
                                          <p:val>
                                            <p:strVal val="#ppt_h"/>
                                          </p:val>
                                        </p:tav>
                                      </p:tavLst>
                                    </p:anim>
                                    <p:anim calcmode="lin" valueType="num">
                                      <p:cBhvr>
                                        <p:cTn id="30" dur="1000" fill="hold"/>
                                        <p:tgtEl>
                                          <p:spTgt spid="15"/>
                                        </p:tgtEl>
                                        <p:attrNameLst>
                                          <p:attrName>ppt_x</p:attrName>
                                        </p:attrNameLst>
                                      </p:cBhvr>
                                      <p:tavLst>
                                        <p:tav tm="0">
                                          <p:val>
                                            <p:strVal val="#ppt_x-.2"/>
                                          </p:val>
                                        </p:tav>
                                        <p:tav tm="100000">
                                          <p:val>
                                            <p:strVal val="#ppt_x"/>
                                          </p:val>
                                        </p:tav>
                                      </p:tavLst>
                                    </p:anim>
                                    <p:anim calcmode="lin" valueType="num">
                                      <p:cBhvr>
                                        <p:cTn id="31" dur="1000" fill="hold"/>
                                        <p:tgtEl>
                                          <p:spTgt spid="15"/>
                                        </p:tgtEl>
                                        <p:attrNameLst>
                                          <p:attrName>ppt_y</p:attrName>
                                        </p:attrNameLst>
                                      </p:cBhvr>
                                      <p:tavLst>
                                        <p:tav tm="0">
                                          <p:val>
                                            <p:strVal val="#ppt_y"/>
                                          </p:val>
                                        </p:tav>
                                        <p:tav tm="100000">
                                          <p:val>
                                            <p:strVal val="#ppt_y"/>
                                          </p:val>
                                        </p:tav>
                                      </p:tavLst>
                                    </p:anim>
                                    <p:animEffect transition="in" filter="fade">
                                      <p:cBhvr>
                                        <p:cTn id="3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build="p"/>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Rectangle 9"/>
          <p:cNvSpPr>
            <a:spLocks noChangeArrowheads="1"/>
          </p:cNvSpPr>
          <p:nvPr/>
        </p:nvSpPr>
        <p:spPr bwMode="auto">
          <a:xfrm>
            <a:off x="0" y="279400"/>
            <a:ext cx="911701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r" eaLnBrk="1" hangingPunct="1"/>
            <a:r>
              <a:rPr lang="en-US" altLang="en-US" sz="3200" i="1"/>
              <a:t>F</a:t>
            </a:r>
            <a:r>
              <a:rPr lang="en-US" altLang="en-US" sz="3200"/>
              <a:t>-Distribution with Two Sample Variances</a:t>
            </a:r>
          </a:p>
        </p:txBody>
      </p:sp>
      <p:sp>
        <p:nvSpPr>
          <p:cNvPr id="6" name="Rectangle 2"/>
          <p:cNvSpPr>
            <a:spLocks noChangeArrowheads="1"/>
          </p:cNvSpPr>
          <p:nvPr/>
        </p:nvSpPr>
        <p:spPr bwMode="auto">
          <a:xfrm>
            <a:off x="71438" y="996950"/>
            <a:ext cx="9072562"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5113" indent="-265113"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lnSpc>
                <a:spcPct val="80000"/>
              </a:lnSpc>
              <a:spcBef>
                <a:spcPct val="30000"/>
              </a:spcBef>
              <a:buClr>
                <a:srgbClr val="FF2E62"/>
              </a:buClr>
              <a:buFont typeface="Wingdings" panose="05000000000000000000" pitchFamily="2" charset="2"/>
              <a:buChar char="n"/>
            </a:pPr>
            <a:r>
              <a:rPr lang="en-US" altLang="en-US" sz="2000" dirty="0">
                <a:solidFill>
                  <a:schemeClr val="tx1"/>
                </a:solidFill>
              </a:rPr>
              <a:t>If     and     are the variances of independent random samples of size </a:t>
            </a:r>
            <a:r>
              <a:rPr lang="en-US" altLang="en-US" sz="2000" i="1" dirty="0">
                <a:solidFill>
                  <a:schemeClr val="tx1"/>
                </a:solidFill>
              </a:rPr>
              <a:t>n</a:t>
            </a:r>
            <a:r>
              <a:rPr lang="en-US" altLang="en-US" sz="2000" baseline="-25000" dirty="0">
                <a:solidFill>
                  <a:schemeClr val="tx1"/>
                </a:solidFill>
              </a:rPr>
              <a:t>1</a:t>
            </a:r>
            <a:r>
              <a:rPr lang="en-US" altLang="en-US" sz="2000" dirty="0">
                <a:solidFill>
                  <a:schemeClr val="tx1"/>
                </a:solidFill>
              </a:rPr>
              <a:t> and </a:t>
            </a:r>
            <a:r>
              <a:rPr lang="en-US" altLang="en-US" sz="2000" i="1" dirty="0">
                <a:solidFill>
                  <a:schemeClr val="tx1"/>
                </a:solidFill>
              </a:rPr>
              <a:t>n</a:t>
            </a:r>
            <a:r>
              <a:rPr lang="en-US" altLang="en-US" sz="2000" baseline="-25000" dirty="0">
                <a:solidFill>
                  <a:schemeClr val="tx1"/>
                </a:solidFill>
              </a:rPr>
              <a:t>2</a:t>
            </a:r>
            <a:r>
              <a:rPr lang="en-US" altLang="en-US" sz="2000" dirty="0">
                <a:solidFill>
                  <a:schemeClr val="tx1"/>
                </a:solidFill>
              </a:rPr>
              <a:t> taken from normal populations with variances      and     , respectively, then</a:t>
            </a:r>
          </a:p>
        </p:txBody>
      </p:sp>
      <p:sp>
        <p:nvSpPr>
          <p:cNvPr id="14345" name="Rectangle 3"/>
          <p:cNvSpPr>
            <a:spLocks noChangeArrowheads="1"/>
          </p:cNvSpPr>
          <p:nvPr/>
        </p:nvSpPr>
        <p:spPr bwMode="auto">
          <a:xfrm>
            <a:off x="0" y="12700"/>
            <a:ext cx="313055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bIns="82800"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r" eaLnBrk="1" hangingPunct="1"/>
            <a:r>
              <a:rPr lang="en-US" altLang="en-US" sz="1400"/>
              <a:t>Chapter 8.8</a:t>
            </a:r>
          </a:p>
        </p:txBody>
      </p:sp>
      <p:sp>
        <p:nvSpPr>
          <p:cNvPr id="14346" name="Rectangle 4"/>
          <p:cNvSpPr>
            <a:spLocks noChangeArrowheads="1"/>
          </p:cNvSpPr>
          <p:nvPr/>
        </p:nvSpPr>
        <p:spPr bwMode="auto">
          <a:xfrm>
            <a:off x="3133725" y="12700"/>
            <a:ext cx="601027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bIns="82800"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eaLnBrk="1" hangingPunct="1"/>
            <a:r>
              <a:rPr lang="en-US" altLang="en-US" sz="1400" i="1"/>
              <a:t>F</a:t>
            </a:r>
            <a:r>
              <a:rPr lang="en-US" altLang="en-US" sz="1400"/>
              <a:t>-Distribution</a:t>
            </a:r>
          </a:p>
        </p:txBody>
      </p:sp>
      <p:sp>
        <p:nvSpPr>
          <p:cNvPr id="7" name="Rectangle 6"/>
          <p:cNvSpPr>
            <a:spLocks noChangeArrowheads="1"/>
          </p:cNvSpPr>
          <p:nvPr/>
        </p:nvSpPr>
        <p:spPr bwMode="auto">
          <a:xfrm>
            <a:off x="82550" y="850900"/>
            <a:ext cx="8963025" cy="2711450"/>
          </a:xfrm>
          <a:prstGeom prst="rect">
            <a:avLst/>
          </a:prstGeom>
          <a:noFill/>
          <a:ln w="19050" algn="ctr">
            <a:solidFill>
              <a:srgbClr val="FF2E6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r" eaLnBrk="1" hangingPunct="1"/>
            <a:endParaRPr lang="en-US" altLang="en-US"/>
          </a:p>
        </p:txBody>
      </p:sp>
      <p:sp>
        <p:nvSpPr>
          <p:cNvPr id="8" name="Rectangle 2"/>
          <p:cNvSpPr>
            <a:spLocks noChangeArrowheads="1"/>
          </p:cNvSpPr>
          <p:nvPr/>
        </p:nvSpPr>
        <p:spPr bwMode="auto">
          <a:xfrm>
            <a:off x="71438" y="2928938"/>
            <a:ext cx="90725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5113"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lnSpc>
                <a:spcPct val="80000"/>
              </a:lnSpc>
              <a:spcBef>
                <a:spcPct val="30000"/>
              </a:spcBef>
              <a:buClr>
                <a:srgbClr val="FF2E62"/>
              </a:buClr>
            </a:pPr>
            <a:r>
              <a:rPr lang="en-US" altLang="en-US" sz="2000" dirty="0">
                <a:solidFill>
                  <a:schemeClr val="tx1"/>
                </a:solidFill>
              </a:rPr>
              <a:t>has an </a:t>
            </a:r>
            <a:r>
              <a:rPr lang="en-US" altLang="en-US" sz="2000" i="1" dirty="0">
                <a:solidFill>
                  <a:schemeClr val="tx1"/>
                </a:solidFill>
              </a:rPr>
              <a:t>F</a:t>
            </a:r>
            <a:r>
              <a:rPr lang="en-US" altLang="en-US" sz="2000" dirty="0">
                <a:solidFill>
                  <a:schemeClr val="tx1"/>
                </a:solidFill>
              </a:rPr>
              <a:t>-distribution with </a:t>
            </a:r>
            <a:r>
              <a:rPr lang="en-US" altLang="en-US" sz="2000" i="1" dirty="0">
                <a:solidFill>
                  <a:schemeClr val="tx1"/>
                </a:solidFill>
              </a:rPr>
              <a:t>v</a:t>
            </a:r>
            <a:r>
              <a:rPr lang="en-US" altLang="en-US" sz="2000" baseline="-25000" dirty="0">
                <a:solidFill>
                  <a:schemeClr val="tx1"/>
                </a:solidFill>
              </a:rPr>
              <a:t>1</a:t>
            </a:r>
            <a:r>
              <a:rPr lang="en-US" altLang="en-US" sz="600" dirty="0">
                <a:solidFill>
                  <a:schemeClr val="tx1"/>
                </a:solidFill>
              </a:rPr>
              <a:t> </a:t>
            </a:r>
            <a:r>
              <a:rPr lang="en-US" altLang="en-US" sz="2000" dirty="0">
                <a:solidFill>
                  <a:schemeClr val="tx1"/>
                </a:solidFill>
              </a:rPr>
              <a:t>=</a:t>
            </a:r>
            <a:r>
              <a:rPr lang="en-US" altLang="en-US" sz="600" dirty="0">
                <a:solidFill>
                  <a:schemeClr val="tx1"/>
                </a:solidFill>
              </a:rPr>
              <a:t> </a:t>
            </a:r>
            <a:r>
              <a:rPr lang="en-US" altLang="en-US" sz="2000" i="1" dirty="0">
                <a:solidFill>
                  <a:schemeClr val="tx1"/>
                </a:solidFill>
              </a:rPr>
              <a:t>n</a:t>
            </a:r>
            <a:r>
              <a:rPr lang="en-US" altLang="en-US" sz="2000" baseline="-25000" dirty="0">
                <a:solidFill>
                  <a:schemeClr val="tx1"/>
                </a:solidFill>
              </a:rPr>
              <a:t>1</a:t>
            </a:r>
            <a:r>
              <a:rPr lang="en-US" altLang="en-US" sz="600" dirty="0">
                <a:solidFill>
                  <a:schemeClr val="tx1"/>
                </a:solidFill>
              </a:rPr>
              <a:t> </a:t>
            </a:r>
            <a:r>
              <a:rPr lang="en-US" altLang="en-US" sz="2000" dirty="0">
                <a:solidFill>
                  <a:schemeClr val="tx1"/>
                </a:solidFill>
              </a:rPr>
              <a:t>–</a:t>
            </a:r>
            <a:r>
              <a:rPr lang="en-US" altLang="en-US" sz="600" dirty="0">
                <a:solidFill>
                  <a:schemeClr val="tx1"/>
                </a:solidFill>
              </a:rPr>
              <a:t> </a:t>
            </a:r>
            <a:r>
              <a:rPr lang="en-US" altLang="en-US" sz="2000" dirty="0">
                <a:solidFill>
                  <a:schemeClr val="tx1"/>
                </a:solidFill>
              </a:rPr>
              <a:t>1 and </a:t>
            </a:r>
            <a:r>
              <a:rPr lang="en-US" altLang="en-US" sz="2000" i="1" dirty="0">
                <a:solidFill>
                  <a:schemeClr val="tx1"/>
                </a:solidFill>
              </a:rPr>
              <a:t>v</a:t>
            </a:r>
            <a:r>
              <a:rPr lang="en-US" altLang="en-US" sz="2000" baseline="-25000" dirty="0">
                <a:solidFill>
                  <a:schemeClr val="tx1"/>
                </a:solidFill>
              </a:rPr>
              <a:t>2</a:t>
            </a:r>
            <a:r>
              <a:rPr lang="en-US" altLang="en-US" sz="600" dirty="0">
                <a:solidFill>
                  <a:schemeClr val="tx1"/>
                </a:solidFill>
              </a:rPr>
              <a:t> </a:t>
            </a:r>
            <a:r>
              <a:rPr lang="en-US" altLang="en-US" sz="2000" dirty="0">
                <a:solidFill>
                  <a:schemeClr val="tx1"/>
                </a:solidFill>
              </a:rPr>
              <a:t>=</a:t>
            </a:r>
            <a:r>
              <a:rPr lang="en-US" altLang="en-US" sz="600" dirty="0">
                <a:solidFill>
                  <a:schemeClr val="tx1"/>
                </a:solidFill>
              </a:rPr>
              <a:t> </a:t>
            </a:r>
            <a:r>
              <a:rPr lang="en-US" altLang="en-US" sz="2000" i="1" dirty="0">
                <a:solidFill>
                  <a:schemeClr val="tx1"/>
                </a:solidFill>
              </a:rPr>
              <a:t>n</a:t>
            </a:r>
            <a:r>
              <a:rPr lang="en-US" altLang="en-US" sz="2000" baseline="-25000" dirty="0">
                <a:solidFill>
                  <a:schemeClr val="tx1"/>
                </a:solidFill>
              </a:rPr>
              <a:t>2</a:t>
            </a:r>
            <a:r>
              <a:rPr lang="en-US" altLang="en-US" sz="600" dirty="0">
                <a:solidFill>
                  <a:schemeClr val="tx1"/>
                </a:solidFill>
              </a:rPr>
              <a:t> </a:t>
            </a:r>
            <a:r>
              <a:rPr lang="en-US" altLang="en-US" sz="2000" dirty="0">
                <a:solidFill>
                  <a:schemeClr val="tx1"/>
                </a:solidFill>
              </a:rPr>
              <a:t>–</a:t>
            </a:r>
            <a:r>
              <a:rPr lang="en-US" altLang="en-US" sz="600" dirty="0">
                <a:solidFill>
                  <a:schemeClr val="tx1"/>
                </a:solidFill>
              </a:rPr>
              <a:t> </a:t>
            </a:r>
            <a:r>
              <a:rPr lang="en-US" altLang="en-US" sz="2000" dirty="0">
                <a:solidFill>
                  <a:schemeClr val="tx1"/>
                </a:solidFill>
              </a:rPr>
              <a:t>1 degrees of freedom.</a:t>
            </a:r>
          </a:p>
        </p:txBody>
      </p:sp>
      <p:graphicFrame>
        <p:nvGraphicFramePr>
          <p:cNvPr id="283658" name="Object 2"/>
          <p:cNvGraphicFramePr>
            <a:graphicFrameLocks noChangeAspect="1"/>
          </p:cNvGraphicFramePr>
          <p:nvPr/>
        </p:nvGraphicFramePr>
        <p:xfrm>
          <a:off x="749300" y="1943100"/>
          <a:ext cx="2219325" cy="819150"/>
        </p:xfrm>
        <a:graphic>
          <a:graphicData uri="http://schemas.openxmlformats.org/presentationml/2006/ole">
            <mc:AlternateContent xmlns:mc="http://schemas.openxmlformats.org/markup-compatibility/2006">
              <mc:Choice xmlns:v="urn:schemas-microsoft-com:vml" Requires="v">
                <p:oleObj spid="_x0000_s643094" name="Equation" r:id="rId3" imgW="1231560" imgH="457200" progId="Equation.DSMT4">
                  <p:embed/>
                </p:oleObj>
              </mc:Choice>
              <mc:Fallback>
                <p:oleObj name="Equation" r:id="rId3" imgW="123156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300" y="1943100"/>
                        <a:ext cx="2219325"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3"/>
          <p:cNvGraphicFramePr>
            <a:graphicFrameLocks noChangeAspect="1"/>
          </p:cNvGraphicFramePr>
          <p:nvPr/>
        </p:nvGraphicFramePr>
        <p:xfrm>
          <a:off x="660400" y="922338"/>
          <a:ext cx="342900" cy="431800"/>
        </p:xfrm>
        <a:graphic>
          <a:graphicData uri="http://schemas.openxmlformats.org/presentationml/2006/ole">
            <mc:AlternateContent xmlns:mc="http://schemas.openxmlformats.org/markup-compatibility/2006">
              <mc:Choice xmlns:v="urn:schemas-microsoft-com:vml" Requires="v">
                <p:oleObj spid="_x0000_s643095" name="Equation" r:id="rId5" imgW="190440" imgH="241200" progId="Equation.DSMT4">
                  <p:embed/>
                </p:oleObj>
              </mc:Choice>
              <mc:Fallback>
                <p:oleObj name="Equation" r:id="rId5" imgW="190440" imgH="241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400" y="922338"/>
                        <a:ext cx="3429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4"/>
          <p:cNvGraphicFramePr>
            <a:graphicFrameLocks noChangeAspect="1"/>
          </p:cNvGraphicFramePr>
          <p:nvPr/>
        </p:nvGraphicFramePr>
        <p:xfrm>
          <a:off x="1563688" y="922338"/>
          <a:ext cx="342900" cy="431800"/>
        </p:xfrm>
        <a:graphic>
          <a:graphicData uri="http://schemas.openxmlformats.org/presentationml/2006/ole">
            <mc:AlternateContent xmlns:mc="http://schemas.openxmlformats.org/markup-compatibility/2006">
              <mc:Choice xmlns:v="urn:schemas-microsoft-com:vml" Requires="v">
                <p:oleObj spid="_x0000_s643096" name="Equation" r:id="rId7" imgW="190440" imgH="241200" progId="Equation.DSMT4">
                  <p:embed/>
                </p:oleObj>
              </mc:Choice>
              <mc:Fallback>
                <p:oleObj name="Equation" r:id="rId7" imgW="190440" imgH="241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63688" y="922338"/>
                        <a:ext cx="3429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5"/>
          <p:cNvGraphicFramePr>
            <a:graphicFrameLocks noChangeAspect="1"/>
          </p:cNvGraphicFramePr>
          <p:nvPr/>
        </p:nvGraphicFramePr>
        <p:xfrm>
          <a:off x="8216900" y="1176338"/>
          <a:ext cx="365125" cy="431800"/>
        </p:xfrm>
        <a:graphic>
          <a:graphicData uri="http://schemas.openxmlformats.org/presentationml/2006/ole">
            <mc:AlternateContent xmlns:mc="http://schemas.openxmlformats.org/markup-compatibility/2006">
              <mc:Choice xmlns:v="urn:schemas-microsoft-com:vml" Requires="v">
                <p:oleObj spid="_x0000_s643097" name="Equation" r:id="rId9" imgW="203040" imgH="241200" progId="Equation.DSMT4">
                  <p:embed/>
                </p:oleObj>
              </mc:Choice>
              <mc:Fallback>
                <p:oleObj name="Equation" r:id="rId9" imgW="203040" imgH="2412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16900" y="1176338"/>
                        <a:ext cx="3651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6"/>
          <p:cNvGraphicFramePr>
            <a:graphicFrameLocks noChangeAspect="1"/>
          </p:cNvGraphicFramePr>
          <p:nvPr/>
        </p:nvGraphicFramePr>
        <p:xfrm>
          <a:off x="971550" y="1428750"/>
          <a:ext cx="366713" cy="431800"/>
        </p:xfrm>
        <a:graphic>
          <a:graphicData uri="http://schemas.openxmlformats.org/presentationml/2006/ole">
            <mc:AlternateContent xmlns:mc="http://schemas.openxmlformats.org/markup-compatibility/2006">
              <mc:Choice xmlns:v="urn:schemas-microsoft-com:vml" Requires="v">
                <p:oleObj spid="_x0000_s643098" name="Equation" r:id="rId11" imgW="203040" imgH="241200" progId="Equation.DSMT4">
                  <p:embed/>
                </p:oleObj>
              </mc:Choice>
              <mc:Fallback>
                <p:oleObj name="Equation" r:id="rId11" imgW="203040" imgH="2412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550" y="1428750"/>
                        <a:ext cx="36671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52044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par>
                          <p:cTn id="8" fill="hold" nodeType="afterGroup">
                            <p:stCondLst>
                              <p:cond delay="1000"/>
                            </p:stCondLst>
                            <p:childTnLst>
                              <p:par>
                                <p:cTn id="9" presetID="54" presetClass="entr" presetSubtype="0" accel="10000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1000" fill="hold"/>
                                        <p:tgtEl>
                                          <p:spTgt spid="7"/>
                                        </p:tgtEl>
                                        <p:attrNameLst>
                                          <p:attrName>ppt_w</p:attrName>
                                        </p:attrNameLst>
                                      </p:cBhvr>
                                      <p:tavLst>
                                        <p:tav tm="0">
                                          <p:val>
                                            <p:strVal val="#ppt_w*0.05"/>
                                          </p:val>
                                        </p:tav>
                                        <p:tav tm="100000">
                                          <p:val>
                                            <p:strVal val="#ppt_w"/>
                                          </p:val>
                                        </p:tav>
                                      </p:tavLst>
                                    </p:anim>
                                    <p:anim calcmode="lin" valueType="num">
                                      <p:cBhvr>
                                        <p:cTn id="12" dur="1000" fill="hold"/>
                                        <p:tgtEl>
                                          <p:spTgt spid="7"/>
                                        </p:tgtEl>
                                        <p:attrNameLst>
                                          <p:attrName>ppt_h</p:attrName>
                                        </p:attrNameLst>
                                      </p:cBhvr>
                                      <p:tavLst>
                                        <p:tav tm="0">
                                          <p:val>
                                            <p:strVal val="#ppt_h"/>
                                          </p:val>
                                        </p:tav>
                                        <p:tav tm="100000">
                                          <p:val>
                                            <p:strVal val="#ppt_h"/>
                                          </p:val>
                                        </p:tav>
                                      </p:tavLst>
                                    </p:anim>
                                    <p:anim calcmode="lin" valueType="num">
                                      <p:cBhvr>
                                        <p:cTn id="13" dur="1000" fill="hold"/>
                                        <p:tgtEl>
                                          <p:spTgt spid="7"/>
                                        </p:tgtEl>
                                        <p:attrNameLst>
                                          <p:attrName>ppt_x</p:attrName>
                                        </p:attrNameLst>
                                      </p:cBhvr>
                                      <p:tavLst>
                                        <p:tav tm="0">
                                          <p:val>
                                            <p:strVal val="#ppt_x-.2"/>
                                          </p:val>
                                        </p:tav>
                                        <p:tav tm="100000">
                                          <p:val>
                                            <p:strVal val="#ppt_x"/>
                                          </p:val>
                                        </p:tav>
                                      </p:tavLst>
                                    </p:anim>
                                    <p:anim calcmode="lin" valueType="num">
                                      <p:cBhvr>
                                        <p:cTn id="14" dur="1000" fill="hold"/>
                                        <p:tgtEl>
                                          <p:spTgt spid="7"/>
                                        </p:tgtEl>
                                        <p:attrNameLst>
                                          <p:attrName>ppt_y</p:attrName>
                                        </p:attrNameLst>
                                      </p:cBhvr>
                                      <p:tavLst>
                                        <p:tav tm="0">
                                          <p:val>
                                            <p:strVal val="#ppt_y"/>
                                          </p:val>
                                        </p:tav>
                                        <p:tav tm="100000">
                                          <p:val>
                                            <p:strVal val="#ppt_y"/>
                                          </p:val>
                                        </p:tav>
                                      </p:tavLst>
                                    </p:anim>
                                    <p:animEffect transition="in" filter="fade">
                                      <p:cBhvr>
                                        <p:cTn id="15" dur="1000"/>
                                        <p:tgtEl>
                                          <p:spTgt spid="7"/>
                                        </p:tgtEl>
                                      </p:cBhvr>
                                    </p:animEffect>
                                  </p:childTnLst>
                                </p:cTn>
                              </p:par>
                            </p:childTnLst>
                          </p:cTn>
                        </p:par>
                        <p:par>
                          <p:cTn id="16" fill="hold" nodeType="afterGroup">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1000"/>
                                        <p:tgtEl>
                                          <p:spTgt spid="8">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83658"/>
                                        </p:tgtEl>
                                        <p:attrNameLst>
                                          <p:attrName>style.visibility</p:attrName>
                                        </p:attrNameLst>
                                      </p:cBhvr>
                                      <p:to>
                                        <p:strVal val="visible"/>
                                      </p:to>
                                    </p:set>
                                    <p:animEffect transition="in" filter="fade">
                                      <p:cBhvr>
                                        <p:cTn id="22" dur="1000"/>
                                        <p:tgtEl>
                                          <p:spTgt spid="283658"/>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childTnLst>
                                </p:cTn>
                              </p:par>
                              <p:par>
                                <p:cTn id="29" presetID="10"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9"/>
          <p:cNvSpPr>
            <a:spLocks noChangeArrowheads="1"/>
          </p:cNvSpPr>
          <p:nvPr/>
        </p:nvSpPr>
        <p:spPr bwMode="auto">
          <a:xfrm>
            <a:off x="0" y="279400"/>
            <a:ext cx="911701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r" eaLnBrk="1" hangingPunct="1"/>
            <a:r>
              <a:rPr lang="en-US" altLang="en-US" sz="3200"/>
              <a:t>Homework 10A</a:t>
            </a:r>
          </a:p>
        </p:txBody>
      </p:sp>
      <p:sp>
        <p:nvSpPr>
          <p:cNvPr id="25603" name="Rectangle 2"/>
          <p:cNvSpPr>
            <a:spLocks noChangeArrowheads="1"/>
          </p:cNvSpPr>
          <p:nvPr/>
        </p:nvSpPr>
        <p:spPr bwMode="auto">
          <a:xfrm>
            <a:off x="3133725" y="0"/>
            <a:ext cx="601027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bIns="82800"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eaLnBrk="1" hangingPunct="1"/>
            <a:r>
              <a:rPr lang="en-US" altLang="en-US" sz="1400"/>
              <a:t>Probability and Statistics</a:t>
            </a:r>
          </a:p>
        </p:txBody>
      </p:sp>
      <p:sp>
        <p:nvSpPr>
          <p:cNvPr id="6" name="Rectangle 2"/>
          <p:cNvSpPr>
            <a:spLocks noChangeArrowheads="1"/>
          </p:cNvSpPr>
          <p:nvPr/>
        </p:nvSpPr>
        <p:spPr bwMode="auto">
          <a:xfrm>
            <a:off x="71438" y="895350"/>
            <a:ext cx="9072562" cy="1422400"/>
          </a:xfrm>
          <a:prstGeom prst="rect">
            <a:avLst/>
          </a:prstGeom>
          <a:noFill/>
          <a:ln w="38100">
            <a:noFill/>
            <a:miter lim="800000"/>
            <a:headEnd/>
            <a:tailEnd/>
          </a:ln>
        </p:spPr>
        <p:txBody>
          <a:bodyPr/>
          <a:lstStyle/>
          <a:p>
            <a:pPr marL="354013" indent="-354013" algn="l">
              <a:lnSpc>
                <a:spcPct val="90000"/>
              </a:lnSpc>
              <a:spcBef>
                <a:spcPct val="30000"/>
              </a:spcBef>
              <a:buClr>
                <a:srgbClr val="FF2E62"/>
              </a:buClr>
              <a:buFont typeface="+mj-lt"/>
              <a:buAutoNum type="arabicPeriod"/>
              <a:tabLst>
                <a:tab pos="811213" algn="l"/>
                <a:tab pos="8701088" algn="r"/>
              </a:tabLst>
              <a:defRPr/>
            </a:pPr>
            <a:r>
              <a:rPr lang="en-US" sz="1800" dirty="0">
                <a:solidFill>
                  <a:schemeClr val="tx1"/>
                </a:solidFill>
              </a:rPr>
              <a:t>A maker of a famous chocolate candies claims that their average calorie is 5 cal/g with a standard deviation of 1.2 cal/g. In a random sample of 8 candies of this famous brand, the calorie content was found to be 6, 7, 7, 3, 4, 5, 4, and 2 cal/g. Would you agree with the claim? Use Chi-squared distribution and assume a normal distribution.</a:t>
            </a:r>
            <a:r>
              <a:rPr lang="en-US" sz="1800" dirty="0">
                <a:solidFill>
                  <a:schemeClr val="bg1">
                    <a:lumMod val="50000"/>
                  </a:schemeClr>
                </a:solidFill>
                <a:cs typeface="Times New Roman" pitchFamily="18" charset="0"/>
              </a:rPr>
              <a:t>	</a:t>
            </a:r>
            <a:r>
              <a:rPr lang="en-US" sz="1200" dirty="0">
                <a:solidFill>
                  <a:schemeClr val="bg1">
                    <a:lumMod val="50000"/>
                  </a:schemeClr>
                </a:solidFill>
                <a:cs typeface="Times New Roman" pitchFamily="18" charset="0"/>
              </a:rPr>
              <a:t>(Wal8.852 ep.283)</a:t>
            </a:r>
            <a:endParaRPr lang="en-US" sz="1200" dirty="0">
              <a:solidFill>
                <a:schemeClr val="tx1"/>
              </a:solidFill>
            </a:endParaRPr>
          </a:p>
        </p:txBody>
      </p:sp>
      <p:sp>
        <p:nvSpPr>
          <p:cNvPr id="5" name="Rectangle 2"/>
          <p:cNvSpPr>
            <a:spLocks noChangeArrowheads="1"/>
          </p:cNvSpPr>
          <p:nvPr/>
        </p:nvSpPr>
        <p:spPr bwMode="auto">
          <a:xfrm>
            <a:off x="71438" y="2451100"/>
            <a:ext cx="7967662" cy="3956050"/>
          </a:xfrm>
          <a:prstGeom prst="rect">
            <a:avLst/>
          </a:prstGeom>
          <a:noFill/>
          <a:ln w="38100">
            <a:noFill/>
            <a:miter lim="800000"/>
            <a:headEnd/>
            <a:tailEnd/>
          </a:ln>
        </p:spPr>
        <p:txBody>
          <a:bodyPr/>
          <a:lstStyle/>
          <a:p>
            <a:pPr marL="354013" indent="-354013" algn="l">
              <a:lnSpc>
                <a:spcPct val="90000"/>
              </a:lnSpc>
              <a:spcBef>
                <a:spcPct val="30000"/>
              </a:spcBef>
              <a:buClr>
                <a:srgbClr val="FF2E62"/>
              </a:buClr>
              <a:buFont typeface="+mj-lt"/>
              <a:buAutoNum type="arabicPeriod" startAt="2"/>
              <a:tabLst>
                <a:tab pos="811213" algn="l"/>
                <a:tab pos="8701088" algn="r"/>
              </a:tabLst>
              <a:defRPr/>
            </a:pPr>
            <a:r>
              <a:rPr lang="en-US" sz="1800" dirty="0">
                <a:solidFill>
                  <a:schemeClr val="tx1"/>
                </a:solidFill>
              </a:rPr>
              <a:t>A small cleaning service company obtains a contract proposal from a customer owning an office tower with 100 rooms. The company has only 5 workers. It needs to determine its profit margin by first finding out the time required by the workers to finish cleaning 100 rooms. The first estimation is that the workers would need 5.5 hours to clean the 100 rooms.</a:t>
            </a:r>
          </a:p>
          <a:p>
            <a:pPr marL="354013" indent="-354013" algn="l">
              <a:lnSpc>
                <a:spcPct val="90000"/>
              </a:lnSpc>
              <a:spcBef>
                <a:spcPct val="30000"/>
              </a:spcBef>
              <a:buClr>
                <a:srgbClr val="FF2E62"/>
              </a:buClr>
              <a:tabLst>
                <a:tab pos="811213" algn="l"/>
                <a:tab pos="8701088" algn="r"/>
              </a:tabLst>
              <a:defRPr/>
            </a:pPr>
            <a:r>
              <a:rPr lang="en-US" sz="1800" dirty="0">
                <a:solidFill>
                  <a:schemeClr val="tx1"/>
                </a:solidFill>
                <a:cs typeface="Times New Roman" pitchFamily="18" charset="0"/>
              </a:rPr>
              <a:t>	The company starts a probation period for two week, while collecting data so that it can later charge the customer correctly. The data collected by the company can be seen on </a:t>
            </a:r>
            <a:r>
              <a:rPr lang="en-US" sz="1800" dirty="0" err="1">
                <a:solidFill>
                  <a:schemeClr val="tx1"/>
                </a:solidFill>
                <a:cs typeface="Times New Roman" pitchFamily="18" charset="0"/>
              </a:rPr>
              <a:t>th</a:t>
            </a:r>
            <a:r>
              <a:rPr lang="en-US" sz="1800" dirty="0">
                <a:solidFill>
                  <a:schemeClr val="tx1"/>
                </a:solidFill>
                <a:cs typeface="Times New Roman" pitchFamily="18" charset="0"/>
              </a:rPr>
              <a:t> next table.</a:t>
            </a:r>
          </a:p>
          <a:p>
            <a:pPr marL="354013" indent="-354013" algn="l">
              <a:lnSpc>
                <a:spcPct val="90000"/>
              </a:lnSpc>
              <a:spcBef>
                <a:spcPct val="30000"/>
              </a:spcBef>
              <a:buClr>
                <a:srgbClr val="FF2E62"/>
              </a:buClr>
              <a:tabLst>
                <a:tab pos="811213" algn="l"/>
                <a:tab pos="8701088" algn="r"/>
              </a:tabLst>
              <a:defRPr/>
            </a:pPr>
            <a:r>
              <a:rPr lang="en-US" sz="1800" dirty="0">
                <a:solidFill>
                  <a:schemeClr val="tx1"/>
                </a:solidFill>
                <a:cs typeface="Times New Roman" pitchFamily="18" charset="0"/>
              </a:rPr>
              <a:t>	After collecting this data, the company wants to determine if the first estimation of 5.5 hours to finish cleaning 100 rooms was reasonable. </a:t>
            </a:r>
            <a:r>
              <a:rPr lang="en-US" sz="1800" dirty="0">
                <a:solidFill>
                  <a:schemeClr val="tx1"/>
                </a:solidFill>
              </a:rPr>
              <a:t>If the computed </a:t>
            </a:r>
            <a:r>
              <a:rPr lang="en-US" sz="1800" i="1" dirty="0">
                <a:solidFill>
                  <a:schemeClr val="tx1"/>
                </a:solidFill>
              </a:rPr>
              <a:t>t</a:t>
            </a:r>
            <a:r>
              <a:rPr lang="en-US" sz="1800" dirty="0">
                <a:solidFill>
                  <a:schemeClr val="tx1"/>
                </a:solidFill>
              </a:rPr>
              <a:t>-value falls between –</a:t>
            </a:r>
            <a:r>
              <a:rPr lang="en-US" sz="1800" i="1" dirty="0">
                <a:solidFill>
                  <a:schemeClr val="tx1"/>
                </a:solidFill>
              </a:rPr>
              <a:t>t</a:t>
            </a:r>
            <a:r>
              <a:rPr lang="en-US" sz="1800" baseline="-25000" dirty="0">
                <a:solidFill>
                  <a:schemeClr val="tx1"/>
                </a:solidFill>
              </a:rPr>
              <a:t>0.025</a:t>
            </a:r>
            <a:r>
              <a:rPr lang="en-US" sz="1800" dirty="0">
                <a:solidFill>
                  <a:schemeClr val="tx1"/>
                </a:solidFill>
              </a:rPr>
              <a:t> and </a:t>
            </a:r>
            <a:r>
              <a:rPr lang="en-US" sz="1800" i="1" dirty="0">
                <a:solidFill>
                  <a:schemeClr val="tx1"/>
                </a:solidFill>
              </a:rPr>
              <a:t>t</a:t>
            </a:r>
            <a:r>
              <a:rPr lang="en-US" sz="1800" baseline="-25000" dirty="0">
                <a:solidFill>
                  <a:schemeClr val="tx1"/>
                </a:solidFill>
              </a:rPr>
              <a:t>0.025</a:t>
            </a:r>
            <a:r>
              <a:rPr lang="en-US" sz="1800" dirty="0">
                <a:solidFill>
                  <a:schemeClr val="tx1"/>
                </a:solidFill>
              </a:rPr>
              <a:t>, the company would be satisfied and will stay with its first estimation. What is your opinion?</a:t>
            </a:r>
            <a:r>
              <a:rPr lang="en-US" sz="1800" dirty="0">
                <a:solidFill>
                  <a:schemeClr val="bg1">
                    <a:lumMod val="50000"/>
                  </a:schemeClr>
                </a:solidFill>
                <a:cs typeface="Times New Roman" pitchFamily="18" charset="0"/>
              </a:rPr>
              <a:t>	</a:t>
            </a:r>
            <a:r>
              <a:rPr lang="en-US" sz="1200" dirty="0">
                <a:solidFill>
                  <a:schemeClr val="bg1">
                    <a:lumMod val="50000"/>
                  </a:schemeClr>
                </a:solidFill>
                <a:cs typeface="Times New Roman" pitchFamily="18" charset="0"/>
              </a:rPr>
              <a:t>(</a:t>
            </a:r>
            <a:r>
              <a:rPr lang="en-US" sz="1200" dirty="0" err="1">
                <a:solidFill>
                  <a:schemeClr val="bg1">
                    <a:lumMod val="50000"/>
                  </a:schemeClr>
                </a:solidFill>
                <a:cs typeface="Times New Roman" pitchFamily="18" charset="0"/>
              </a:rPr>
              <a:t>Int.Rndvz</a:t>
            </a:r>
            <a:r>
              <a:rPr lang="en-US" sz="1200" dirty="0">
                <a:solidFill>
                  <a:schemeClr val="bg1">
                    <a:lumMod val="50000"/>
                  </a:schemeClr>
                </a:solidFill>
                <a:cs typeface="Times New Roman" pitchFamily="18" charset="0"/>
              </a:rPr>
              <a:t> ep.283)</a:t>
            </a:r>
            <a:endParaRPr lang="en-US" sz="1200" dirty="0">
              <a:solidFill>
                <a:schemeClr val="tx1"/>
              </a:solidFill>
            </a:endParaRPr>
          </a:p>
        </p:txBody>
      </p:sp>
      <p:graphicFrame>
        <p:nvGraphicFramePr>
          <p:cNvPr id="9" name="Table 8"/>
          <p:cNvGraphicFramePr>
            <a:graphicFrameLocks noGrp="1"/>
          </p:cNvGraphicFramePr>
          <p:nvPr/>
        </p:nvGraphicFramePr>
        <p:xfrm>
          <a:off x="8148638" y="2451100"/>
          <a:ext cx="863600" cy="4095796"/>
        </p:xfrm>
        <a:graphic>
          <a:graphicData uri="http://schemas.openxmlformats.org/drawingml/2006/table">
            <a:tbl>
              <a:tblPr firstRow="1" bandRow="1"/>
              <a:tblGrid>
                <a:gridCol w="863600">
                  <a:extLst>
                    <a:ext uri="{9D8B030D-6E8A-4147-A177-3AD203B41FA5}">
                      <a16:colId xmlns:a16="http://schemas.microsoft.com/office/drawing/2014/main" val="20000"/>
                    </a:ext>
                  </a:extLst>
                </a:gridCol>
              </a:tblGrid>
              <a:tr h="640028">
                <a:tc>
                  <a:txBody>
                    <a:bodyPr/>
                    <a:lstStyle/>
                    <a:p>
                      <a:pPr algn="ctr"/>
                      <a:r>
                        <a:rPr lang="en-US" sz="1200" dirty="0"/>
                        <a:t>Time to clean 100 rooms</a:t>
                      </a:r>
                      <a:endParaRPr lang="en-US" sz="1200" dirty="0">
                        <a:solidFill>
                          <a:schemeClr val="tx1"/>
                        </a:solidFill>
                      </a:endParaRPr>
                    </a:p>
                  </a:txBody>
                  <a:tcPr marL="91398" marR="91398" marT="45716" marB="45716"/>
                </a:tc>
                <a:extLst>
                  <a:ext uri="{0D108BD9-81ED-4DB2-BD59-A6C34878D82A}">
                    <a16:rowId xmlns:a16="http://schemas.microsoft.com/office/drawing/2014/main" val="10000"/>
                  </a:ext>
                </a:extLst>
              </a:tr>
              <a:tr h="287977">
                <a:tc>
                  <a:txBody>
                    <a:bodyPr/>
                    <a:lstStyle/>
                    <a:p>
                      <a:pPr algn="ctr"/>
                      <a:r>
                        <a:rPr lang="en-US" sz="1200" dirty="0"/>
                        <a:t>5.5</a:t>
                      </a:r>
                    </a:p>
                  </a:txBody>
                  <a:tcPr marL="91398" marR="91398" marT="45716" marB="45716"/>
                </a:tc>
                <a:extLst>
                  <a:ext uri="{0D108BD9-81ED-4DB2-BD59-A6C34878D82A}">
                    <a16:rowId xmlns:a16="http://schemas.microsoft.com/office/drawing/2014/main" val="10001"/>
                  </a:ext>
                </a:extLst>
              </a:tr>
              <a:tr h="287977">
                <a:tc>
                  <a:txBody>
                    <a:bodyPr/>
                    <a:lstStyle/>
                    <a:p>
                      <a:pPr algn="ctr"/>
                      <a:r>
                        <a:rPr lang="en-US" sz="1200" dirty="0"/>
                        <a:t>7</a:t>
                      </a:r>
                    </a:p>
                  </a:txBody>
                  <a:tcPr marL="91398" marR="91398" marT="45716" marB="45716"/>
                </a:tc>
                <a:extLst>
                  <a:ext uri="{0D108BD9-81ED-4DB2-BD59-A6C34878D82A}">
                    <a16:rowId xmlns:a16="http://schemas.microsoft.com/office/drawing/2014/main" val="10002"/>
                  </a:ext>
                </a:extLst>
              </a:tr>
              <a:tr h="287977">
                <a:tc>
                  <a:txBody>
                    <a:bodyPr/>
                    <a:lstStyle/>
                    <a:p>
                      <a:pPr algn="ctr"/>
                      <a:r>
                        <a:rPr lang="en-US" sz="1200" dirty="0"/>
                        <a:t>6.4</a:t>
                      </a:r>
                    </a:p>
                  </a:txBody>
                  <a:tcPr marL="91398" marR="91398" marT="45716" marB="45716"/>
                </a:tc>
                <a:extLst>
                  <a:ext uri="{0D108BD9-81ED-4DB2-BD59-A6C34878D82A}">
                    <a16:rowId xmlns:a16="http://schemas.microsoft.com/office/drawing/2014/main" val="10003"/>
                  </a:ext>
                </a:extLst>
              </a:tr>
              <a:tr h="287977">
                <a:tc>
                  <a:txBody>
                    <a:bodyPr/>
                    <a:lstStyle/>
                    <a:p>
                      <a:pPr algn="ctr"/>
                      <a:r>
                        <a:rPr lang="en-US" sz="1200" dirty="0"/>
                        <a:t>4.5</a:t>
                      </a:r>
                    </a:p>
                  </a:txBody>
                  <a:tcPr marL="91398" marR="91398" marT="45716" marB="45716"/>
                </a:tc>
                <a:extLst>
                  <a:ext uri="{0D108BD9-81ED-4DB2-BD59-A6C34878D82A}">
                    <a16:rowId xmlns:a16="http://schemas.microsoft.com/office/drawing/2014/main" val="10004"/>
                  </a:ext>
                </a:extLst>
              </a:tr>
              <a:tr h="287977">
                <a:tc>
                  <a:txBody>
                    <a:bodyPr/>
                    <a:lstStyle/>
                    <a:p>
                      <a:pPr algn="ctr"/>
                      <a:r>
                        <a:rPr lang="en-US" sz="1200" dirty="0"/>
                        <a:t>3.9</a:t>
                      </a:r>
                    </a:p>
                  </a:txBody>
                  <a:tcPr marL="91398" marR="91398" marT="45716" marB="45716"/>
                </a:tc>
                <a:extLst>
                  <a:ext uri="{0D108BD9-81ED-4DB2-BD59-A6C34878D82A}">
                    <a16:rowId xmlns:a16="http://schemas.microsoft.com/office/drawing/2014/main" val="10005"/>
                  </a:ext>
                </a:extLst>
              </a:tr>
              <a:tr h="287977">
                <a:tc>
                  <a:txBody>
                    <a:bodyPr/>
                    <a:lstStyle/>
                    <a:p>
                      <a:pPr algn="ctr"/>
                      <a:r>
                        <a:rPr lang="en-US" sz="1200" dirty="0"/>
                        <a:t>7.1</a:t>
                      </a:r>
                    </a:p>
                  </a:txBody>
                  <a:tcPr marL="91398" marR="91398" marT="45716" marB="45716"/>
                </a:tc>
                <a:extLst>
                  <a:ext uri="{0D108BD9-81ED-4DB2-BD59-A6C34878D82A}">
                    <a16:rowId xmlns:a16="http://schemas.microsoft.com/office/drawing/2014/main" val="10006"/>
                  </a:ext>
                </a:extLst>
              </a:tr>
              <a:tr h="287977">
                <a:tc>
                  <a:txBody>
                    <a:bodyPr/>
                    <a:lstStyle/>
                    <a:p>
                      <a:pPr algn="ctr"/>
                      <a:r>
                        <a:rPr lang="en-US" sz="1200" dirty="0"/>
                        <a:t>5.6</a:t>
                      </a:r>
                    </a:p>
                  </a:txBody>
                  <a:tcPr marL="91398" marR="91398" marT="45716" marB="45716"/>
                </a:tc>
                <a:extLst>
                  <a:ext uri="{0D108BD9-81ED-4DB2-BD59-A6C34878D82A}">
                    <a16:rowId xmlns:a16="http://schemas.microsoft.com/office/drawing/2014/main" val="10007"/>
                  </a:ext>
                </a:extLst>
              </a:tr>
              <a:tr h="287977">
                <a:tc>
                  <a:txBody>
                    <a:bodyPr/>
                    <a:lstStyle/>
                    <a:p>
                      <a:pPr algn="ctr"/>
                      <a:r>
                        <a:rPr lang="en-US" sz="1200" dirty="0"/>
                        <a:t>5.8</a:t>
                      </a:r>
                    </a:p>
                  </a:txBody>
                  <a:tcPr marL="91398" marR="91398" marT="45716" marB="45716"/>
                </a:tc>
                <a:extLst>
                  <a:ext uri="{0D108BD9-81ED-4DB2-BD59-A6C34878D82A}">
                    <a16:rowId xmlns:a16="http://schemas.microsoft.com/office/drawing/2014/main" val="10008"/>
                  </a:ext>
                </a:extLst>
              </a:tr>
              <a:tr h="287977">
                <a:tc>
                  <a:txBody>
                    <a:bodyPr/>
                    <a:lstStyle/>
                    <a:p>
                      <a:pPr algn="ctr"/>
                      <a:r>
                        <a:rPr lang="en-US" sz="1200" dirty="0"/>
                        <a:t>7.8</a:t>
                      </a:r>
                    </a:p>
                  </a:txBody>
                  <a:tcPr marL="91398" marR="91398" marT="45716" marB="45716"/>
                </a:tc>
                <a:extLst>
                  <a:ext uri="{0D108BD9-81ED-4DB2-BD59-A6C34878D82A}">
                    <a16:rowId xmlns:a16="http://schemas.microsoft.com/office/drawing/2014/main" val="10009"/>
                  </a:ext>
                </a:extLst>
              </a:tr>
              <a:tr h="287977">
                <a:tc>
                  <a:txBody>
                    <a:bodyPr/>
                    <a:lstStyle/>
                    <a:p>
                      <a:pPr algn="ctr"/>
                      <a:r>
                        <a:rPr lang="en-US" sz="1200" dirty="0"/>
                        <a:t>4.6</a:t>
                      </a:r>
                    </a:p>
                  </a:txBody>
                  <a:tcPr marL="91398" marR="91398" marT="45716" marB="45716"/>
                </a:tc>
                <a:extLst>
                  <a:ext uri="{0D108BD9-81ED-4DB2-BD59-A6C34878D82A}">
                    <a16:rowId xmlns:a16="http://schemas.microsoft.com/office/drawing/2014/main" val="10010"/>
                  </a:ext>
                </a:extLst>
              </a:tr>
              <a:tr h="287977">
                <a:tc>
                  <a:txBody>
                    <a:bodyPr/>
                    <a:lstStyle/>
                    <a:p>
                      <a:pPr algn="ctr"/>
                      <a:r>
                        <a:rPr lang="en-US" sz="1200" dirty="0"/>
                        <a:t>4.5</a:t>
                      </a:r>
                    </a:p>
                  </a:txBody>
                  <a:tcPr marL="91398" marR="91398" marT="45716" marB="45716"/>
                </a:tc>
                <a:extLst>
                  <a:ext uri="{0D108BD9-81ED-4DB2-BD59-A6C34878D82A}">
                    <a16:rowId xmlns:a16="http://schemas.microsoft.com/office/drawing/2014/main" val="10011"/>
                  </a:ext>
                </a:extLst>
              </a:tr>
              <a:tr h="287977">
                <a:tc>
                  <a:txBody>
                    <a:bodyPr/>
                    <a:lstStyle/>
                    <a:p>
                      <a:pPr algn="ctr"/>
                      <a:r>
                        <a:rPr lang="en-US" sz="1200" dirty="0"/>
                        <a:t>5.5</a:t>
                      </a:r>
                    </a:p>
                  </a:txBody>
                  <a:tcPr marL="91398" marR="91398" marT="45716" marB="45716"/>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7922770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1000"/>
                                        <p:tgtEl>
                                          <p:spTgt spid="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1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9"/>
          <p:cNvSpPr>
            <a:spLocks noChangeArrowheads="1"/>
          </p:cNvSpPr>
          <p:nvPr/>
        </p:nvSpPr>
        <p:spPr bwMode="auto">
          <a:xfrm>
            <a:off x="0" y="279400"/>
            <a:ext cx="911701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r" eaLnBrk="1" hangingPunct="1"/>
            <a:r>
              <a:rPr lang="en-US" altLang="en-US" sz="3200" i="1"/>
              <a:t>t</a:t>
            </a:r>
            <a:r>
              <a:rPr lang="en-US" altLang="en-US" sz="3200"/>
              <a:t>-Distribution</a:t>
            </a:r>
          </a:p>
        </p:txBody>
      </p:sp>
      <p:sp>
        <p:nvSpPr>
          <p:cNvPr id="6" name="Rectangle 2"/>
          <p:cNvSpPr>
            <a:spLocks noChangeArrowheads="1"/>
          </p:cNvSpPr>
          <p:nvPr/>
        </p:nvSpPr>
        <p:spPr bwMode="auto">
          <a:xfrm>
            <a:off x="71438" y="863600"/>
            <a:ext cx="9072562"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5113" indent="-265113"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lnSpc>
                <a:spcPct val="80000"/>
              </a:lnSpc>
              <a:spcBef>
                <a:spcPct val="30000"/>
              </a:spcBef>
              <a:buClr>
                <a:srgbClr val="FF2E62"/>
              </a:buClr>
              <a:buFont typeface="Wingdings" panose="05000000000000000000" pitchFamily="2" charset="2"/>
              <a:buChar char="n"/>
            </a:pPr>
            <a:r>
              <a:rPr lang="en-US" altLang="en-US" sz="2000">
                <a:solidFill>
                  <a:schemeClr val="tx1"/>
                </a:solidFill>
              </a:rPr>
              <a:t>If  the sample size is large enough, say </a:t>
            </a:r>
            <a:r>
              <a:rPr lang="en-US" altLang="en-US" sz="2000" i="1">
                <a:solidFill>
                  <a:schemeClr val="tx1"/>
                </a:solidFill>
              </a:rPr>
              <a:t>n</a:t>
            </a:r>
            <a:r>
              <a:rPr lang="en-US" altLang="en-US" sz="800">
                <a:solidFill>
                  <a:schemeClr val="tx1"/>
                </a:solidFill>
              </a:rPr>
              <a:t> </a:t>
            </a:r>
            <a:r>
              <a:rPr lang="en-US" altLang="en-US" sz="2000">
                <a:solidFill>
                  <a:schemeClr val="tx1"/>
                </a:solidFill>
              </a:rPr>
              <a:t>≥</a:t>
            </a:r>
            <a:r>
              <a:rPr lang="en-US" altLang="en-US" sz="800">
                <a:solidFill>
                  <a:schemeClr val="tx1"/>
                </a:solidFill>
              </a:rPr>
              <a:t> </a:t>
            </a:r>
            <a:r>
              <a:rPr lang="en-US" altLang="en-US" sz="2000">
                <a:solidFill>
                  <a:schemeClr val="tx1"/>
                </a:solidFill>
              </a:rPr>
              <a:t>30, the distribution of </a:t>
            </a:r>
            <a:r>
              <a:rPr lang="en-US" altLang="en-US" sz="2000" i="1">
                <a:solidFill>
                  <a:schemeClr val="tx1"/>
                </a:solidFill>
              </a:rPr>
              <a:t>T</a:t>
            </a:r>
            <a:r>
              <a:rPr lang="en-US" altLang="en-US" sz="2000">
                <a:solidFill>
                  <a:schemeClr val="tx1"/>
                </a:solidFill>
              </a:rPr>
              <a:t> does not differ considerably from the standard normal.</a:t>
            </a:r>
          </a:p>
          <a:p>
            <a:pPr algn="l" eaLnBrk="1" hangingPunct="1">
              <a:lnSpc>
                <a:spcPct val="80000"/>
              </a:lnSpc>
              <a:spcBef>
                <a:spcPct val="30000"/>
              </a:spcBef>
              <a:buClr>
                <a:srgbClr val="FF2E62"/>
              </a:buClr>
              <a:buFont typeface="Wingdings" panose="05000000000000000000" pitchFamily="2" charset="2"/>
              <a:buChar char="n"/>
            </a:pPr>
            <a:r>
              <a:rPr lang="en-US" altLang="en-US" sz="2000">
                <a:solidFill>
                  <a:schemeClr val="tx1"/>
                </a:solidFill>
              </a:rPr>
              <a:t>However, for </a:t>
            </a:r>
            <a:r>
              <a:rPr lang="en-US" altLang="en-US" sz="2000" i="1">
                <a:solidFill>
                  <a:schemeClr val="tx1"/>
                </a:solidFill>
              </a:rPr>
              <a:t>n</a:t>
            </a:r>
            <a:r>
              <a:rPr lang="en-US" altLang="en-US" sz="800">
                <a:solidFill>
                  <a:schemeClr val="tx1"/>
                </a:solidFill>
              </a:rPr>
              <a:t> </a:t>
            </a:r>
            <a:r>
              <a:rPr lang="en-US" altLang="en-US" sz="2000">
                <a:solidFill>
                  <a:schemeClr val="tx1"/>
                </a:solidFill>
              </a:rPr>
              <a:t>&lt;</a:t>
            </a:r>
            <a:r>
              <a:rPr lang="en-US" altLang="en-US" sz="800">
                <a:solidFill>
                  <a:schemeClr val="tx1"/>
                </a:solidFill>
              </a:rPr>
              <a:t> </a:t>
            </a:r>
            <a:r>
              <a:rPr lang="en-US" altLang="en-US" sz="2000">
                <a:solidFill>
                  <a:schemeClr val="tx1"/>
                </a:solidFill>
              </a:rPr>
              <a:t>30, the values of </a:t>
            </a:r>
            <a:r>
              <a:rPr lang="en-US" altLang="en-US" sz="2000" i="1">
                <a:solidFill>
                  <a:schemeClr val="tx1"/>
                </a:solidFill>
              </a:rPr>
              <a:t>S</a:t>
            </a:r>
            <a:r>
              <a:rPr lang="en-US" altLang="en-US" sz="2000" baseline="30000">
                <a:solidFill>
                  <a:schemeClr val="tx1"/>
                </a:solidFill>
              </a:rPr>
              <a:t>2</a:t>
            </a:r>
            <a:r>
              <a:rPr lang="en-US" altLang="en-US" sz="2000">
                <a:solidFill>
                  <a:schemeClr val="tx1"/>
                </a:solidFill>
              </a:rPr>
              <a:t> fluctuate considerably from sample to sample and the distribution of </a:t>
            </a:r>
            <a:r>
              <a:rPr lang="en-US" altLang="en-US" sz="2000" i="1">
                <a:solidFill>
                  <a:schemeClr val="tx1"/>
                </a:solidFill>
              </a:rPr>
              <a:t>T</a:t>
            </a:r>
            <a:r>
              <a:rPr lang="en-US" altLang="en-US" sz="2000">
                <a:solidFill>
                  <a:schemeClr val="tx1"/>
                </a:solidFill>
              </a:rPr>
              <a:t> deviates appreciably from that of a standard normal distribution.</a:t>
            </a:r>
          </a:p>
          <a:p>
            <a:pPr algn="l" eaLnBrk="1" hangingPunct="1">
              <a:lnSpc>
                <a:spcPct val="80000"/>
              </a:lnSpc>
              <a:spcBef>
                <a:spcPct val="30000"/>
              </a:spcBef>
              <a:buClr>
                <a:srgbClr val="FF2E62"/>
              </a:buClr>
              <a:buFont typeface="Wingdings" panose="05000000000000000000" pitchFamily="2" charset="2"/>
              <a:buChar char="n"/>
            </a:pPr>
            <a:r>
              <a:rPr lang="en-US" altLang="en-US" sz="2000">
                <a:solidFill>
                  <a:schemeClr val="tx1"/>
                </a:solidFill>
              </a:rPr>
              <a:t>In the case that sample size is small, it is useful to deal with the exact distribution of </a:t>
            </a:r>
            <a:r>
              <a:rPr lang="en-US" altLang="en-US" sz="2000" i="1">
                <a:solidFill>
                  <a:schemeClr val="tx1"/>
                </a:solidFill>
              </a:rPr>
              <a:t>T</a:t>
            </a:r>
            <a:r>
              <a:rPr lang="en-US" altLang="en-US" sz="2000">
                <a:solidFill>
                  <a:schemeClr val="tx1"/>
                </a:solidFill>
              </a:rPr>
              <a:t>.</a:t>
            </a:r>
          </a:p>
        </p:txBody>
      </p:sp>
      <p:sp>
        <p:nvSpPr>
          <p:cNvPr id="5127" name="Rectangle 3"/>
          <p:cNvSpPr>
            <a:spLocks noChangeArrowheads="1"/>
          </p:cNvSpPr>
          <p:nvPr/>
        </p:nvSpPr>
        <p:spPr bwMode="auto">
          <a:xfrm>
            <a:off x="0" y="12700"/>
            <a:ext cx="313055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bIns="82800"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r" eaLnBrk="1" hangingPunct="1"/>
            <a:r>
              <a:rPr lang="en-US" altLang="en-US" sz="1400"/>
              <a:t>Chapter 8.7</a:t>
            </a:r>
          </a:p>
        </p:txBody>
      </p:sp>
      <p:sp>
        <p:nvSpPr>
          <p:cNvPr id="5128" name="Rectangle 4"/>
          <p:cNvSpPr>
            <a:spLocks noChangeArrowheads="1"/>
          </p:cNvSpPr>
          <p:nvPr/>
        </p:nvSpPr>
        <p:spPr bwMode="auto">
          <a:xfrm>
            <a:off x="3133725" y="12700"/>
            <a:ext cx="601027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bIns="82800"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eaLnBrk="1" hangingPunct="1"/>
            <a:r>
              <a:rPr lang="en-US" altLang="en-US" sz="1400" i="1"/>
              <a:t>t</a:t>
            </a:r>
            <a:r>
              <a:rPr lang="en-US" altLang="en-US" sz="1400"/>
              <a:t>-Distribution</a:t>
            </a:r>
          </a:p>
        </p:txBody>
      </p:sp>
      <p:sp>
        <p:nvSpPr>
          <p:cNvPr id="7" name="Rectangle 2"/>
          <p:cNvSpPr>
            <a:spLocks noChangeArrowheads="1"/>
          </p:cNvSpPr>
          <p:nvPr/>
        </p:nvSpPr>
        <p:spPr bwMode="auto">
          <a:xfrm>
            <a:off x="71438" y="3167063"/>
            <a:ext cx="907256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5113" indent="-265113"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lnSpc>
                <a:spcPct val="80000"/>
              </a:lnSpc>
              <a:spcBef>
                <a:spcPct val="30000"/>
              </a:spcBef>
              <a:buClr>
                <a:srgbClr val="FF2E62"/>
              </a:buClr>
              <a:buFont typeface="Wingdings" panose="05000000000000000000" pitchFamily="2" charset="2"/>
              <a:buChar char="n"/>
            </a:pPr>
            <a:r>
              <a:rPr lang="en-US" altLang="en-US" sz="2000">
                <a:solidFill>
                  <a:schemeClr val="tx1"/>
                </a:solidFill>
              </a:rPr>
              <a:t>In developing the sampling distribution of </a:t>
            </a:r>
            <a:r>
              <a:rPr lang="en-US" altLang="en-US" sz="2000" i="1">
                <a:solidFill>
                  <a:schemeClr val="tx1"/>
                </a:solidFill>
              </a:rPr>
              <a:t>T</a:t>
            </a:r>
            <a:r>
              <a:rPr lang="en-US" altLang="en-US" sz="2000">
                <a:solidFill>
                  <a:schemeClr val="tx1"/>
                </a:solidFill>
              </a:rPr>
              <a:t>, we shall assume that the random sample was selected from a normal population,</a:t>
            </a:r>
          </a:p>
        </p:txBody>
      </p:sp>
      <p:graphicFrame>
        <p:nvGraphicFramePr>
          <p:cNvPr id="283658" name="Object 2"/>
          <p:cNvGraphicFramePr>
            <a:graphicFrameLocks noChangeAspect="1"/>
          </p:cNvGraphicFramePr>
          <p:nvPr>
            <p:extLst>
              <p:ext uri="{D42A27DB-BD31-4B8C-83A1-F6EECF244321}">
                <p14:modId xmlns:p14="http://schemas.microsoft.com/office/powerpoint/2010/main" val="2728506995"/>
              </p:ext>
            </p:extLst>
          </p:nvPr>
        </p:nvGraphicFramePr>
        <p:xfrm>
          <a:off x="749300" y="3740150"/>
          <a:ext cx="3954463" cy="1023938"/>
        </p:xfrm>
        <a:graphic>
          <a:graphicData uri="http://schemas.openxmlformats.org/presentationml/2006/ole">
            <mc:AlternateContent xmlns:mc="http://schemas.openxmlformats.org/markup-compatibility/2006">
              <mc:Choice xmlns:v="urn:schemas-microsoft-com:vml" Requires="v">
                <p:oleObj spid="_x0000_s633870" name="Equation" r:id="rId3" imgW="2197080" imgH="571320" progId="Equation.DSMT4">
                  <p:embed/>
                </p:oleObj>
              </mc:Choice>
              <mc:Fallback>
                <p:oleObj name="Equation" r:id="rId3" imgW="2197080" imgH="5713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300" y="3740150"/>
                        <a:ext cx="3954463" cy="102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1"/>
          <p:cNvGraphicFramePr>
            <a:graphicFrameLocks noChangeAspect="1"/>
          </p:cNvGraphicFramePr>
          <p:nvPr>
            <p:extLst>
              <p:ext uri="{D42A27DB-BD31-4B8C-83A1-F6EECF244321}">
                <p14:modId xmlns:p14="http://schemas.microsoft.com/office/powerpoint/2010/main" val="1156244287"/>
              </p:ext>
            </p:extLst>
          </p:nvPr>
        </p:nvGraphicFramePr>
        <p:xfrm>
          <a:off x="763588" y="4987925"/>
          <a:ext cx="1257300" cy="841375"/>
        </p:xfrm>
        <a:graphic>
          <a:graphicData uri="http://schemas.openxmlformats.org/presentationml/2006/ole">
            <mc:AlternateContent xmlns:mc="http://schemas.openxmlformats.org/markup-compatibility/2006">
              <mc:Choice xmlns:v="urn:schemas-microsoft-com:vml" Requires="v">
                <p:oleObj spid="_x0000_s633871" name="Equation" r:id="rId5" imgW="698400" imgH="469800" progId="Equation.DSMT4">
                  <p:embed/>
                </p:oleObj>
              </mc:Choice>
              <mc:Fallback>
                <p:oleObj name="Equation" r:id="rId5" imgW="698400" imgH="469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3588" y="4987925"/>
                        <a:ext cx="1257300"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4"/>
          <p:cNvGraphicFramePr>
            <a:graphicFrameLocks noChangeAspect="1"/>
          </p:cNvGraphicFramePr>
          <p:nvPr>
            <p:extLst>
              <p:ext uri="{D42A27DB-BD31-4B8C-83A1-F6EECF244321}">
                <p14:modId xmlns:p14="http://schemas.microsoft.com/office/powerpoint/2010/main" val="2445431542"/>
              </p:ext>
            </p:extLst>
          </p:nvPr>
        </p:nvGraphicFramePr>
        <p:xfrm>
          <a:off x="749300" y="5754688"/>
          <a:ext cx="1531938" cy="750887"/>
        </p:xfrm>
        <a:graphic>
          <a:graphicData uri="http://schemas.openxmlformats.org/presentationml/2006/ole">
            <mc:AlternateContent xmlns:mc="http://schemas.openxmlformats.org/markup-compatibility/2006">
              <mc:Choice xmlns:v="urn:schemas-microsoft-com:vml" Requires="v">
                <p:oleObj spid="_x0000_s633872" name="Equation" r:id="rId7" imgW="850680" imgH="419040" progId="Equation.DSMT4">
                  <p:embed/>
                </p:oleObj>
              </mc:Choice>
              <mc:Fallback>
                <p:oleObj name="Equation" r:id="rId7" imgW="850680" imgH="419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9300" y="5754688"/>
                        <a:ext cx="1531938" cy="75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Rectangle 2"/>
          <p:cNvSpPr>
            <a:spLocks noChangeArrowheads="1"/>
          </p:cNvSpPr>
          <p:nvPr/>
        </p:nvSpPr>
        <p:spPr bwMode="auto">
          <a:xfrm>
            <a:off x="71438" y="4718050"/>
            <a:ext cx="13446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5113"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lnSpc>
                <a:spcPct val="80000"/>
              </a:lnSpc>
              <a:spcBef>
                <a:spcPct val="30000"/>
              </a:spcBef>
              <a:buClr>
                <a:srgbClr val="FF2E62"/>
              </a:buClr>
            </a:pPr>
            <a:r>
              <a:rPr lang="en-US" altLang="en-US" sz="2000">
                <a:solidFill>
                  <a:schemeClr val="tx1"/>
                </a:solidFill>
              </a:rPr>
              <a:t>where</a:t>
            </a:r>
          </a:p>
        </p:txBody>
      </p:sp>
    </p:spTree>
    <p:extLst>
      <p:ext uri="{BB962C8B-B14F-4D97-AF65-F5344CB8AC3E}">
        <p14:creationId xmlns:p14="http://schemas.microsoft.com/office/powerpoint/2010/main" val="1679994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1000"/>
                                        <p:tgtEl>
                                          <p:spTgt spid="7">
                                            <p:txEl>
                                              <p:pRg st="0" end="0"/>
                                            </p:txEl>
                                          </p:spTgt>
                                        </p:tgtEl>
                                      </p:cBhvr>
                                    </p:animEffect>
                                  </p:childTnLst>
                                </p:cTn>
                              </p:par>
                            </p:childTnLst>
                          </p:cTn>
                        </p:par>
                        <p:par>
                          <p:cTn id="23" fill="hold" nodeType="afterGroup">
                            <p:stCondLst>
                              <p:cond delay="1000"/>
                            </p:stCondLst>
                            <p:childTnLst>
                              <p:par>
                                <p:cTn id="24" presetID="10" presetClass="entr" presetSubtype="0" fill="hold" nodeType="afterEffect">
                                  <p:stCondLst>
                                    <p:cond delay="0"/>
                                  </p:stCondLst>
                                  <p:childTnLst>
                                    <p:set>
                                      <p:cBhvr>
                                        <p:cTn id="25" dur="1" fill="hold">
                                          <p:stCondLst>
                                            <p:cond delay="0"/>
                                          </p:stCondLst>
                                        </p:cTn>
                                        <p:tgtEl>
                                          <p:spTgt spid="283658"/>
                                        </p:tgtEl>
                                        <p:attrNameLst>
                                          <p:attrName>style.visibility</p:attrName>
                                        </p:attrNameLst>
                                      </p:cBhvr>
                                      <p:to>
                                        <p:strVal val="visible"/>
                                      </p:to>
                                    </p:set>
                                    <p:animEffect transition="in" filter="fade">
                                      <p:cBhvr>
                                        <p:cTn id="26" dur="1000"/>
                                        <p:tgtEl>
                                          <p:spTgt spid="28365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fade">
                                      <p:cBhvr>
                                        <p:cTn id="31" dur="1000"/>
                                        <p:tgtEl>
                                          <p:spTgt spid="13">
                                            <p:txEl>
                                              <p:pRg st="0" end="0"/>
                                            </p:txEl>
                                          </p:spTgt>
                                        </p:tgtEl>
                                      </p:cBhvr>
                                    </p:animEffect>
                                  </p:childTnLst>
                                </p:cTn>
                              </p:par>
                            </p:childTnLst>
                          </p:cTn>
                        </p:par>
                        <p:par>
                          <p:cTn id="32" fill="hold" nodeType="afterGroup">
                            <p:stCondLst>
                              <p:cond delay="1000"/>
                            </p:stCondLst>
                            <p:childTnLst>
                              <p:par>
                                <p:cTn id="33" presetID="10"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childTnLst>
                                </p:cTn>
                              </p:par>
                            </p:childTnLst>
                          </p:cTn>
                        </p:par>
                        <p:par>
                          <p:cTn id="36" fill="hold" nodeType="afterGroup">
                            <p:stCondLst>
                              <p:cond delay="2000"/>
                            </p:stCondLst>
                            <p:childTnLst>
                              <p:par>
                                <p:cTn id="37" presetID="10" presetClass="entr" presetSubtype="0"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1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9"/>
          <p:cNvSpPr>
            <a:spLocks noChangeArrowheads="1"/>
          </p:cNvSpPr>
          <p:nvPr/>
        </p:nvSpPr>
        <p:spPr bwMode="auto">
          <a:xfrm>
            <a:off x="0" y="279400"/>
            <a:ext cx="911701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r" eaLnBrk="1" hangingPunct="1"/>
            <a:r>
              <a:rPr lang="en-US" altLang="en-US" sz="3200" i="1"/>
              <a:t>t</a:t>
            </a:r>
            <a:r>
              <a:rPr lang="en-US" altLang="en-US" sz="3200"/>
              <a:t>-Distribution</a:t>
            </a:r>
          </a:p>
        </p:txBody>
      </p:sp>
      <p:sp>
        <p:nvSpPr>
          <p:cNvPr id="6149" name="Rectangle 3"/>
          <p:cNvSpPr>
            <a:spLocks noChangeArrowheads="1"/>
          </p:cNvSpPr>
          <p:nvPr/>
        </p:nvSpPr>
        <p:spPr bwMode="auto">
          <a:xfrm>
            <a:off x="0" y="12700"/>
            <a:ext cx="313055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bIns="82800"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r" eaLnBrk="1" hangingPunct="1"/>
            <a:r>
              <a:rPr lang="en-US" altLang="en-US" sz="1400"/>
              <a:t>Chapter 8.7</a:t>
            </a:r>
          </a:p>
        </p:txBody>
      </p:sp>
      <p:sp>
        <p:nvSpPr>
          <p:cNvPr id="6150" name="Rectangle 4"/>
          <p:cNvSpPr>
            <a:spLocks noChangeArrowheads="1"/>
          </p:cNvSpPr>
          <p:nvPr/>
        </p:nvSpPr>
        <p:spPr bwMode="auto">
          <a:xfrm>
            <a:off x="3133725" y="12700"/>
            <a:ext cx="601027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bIns="82800"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eaLnBrk="1" hangingPunct="1"/>
            <a:r>
              <a:rPr lang="en-US" altLang="en-US" sz="1400" i="1"/>
              <a:t>t</a:t>
            </a:r>
            <a:r>
              <a:rPr lang="en-US" altLang="en-US" sz="1400"/>
              <a:t>-Distribution</a:t>
            </a:r>
          </a:p>
        </p:txBody>
      </p:sp>
      <p:sp>
        <p:nvSpPr>
          <p:cNvPr id="12" name="Rectangle 2"/>
          <p:cNvSpPr>
            <a:spLocks noChangeArrowheads="1"/>
          </p:cNvSpPr>
          <p:nvPr/>
        </p:nvSpPr>
        <p:spPr bwMode="auto">
          <a:xfrm>
            <a:off x="71438" y="863600"/>
            <a:ext cx="90725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5113" indent="-265113"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lnSpc>
                <a:spcPct val="80000"/>
              </a:lnSpc>
              <a:spcBef>
                <a:spcPct val="30000"/>
              </a:spcBef>
              <a:buClr>
                <a:srgbClr val="FF2E62"/>
              </a:buClr>
              <a:buFont typeface="Wingdings" panose="05000000000000000000" pitchFamily="2" charset="2"/>
              <a:buChar char="n"/>
            </a:pPr>
            <a:r>
              <a:rPr lang="en-US" altLang="en-US" sz="2000">
                <a:solidFill>
                  <a:schemeClr val="tx1"/>
                </a:solidFill>
              </a:rPr>
              <a:t>Let </a:t>
            </a:r>
            <a:r>
              <a:rPr lang="en-US" altLang="en-US" sz="2000" i="1">
                <a:solidFill>
                  <a:schemeClr val="tx1"/>
                </a:solidFill>
              </a:rPr>
              <a:t>Z</a:t>
            </a:r>
            <a:r>
              <a:rPr lang="en-US" altLang="en-US" sz="2000">
                <a:solidFill>
                  <a:schemeClr val="tx1"/>
                </a:solidFill>
              </a:rPr>
              <a:t> be a standard normal random variable and </a:t>
            </a:r>
            <a:r>
              <a:rPr lang="en-US" altLang="en-US" sz="2000" i="1">
                <a:solidFill>
                  <a:schemeClr val="tx1"/>
                </a:solidFill>
              </a:rPr>
              <a:t>V</a:t>
            </a:r>
            <a:r>
              <a:rPr lang="en-US" altLang="en-US" sz="2000">
                <a:solidFill>
                  <a:schemeClr val="tx1"/>
                </a:solidFill>
              </a:rPr>
              <a:t> a chi-squared random variable with </a:t>
            </a:r>
            <a:r>
              <a:rPr lang="en-US" altLang="en-US" sz="2000" i="1">
                <a:solidFill>
                  <a:schemeClr val="tx1"/>
                </a:solidFill>
              </a:rPr>
              <a:t>v</a:t>
            </a:r>
            <a:r>
              <a:rPr lang="en-US" altLang="en-US" sz="2000">
                <a:solidFill>
                  <a:schemeClr val="tx1"/>
                </a:solidFill>
              </a:rPr>
              <a:t> degrees of freedom. If </a:t>
            </a:r>
            <a:r>
              <a:rPr lang="en-US" altLang="en-US" sz="2000" i="1">
                <a:solidFill>
                  <a:schemeClr val="tx1"/>
                </a:solidFill>
              </a:rPr>
              <a:t>Z</a:t>
            </a:r>
            <a:r>
              <a:rPr lang="en-US" altLang="en-US" sz="2000">
                <a:solidFill>
                  <a:schemeClr val="tx1"/>
                </a:solidFill>
              </a:rPr>
              <a:t> and </a:t>
            </a:r>
            <a:r>
              <a:rPr lang="en-US" altLang="en-US" sz="2000" i="1">
                <a:solidFill>
                  <a:schemeClr val="tx1"/>
                </a:solidFill>
              </a:rPr>
              <a:t>V</a:t>
            </a:r>
            <a:r>
              <a:rPr lang="en-US" altLang="en-US" sz="2000">
                <a:solidFill>
                  <a:schemeClr val="tx1"/>
                </a:solidFill>
              </a:rPr>
              <a:t> are independent, then the distribution of the random variable </a:t>
            </a:r>
            <a:r>
              <a:rPr lang="en-US" altLang="en-US" sz="2000" i="1">
                <a:solidFill>
                  <a:schemeClr val="tx1"/>
                </a:solidFill>
              </a:rPr>
              <a:t>T</a:t>
            </a:r>
            <a:r>
              <a:rPr lang="en-US" altLang="en-US" sz="2000">
                <a:solidFill>
                  <a:schemeClr val="tx1"/>
                </a:solidFill>
              </a:rPr>
              <a:t>, where</a:t>
            </a:r>
          </a:p>
        </p:txBody>
      </p:sp>
      <p:sp>
        <p:nvSpPr>
          <p:cNvPr id="14" name="Rectangle 2"/>
          <p:cNvSpPr>
            <a:spLocks noChangeArrowheads="1"/>
          </p:cNvSpPr>
          <p:nvPr/>
        </p:nvSpPr>
        <p:spPr bwMode="auto">
          <a:xfrm>
            <a:off x="71438" y="2673350"/>
            <a:ext cx="90725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5113"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lnSpc>
                <a:spcPct val="80000"/>
              </a:lnSpc>
              <a:spcBef>
                <a:spcPct val="30000"/>
              </a:spcBef>
              <a:buClr>
                <a:srgbClr val="FF2E62"/>
              </a:buClr>
            </a:pPr>
            <a:r>
              <a:rPr lang="en-US" altLang="en-US" sz="2000">
                <a:solidFill>
                  <a:schemeClr val="tx1"/>
                </a:solidFill>
              </a:rPr>
              <a:t>is given by the density function</a:t>
            </a:r>
          </a:p>
        </p:txBody>
      </p:sp>
      <p:sp>
        <p:nvSpPr>
          <p:cNvPr id="15" name="Rectangle 14"/>
          <p:cNvSpPr>
            <a:spLocks noChangeArrowheads="1"/>
          </p:cNvSpPr>
          <p:nvPr/>
        </p:nvSpPr>
        <p:spPr bwMode="auto">
          <a:xfrm>
            <a:off x="82550" y="850900"/>
            <a:ext cx="8963025" cy="3778250"/>
          </a:xfrm>
          <a:prstGeom prst="rect">
            <a:avLst/>
          </a:prstGeom>
          <a:noFill/>
          <a:ln w="19050" algn="ctr">
            <a:solidFill>
              <a:srgbClr val="FF2E6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endParaRPr lang="en-US" altLang="en-US"/>
          </a:p>
        </p:txBody>
      </p:sp>
      <p:graphicFrame>
        <p:nvGraphicFramePr>
          <p:cNvPr id="2" name="Object 2"/>
          <p:cNvGraphicFramePr>
            <a:graphicFrameLocks noChangeAspect="1"/>
          </p:cNvGraphicFramePr>
          <p:nvPr>
            <p:extLst>
              <p:ext uri="{D42A27DB-BD31-4B8C-83A1-F6EECF244321}">
                <p14:modId xmlns:p14="http://schemas.microsoft.com/office/powerpoint/2010/main" val="2783512346"/>
              </p:ext>
            </p:extLst>
          </p:nvPr>
        </p:nvGraphicFramePr>
        <p:xfrm>
          <a:off x="749300" y="1679575"/>
          <a:ext cx="1189038" cy="819150"/>
        </p:xfrm>
        <a:graphic>
          <a:graphicData uri="http://schemas.openxmlformats.org/presentationml/2006/ole">
            <mc:AlternateContent xmlns:mc="http://schemas.openxmlformats.org/markup-compatibility/2006">
              <mc:Choice xmlns:v="urn:schemas-microsoft-com:vml" Requires="v">
                <p:oleObj spid="_x0000_s634890" name="Equation" r:id="rId3" imgW="660240" imgH="457200" progId="Equation.DSMT4">
                  <p:embed/>
                </p:oleObj>
              </mc:Choice>
              <mc:Fallback>
                <p:oleObj name="Equation" r:id="rId3" imgW="66024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300" y="1679575"/>
                        <a:ext cx="1189038"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6"/>
          <p:cNvGraphicFramePr>
            <a:graphicFrameLocks noChangeAspect="1"/>
          </p:cNvGraphicFramePr>
          <p:nvPr>
            <p:extLst>
              <p:ext uri="{D42A27DB-BD31-4B8C-83A1-F6EECF244321}">
                <p14:modId xmlns:p14="http://schemas.microsoft.com/office/powerpoint/2010/main" val="2791846055"/>
              </p:ext>
            </p:extLst>
          </p:nvPr>
        </p:nvGraphicFramePr>
        <p:xfrm>
          <a:off x="779463" y="3006725"/>
          <a:ext cx="5259387" cy="955675"/>
        </p:xfrm>
        <a:graphic>
          <a:graphicData uri="http://schemas.openxmlformats.org/presentationml/2006/ole">
            <mc:AlternateContent xmlns:mc="http://schemas.openxmlformats.org/markup-compatibility/2006">
              <mc:Choice xmlns:v="urn:schemas-microsoft-com:vml" Requires="v">
                <p:oleObj spid="_x0000_s634891" name="Equation" r:id="rId5" imgW="2920680" imgH="533160" progId="Equation.DSMT4">
                  <p:embed/>
                </p:oleObj>
              </mc:Choice>
              <mc:Fallback>
                <p:oleObj name="Equation" r:id="rId5" imgW="2920680" imgH="5331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9463" y="3006725"/>
                        <a:ext cx="5259387"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Rectangle 2"/>
          <p:cNvSpPr>
            <a:spLocks noChangeArrowheads="1"/>
          </p:cNvSpPr>
          <p:nvPr/>
        </p:nvSpPr>
        <p:spPr bwMode="auto">
          <a:xfrm>
            <a:off x="71438" y="4229100"/>
            <a:ext cx="90725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5113"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lnSpc>
                <a:spcPct val="80000"/>
              </a:lnSpc>
              <a:spcBef>
                <a:spcPct val="30000"/>
              </a:spcBef>
              <a:buClr>
                <a:srgbClr val="FF2E62"/>
              </a:buClr>
            </a:pPr>
            <a:r>
              <a:rPr lang="en-US" altLang="en-US" sz="2000">
                <a:solidFill>
                  <a:schemeClr val="tx1"/>
                </a:solidFill>
              </a:rPr>
              <a:t>This is known as the </a:t>
            </a:r>
            <a:r>
              <a:rPr lang="en-US" altLang="en-US" sz="2000" b="1" i="1">
                <a:solidFill>
                  <a:schemeClr val="tx1"/>
                </a:solidFill>
              </a:rPr>
              <a:t>t</a:t>
            </a:r>
            <a:r>
              <a:rPr lang="en-US" altLang="en-US" sz="2000" b="1">
                <a:solidFill>
                  <a:schemeClr val="tx1"/>
                </a:solidFill>
              </a:rPr>
              <a:t>-distribution</a:t>
            </a:r>
            <a:r>
              <a:rPr lang="en-US" altLang="en-US" sz="2000">
                <a:solidFill>
                  <a:schemeClr val="tx1"/>
                </a:solidFill>
              </a:rPr>
              <a:t> with </a:t>
            </a:r>
            <a:r>
              <a:rPr lang="en-US" altLang="en-US" sz="2000" i="1">
                <a:solidFill>
                  <a:schemeClr val="tx1"/>
                </a:solidFill>
              </a:rPr>
              <a:t>v</a:t>
            </a:r>
            <a:r>
              <a:rPr lang="en-US" altLang="en-US" sz="2000">
                <a:solidFill>
                  <a:schemeClr val="tx1"/>
                </a:solidFill>
              </a:rPr>
              <a:t> degrees of freedom.</a:t>
            </a:r>
          </a:p>
        </p:txBody>
      </p:sp>
    </p:spTree>
    <p:extLst>
      <p:ext uri="{BB962C8B-B14F-4D97-AF65-F5344CB8AC3E}">
        <p14:creationId xmlns:p14="http://schemas.microsoft.com/office/powerpoint/2010/main" val="4435383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childTnLst>
                                </p:cTn>
                              </p:par>
                            </p:childTnLst>
                          </p:cTn>
                        </p:par>
                        <p:par>
                          <p:cTn id="8" fill="hold" nodeType="afterGroup">
                            <p:stCondLst>
                              <p:cond delay="10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4">
                                            <p:txEl>
                                              <p:pRg st="0" end="0"/>
                                            </p:txEl>
                                          </p:spTgt>
                                        </p:tgtEl>
                                        <p:attrNameLst>
                                          <p:attrName>style.visibility</p:attrName>
                                        </p:attrNameLst>
                                      </p:cBhvr>
                                      <p:to>
                                        <p:strVal val="visible"/>
                                      </p:to>
                                    </p:set>
                                    <p:animEffect transition="in" filter="fade">
                                      <p:cBhvr>
                                        <p:cTn id="16" dur="1000"/>
                                        <p:tgtEl>
                                          <p:spTgt spid="14">
                                            <p:txEl>
                                              <p:pRg st="0" end="0"/>
                                            </p:txEl>
                                          </p:spTgt>
                                        </p:tgtEl>
                                      </p:cBhvr>
                                    </p:animEffect>
                                  </p:childTnLst>
                                </p:cTn>
                              </p:par>
                            </p:childTnLst>
                          </p:cTn>
                        </p:par>
                        <p:par>
                          <p:cTn id="17" fill="hold" nodeType="afterGroup">
                            <p:stCondLst>
                              <p:cond delay="1000"/>
                            </p:stCondLst>
                            <p:childTnLst>
                              <p:par>
                                <p:cTn id="18" presetID="10" presetClass="entr" presetSubtype="0"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1000"/>
                                        <p:tgtEl>
                                          <p:spTgt spid="1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7">
                                            <p:txEl>
                                              <p:pRg st="0" end="0"/>
                                            </p:txEl>
                                          </p:spTgt>
                                        </p:tgtEl>
                                        <p:attrNameLst>
                                          <p:attrName>style.visibility</p:attrName>
                                        </p:attrNameLst>
                                      </p:cBhvr>
                                      <p:to>
                                        <p:strVal val="visible"/>
                                      </p:to>
                                    </p:set>
                                    <p:animEffect transition="in" filter="fade">
                                      <p:cBhvr>
                                        <p:cTn id="25" dur="1000"/>
                                        <p:tgtEl>
                                          <p:spTgt spid="17">
                                            <p:txEl>
                                              <p:pRg st="0" end="0"/>
                                            </p:txEl>
                                          </p:spTgt>
                                        </p:tgtEl>
                                      </p:cBhvr>
                                    </p:animEffect>
                                  </p:childTnLst>
                                </p:cTn>
                              </p:par>
                            </p:childTnLst>
                          </p:cTn>
                        </p:par>
                        <p:par>
                          <p:cTn id="26" fill="hold" nodeType="afterGroup">
                            <p:stCondLst>
                              <p:cond delay="1000"/>
                            </p:stCondLst>
                            <p:childTnLst>
                              <p:par>
                                <p:cTn id="27" presetID="54" presetClass="entr" presetSubtype="0" accel="10000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1000" fill="hold"/>
                                        <p:tgtEl>
                                          <p:spTgt spid="15"/>
                                        </p:tgtEl>
                                        <p:attrNameLst>
                                          <p:attrName>ppt_w</p:attrName>
                                        </p:attrNameLst>
                                      </p:cBhvr>
                                      <p:tavLst>
                                        <p:tav tm="0">
                                          <p:val>
                                            <p:strVal val="#ppt_w*0.05"/>
                                          </p:val>
                                        </p:tav>
                                        <p:tav tm="100000">
                                          <p:val>
                                            <p:strVal val="#ppt_w"/>
                                          </p:val>
                                        </p:tav>
                                      </p:tavLst>
                                    </p:anim>
                                    <p:anim calcmode="lin" valueType="num">
                                      <p:cBhvr>
                                        <p:cTn id="30" dur="1000" fill="hold"/>
                                        <p:tgtEl>
                                          <p:spTgt spid="15"/>
                                        </p:tgtEl>
                                        <p:attrNameLst>
                                          <p:attrName>ppt_h</p:attrName>
                                        </p:attrNameLst>
                                      </p:cBhvr>
                                      <p:tavLst>
                                        <p:tav tm="0">
                                          <p:val>
                                            <p:strVal val="#ppt_h"/>
                                          </p:val>
                                        </p:tav>
                                        <p:tav tm="100000">
                                          <p:val>
                                            <p:strVal val="#ppt_h"/>
                                          </p:val>
                                        </p:tav>
                                      </p:tavLst>
                                    </p:anim>
                                    <p:anim calcmode="lin" valueType="num">
                                      <p:cBhvr>
                                        <p:cTn id="31" dur="1000" fill="hold"/>
                                        <p:tgtEl>
                                          <p:spTgt spid="15"/>
                                        </p:tgtEl>
                                        <p:attrNameLst>
                                          <p:attrName>ppt_x</p:attrName>
                                        </p:attrNameLst>
                                      </p:cBhvr>
                                      <p:tavLst>
                                        <p:tav tm="0">
                                          <p:val>
                                            <p:strVal val="#ppt_x-.2"/>
                                          </p:val>
                                        </p:tav>
                                        <p:tav tm="100000">
                                          <p:val>
                                            <p:strVal val="#ppt_x"/>
                                          </p:val>
                                        </p:tav>
                                      </p:tavLst>
                                    </p:anim>
                                    <p:anim calcmode="lin" valueType="num">
                                      <p:cBhvr>
                                        <p:cTn id="32" dur="1000" fill="hold"/>
                                        <p:tgtEl>
                                          <p:spTgt spid="15"/>
                                        </p:tgtEl>
                                        <p:attrNameLst>
                                          <p:attrName>ppt_y</p:attrName>
                                        </p:attrNameLst>
                                      </p:cBhvr>
                                      <p:tavLst>
                                        <p:tav tm="0">
                                          <p:val>
                                            <p:strVal val="#ppt_y"/>
                                          </p:val>
                                        </p:tav>
                                        <p:tav tm="100000">
                                          <p:val>
                                            <p:strVal val="#ppt_y"/>
                                          </p:val>
                                        </p:tav>
                                      </p:tavLst>
                                    </p:anim>
                                    <p:animEffect transition="in" filter="fade">
                                      <p:cBhvr>
                                        <p:cTn id="33"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P spid="15" grpId="0" animBg="1"/>
      <p:bldP spid="1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9"/>
          <p:cNvSpPr>
            <a:spLocks noChangeArrowheads="1"/>
          </p:cNvSpPr>
          <p:nvPr/>
        </p:nvSpPr>
        <p:spPr bwMode="auto">
          <a:xfrm>
            <a:off x="0" y="279400"/>
            <a:ext cx="911701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r" eaLnBrk="1" hangingPunct="1"/>
            <a:r>
              <a:rPr lang="en-US" altLang="en-US" sz="3200" i="1"/>
              <a:t>t</a:t>
            </a:r>
            <a:r>
              <a:rPr lang="en-US" altLang="en-US" sz="3200"/>
              <a:t>-Distribution</a:t>
            </a:r>
          </a:p>
        </p:txBody>
      </p:sp>
      <p:sp>
        <p:nvSpPr>
          <p:cNvPr id="7173" name="Rectangle 3"/>
          <p:cNvSpPr>
            <a:spLocks noChangeArrowheads="1"/>
          </p:cNvSpPr>
          <p:nvPr/>
        </p:nvSpPr>
        <p:spPr bwMode="auto">
          <a:xfrm>
            <a:off x="0" y="12700"/>
            <a:ext cx="313055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bIns="82800"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r" eaLnBrk="1" hangingPunct="1"/>
            <a:r>
              <a:rPr lang="en-US" altLang="en-US" sz="1400"/>
              <a:t>Chapter 8.7</a:t>
            </a:r>
          </a:p>
        </p:txBody>
      </p:sp>
      <p:sp>
        <p:nvSpPr>
          <p:cNvPr id="7174" name="Rectangle 4"/>
          <p:cNvSpPr>
            <a:spLocks noChangeArrowheads="1"/>
          </p:cNvSpPr>
          <p:nvPr/>
        </p:nvSpPr>
        <p:spPr bwMode="auto">
          <a:xfrm>
            <a:off x="3133725" y="12700"/>
            <a:ext cx="601027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bIns="82800"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eaLnBrk="1" hangingPunct="1"/>
            <a:r>
              <a:rPr lang="en-US" altLang="en-US" sz="1400" i="1"/>
              <a:t>t</a:t>
            </a:r>
            <a:r>
              <a:rPr lang="en-US" altLang="en-US" sz="1400"/>
              <a:t>-Distribution</a:t>
            </a:r>
          </a:p>
        </p:txBody>
      </p:sp>
      <p:sp>
        <p:nvSpPr>
          <p:cNvPr id="12" name="Rectangle 2"/>
          <p:cNvSpPr>
            <a:spLocks noChangeArrowheads="1"/>
          </p:cNvSpPr>
          <p:nvPr/>
        </p:nvSpPr>
        <p:spPr bwMode="auto">
          <a:xfrm>
            <a:off x="71438" y="863600"/>
            <a:ext cx="90725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5113" indent="-265113"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lnSpc>
                <a:spcPct val="80000"/>
              </a:lnSpc>
              <a:spcBef>
                <a:spcPct val="30000"/>
              </a:spcBef>
              <a:buClr>
                <a:srgbClr val="FF2E62"/>
              </a:buClr>
              <a:buFont typeface="Wingdings" panose="05000000000000000000" pitchFamily="2" charset="2"/>
              <a:buChar char="n"/>
            </a:pPr>
            <a:r>
              <a:rPr lang="en-US" altLang="en-US" sz="2000">
                <a:solidFill>
                  <a:schemeClr val="tx1"/>
                </a:solidFill>
              </a:rPr>
              <a:t>Let </a:t>
            </a:r>
            <a:r>
              <a:rPr lang="en-US" altLang="en-US" sz="2000" i="1">
                <a:solidFill>
                  <a:schemeClr val="tx1"/>
                </a:solidFill>
              </a:rPr>
              <a:t>X</a:t>
            </a:r>
            <a:r>
              <a:rPr lang="en-US" altLang="en-US" sz="2000" baseline="-25000">
                <a:solidFill>
                  <a:schemeClr val="tx1"/>
                </a:solidFill>
              </a:rPr>
              <a:t>1</a:t>
            </a:r>
            <a:r>
              <a:rPr lang="en-US" altLang="en-US" sz="2000">
                <a:solidFill>
                  <a:schemeClr val="tx1"/>
                </a:solidFill>
              </a:rPr>
              <a:t>, </a:t>
            </a:r>
            <a:r>
              <a:rPr lang="en-US" altLang="en-US" sz="2000" i="1">
                <a:solidFill>
                  <a:schemeClr val="tx1"/>
                </a:solidFill>
              </a:rPr>
              <a:t>X</a:t>
            </a:r>
            <a:r>
              <a:rPr lang="en-US" altLang="en-US" sz="2000" baseline="-25000">
                <a:solidFill>
                  <a:schemeClr val="tx1"/>
                </a:solidFill>
              </a:rPr>
              <a:t>2</a:t>
            </a:r>
            <a:r>
              <a:rPr lang="en-US" altLang="en-US" sz="2000">
                <a:solidFill>
                  <a:schemeClr val="tx1"/>
                </a:solidFill>
              </a:rPr>
              <a:t>,..., </a:t>
            </a:r>
            <a:r>
              <a:rPr lang="en-US" altLang="en-US" sz="2000" i="1">
                <a:solidFill>
                  <a:schemeClr val="tx1"/>
                </a:solidFill>
              </a:rPr>
              <a:t>X</a:t>
            </a:r>
            <a:r>
              <a:rPr lang="en-US" altLang="en-US" sz="2000" i="1" baseline="-25000">
                <a:solidFill>
                  <a:schemeClr val="tx1"/>
                </a:solidFill>
              </a:rPr>
              <a:t>n</a:t>
            </a:r>
            <a:r>
              <a:rPr lang="en-US" altLang="en-US" sz="2000">
                <a:solidFill>
                  <a:schemeClr val="tx1"/>
                </a:solidFill>
              </a:rPr>
              <a:t> be independent random variables that are all normal with mean </a:t>
            </a:r>
            <a:r>
              <a:rPr lang="el-GR" altLang="en-US" sz="2000" i="1">
                <a:solidFill>
                  <a:schemeClr val="tx1"/>
                </a:solidFill>
              </a:rPr>
              <a:t>μ</a:t>
            </a:r>
            <a:r>
              <a:rPr lang="en-US" altLang="en-US" sz="2000">
                <a:solidFill>
                  <a:schemeClr val="tx1"/>
                </a:solidFill>
              </a:rPr>
              <a:t> and standard deviation </a:t>
            </a:r>
            <a:r>
              <a:rPr lang="el-GR" altLang="en-US" sz="2000" i="1">
                <a:solidFill>
                  <a:schemeClr val="tx1"/>
                </a:solidFill>
              </a:rPr>
              <a:t>σ</a:t>
            </a:r>
            <a:r>
              <a:rPr lang="en-US" altLang="en-US" sz="2000">
                <a:solidFill>
                  <a:schemeClr val="tx1"/>
                </a:solidFill>
              </a:rPr>
              <a:t>.  Let </a:t>
            </a:r>
          </a:p>
        </p:txBody>
      </p:sp>
      <p:sp>
        <p:nvSpPr>
          <p:cNvPr id="14" name="Rectangle 2"/>
          <p:cNvSpPr>
            <a:spLocks noChangeArrowheads="1"/>
          </p:cNvSpPr>
          <p:nvPr/>
        </p:nvSpPr>
        <p:spPr bwMode="auto">
          <a:xfrm>
            <a:off x="71438" y="2584450"/>
            <a:ext cx="90725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5113"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lnSpc>
                <a:spcPct val="80000"/>
              </a:lnSpc>
              <a:spcBef>
                <a:spcPct val="30000"/>
              </a:spcBef>
              <a:buClr>
                <a:srgbClr val="FF2E62"/>
              </a:buClr>
            </a:pPr>
            <a:r>
              <a:rPr lang="en-US" altLang="en-US" sz="2000">
                <a:solidFill>
                  <a:schemeClr val="tx1"/>
                </a:solidFill>
              </a:rPr>
              <a:t>Then the random variable              has a </a:t>
            </a:r>
            <a:r>
              <a:rPr lang="en-US" altLang="en-US" sz="2000" i="1">
                <a:solidFill>
                  <a:schemeClr val="tx1"/>
                </a:solidFill>
              </a:rPr>
              <a:t>t</a:t>
            </a:r>
            <a:r>
              <a:rPr lang="en-US" altLang="en-US" sz="2000">
                <a:solidFill>
                  <a:schemeClr val="tx1"/>
                </a:solidFill>
              </a:rPr>
              <a:t>-distribution with </a:t>
            </a:r>
            <a:br>
              <a:rPr lang="en-US" altLang="en-US" sz="2000">
                <a:solidFill>
                  <a:schemeClr val="tx1"/>
                </a:solidFill>
              </a:rPr>
            </a:br>
            <a:r>
              <a:rPr lang="en-US" altLang="en-US" sz="2000" i="1">
                <a:solidFill>
                  <a:schemeClr val="tx1"/>
                </a:solidFill>
              </a:rPr>
              <a:t>v</a:t>
            </a:r>
            <a:r>
              <a:rPr lang="en-US" altLang="en-US" sz="800">
                <a:solidFill>
                  <a:schemeClr val="tx1"/>
                </a:solidFill>
              </a:rPr>
              <a:t> </a:t>
            </a:r>
            <a:r>
              <a:rPr lang="en-US" altLang="en-US" sz="2000">
                <a:solidFill>
                  <a:schemeClr val="tx1"/>
                </a:solidFill>
              </a:rPr>
              <a:t>=</a:t>
            </a:r>
            <a:r>
              <a:rPr lang="en-US" altLang="en-US" sz="800">
                <a:solidFill>
                  <a:schemeClr val="tx1"/>
                </a:solidFill>
              </a:rPr>
              <a:t> </a:t>
            </a:r>
            <a:r>
              <a:rPr lang="en-US" altLang="en-US" sz="2000" i="1">
                <a:solidFill>
                  <a:schemeClr val="tx1"/>
                </a:solidFill>
              </a:rPr>
              <a:t>n</a:t>
            </a:r>
            <a:r>
              <a:rPr lang="en-US" altLang="en-US" sz="800">
                <a:solidFill>
                  <a:schemeClr val="tx1"/>
                </a:solidFill>
              </a:rPr>
              <a:t> </a:t>
            </a:r>
            <a:r>
              <a:rPr lang="en-US" altLang="en-US" sz="2000">
                <a:solidFill>
                  <a:schemeClr val="tx1"/>
                </a:solidFill>
              </a:rPr>
              <a:t>–</a:t>
            </a:r>
            <a:r>
              <a:rPr lang="en-US" altLang="en-US" sz="800">
                <a:solidFill>
                  <a:schemeClr val="tx1"/>
                </a:solidFill>
              </a:rPr>
              <a:t> </a:t>
            </a:r>
            <a:r>
              <a:rPr lang="en-US" altLang="en-US" sz="2000">
                <a:solidFill>
                  <a:schemeClr val="tx1"/>
                </a:solidFill>
              </a:rPr>
              <a:t>1 degrees of freedom.</a:t>
            </a:r>
          </a:p>
        </p:txBody>
      </p:sp>
      <p:sp>
        <p:nvSpPr>
          <p:cNvPr id="15" name="Rectangle 14"/>
          <p:cNvSpPr>
            <a:spLocks noChangeArrowheads="1"/>
          </p:cNvSpPr>
          <p:nvPr/>
        </p:nvSpPr>
        <p:spPr bwMode="auto">
          <a:xfrm>
            <a:off x="82550" y="850900"/>
            <a:ext cx="8963025" cy="2355850"/>
          </a:xfrm>
          <a:prstGeom prst="rect">
            <a:avLst/>
          </a:prstGeom>
          <a:noFill/>
          <a:ln w="19050" algn="ctr">
            <a:solidFill>
              <a:srgbClr val="FF2E6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endParaRPr lang="en-US" altLang="en-US"/>
          </a:p>
        </p:txBody>
      </p:sp>
      <p:graphicFrame>
        <p:nvGraphicFramePr>
          <p:cNvPr id="2" name="Object 6"/>
          <p:cNvGraphicFramePr>
            <a:graphicFrameLocks noChangeAspect="1"/>
          </p:cNvGraphicFramePr>
          <p:nvPr>
            <p:extLst>
              <p:ext uri="{D42A27DB-BD31-4B8C-83A1-F6EECF244321}">
                <p14:modId xmlns:p14="http://schemas.microsoft.com/office/powerpoint/2010/main" val="3516247910"/>
              </p:ext>
            </p:extLst>
          </p:nvPr>
        </p:nvGraphicFramePr>
        <p:xfrm>
          <a:off x="763588" y="1384300"/>
          <a:ext cx="4230687" cy="977900"/>
        </p:xfrm>
        <a:graphic>
          <a:graphicData uri="http://schemas.openxmlformats.org/presentationml/2006/ole">
            <mc:AlternateContent xmlns:mc="http://schemas.openxmlformats.org/markup-compatibility/2006">
              <mc:Choice xmlns:v="urn:schemas-microsoft-com:vml" Requires="v">
                <p:oleObj spid="_x0000_s635914" name="Equation" r:id="rId3" imgW="2349360" imgH="545760" progId="Equation.DSMT4">
                  <p:embed/>
                </p:oleObj>
              </mc:Choice>
              <mc:Fallback>
                <p:oleObj name="Equation" r:id="rId3" imgW="2349360" imgH="5457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588" y="1384300"/>
                        <a:ext cx="4230687"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3658" name="Object 3"/>
          <p:cNvGraphicFramePr>
            <a:graphicFrameLocks noChangeAspect="1"/>
          </p:cNvGraphicFramePr>
          <p:nvPr>
            <p:extLst>
              <p:ext uri="{D42A27DB-BD31-4B8C-83A1-F6EECF244321}">
                <p14:modId xmlns:p14="http://schemas.microsoft.com/office/powerpoint/2010/main" val="1343940415"/>
              </p:ext>
            </p:extLst>
          </p:nvPr>
        </p:nvGraphicFramePr>
        <p:xfrm>
          <a:off x="3860800" y="2413000"/>
          <a:ext cx="968375" cy="660400"/>
        </p:xfrm>
        <a:graphic>
          <a:graphicData uri="http://schemas.openxmlformats.org/presentationml/2006/ole">
            <mc:AlternateContent xmlns:mc="http://schemas.openxmlformats.org/markup-compatibility/2006">
              <mc:Choice xmlns:v="urn:schemas-microsoft-com:vml" Requires="v">
                <p:oleObj spid="_x0000_s635915" name="Equation" r:id="rId5" imgW="685800" imgH="469800" progId="Equation.DSMT4">
                  <p:embed/>
                </p:oleObj>
              </mc:Choice>
              <mc:Fallback>
                <p:oleObj name="Equation" r:id="rId5" imgW="685800" imgH="469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0800" y="2413000"/>
                        <a:ext cx="968375"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5091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6000" y="3876675"/>
            <a:ext cx="4000500"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2"/>
          <p:cNvSpPr>
            <a:spLocks noChangeArrowheads="1"/>
          </p:cNvSpPr>
          <p:nvPr/>
        </p:nvSpPr>
        <p:spPr bwMode="auto">
          <a:xfrm>
            <a:off x="4794250" y="5118100"/>
            <a:ext cx="41719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5113" indent="-265113" eaLnBrk="0" hangingPunct="0">
              <a:tabLst>
                <a:tab pos="6002338" algn="l"/>
              </a:tabLst>
              <a:defRPr sz="2400">
                <a:solidFill>
                  <a:schemeClr val="bg1"/>
                </a:solidFill>
                <a:latin typeface="Verdana" panose="020B0604030504040204" pitchFamily="34" charset="0"/>
              </a:defRPr>
            </a:lvl1pPr>
            <a:lvl2pPr marL="742950" indent="-285750" eaLnBrk="0" hangingPunct="0">
              <a:tabLst>
                <a:tab pos="6002338" algn="l"/>
              </a:tabLst>
              <a:defRPr sz="2400">
                <a:solidFill>
                  <a:schemeClr val="bg1"/>
                </a:solidFill>
                <a:latin typeface="Verdana" panose="020B0604030504040204" pitchFamily="34" charset="0"/>
              </a:defRPr>
            </a:lvl2pPr>
            <a:lvl3pPr marL="1143000" indent="-228600" eaLnBrk="0" hangingPunct="0">
              <a:tabLst>
                <a:tab pos="6002338" algn="l"/>
              </a:tabLst>
              <a:defRPr sz="2400">
                <a:solidFill>
                  <a:schemeClr val="bg1"/>
                </a:solidFill>
                <a:latin typeface="Verdana" panose="020B0604030504040204" pitchFamily="34" charset="0"/>
              </a:defRPr>
            </a:lvl3pPr>
            <a:lvl4pPr marL="1600200" indent="-228600" eaLnBrk="0" hangingPunct="0">
              <a:tabLst>
                <a:tab pos="6002338" algn="l"/>
              </a:tabLst>
              <a:defRPr sz="2400">
                <a:solidFill>
                  <a:schemeClr val="bg1"/>
                </a:solidFill>
                <a:latin typeface="Verdana" panose="020B0604030504040204" pitchFamily="34" charset="0"/>
              </a:defRPr>
            </a:lvl4pPr>
            <a:lvl5pPr marL="2057400" indent="-228600" eaLnBrk="0" hangingPunct="0">
              <a:tabLst>
                <a:tab pos="6002338" algn="l"/>
              </a:tabLst>
              <a:defRPr sz="2400">
                <a:solidFill>
                  <a:schemeClr val="bg1"/>
                </a:solidFill>
                <a:latin typeface="Verdana" panose="020B0604030504040204" pitchFamily="34" charset="0"/>
              </a:defRPr>
            </a:lvl5pPr>
            <a:lvl6pPr marL="2514600" indent="-228600" eaLnBrk="0" fontAlgn="base" hangingPunct="0">
              <a:spcBef>
                <a:spcPct val="0"/>
              </a:spcBef>
              <a:spcAft>
                <a:spcPct val="0"/>
              </a:spcAft>
              <a:tabLst>
                <a:tab pos="6002338" algn="l"/>
              </a:tabLst>
              <a:defRPr sz="2400">
                <a:solidFill>
                  <a:schemeClr val="bg1"/>
                </a:solidFill>
                <a:latin typeface="Verdana" panose="020B0604030504040204" pitchFamily="34" charset="0"/>
              </a:defRPr>
            </a:lvl6pPr>
            <a:lvl7pPr marL="2971800" indent="-228600" eaLnBrk="0" fontAlgn="base" hangingPunct="0">
              <a:spcBef>
                <a:spcPct val="0"/>
              </a:spcBef>
              <a:spcAft>
                <a:spcPct val="0"/>
              </a:spcAft>
              <a:tabLst>
                <a:tab pos="6002338" algn="l"/>
              </a:tabLst>
              <a:defRPr sz="2400">
                <a:solidFill>
                  <a:schemeClr val="bg1"/>
                </a:solidFill>
                <a:latin typeface="Verdana" panose="020B0604030504040204" pitchFamily="34" charset="0"/>
              </a:defRPr>
            </a:lvl7pPr>
            <a:lvl8pPr marL="3429000" indent="-228600" eaLnBrk="0" fontAlgn="base" hangingPunct="0">
              <a:spcBef>
                <a:spcPct val="0"/>
              </a:spcBef>
              <a:spcAft>
                <a:spcPct val="0"/>
              </a:spcAft>
              <a:tabLst>
                <a:tab pos="6002338" algn="l"/>
              </a:tabLst>
              <a:defRPr sz="2400">
                <a:solidFill>
                  <a:schemeClr val="bg1"/>
                </a:solidFill>
                <a:latin typeface="Verdana" panose="020B0604030504040204" pitchFamily="34" charset="0"/>
              </a:defRPr>
            </a:lvl8pPr>
            <a:lvl9pPr marL="3886200" indent="-228600" eaLnBrk="0" fontAlgn="base" hangingPunct="0">
              <a:spcBef>
                <a:spcPct val="0"/>
              </a:spcBef>
              <a:spcAft>
                <a:spcPct val="0"/>
              </a:spcAft>
              <a:tabLst>
                <a:tab pos="6002338" algn="l"/>
              </a:tabLst>
              <a:defRPr sz="2400">
                <a:solidFill>
                  <a:schemeClr val="bg1"/>
                </a:solidFill>
                <a:latin typeface="Verdana" panose="020B0604030504040204" pitchFamily="34" charset="0"/>
              </a:defRPr>
            </a:lvl9pPr>
          </a:lstStyle>
          <a:p>
            <a:pPr algn="l" eaLnBrk="1" hangingPunct="1">
              <a:lnSpc>
                <a:spcPct val="80000"/>
              </a:lnSpc>
              <a:spcBef>
                <a:spcPct val="30000"/>
              </a:spcBef>
              <a:buClr>
                <a:srgbClr val="FF2E62"/>
              </a:buClr>
              <a:buSzPct val="100000"/>
              <a:buFont typeface="Wingdings" panose="05000000000000000000" pitchFamily="2" charset="2"/>
              <a:buChar char=""/>
            </a:pPr>
            <a:r>
              <a:rPr lang="en-US" altLang="en-US" sz="1600" b="1">
                <a:solidFill>
                  <a:schemeClr val="tx1"/>
                </a:solidFill>
              </a:rPr>
              <a:t>The shape of </a:t>
            </a:r>
            <a:r>
              <a:rPr lang="en-US" altLang="en-US" sz="1600" b="1" i="1">
                <a:solidFill>
                  <a:schemeClr val="tx1"/>
                </a:solidFill>
              </a:rPr>
              <a:t>t</a:t>
            </a:r>
            <a:r>
              <a:rPr lang="en-US" altLang="en-US" sz="1600" b="1">
                <a:solidFill>
                  <a:schemeClr val="tx1"/>
                </a:solidFill>
              </a:rPr>
              <a:t>-distribution curves for </a:t>
            </a:r>
            <a:r>
              <a:rPr lang="en-US" altLang="en-US" sz="1600" b="1" i="1">
                <a:solidFill>
                  <a:schemeClr val="tx1"/>
                </a:solidFill>
              </a:rPr>
              <a:t>v</a:t>
            </a:r>
            <a:r>
              <a:rPr lang="en-US" altLang="en-US" sz="1600" b="1">
                <a:solidFill>
                  <a:schemeClr val="tx1"/>
                </a:solidFill>
              </a:rPr>
              <a:t> = 2, 5, and ∞ </a:t>
            </a:r>
          </a:p>
        </p:txBody>
      </p:sp>
    </p:spTree>
    <p:extLst>
      <p:ext uri="{BB962C8B-B14F-4D97-AF65-F5344CB8AC3E}">
        <p14:creationId xmlns:p14="http://schemas.microsoft.com/office/powerpoint/2010/main" val="32378921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childTnLst>
                                </p:cTn>
                              </p:par>
                            </p:childTnLst>
                          </p:cTn>
                        </p:par>
                        <p:par>
                          <p:cTn id="8" fill="hold" nodeType="afterGroup">
                            <p:stCondLst>
                              <p:cond delay="10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4">
                                            <p:txEl>
                                              <p:pRg st="0" end="0"/>
                                            </p:txEl>
                                          </p:spTgt>
                                        </p:tgtEl>
                                        <p:attrNameLst>
                                          <p:attrName>style.visibility</p:attrName>
                                        </p:attrNameLst>
                                      </p:cBhvr>
                                      <p:to>
                                        <p:strVal val="visible"/>
                                      </p:to>
                                    </p:set>
                                    <p:animEffect transition="in" filter="fade">
                                      <p:cBhvr>
                                        <p:cTn id="16" dur="1000"/>
                                        <p:tgtEl>
                                          <p:spTgt spid="14">
                                            <p:txEl>
                                              <p:pRg st="0" end="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83658"/>
                                        </p:tgtEl>
                                        <p:attrNameLst>
                                          <p:attrName>style.visibility</p:attrName>
                                        </p:attrNameLst>
                                      </p:cBhvr>
                                      <p:to>
                                        <p:strVal val="visible"/>
                                      </p:to>
                                    </p:set>
                                    <p:animEffect transition="in" filter="fade">
                                      <p:cBhvr>
                                        <p:cTn id="19" dur="1000"/>
                                        <p:tgtEl>
                                          <p:spTgt spid="283658"/>
                                        </p:tgtEl>
                                      </p:cBhvr>
                                    </p:animEffect>
                                  </p:childTnLst>
                                </p:cTn>
                              </p:par>
                            </p:childTnLst>
                          </p:cTn>
                        </p:par>
                        <p:par>
                          <p:cTn id="20" fill="hold" nodeType="afterGroup">
                            <p:stCondLst>
                              <p:cond delay="1000"/>
                            </p:stCondLst>
                            <p:childTnLst>
                              <p:par>
                                <p:cTn id="21" presetID="54" presetClass="entr" presetSubtype="0" accel="10000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1000" fill="hold"/>
                                        <p:tgtEl>
                                          <p:spTgt spid="15"/>
                                        </p:tgtEl>
                                        <p:attrNameLst>
                                          <p:attrName>ppt_w</p:attrName>
                                        </p:attrNameLst>
                                      </p:cBhvr>
                                      <p:tavLst>
                                        <p:tav tm="0">
                                          <p:val>
                                            <p:strVal val="#ppt_w*0.05"/>
                                          </p:val>
                                        </p:tav>
                                        <p:tav tm="100000">
                                          <p:val>
                                            <p:strVal val="#ppt_w"/>
                                          </p:val>
                                        </p:tav>
                                      </p:tavLst>
                                    </p:anim>
                                    <p:anim calcmode="lin" valueType="num">
                                      <p:cBhvr>
                                        <p:cTn id="24" dur="1000" fill="hold"/>
                                        <p:tgtEl>
                                          <p:spTgt spid="15"/>
                                        </p:tgtEl>
                                        <p:attrNameLst>
                                          <p:attrName>ppt_h</p:attrName>
                                        </p:attrNameLst>
                                      </p:cBhvr>
                                      <p:tavLst>
                                        <p:tav tm="0">
                                          <p:val>
                                            <p:strVal val="#ppt_h"/>
                                          </p:val>
                                        </p:tav>
                                        <p:tav tm="100000">
                                          <p:val>
                                            <p:strVal val="#ppt_h"/>
                                          </p:val>
                                        </p:tav>
                                      </p:tavLst>
                                    </p:anim>
                                    <p:anim calcmode="lin" valueType="num">
                                      <p:cBhvr>
                                        <p:cTn id="25" dur="1000" fill="hold"/>
                                        <p:tgtEl>
                                          <p:spTgt spid="15"/>
                                        </p:tgtEl>
                                        <p:attrNameLst>
                                          <p:attrName>ppt_x</p:attrName>
                                        </p:attrNameLst>
                                      </p:cBhvr>
                                      <p:tavLst>
                                        <p:tav tm="0">
                                          <p:val>
                                            <p:strVal val="#ppt_x-.2"/>
                                          </p:val>
                                        </p:tav>
                                        <p:tav tm="100000">
                                          <p:val>
                                            <p:strVal val="#ppt_x"/>
                                          </p:val>
                                        </p:tav>
                                      </p:tavLst>
                                    </p:anim>
                                    <p:anim calcmode="lin" valueType="num">
                                      <p:cBhvr>
                                        <p:cTn id="26" dur="1000" fill="hold"/>
                                        <p:tgtEl>
                                          <p:spTgt spid="15"/>
                                        </p:tgtEl>
                                        <p:attrNameLst>
                                          <p:attrName>ppt_y</p:attrName>
                                        </p:attrNameLst>
                                      </p:cBhvr>
                                      <p:tavLst>
                                        <p:tav tm="0">
                                          <p:val>
                                            <p:strVal val="#ppt_y"/>
                                          </p:val>
                                        </p:tav>
                                        <p:tav tm="100000">
                                          <p:val>
                                            <p:strVal val="#ppt_y"/>
                                          </p:val>
                                        </p:tav>
                                      </p:tavLst>
                                    </p:anim>
                                    <p:animEffect transition="in" filter="fade">
                                      <p:cBhvr>
                                        <p:cTn id="27" dur="1000"/>
                                        <p:tgtEl>
                                          <p:spTgt spid="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550918"/>
                                        </p:tgtEl>
                                        <p:attrNameLst>
                                          <p:attrName>style.visibility</p:attrName>
                                        </p:attrNameLst>
                                      </p:cBhvr>
                                      <p:to>
                                        <p:strVal val="visible"/>
                                      </p:to>
                                    </p:set>
                                    <p:animEffect transition="in" filter="fade">
                                      <p:cBhvr>
                                        <p:cTn id="32" dur="1000"/>
                                        <p:tgtEl>
                                          <p:spTgt spid="550918"/>
                                        </p:tgtEl>
                                      </p:cBhvr>
                                    </p:animEffect>
                                  </p:childTnLst>
                                </p:cTn>
                              </p:par>
                            </p:childTnLst>
                          </p:cTn>
                        </p:par>
                        <p:par>
                          <p:cTn id="33" fill="hold" nodeType="afterGroup">
                            <p:stCondLst>
                              <p:cond delay="1000"/>
                            </p:stCondLst>
                            <p:childTnLst>
                              <p:par>
                                <p:cTn id="34" presetID="47" presetClass="entr" presetSubtype="0"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1000"/>
                                        <p:tgtEl>
                                          <p:spTgt spid="18"/>
                                        </p:tgtEl>
                                      </p:cBhvr>
                                    </p:animEffect>
                                    <p:anim calcmode="lin" valueType="num">
                                      <p:cBhvr>
                                        <p:cTn id="37" dur="1000" fill="hold"/>
                                        <p:tgtEl>
                                          <p:spTgt spid="18"/>
                                        </p:tgtEl>
                                        <p:attrNameLst>
                                          <p:attrName>ppt_x</p:attrName>
                                        </p:attrNameLst>
                                      </p:cBhvr>
                                      <p:tavLst>
                                        <p:tav tm="0">
                                          <p:val>
                                            <p:strVal val="#ppt_x"/>
                                          </p:val>
                                        </p:tav>
                                        <p:tav tm="100000">
                                          <p:val>
                                            <p:strVal val="#ppt_x"/>
                                          </p:val>
                                        </p:tav>
                                      </p:tavLst>
                                    </p:anim>
                                    <p:anim calcmode="lin" valueType="num">
                                      <p:cBhvr>
                                        <p:cTn id="3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P spid="15" grpId="0" animBg="1"/>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Untitled-2 cop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2088" y="2139950"/>
            <a:ext cx="2957512"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Rectangle 16"/>
          <p:cNvSpPr>
            <a:spLocks noChangeArrowheads="1"/>
          </p:cNvSpPr>
          <p:nvPr/>
        </p:nvSpPr>
        <p:spPr bwMode="auto">
          <a:xfrm>
            <a:off x="44450" y="5962650"/>
            <a:ext cx="533400" cy="6223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endParaRPr lang="en-US" altLang="en-US"/>
          </a:p>
        </p:txBody>
      </p:sp>
      <p:pic>
        <p:nvPicPr>
          <p:cNvPr id="16" name="Picture 15" descr="Untitled-1 copy.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9250" y="4964113"/>
            <a:ext cx="2632075" cy="162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Rectangle 9"/>
          <p:cNvSpPr>
            <a:spLocks noChangeArrowheads="1"/>
          </p:cNvSpPr>
          <p:nvPr/>
        </p:nvSpPr>
        <p:spPr bwMode="auto">
          <a:xfrm>
            <a:off x="0" y="279400"/>
            <a:ext cx="911701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r" eaLnBrk="1" hangingPunct="1"/>
            <a:r>
              <a:rPr lang="en-US" altLang="en-US" sz="3200"/>
              <a:t>Table A.4 </a:t>
            </a:r>
            <a:r>
              <a:rPr lang="en-US" altLang="en-US" sz="3200" i="1"/>
              <a:t>t</a:t>
            </a:r>
            <a:r>
              <a:rPr lang="en-US" altLang="en-US" sz="3200"/>
              <a:t>-Distribution</a:t>
            </a:r>
          </a:p>
        </p:txBody>
      </p:sp>
      <p:sp>
        <p:nvSpPr>
          <p:cNvPr id="19462" name="Rectangle 3"/>
          <p:cNvSpPr>
            <a:spLocks noChangeArrowheads="1"/>
          </p:cNvSpPr>
          <p:nvPr/>
        </p:nvSpPr>
        <p:spPr bwMode="auto">
          <a:xfrm>
            <a:off x="0" y="12700"/>
            <a:ext cx="313055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bIns="82800"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r" eaLnBrk="1" hangingPunct="1"/>
            <a:r>
              <a:rPr lang="en-US" altLang="en-US" sz="1400"/>
              <a:t>Chapter 8.7</a:t>
            </a:r>
          </a:p>
        </p:txBody>
      </p:sp>
      <p:sp>
        <p:nvSpPr>
          <p:cNvPr id="19463" name="Rectangle 4"/>
          <p:cNvSpPr>
            <a:spLocks noChangeArrowheads="1"/>
          </p:cNvSpPr>
          <p:nvPr/>
        </p:nvSpPr>
        <p:spPr bwMode="auto">
          <a:xfrm>
            <a:off x="3133725" y="12700"/>
            <a:ext cx="601027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bIns="82800"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eaLnBrk="1" hangingPunct="1"/>
            <a:r>
              <a:rPr lang="en-US" altLang="en-US" sz="1400" i="1"/>
              <a:t>t</a:t>
            </a:r>
            <a:r>
              <a:rPr lang="en-US" altLang="en-US" sz="1400"/>
              <a:t>-Distribution</a:t>
            </a:r>
          </a:p>
        </p:txBody>
      </p:sp>
      <p:pic>
        <p:nvPicPr>
          <p:cNvPr id="5519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8050" y="784225"/>
            <a:ext cx="4724400" cy="580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
          <p:cNvSpPr>
            <a:spLocks noChangeArrowheads="1"/>
          </p:cNvSpPr>
          <p:nvPr/>
        </p:nvSpPr>
        <p:spPr bwMode="auto">
          <a:xfrm>
            <a:off x="71438" y="863600"/>
            <a:ext cx="2944812"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5113" indent="-265113"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lnSpc>
                <a:spcPct val="80000"/>
              </a:lnSpc>
              <a:spcBef>
                <a:spcPct val="30000"/>
              </a:spcBef>
              <a:buClr>
                <a:srgbClr val="FF2E62"/>
              </a:buClr>
              <a:buFont typeface="Wingdings" panose="05000000000000000000" pitchFamily="2" charset="2"/>
              <a:buChar char="n"/>
            </a:pPr>
            <a:r>
              <a:rPr lang="en-US" altLang="en-US" sz="2000">
                <a:solidFill>
                  <a:schemeClr val="tx1"/>
                </a:solidFill>
              </a:rPr>
              <a:t>It is customary to let </a:t>
            </a:r>
            <a:r>
              <a:rPr lang="en-US" altLang="en-US" sz="2000" i="1">
                <a:solidFill>
                  <a:schemeClr val="tx1"/>
                </a:solidFill>
              </a:rPr>
              <a:t>t</a:t>
            </a:r>
            <a:r>
              <a:rPr lang="el-GR" altLang="en-US" sz="2000" i="1" baseline="-25000">
                <a:solidFill>
                  <a:schemeClr val="tx1"/>
                </a:solidFill>
                <a:latin typeface="Times New Roman" panose="02020603050405020304" pitchFamily="18" charset="0"/>
                <a:cs typeface="Times New Roman" panose="02020603050405020304" pitchFamily="18" charset="0"/>
              </a:rPr>
              <a:t>α</a:t>
            </a:r>
            <a:r>
              <a:rPr lang="en-US" altLang="en-US" sz="2000" i="1">
                <a:solidFill>
                  <a:schemeClr val="tx1"/>
                </a:solidFill>
              </a:rPr>
              <a:t> </a:t>
            </a:r>
            <a:r>
              <a:rPr lang="en-US" altLang="en-US" sz="2000">
                <a:solidFill>
                  <a:schemeClr val="tx1"/>
                </a:solidFill>
              </a:rPr>
              <a:t>represent the </a:t>
            </a:r>
            <a:r>
              <a:rPr lang="en-US" altLang="en-US" sz="2000" i="1">
                <a:solidFill>
                  <a:schemeClr val="tx1"/>
                </a:solidFill>
              </a:rPr>
              <a:t>t</a:t>
            </a:r>
            <a:r>
              <a:rPr lang="en-US" altLang="en-US" sz="2000">
                <a:solidFill>
                  <a:schemeClr val="tx1"/>
                </a:solidFill>
              </a:rPr>
              <a:t>-value above which we find an area equal to </a:t>
            </a:r>
            <a:r>
              <a:rPr lang="el-GR" altLang="en-US" sz="2000" i="1">
                <a:solidFill>
                  <a:schemeClr val="tx1"/>
                </a:solidFill>
                <a:latin typeface="Times New Roman" panose="02020603050405020304" pitchFamily="18" charset="0"/>
                <a:cs typeface="Times New Roman" panose="02020603050405020304" pitchFamily="18" charset="0"/>
              </a:rPr>
              <a:t>α</a:t>
            </a:r>
            <a:r>
              <a:rPr lang="en-US" altLang="en-US" sz="2000">
                <a:solidFill>
                  <a:schemeClr val="tx1"/>
                </a:solidFill>
              </a:rPr>
              <a:t>.  </a:t>
            </a:r>
          </a:p>
        </p:txBody>
      </p:sp>
      <p:sp>
        <p:nvSpPr>
          <p:cNvPr id="14" name="Rectangle 2"/>
          <p:cNvSpPr>
            <a:spLocks noChangeArrowheads="1"/>
          </p:cNvSpPr>
          <p:nvPr/>
        </p:nvSpPr>
        <p:spPr bwMode="auto">
          <a:xfrm>
            <a:off x="71438" y="3829050"/>
            <a:ext cx="3211512"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5113" indent="-265113"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lnSpc>
                <a:spcPct val="80000"/>
              </a:lnSpc>
              <a:spcBef>
                <a:spcPct val="30000"/>
              </a:spcBef>
              <a:buClr>
                <a:srgbClr val="FF2E62"/>
              </a:buClr>
              <a:buFont typeface="Wingdings" panose="05000000000000000000" pitchFamily="2" charset="2"/>
              <a:buChar char="n"/>
            </a:pPr>
            <a:r>
              <a:rPr lang="en-US" altLang="en-US" sz="2000">
                <a:solidFill>
                  <a:schemeClr val="tx1"/>
                </a:solidFill>
              </a:rPr>
              <a:t>The </a:t>
            </a:r>
            <a:r>
              <a:rPr lang="en-US" altLang="en-US" sz="2000" i="1">
                <a:solidFill>
                  <a:schemeClr val="tx1"/>
                </a:solidFill>
              </a:rPr>
              <a:t>t</a:t>
            </a:r>
            <a:r>
              <a:rPr lang="en-US" altLang="en-US" sz="2000">
                <a:solidFill>
                  <a:schemeClr val="tx1"/>
                </a:solidFill>
              </a:rPr>
              <a:t>-distribution is symmetric about a mean of zero, that is, </a:t>
            </a:r>
            <a:r>
              <a:rPr lang="en-US" altLang="en-US" sz="2000" i="1">
                <a:solidFill>
                  <a:schemeClr val="tx1"/>
                </a:solidFill>
              </a:rPr>
              <a:t>t</a:t>
            </a:r>
            <a:r>
              <a:rPr lang="en-US" altLang="en-US" sz="2000" baseline="-25000">
                <a:solidFill>
                  <a:schemeClr val="tx1"/>
                </a:solidFill>
              </a:rPr>
              <a:t>1–</a:t>
            </a:r>
            <a:r>
              <a:rPr lang="el-GR" altLang="en-US" sz="2000" baseline="-25000">
                <a:solidFill>
                  <a:schemeClr val="tx1"/>
                </a:solidFill>
                <a:latin typeface="Times New Roman" panose="02020603050405020304" pitchFamily="18" charset="0"/>
                <a:cs typeface="Times New Roman" panose="02020603050405020304" pitchFamily="18" charset="0"/>
              </a:rPr>
              <a:t>α</a:t>
            </a:r>
            <a:r>
              <a:rPr lang="en-US" altLang="en-US" sz="2000">
                <a:solidFill>
                  <a:schemeClr val="tx1"/>
                </a:solidFill>
              </a:rPr>
              <a:t> = –</a:t>
            </a:r>
            <a:r>
              <a:rPr lang="en-US" altLang="en-US" sz="2000" i="1">
                <a:solidFill>
                  <a:schemeClr val="tx1"/>
                </a:solidFill>
              </a:rPr>
              <a:t>t</a:t>
            </a:r>
            <a:r>
              <a:rPr lang="el-GR" altLang="en-US" sz="2000" i="1" baseline="-25000">
                <a:solidFill>
                  <a:schemeClr val="tx1"/>
                </a:solidFill>
                <a:latin typeface="Times New Roman" panose="02020603050405020304" pitchFamily="18" charset="0"/>
                <a:cs typeface="Times New Roman" panose="02020603050405020304" pitchFamily="18" charset="0"/>
              </a:rPr>
              <a:t>α</a:t>
            </a:r>
            <a:r>
              <a:rPr lang="en-US" altLang="en-US" sz="2000">
                <a:solidFill>
                  <a:schemeClr val="tx1"/>
                </a:solidFill>
              </a:rPr>
              <a:t> </a:t>
            </a:r>
          </a:p>
        </p:txBody>
      </p:sp>
    </p:spTree>
    <p:extLst>
      <p:ext uri="{BB962C8B-B14F-4D97-AF65-F5344CB8AC3E}">
        <p14:creationId xmlns:p14="http://schemas.microsoft.com/office/powerpoint/2010/main" val="209339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551939"/>
                                        </p:tgtEl>
                                        <p:attrNameLst>
                                          <p:attrName>style.visibility</p:attrName>
                                        </p:attrNameLst>
                                      </p:cBhvr>
                                      <p:to>
                                        <p:strVal val="visible"/>
                                      </p:to>
                                    </p:set>
                                    <p:animEffect transition="in" filter="fade">
                                      <p:cBhvr>
                                        <p:cTn id="7" dur="1000"/>
                                        <p:tgtEl>
                                          <p:spTgt spid="5519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1000"/>
                                        <p:tgtEl>
                                          <p:spTgt spid="12">
                                            <p:txEl>
                                              <p:pRg st="0" end="0"/>
                                            </p:txEl>
                                          </p:spTgt>
                                        </p:tgtEl>
                                      </p:cBhvr>
                                    </p:animEffect>
                                  </p:childTnLst>
                                </p:cTn>
                              </p:par>
                            </p:childTnLst>
                          </p:cTn>
                        </p:par>
                        <p:par>
                          <p:cTn id="13" fill="hold" nodeType="afterGroup">
                            <p:stCondLst>
                              <p:cond delay="1000"/>
                            </p:stCondLst>
                            <p:childTnLst>
                              <p:par>
                                <p:cTn id="14" presetID="10" presetClass="entr" presetSubtype="0"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1000"/>
                                        <p:tgtEl>
                                          <p:spTgt spid="1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animEffect transition="in" filter="fade">
                                      <p:cBhvr>
                                        <p:cTn id="21" dur="1000"/>
                                        <p:tgtEl>
                                          <p:spTgt spid="14">
                                            <p:txEl>
                                              <p:pRg st="0" end="0"/>
                                            </p:txEl>
                                          </p:spTgt>
                                        </p:tgtEl>
                                      </p:cBhvr>
                                    </p:animEffect>
                                  </p:childTnLst>
                                </p:cTn>
                              </p:par>
                            </p:childTnLst>
                          </p:cTn>
                        </p:par>
                        <p:par>
                          <p:cTn id="22" fill="hold" nodeType="afterGroup">
                            <p:stCondLst>
                              <p:cond delay="1000"/>
                            </p:stCondLst>
                            <p:childTnLst>
                              <p:par>
                                <p:cTn id="23" presetID="10" presetClass="entr" presetSubtype="0"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9"/>
          <p:cNvSpPr>
            <a:spLocks noChangeArrowheads="1"/>
          </p:cNvSpPr>
          <p:nvPr/>
        </p:nvSpPr>
        <p:spPr bwMode="auto">
          <a:xfrm>
            <a:off x="0" y="279400"/>
            <a:ext cx="911701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r" eaLnBrk="1" hangingPunct="1"/>
            <a:r>
              <a:rPr lang="en-US" altLang="en-US" sz="3200"/>
              <a:t>Table A.4 </a:t>
            </a:r>
            <a:r>
              <a:rPr lang="en-US" altLang="en-US" sz="3200" i="1"/>
              <a:t>t</a:t>
            </a:r>
            <a:r>
              <a:rPr lang="en-US" altLang="en-US" sz="3200"/>
              <a:t>-Distribution</a:t>
            </a:r>
          </a:p>
        </p:txBody>
      </p:sp>
      <p:sp>
        <p:nvSpPr>
          <p:cNvPr id="20483" name="Rectangle 3"/>
          <p:cNvSpPr>
            <a:spLocks noChangeArrowheads="1"/>
          </p:cNvSpPr>
          <p:nvPr/>
        </p:nvSpPr>
        <p:spPr bwMode="auto">
          <a:xfrm>
            <a:off x="0" y="12700"/>
            <a:ext cx="313055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bIns="82800"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r" eaLnBrk="1" hangingPunct="1"/>
            <a:r>
              <a:rPr lang="en-US" altLang="en-US" sz="1400"/>
              <a:t>Chapter 8.7</a:t>
            </a:r>
          </a:p>
        </p:txBody>
      </p:sp>
      <p:sp>
        <p:nvSpPr>
          <p:cNvPr id="20484" name="Rectangle 4"/>
          <p:cNvSpPr>
            <a:spLocks noChangeArrowheads="1"/>
          </p:cNvSpPr>
          <p:nvPr/>
        </p:nvSpPr>
        <p:spPr bwMode="auto">
          <a:xfrm>
            <a:off x="3133725" y="12700"/>
            <a:ext cx="601027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bIns="82800"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eaLnBrk="1" hangingPunct="1"/>
            <a:r>
              <a:rPr lang="en-US" altLang="en-US" sz="1400" i="1"/>
              <a:t>t</a:t>
            </a:r>
            <a:r>
              <a:rPr lang="en-US" altLang="en-US" sz="1400"/>
              <a:t>-Distribution</a:t>
            </a:r>
          </a:p>
        </p:txBody>
      </p:sp>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8525" y="792163"/>
            <a:ext cx="5267325"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
          <p:cNvSpPr>
            <a:spLocks noChangeArrowheads="1"/>
          </p:cNvSpPr>
          <p:nvPr/>
        </p:nvSpPr>
        <p:spPr bwMode="auto">
          <a:xfrm>
            <a:off x="71438" y="863600"/>
            <a:ext cx="3344862" cy="443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5113" indent="-265113"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lnSpc>
                <a:spcPct val="80000"/>
              </a:lnSpc>
              <a:spcBef>
                <a:spcPct val="30000"/>
              </a:spcBef>
              <a:buClr>
                <a:srgbClr val="FF2E62"/>
              </a:buClr>
              <a:buFont typeface="Wingdings" panose="05000000000000000000" pitchFamily="2" charset="2"/>
              <a:buChar char="n"/>
            </a:pPr>
            <a:r>
              <a:rPr lang="en-US" altLang="en-US" sz="2000">
                <a:solidFill>
                  <a:schemeClr val="tx1"/>
                </a:solidFill>
              </a:rPr>
              <a:t>A </a:t>
            </a:r>
            <a:r>
              <a:rPr lang="en-US" altLang="en-US" sz="2000" i="1">
                <a:solidFill>
                  <a:schemeClr val="tx1"/>
                </a:solidFill>
              </a:rPr>
              <a:t>t</a:t>
            </a:r>
            <a:r>
              <a:rPr lang="en-US" altLang="en-US" sz="2000">
                <a:solidFill>
                  <a:schemeClr val="tx1"/>
                </a:solidFill>
              </a:rPr>
              <a:t>-value that falls below –</a:t>
            </a:r>
            <a:r>
              <a:rPr lang="en-US" altLang="en-US" sz="2000" i="1">
                <a:solidFill>
                  <a:schemeClr val="tx1"/>
                </a:solidFill>
              </a:rPr>
              <a:t>t</a:t>
            </a:r>
            <a:r>
              <a:rPr lang="en-US" altLang="en-US" sz="2000" baseline="-25000">
                <a:solidFill>
                  <a:schemeClr val="tx1"/>
                </a:solidFill>
              </a:rPr>
              <a:t>0.025</a:t>
            </a:r>
            <a:r>
              <a:rPr lang="en-US" altLang="en-US" sz="2000">
                <a:solidFill>
                  <a:schemeClr val="tx1"/>
                </a:solidFill>
              </a:rPr>
              <a:t> or above </a:t>
            </a:r>
            <a:r>
              <a:rPr lang="en-US" altLang="en-US" sz="2000" i="1">
                <a:solidFill>
                  <a:schemeClr val="tx1"/>
                </a:solidFill>
              </a:rPr>
              <a:t>t</a:t>
            </a:r>
            <a:r>
              <a:rPr lang="en-US" altLang="en-US" sz="2000" baseline="-25000">
                <a:solidFill>
                  <a:schemeClr val="tx1"/>
                </a:solidFill>
              </a:rPr>
              <a:t>0.025</a:t>
            </a:r>
            <a:r>
              <a:rPr lang="en-US" altLang="en-US" sz="2000">
                <a:solidFill>
                  <a:schemeClr val="tx1"/>
                </a:solidFill>
              </a:rPr>
              <a:t> would tend to make us believe that either a very </a:t>
            </a:r>
            <a:r>
              <a:rPr lang="en-US" altLang="en-US" sz="2000" u="sng">
                <a:solidFill>
                  <a:schemeClr val="tx1"/>
                </a:solidFill>
              </a:rPr>
              <a:t>rare</a:t>
            </a:r>
            <a:r>
              <a:rPr lang="en-US" altLang="en-US" sz="2000">
                <a:solidFill>
                  <a:schemeClr val="tx1"/>
                </a:solidFill>
              </a:rPr>
              <a:t> event has taken place </a:t>
            </a:r>
            <a:r>
              <a:rPr lang="en-US" altLang="en-US" sz="2000" b="1">
                <a:solidFill>
                  <a:schemeClr val="tx1"/>
                </a:solidFill>
              </a:rPr>
              <a:t>or</a:t>
            </a:r>
            <a:r>
              <a:rPr lang="en-US" altLang="en-US" sz="2000">
                <a:solidFill>
                  <a:schemeClr val="tx1"/>
                </a:solidFill>
              </a:rPr>
              <a:t> perhaps our </a:t>
            </a:r>
            <a:r>
              <a:rPr lang="en-US" altLang="en-US" sz="2000" u="sng">
                <a:solidFill>
                  <a:schemeClr val="tx1"/>
                </a:solidFill>
              </a:rPr>
              <a:t>assumption</a:t>
            </a:r>
            <a:r>
              <a:rPr lang="en-US" altLang="en-US" sz="2000">
                <a:solidFill>
                  <a:schemeClr val="tx1"/>
                </a:solidFill>
              </a:rPr>
              <a:t> about </a:t>
            </a:r>
            <a:r>
              <a:rPr lang="el-GR" altLang="en-US" sz="2000" i="1">
                <a:solidFill>
                  <a:schemeClr val="tx1"/>
                </a:solidFill>
              </a:rPr>
              <a:t>μ</a:t>
            </a:r>
            <a:r>
              <a:rPr lang="en-US" altLang="en-US" sz="2000">
                <a:solidFill>
                  <a:schemeClr val="tx1"/>
                </a:solidFill>
              </a:rPr>
              <a:t> is in error.</a:t>
            </a:r>
          </a:p>
          <a:p>
            <a:pPr algn="l" eaLnBrk="1" hangingPunct="1">
              <a:lnSpc>
                <a:spcPct val="80000"/>
              </a:lnSpc>
              <a:spcBef>
                <a:spcPct val="30000"/>
              </a:spcBef>
              <a:buClr>
                <a:srgbClr val="FF2E62"/>
              </a:buClr>
              <a:buFont typeface="Wingdings" panose="05000000000000000000" pitchFamily="2" charset="2"/>
              <a:buChar char="n"/>
            </a:pPr>
            <a:r>
              <a:rPr lang="en-US" altLang="en-US" sz="2000">
                <a:solidFill>
                  <a:schemeClr val="tx1"/>
                </a:solidFill>
              </a:rPr>
              <a:t>Should this happen, we shall make the latter decision and claim that our assumed value of </a:t>
            </a:r>
            <a:r>
              <a:rPr lang="el-GR" altLang="en-US" sz="2000" i="1">
                <a:solidFill>
                  <a:schemeClr val="tx1"/>
                </a:solidFill>
              </a:rPr>
              <a:t>μ</a:t>
            </a:r>
            <a:r>
              <a:rPr lang="en-US" altLang="en-US" sz="2000">
                <a:solidFill>
                  <a:schemeClr val="tx1"/>
                </a:solidFill>
              </a:rPr>
              <a:t> is in error.</a:t>
            </a:r>
          </a:p>
        </p:txBody>
      </p:sp>
    </p:spTree>
    <p:extLst>
      <p:ext uri="{BB962C8B-B14F-4D97-AF65-F5344CB8AC3E}">
        <p14:creationId xmlns:p14="http://schemas.microsoft.com/office/powerpoint/2010/main" val="34462337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1000"/>
                                        <p:tgtEl>
                                          <p:spTgt spid="1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fade">
                                      <p:cBhvr>
                                        <p:cTn id="17" dur="10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a:spLocks noChangeArrowheads="1"/>
          </p:cNvSpPr>
          <p:nvPr/>
        </p:nvSpPr>
        <p:spPr bwMode="auto">
          <a:xfrm>
            <a:off x="2319338" y="1828800"/>
            <a:ext cx="652462" cy="400050"/>
          </a:xfrm>
          <a:prstGeom prst="rect">
            <a:avLst/>
          </a:prstGeom>
          <a:solidFill>
            <a:srgbClr val="FF2E62">
              <a:alpha val="30196"/>
            </a:srgbClr>
          </a:solidFill>
          <a:ln w="19050" algn="ctr">
            <a:solidFill>
              <a:srgbClr val="FF94AF"/>
            </a:solidFill>
            <a:round/>
            <a:headEnd/>
            <a:tailEnd/>
          </a:ln>
        </p:spPr>
        <p:txBody>
          <a:bodyPr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endParaRPr lang="en-US" altLang="en-US"/>
          </a:p>
        </p:txBody>
      </p:sp>
      <p:sp>
        <p:nvSpPr>
          <p:cNvPr id="28" name="Rectangle 27"/>
          <p:cNvSpPr>
            <a:spLocks noChangeArrowheads="1"/>
          </p:cNvSpPr>
          <p:nvPr/>
        </p:nvSpPr>
        <p:spPr bwMode="auto">
          <a:xfrm>
            <a:off x="2897188" y="4895850"/>
            <a:ext cx="696912" cy="400050"/>
          </a:xfrm>
          <a:prstGeom prst="rect">
            <a:avLst/>
          </a:prstGeom>
          <a:solidFill>
            <a:srgbClr val="FF2E62">
              <a:alpha val="30196"/>
            </a:srgbClr>
          </a:solidFill>
          <a:ln w="19050" algn="ctr">
            <a:solidFill>
              <a:srgbClr val="FF94AF"/>
            </a:solidFill>
            <a:round/>
            <a:headEnd/>
            <a:tailEnd/>
          </a:ln>
        </p:spPr>
        <p:txBody>
          <a:bodyPr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endParaRPr lang="en-US" altLang="en-US"/>
          </a:p>
        </p:txBody>
      </p:sp>
      <p:sp>
        <p:nvSpPr>
          <p:cNvPr id="8200" name="Rectangle 9"/>
          <p:cNvSpPr>
            <a:spLocks noChangeArrowheads="1"/>
          </p:cNvSpPr>
          <p:nvPr/>
        </p:nvSpPr>
        <p:spPr bwMode="auto">
          <a:xfrm>
            <a:off x="0" y="279400"/>
            <a:ext cx="911701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r" eaLnBrk="1" hangingPunct="1"/>
            <a:r>
              <a:rPr lang="en-US" altLang="en-US" sz="3200" i="1"/>
              <a:t>t</a:t>
            </a:r>
            <a:r>
              <a:rPr lang="en-US" altLang="en-US" sz="3200"/>
              <a:t>-Distribution</a:t>
            </a:r>
          </a:p>
        </p:txBody>
      </p:sp>
      <p:sp>
        <p:nvSpPr>
          <p:cNvPr id="8201" name="Rectangle 3"/>
          <p:cNvSpPr>
            <a:spLocks noChangeArrowheads="1"/>
          </p:cNvSpPr>
          <p:nvPr/>
        </p:nvSpPr>
        <p:spPr bwMode="auto">
          <a:xfrm>
            <a:off x="0" y="12700"/>
            <a:ext cx="313055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bIns="82800"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r" eaLnBrk="1" hangingPunct="1"/>
            <a:r>
              <a:rPr lang="en-US" altLang="en-US" sz="1400"/>
              <a:t>Chapter 8.7</a:t>
            </a:r>
          </a:p>
        </p:txBody>
      </p:sp>
      <p:sp>
        <p:nvSpPr>
          <p:cNvPr id="8202" name="Rectangle 4"/>
          <p:cNvSpPr>
            <a:spLocks noChangeArrowheads="1"/>
          </p:cNvSpPr>
          <p:nvPr/>
        </p:nvSpPr>
        <p:spPr bwMode="auto">
          <a:xfrm>
            <a:off x="3133725" y="12700"/>
            <a:ext cx="601027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bIns="82800"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eaLnBrk="1" hangingPunct="1"/>
            <a:r>
              <a:rPr lang="en-US" altLang="en-US" sz="1400" i="1"/>
              <a:t>t</a:t>
            </a:r>
            <a:r>
              <a:rPr lang="en-US" altLang="en-US" sz="1400"/>
              <a:t>-Distribution</a:t>
            </a:r>
          </a:p>
        </p:txBody>
      </p:sp>
      <p:grpSp>
        <p:nvGrpSpPr>
          <p:cNvPr id="2" name="Group 16"/>
          <p:cNvGrpSpPr>
            <a:grpSpLocks/>
          </p:cNvGrpSpPr>
          <p:nvPr/>
        </p:nvGrpSpPr>
        <p:grpSpPr bwMode="auto">
          <a:xfrm>
            <a:off x="0" y="792163"/>
            <a:ext cx="727075" cy="539750"/>
            <a:chOff x="0" y="2730866"/>
            <a:chExt cx="727075" cy="540000"/>
          </a:xfrm>
        </p:grpSpPr>
        <p:sp>
          <p:nvSpPr>
            <p:cNvPr id="8212" name="Rectangle 10"/>
            <p:cNvSpPr>
              <a:spLocks noChangeArrowheads="1"/>
            </p:cNvSpPr>
            <p:nvPr/>
          </p:nvSpPr>
          <p:spPr bwMode="auto">
            <a:xfrm>
              <a:off x="0" y="2850050"/>
              <a:ext cx="727075" cy="90000"/>
            </a:xfrm>
            <a:prstGeom prst="rect">
              <a:avLst/>
            </a:prstGeom>
            <a:solidFill>
              <a:srgbClr val="FF578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endParaRPr lang="en-US" altLang="en-US"/>
            </a:p>
          </p:txBody>
        </p:sp>
        <p:cxnSp>
          <p:nvCxnSpPr>
            <p:cNvPr id="8213" name="Straight Connector 11"/>
            <p:cNvCxnSpPr>
              <a:cxnSpLocks noChangeShapeType="1"/>
            </p:cNvCxnSpPr>
            <p:nvPr/>
          </p:nvCxnSpPr>
          <p:spPr bwMode="auto">
            <a:xfrm rot="16200000" flipH="1">
              <a:off x="-143000" y="3000866"/>
              <a:ext cx="540000" cy="0"/>
            </a:xfrm>
            <a:prstGeom prst="line">
              <a:avLst/>
            </a:prstGeom>
            <a:noFill/>
            <a:ln w="12700" algn="ctr">
              <a:solidFill>
                <a:srgbClr val="FF5781"/>
              </a:solidFill>
              <a:round/>
              <a:headEnd/>
              <a:tailEnd/>
            </a:ln>
            <a:extLst>
              <a:ext uri="{909E8E84-426E-40DD-AFC4-6F175D3DCCD1}">
                <a14:hiddenFill xmlns:a14="http://schemas.microsoft.com/office/drawing/2010/main">
                  <a:noFill/>
                </a14:hiddenFill>
              </a:ext>
            </a:extLst>
          </p:spPr>
        </p:cxnSp>
      </p:grpSp>
      <p:sp>
        <p:nvSpPr>
          <p:cNvPr id="13" name="Rectangle 2"/>
          <p:cNvSpPr>
            <a:spLocks noChangeArrowheads="1"/>
          </p:cNvSpPr>
          <p:nvPr/>
        </p:nvSpPr>
        <p:spPr bwMode="auto">
          <a:xfrm>
            <a:off x="71438" y="1017588"/>
            <a:ext cx="90725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lnSpc>
                <a:spcPct val="80000"/>
              </a:lnSpc>
              <a:spcBef>
                <a:spcPct val="30000"/>
              </a:spcBef>
              <a:buClr>
                <a:srgbClr val="FF2E62"/>
              </a:buClr>
            </a:pPr>
            <a:r>
              <a:rPr lang="en-US" altLang="en-US" sz="2000">
                <a:solidFill>
                  <a:schemeClr val="tx1"/>
                </a:solidFill>
              </a:rPr>
              <a:t>The </a:t>
            </a:r>
            <a:r>
              <a:rPr lang="en-US" altLang="en-US" sz="2000" i="1">
                <a:solidFill>
                  <a:schemeClr val="tx1"/>
                </a:solidFill>
              </a:rPr>
              <a:t>t</a:t>
            </a:r>
            <a:r>
              <a:rPr lang="en-US" altLang="en-US" sz="2000">
                <a:solidFill>
                  <a:schemeClr val="tx1"/>
                </a:solidFill>
              </a:rPr>
              <a:t>-value with </a:t>
            </a:r>
            <a:r>
              <a:rPr lang="en-US" altLang="en-US" sz="2000" i="1">
                <a:solidFill>
                  <a:schemeClr val="tx1"/>
                </a:solidFill>
              </a:rPr>
              <a:t>v</a:t>
            </a:r>
            <a:r>
              <a:rPr lang="en-US" altLang="en-US" sz="800">
                <a:solidFill>
                  <a:schemeClr val="tx1"/>
                </a:solidFill>
              </a:rPr>
              <a:t> </a:t>
            </a:r>
            <a:r>
              <a:rPr lang="en-US" altLang="en-US" sz="2000">
                <a:solidFill>
                  <a:schemeClr val="tx1"/>
                </a:solidFill>
              </a:rPr>
              <a:t>=</a:t>
            </a:r>
            <a:r>
              <a:rPr lang="en-US" altLang="en-US" sz="800">
                <a:solidFill>
                  <a:schemeClr val="tx1"/>
                </a:solidFill>
              </a:rPr>
              <a:t> </a:t>
            </a:r>
            <a:r>
              <a:rPr lang="en-US" altLang="en-US" sz="2000">
                <a:solidFill>
                  <a:schemeClr val="tx1"/>
                </a:solidFill>
              </a:rPr>
              <a:t>14 degrees of freedom that leaves an area of 0.025 to the left, and therefore an area of 0.975 to the right, is</a:t>
            </a:r>
          </a:p>
        </p:txBody>
      </p:sp>
      <p:sp>
        <p:nvSpPr>
          <p:cNvPr id="14" name="Rectangle 13"/>
          <p:cNvSpPr>
            <a:spLocks noChangeArrowheads="1"/>
          </p:cNvSpPr>
          <p:nvPr/>
        </p:nvSpPr>
        <p:spPr bwMode="auto">
          <a:xfrm>
            <a:off x="0" y="1651000"/>
            <a:ext cx="266700" cy="107950"/>
          </a:xfrm>
          <a:prstGeom prst="rect">
            <a:avLst/>
          </a:prstGeom>
          <a:solidFill>
            <a:srgbClr val="FF94AF"/>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endParaRPr lang="en-US" altLang="en-US"/>
          </a:p>
        </p:txBody>
      </p:sp>
      <p:graphicFrame>
        <p:nvGraphicFramePr>
          <p:cNvPr id="283658" name="Object 7"/>
          <p:cNvGraphicFramePr>
            <a:graphicFrameLocks noChangeAspect="1"/>
          </p:cNvGraphicFramePr>
          <p:nvPr>
            <p:extLst>
              <p:ext uri="{D42A27DB-BD31-4B8C-83A1-F6EECF244321}">
                <p14:modId xmlns:p14="http://schemas.microsoft.com/office/powerpoint/2010/main" val="3129051497"/>
              </p:ext>
            </p:extLst>
          </p:nvPr>
        </p:nvGraphicFramePr>
        <p:xfrm>
          <a:off x="779463" y="1873250"/>
          <a:ext cx="1262062" cy="366713"/>
        </p:xfrm>
        <a:graphic>
          <a:graphicData uri="http://schemas.openxmlformats.org/presentationml/2006/ole">
            <mc:AlternateContent xmlns:mc="http://schemas.openxmlformats.org/markup-compatibility/2006">
              <mc:Choice xmlns:v="urn:schemas-microsoft-com:vml" Requires="v">
                <p:oleObj spid="_x0000_s636946" name="Equation" r:id="rId3" imgW="787320" imgH="228600" progId="Equation.DSMT4">
                  <p:embed/>
                </p:oleObj>
              </mc:Choice>
              <mc:Fallback>
                <p:oleObj name="Equation" r:id="rId3" imgW="78732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463" y="1873250"/>
                        <a:ext cx="12620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3"/>
          <p:cNvGraphicFramePr>
            <a:graphicFrameLocks noChangeAspect="1"/>
          </p:cNvGraphicFramePr>
          <p:nvPr>
            <p:extLst>
              <p:ext uri="{D42A27DB-BD31-4B8C-83A1-F6EECF244321}">
                <p14:modId xmlns:p14="http://schemas.microsoft.com/office/powerpoint/2010/main" val="1616603894"/>
              </p:ext>
            </p:extLst>
          </p:nvPr>
        </p:nvGraphicFramePr>
        <p:xfrm>
          <a:off x="2065338" y="1901825"/>
          <a:ext cx="874712" cy="325438"/>
        </p:xfrm>
        <a:graphic>
          <a:graphicData uri="http://schemas.openxmlformats.org/presentationml/2006/ole">
            <mc:AlternateContent xmlns:mc="http://schemas.openxmlformats.org/markup-compatibility/2006">
              <mc:Choice xmlns:v="urn:schemas-microsoft-com:vml" Requires="v">
                <p:oleObj spid="_x0000_s636947" name="Equation" r:id="rId5" imgW="545760" imgH="203040" progId="Equation.DSMT4">
                  <p:embed/>
                </p:oleObj>
              </mc:Choice>
              <mc:Fallback>
                <p:oleObj name="Equation" r:id="rId5" imgW="545760" imgH="203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5338" y="1901825"/>
                        <a:ext cx="874712"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16"/>
          <p:cNvGrpSpPr>
            <a:grpSpLocks/>
          </p:cNvGrpSpPr>
          <p:nvPr/>
        </p:nvGrpSpPr>
        <p:grpSpPr bwMode="auto">
          <a:xfrm>
            <a:off x="0" y="3503613"/>
            <a:ext cx="727075" cy="360362"/>
            <a:chOff x="0" y="2745820"/>
            <a:chExt cx="727075" cy="360000"/>
          </a:xfrm>
        </p:grpSpPr>
        <p:sp>
          <p:nvSpPr>
            <p:cNvPr id="8210" name="Rectangle 16"/>
            <p:cNvSpPr>
              <a:spLocks noChangeArrowheads="1"/>
            </p:cNvSpPr>
            <p:nvPr/>
          </p:nvSpPr>
          <p:spPr bwMode="auto">
            <a:xfrm>
              <a:off x="0" y="2850050"/>
              <a:ext cx="727075" cy="90000"/>
            </a:xfrm>
            <a:prstGeom prst="rect">
              <a:avLst/>
            </a:prstGeom>
            <a:solidFill>
              <a:srgbClr val="FF578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endParaRPr lang="en-US" altLang="en-US"/>
            </a:p>
          </p:txBody>
        </p:sp>
        <p:cxnSp>
          <p:nvCxnSpPr>
            <p:cNvPr id="8211" name="Straight Connector 17"/>
            <p:cNvCxnSpPr>
              <a:cxnSpLocks noChangeShapeType="1"/>
            </p:cNvCxnSpPr>
            <p:nvPr/>
          </p:nvCxnSpPr>
          <p:spPr bwMode="auto">
            <a:xfrm rot="16200000" flipH="1">
              <a:off x="-53000" y="2925820"/>
              <a:ext cx="360000" cy="0"/>
            </a:xfrm>
            <a:prstGeom prst="line">
              <a:avLst/>
            </a:prstGeom>
            <a:noFill/>
            <a:ln w="12700" algn="ctr">
              <a:solidFill>
                <a:srgbClr val="FF5781"/>
              </a:solidFill>
              <a:round/>
              <a:headEnd/>
              <a:tailEnd/>
            </a:ln>
            <a:extLst>
              <a:ext uri="{909E8E84-426E-40DD-AFC4-6F175D3DCCD1}">
                <a14:hiddenFill xmlns:a14="http://schemas.microsoft.com/office/drawing/2010/main">
                  <a:noFill/>
                </a14:hiddenFill>
              </a:ext>
            </a:extLst>
          </p:spPr>
        </p:cxnSp>
      </p:grpSp>
      <p:sp>
        <p:nvSpPr>
          <p:cNvPr id="19" name="Rectangle 2"/>
          <p:cNvSpPr>
            <a:spLocks noChangeArrowheads="1"/>
          </p:cNvSpPr>
          <p:nvPr/>
        </p:nvSpPr>
        <p:spPr bwMode="auto">
          <a:xfrm>
            <a:off x="71438" y="3709988"/>
            <a:ext cx="90725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lnSpc>
                <a:spcPct val="80000"/>
              </a:lnSpc>
              <a:spcBef>
                <a:spcPct val="30000"/>
              </a:spcBef>
              <a:buClr>
                <a:srgbClr val="FF2E62"/>
              </a:buClr>
            </a:pPr>
            <a:r>
              <a:rPr lang="en-US" altLang="en-US" sz="2000">
                <a:solidFill>
                  <a:schemeClr val="tx1"/>
                </a:solidFill>
              </a:rPr>
              <a:t>Find </a:t>
            </a:r>
            <a:r>
              <a:rPr lang="en-US" altLang="en-US" sz="2000" i="1">
                <a:solidFill>
                  <a:schemeClr val="tx1"/>
                </a:solidFill>
              </a:rPr>
              <a:t>P</a:t>
            </a:r>
            <a:r>
              <a:rPr lang="en-US" altLang="en-US" sz="2000">
                <a:solidFill>
                  <a:schemeClr val="tx1"/>
                </a:solidFill>
              </a:rPr>
              <a:t>(–</a:t>
            </a:r>
            <a:r>
              <a:rPr lang="en-US" altLang="en-US" sz="2000" i="1">
                <a:solidFill>
                  <a:schemeClr val="tx1"/>
                </a:solidFill>
              </a:rPr>
              <a:t>t</a:t>
            </a:r>
            <a:r>
              <a:rPr lang="en-US" altLang="en-US" sz="2000" baseline="-25000">
                <a:solidFill>
                  <a:schemeClr val="tx1"/>
                </a:solidFill>
              </a:rPr>
              <a:t>0.025</a:t>
            </a:r>
            <a:r>
              <a:rPr lang="en-US" altLang="en-US" sz="800">
                <a:solidFill>
                  <a:schemeClr val="tx1"/>
                </a:solidFill>
              </a:rPr>
              <a:t> </a:t>
            </a:r>
            <a:r>
              <a:rPr lang="en-US" altLang="en-US" sz="2000">
                <a:solidFill>
                  <a:schemeClr val="tx1"/>
                </a:solidFill>
              </a:rPr>
              <a:t>&lt;</a:t>
            </a:r>
            <a:r>
              <a:rPr lang="en-US" altLang="en-US" sz="800">
                <a:solidFill>
                  <a:schemeClr val="tx1"/>
                </a:solidFill>
              </a:rPr>
              <a:t> </a:t>
            </a:r>
            <a:r>
              <a:rPr lang="en-US" altLang="en-US" sz="2000" i="1">
                <a:solidFill>
                  <a:schemeClr val="tx1"/>
                </a:solidFill>
              </a:rPr>
              <a:t>T</a:t>
            </a:r>
            <a:r>
              <a:rPr lang="en-US" altLang="en-US" sz="800">
                <a:solidFill>
                  <a:schemeClr val="tx1"/>
                </a:solidFill>
              </a:rPr>
              <a:t> </a:t>
            </a:r>
            <a:r>
              <a:rPr lang="en-US" altLang="en-US" sz="2000">
                <a:solidFill>
                  <a:schemeClr val="tx1"/>
                </a:solidFill>
              </a:rPr>
              <a:t>&lt;</a:t>
            </a:r>
            <a:r>
              <a:rPr lang="en-US" altLang="en-US" sz="800">
                <a:solidFill>
                  <a:schemeClr val="tx1"/>
                </a:solidFill>
              </a:rPr>
              <a:t> </a:t>
            </a:r>
            <a:r>
              <a:rPr lang="en-US" altLang="en-US" sz="2000" i="1">
                <a:solidFill>
                  <a:schemeClr val="tx1"/>
                </a:solidFill>
              </a:rPr>
              <a:t>t</a:t>
            </a:r>
            <a:r>
              <a:rPr lang="en-US" altLang="en-US" sz="2000" baseline="-25000">
                <a:solidFill>
                  <a:schemeClr val="tx1"/>
                </a:solidFill>
              </a:rPr>
              <a:t>0.05</a:t>
            </a:r>
            <a:r>
              <a:rPr lang="en-US" altLang="en-US" sz="2000">
                <a:solidFill>
                  <a:schemeClr val="tx1"/>
                </a:solidFill>
              </a:rPr>
              <a:t>).</a:t>
            </a:r>
          </a:p>
        </p:txBody>
      </p:sp>
      <p:sp>
        <p:nvSpPr>
          <p:cNvPr id="20" name="Rectangle 19"/>
          <p:cNvSpPr>
            <a:spLocks noChangeArrowheads="1"/>
          </p:cNvSpPr>
          <p:nvPr/>
        </p:nvSpPr>
        <p:spPr bwMode="auto">
          <a:xfrm>
            <a:off x="0" y="4214813"/>
            <a:ext cx="266700" cy="107950"/>
          </a:xfrm>
          <a:prstGeom prst="rect">
            <a:avLst/>
          </a:prstGeom>
          <a:solidFill>
            <a:srgbClr val="FF94AF"/>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endParaRPr lang="en-US" altLang="en-US"/>
          </a:p>
        </p:txBody>
      </p:sp>
      <p:pic>
        <p:nvPicPr>
          <p:cNvPr id="55398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72050" y="2184400"/>
            <a:ext cx="2809875"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4" name="Object 4"/>
          <p:cNvGraphicFramePr>
            <a:graphicFrameLocks noChangeAspect="1"/>
          </p:cNvGraphicFramePr>
          <p:nvPr>
            <p:extLst>
              <p:ext uri="{D42A27DB-BD31-4B8C-83A1-F6EECF244321}">
                <p14:modId xmlns:p14="http://schemas.microsoft.com/office/powerpoint/2010/main" val="4145644068"/>
              </p:ext>
            </p:extLst>
          </p:nvPr>
        </p:nvGraphicFramePr>
        <p:xfrm>
          <a:off x="768350" y="4437063"/>
          <a:ext cx="3033713" cy="285750"/>
        </p:xfrm>
        <a:graphic>
          <a:graphicData uri="http://schemas.openxmlformats.org/presentationml/2006/ole">
            <mc:AlternateContent xmlns:mc="http://schemas.openxmlformats.org/markup-compatibility/2006">
              <mc:Choice xmlns:v="urn:schemas-microsoft-com:vml" Requires="v">
                <p:oleObj spid="_x0000_s636948" name="Equation" r:id="rId8" imgW="1892160" imgH="177480" progId="Equation.DSMT4">
                  <p:embed/>
                </p:oleObj>
              </mc:Choice>
              <mc:Fallback>
                <p:oleObj name="Equation" r:id="rId8" imgW="1892160" imgH="17748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8350" y="4437063"/>
                        <a:ext cx="3033713"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6"/>
          <p:cNvGraphicFramePr>
            <a:graphicFrameLocks noChangeAspect="1"/>
          </p:cNvGraphicFramePr>
          <p:nvPr>
            <p:extLst>
              <p:ext uri="{D42A27DB-BD31-4B8C-83A1-F6EECF244321}">
                <p14:modId xmlns:p14="http://schemas.microsoft.com/office/powerpoint/2010/main" val="3093269841"/>
              </p:ext>
            </p:extLst>
          </p:nvPr>
        </p:nvGraphicFramePr>
        <p:xfrm>
          <a:off x="763588" y="4926013"/>
          <a:ext cx="2789237" cy="368300"/>
        </p:xfrm>
        <a:graphic>
          <a:graphicData uri="http://schemas.openxmlformats.org/presentationml/2006/ole">
            <mc:AlternateContent xmlns:mc="http://schemas.openxmlformats.org/markup-compatibility/2006">
              <mc:Choice xmlns:v="urn:schemas-microsoft-com:vml" Requires="v">
                <p:oleObj spid="_x0000_s636949" name="Equation" r:id="rId10" imgW="1739880" imgH="228600" progId="Equation.DSMT4">
                  <p:embed/>
                </p:oleObj>
              </mc:Choice>
              <mc:Fallback>
                <p:oleObj name="Equation" r:id="rId10" imgW="1739880" imgH="228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3588" y="4926013"/>
                        <a:ext cx="2789237"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032686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1000"/>
                                        <p:tgtEl>
                                          <p:spTgt spid="13">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553989"/>
                                        </p:tgtEl>
                                        <p:attrNameLst>
                                          <p:attrName>style.visibility</p:attrName>
                                        </p:attrNameLst>
                                      </p:cBhvr>
                                      <p:to>
                                        <p:strVal val="visible"/>
                                      </p:to>
                                    </p:set>
                                    <p:animEffect transition="in" filter="fade">
                                      <p:cBhvr>
                                        <p:cTn id="14" dur="1000"/>
                                        <p:tgtEl>
                                          <p:spTgt spid="55398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slide(fromLeft)">
                                      <p:cBhvr>
                                        <p:cTn id="19" dur="500"/>
                                        <p:tgtEl>
                                          <p:spTgt spid="14"/>
                                        </p:tgtEl>
                                      </p:cBhvr>
                                    </p:animEffect>
                                  </p:childTnLst>
                                </p:cTn>
                              </p:par>
                            </p:childTnLst>
                          </p:cTn>
                        </p:par>
                        <p:par>
                          <p:cTn id="20" fill="hold" nodeType="afterGroup">
                            <p:stCondLst>
                              <p:cond delay="500"/>
                            </p:stCondLst>
                            <p:childTnLst>
                              <p:par>
                                <p:cTn id="21" presetID="10" presetClass="entr" presetSubtype="0" fill="hold" nodeType="afterEffect">
                                  <p:stCondLst>
                                    <p:cond delay="0"/>
                                  </p:stCondLst>
                                  <p:childTnLst>
                                    <p:set>
                                      <p:cBhvr>
                                        <p:cTn id="22" dur="1" fill="hold">
                                          <p:stCondLst>
                                            <p:cond delay="0"/>
                                          </p:stCondLst>
                                        </p:cTn>
                                        <p:tgtEl>
                                          <p:spTgt spid="283658"/>
                                        </p:tgtEl>
                                        <p:attrNameLst>
                                          <p:attrName>style.visibility</p:attrName>
                                        </p:attrNameLst>
                                      </p:cBhvr>
                                      <p:to>
                                        <p:strVal val="visible"/>
                                      </p:to>
                                    </p:set>
                                    <p:animEffect transition="in" filter="fade">
                                      <p:cBhvr>
                                        <p:cTn id="23" dur="1000"/>
                                        <p:tgtEl>
                                          <p:spTgt spid="28365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childTnLst>
                                </p:cTn>
                              </p:par>
                            </p:childTnLst>
                          </p:cTn>
                        </p:par>
                        <p:par>
                          <p:cTn id="29" fill="hold" nodeType="afterGroup">
                            <p:stCondLst>
                              <p:cond delay="1000"/>
                            </p:stCondLst>
                            <p:childTnLst>
                              <p:par>
                                <p:cTn id="30" presetID="54" presetClass="entr" presetSubtype="0" accel="100000"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1000" fill="hold"/>
                                        <p:tgtEl>
                                          <p:spTgt spid="27"/>
                                        </p:tgtEl>
                                        <p:attrNameLst>
                                          <p:attrName>ppt_w</p:attrName>
                                        </p:attrNameLst>
                                      </p:cBhvr>
                                      <p:tavLst>
                                        <p:tav tm="0">
                                          <p:val>
                                            <p:strVal val="#ppt_w*0.05"/>
                                          </p:val>
                                        </p:tav>
                                        <p:tav tm="100000">
                                          <p:val>
                                            <p:strVal val="#ppt_w"/>
                                          </p:val>
                                        </p:tav>
                                      </p:tavLst>
                                    </p:anim>
                                    <p:anim calcmode="lin" valueType="num">
                                      <p:cBhvr>
                                        <p:cTn id="33" dur="1000" fill="hold"/>
                                        <p:tgtEl>
                                          <p:spTgt spid="27"/>
                                        </p:tgtEl>
                                        <p:attrNameLst>
                                          <p:attrName>ppt_h</p:attrName>
                                        </p:attrNameLst>
                                      </p:cBhvr>
                                      <p:tavLst>
                                        <p:tav tm="0">
                                          <p:val>
                                            <p:strVal val="#ppt_h"/>
                                          </p:val>
                                        </p:tav>
                                        <p:tav tm="100000">
                                          <p:val>
                                            <p:strVal val="#ppt_h"/>
                                          </p:val>
                                        </p:tav>
                                      </p:tavLst>
                                    </p:anim>
                                    <p:anim calcmode="lin" valueType="num">
                                      <p:cBhvr>
                                        <p:cTn id="34" dur="1000" fill="hold"/>
                                        <p:tgtEl>
                                          <p:spTgt spid="27"/>
                                        </p:tgtEl>
                                        <p:attrNameLst>
                                          <p:attrName>ppt_x</p:attrName>
                                        </p:attrNameLst>
                                      </p:cBhvr>
                                      <p:tavLst>
                                        <p:tav tm="0">
                                          <p:val>
                                            <p:strVal val="#ppt_x-.2"/>
                                          </p:val>
                                        </p:tav>
                                        <p:tav tm="100000">
                                          <p:val>
                                            <p:strVal val="#ppt_x"/>
                                          </p:val>
                                        </p:tav>
                                      </p:tavLst>
                                    </p:anim>
                                    <p:anim calcmode="lin" valueType="num">
                                      <p:cBhvr>
                                        <p:cTn id="35" dur="1000" fill="hold"/>
                                        <p:tgtEl>
                                          <p:spTgt spid="27"/>
                                        </p:tgtEl>
                                        <p:attrNameLst>
                                          <p:attrName>ppt_y</p:attrName>
                                        </p:attrNameLst>
                                      </p:cBhvr>
                                      <p:tavLst>
                                        <p:tav tm="0">
                                          <p:val>
                                            <p:strVal val="#ppt_y"/>
                                          </p:val>
                                        </p:tav>
                                        <p:tav tm="100000">
                                          <p:val>
                                            <p:strVal val="#ppt_y"/>
                                          </p:val>
                                        </p:tav>
                                      </p:tavLst>
                                    </p:anim>
                                    <p:animEffect transition="in" filter="fade">
                                      <p:cBhvr>
                                        <p:cTn id="36" dur="1000"/>
                                        <p:tgtEl>
                                          <p:spTgt spid="2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8"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slide(fromLeft)">
                                      <p:cBhvr>
                                        <p:cTn id="41" dur="500"/>
                                        <p:tgtEl>
                                          <p:spTgt spid="3"/>
                                        </p:tgtEl>
                                      </p:cBhvr>
                                    </p:animEffect>
                                  </p:childTnLst>
                                </p:cTn>
                              </p:par>
                            </p:childTnLst>
                          </p:cTn>
                        </p:par>
                        <p:par>
                          <p:cTn id="42" fill="hold" nodeType="afterGroup">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19">
                                            <p:txEl>
                                              <p:pRg st="0" end="0"/>
                                            </p:txEl>
                                          </p:spTgt>
                                        </p:tgtEl>
                                        <p:attrNameLst>
                                          <p:attrName>style.visibility</p:attrName>
                                        </p:attrNameLst>
                                      </p:cBhvr>
                                      <p:to>
                                        <p:strVal val="visible"/>
                                      </p:to>
                                    </p:set>
                                    <p:animEffect transition="in" filter="fade">
                                      <p:cBhvr>
                                        <p:cTn id="45" dur="1000"/>
                                        <p:tgtEl>
                                          <p:spTgt spid="19">
                                            <p:txEl>
                                              <p:pRg st="0" end="0"/>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8"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slide(fromLeft)">
                                      <p:cBhvr>
                                        <p:cTn id="50" dur="500"/>
                                        <p:tgtEl>
                                          <p:spTgt spid="20"/>
                                        </p:tgtEl>
                                      </p:cBhvr>
                                    </p:animEffect>
                                  </p:childTnLst>
                                </p:cTn>
                              </p:par>
                            </p:childTnLst>
                          </p:cTn>
                        </p:par>
                        <p:par>
                          <p:cTn id="51" fill="hold" nodeType="afterGroup">
                            <p:stCondLst>
                              <p:cond delay="500"/>
                            </p:stCondLst>
                            <p:childTnLst>
                              <p:par>
                                <p:cTn id="52" presetID="10" presetClass="entr" presetSubtype="0" fill="hold" nodeType="after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1000"/>
                                        <p:tgtEl>
                                          <p:spTgt spid="2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0" presetClass="entr" presetSubtype="0"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1000"/>
                                        <p:tgtEl>
                                          <p:spTgt spid="25"/>
                                        </p:tgtEl>
                                      </p:cBhvr>
                                    </p:animEffect>
                                  </p:childTnLst>
                                </p:cTn>
                              </p:par>
                            </p:childTnLst>
                          </p:cTn>
                        </p:par>
                        <p:par>
                          <p:cTn id="60" fill="hold" nodeType="afterGroup">
                            <p:stCondLst>
                              <p:cond delay="1000"/>
                            </p:stCondLst>
                            <p:childTnLst>
                              <p:par>
                                <p:cTn id="61" presetID="54" presetClass="entr" presetSubtype="0" accel="100000"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 calcmode="lin" valueType="num">
                                      <p:cBhvr>
                                        <p:cTn id="63" dur="1000" fill="hold"/>
                                        <p:tgtEl>
                                          <p:spTgt spid="28"/>
                                        </p:tgtEl>
                                        <p:attrNameLst>
                                          <p:attrName>ppt_w</p:attrName>
                                        </p:attrNameLst>
                                      </p:cBhvr>
                                      <p:tavLst>
                                        <p:tav tm="0">
                                          <p:val>
                                            <p:strVal val="#ppt_w*0.05"/>
                                          </p:val>
                                        </p:tav>
                                        <p:tav tm="100000">
                                          <p:val>
                                            <p:strVal val="#ppt_w"/>
                                          </p:val>
                                        </p:tav>
                                      </p:tavLst>
                                    </p:anim>
                                    <p:anim calcmode="lin" valueType="num">
                                      <p:cBhvr>
                                        <p:cTn id="64" dur="1000" fill="hold"/>
                                        <p:tgtEl>
                                          <p:spTgt spid="28"/>
                                        </p:tgtEl>
                                        <p:attrNameLst>
                                          <p:attrName>ppt_h</p:attrName>
                                        </p:attrNameLst>
                                      </p:cBhvr>
                                      <p:tavLst>
                                        <p:tav tm="0">
                                          <p:val>
                                            <p:strVal val="#ppt_h"/>
                                          </p:val>
                                        </p:tav>
                                        <p:tav tm="100000">
                                          <p:val>
                                            <p:strVal val="#ppt_h"/>
                                          </p:val>
                                        </p:tav>
                                      </p:tavLst>
                                    </p:anim>
                                    <p:anim calcmode="lin" valueType="num">
                                      <p:cBhvr>
                                        <p:cTn id="65" dur="1000" fill="hold"/>
                                        <p:tgtEl>
                                          <p:spTgt spid="28"/>
                                        </p:tgtEl>
                                        <p:attrNameLst>
                                          <p:attrName>ppt_x</p:attrName>
                                        </p:attrNameLst>
                                      </p:cBhvr>
                                      <p:tavLst>
                                        <p:tav tm="0">
                                          <p:val>
                                            <p:strVal val="#ppt_x-.2"/>
                                          </p:val>
                                        </p:tav>
                                        <p:tav tm="100000">
                                          <p:val>
                                            <p:strVal val="#ppt_x"/>
                                          </p:val>
                                        </p:tav>
                                      </p:tavLst>
                                    </p:anim>
                                    <p:anim calcmode="lin" valueType="num">
                                      <p:cBhvr>
                                        <p:cTn id="66" dur="1000" fill="hold"/>
                                        <p:tgtEl>
                                          <p:spTgt spid="28"/>
                                        </p:tgtEl>
                                        <p:attrNameLst>
                                          <p:attrName>ppt_y</p:attrName>
                                        </p:attrNameLst>
                                      </p:cBhvr>
                                      <p:tavLst>
                                        <p:tav tm="0">
                                          <p:val>
                                            <p:strVal val="#ppt_y"/>
                                          </p:val>
                                        </p:tav>
                                        <p:tav tm="100000">
                                          <p:val>
                                            <p:strVal val="#ppt_y"/>
                                          </p:val>
                                        </p:tav>
                                      </p:tavLst>
                                    </p:anim>
                                    <p:animEffect transition="in" filter="fade">
                                      <p:cBhvr>
                                        <p:cTn id="6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13" grpId="0" build="p"/>
      <p:bldP spid="14" grpId="0" animBg="1"/>
      <p:bldP spid="19" grpId="0" build="p"/>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Rectangle 9"/>
          <p:cNvSpPr>
            <a:spLocks noChangeArrowheads="1"/>
          </p:cNvSpPr>
          <p:nvPr/>
        </p:nvSpPr>
        <p:spPr bwMode="auto">
          <a:xfrm>
            <a:off x="0" y="279400"/>
            <a:ext cx="911701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r" eaLnBrk="1" hangingPunct="1"/>
            <a:r>
              <a:rPr lang="en-US" altLang="en-US" sz="3200" i="1"/>
              <a:t>t</a:t>
            </a:r>
            <a:r>
              <a:rPr lang="en-US" altLang="en-US" sz="3200"/>
              <a:t>-Distribution</a:t>
            </a:r>
          </a:p>
        </p:txBody>
      </p:sp>
      <p:sp>
        <p:nvSpPr>
          <p:cNvPr id="9225" name="Rectangle 3"/>
          <p:cNvSpPr>
            <a:spLocks noChangeArrowheads="1"/>
          </p:cNvSpPr>
          <p:nvPr/>
        </p:nvSpPr>
        <p:spPr bwMode="auto">
          <a:xfrm>
            <a:off x="0" y="12700"/>
            <a:ext cx="313055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bIns="82800"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r" eaLnBrk="1" hangingPunct="1"/>
            <a:r>
              <a:rPr lang="en-US" altLang="en-US" sz="1400"/>
              <a:t>Chapter 8.7</a:t>
            </a:r>
          </a:p>
        </p:txBody>
      </p:sp>
      <p:sp>
        <p:nvSpPr>
          <p:cNvPr id="9226" name="Rectangle 4"/>
          <p:cNvSpPr>
            <a:spLocks noChangeArrowheads="1"/>
          </p:cNvSpPr>
          <p:nvPr/>
        </p:nvSpPr>
        <p:spPr bwMode="auto">
          <a:xfrm>
            <a:off x="3133725" y="12700"/>
            <a:ext cx="601027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bIns="82800"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eaLnBrk="1" hangingPunct="1"/>
            <a:r>
              <a:rPr lang="en-US" altLang="en-US" sz="1400" i="1"/>
              <a:t>t</a:t>
            </a:r>
            <a:r>
              <a:rPr lang="en-US" altLang="en-US" sz="1400"/>
              <a:t>-Distribution</a:t>
            </a:r>
          </a:p>
        </p:txBody>
      </p:sp>
      <p:grpSp>
        <p:nvGrpSpPr>
          <p:cNvPr id="3" name="Group 16"/>
          <p:cNvGrpSpPr>
            <a:grpSpLocks/>
          </p:cNvGrpSpPr>
          <p:nvPr/>
        </p:nvGrpSpPr>
        <p:grpSpPr bwMode="auto">
          <a:xfrm>
            <a:off x="0" y="792163"/>
            <a:ext cx="727075" cy="539750"/>
            <a:chOff x="0" y="2730866"/>
            <a:chExt cx="727075" cy="540000"/>
          </a:xfrm>
        </p:grpSpPr>
        <p:sp>
          <p:nvSpPr>
            <p:cNvPr id="9233" name="Rectangle 6"/>
            <p:cNvSpPr>
              <a:spLocks noChangeArrowheads="1"/>
            </p:cNvSpPr>
            <p:nvPr/>
          </p:nvSpPr>
          <p:spPr bwMode="auto">
            <a:xfrm>
              <a:off x="0" y="2850050"/>
              <a:ext cx="727075" cy="90000"/>
            </a:xfrm>
            <a:prstGeom prst="rect">
              <a:avLst/>
            </a:prstGeom>
            <a:solidFill>
              <a:srgbClr val="FF578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eaLnBrk="1" hangingPunct="1"/>
              <a:endParaRPr lang="en-US" altLang="en-US"/>
            </a:p>
          </p:txBody>
        </p:sp>
        <p:cxnSp>
          <p:nvCxnSpPr>
            <p:cNvPr id="9234" name="Straight Connector 7"/>
            <p:cNvCxnSpPr>
              <a:cxnSpLocks noChangeShapeType="1"/>
            </p:cNvCxnSpPr>
            <p:nvPr/>
          </p:nvCxnSpPr>
          <p:spPr bwMode="auto">
            <a:xfrm rot="16200000" flipH="1">
              <a:off x="-143000" y="3000866"/>
              <a:ext cx="540000" cy="0"/>
            </a:xfrm>
            <a:prstGeom prst="line">
              <a:avLst/>
            </a:prstGeom>
            <a:noFill/>
            <a:ln w="12700" algn="ctr">
              <a:solidFill>
                <a:srgbClr val="FF5781"/>
              </a:solidFill>
              <a:round/>
              <a:headEnd/>
              <a:tailEnd/>
            </a:ln>
            <a:extLst>
              <a:ext uri="{909E8E84-426E-40DD-AFC4-6F175D3DCCD1}">
                <a14:hiddenFill xmlns:a14="http://schemas.microsoft.com/office/drawing/2010/main">
                  <a:noFill/>
                </a14:hiddenFill>
              </a:ext>
            </a:extLst>
          </p:spPr>
        </p:cxnSp>
      </p:grpSp>
      <p:sp>
        <p:nvSpPr>
          <p:cNvPr id="10" name="Rectangle 2"/>
          <p:cNvSpPr>
            <a:spLocks noChangeArrowheads="1"/>
          </p:cNvSpPr>
          <p:nvPr/>
        </p:nvSpPr>
        <p:spPr bwMode="auto">
          <a:xfrm>
            <a:off x="71438" y="1017588"/>
            <a:ext cx="9072562"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lnSpc>
                <a:spcPct val="80000"/>
              </a:lnSpc>
              <a:spcBef>
                <a:spcPct val="30000"/>
              </a:spcBef>
              <a:buClr>
                <a:srgbClr val="FF2E62"/>
              </a:buClr>
            </a:pPr>
            <a:r>
              <a:rPr lang="en-US" altLang="en-US" sz="2000">
                <a:solidFill>
                  <a:schemeClr val="tx1"/>
                </a:solidFill>
              </a:rPr>
              <a:t>Find </a:t>
            </a:r>
            <a:r>
              <a:rPr lang="en-US" altLang="en-US" sz="2000" i="1">
                <a:solidFill>
                  <a:schemeClr val="tx1"/>
                </a:solidFill>
              </a:rPr>
              <a:t>k</a:t>
            </a:r>
            <a:r>
              <a:rPr lang="en-US" altLang="en-US" sz="2000">
                <a:solidFill>
                  <a:schemeClr val="tx1"/>
                </a:solidFill>
              </a:rPr>
              <a:t> such that </a:t>
            </a:r>
            <a:r>
              <a:rPr lang="en-US" altLang="en-US" sz="2000" i="1">
                <a:solidFill>
                  <a:schemeClr val="tx1"/>
                </a:solidFill>
              </a:rPr>
              <a:t>P</a:t>
            </a:r>
            <a:r>
              <a:rPr lang="en-US" altLang="en-US" sz="2000">
                <a:solidFill>
                  <a:schemeClr val="tx1"/>
                </a:solidFill>
              </a:rPr>
              <a:t>(</a:t>
            </a:r>
            <a:r>
              <a:rPr lang="en-US" altLang="en-US" sz="2000" i="1">
                <a:solidFill>
                  <a:schemeClr val="tx1"/>
                </a:solidFill>
              </a:rPr>
              <a:t>k</a:t>
            </a:r>
            <a:r>
              <a:rPr lang="en-US" altLang="en-US" sz="800">
                <a:solidFill>
                  <a:schemeClr val="tx1"/>
                </a:solidFill>
              </a:rPr>
              <a:t> </a:t>
            </a:r>
            <a:r>
              <a:rPr lang="en-US" altLang="en-US" sz="2000">
                <a:solidFill>
                  <a:schemeClr val="tx1"/>
                </a:solidFill>
              </a:rPr>
              <a:t>&lt;</a:t>
            </a:r>
            <a:r>
              <a:rPr lang="en-US" altLang="en-US" sz="800">
                <a:solidFill>
                  <a:schemeClr val="tx1"/>
                </a:solidFill>
              </a:rPr>
              <a:t> </a:t>
            </a:r>
            <a:r>
              <a:rPr lang="en-US" altLang="en-US" sz="2000" i="1">
                <a:solidFill>
                  <a:schemeClr val="tx1"/>
                </a:solidFill>
              </a:rPr>
              <a:t>T</a:t>
            </a:r>
            <a:r>
              <a:rPr lang="en-US" altLang="en-US" sz="800">
                <a:solidFill>
                  <a:schemeClr val="tx1"/>
                </a:solidFill>
              </a:rPr>
              <a:t> </a:t>
            </a:r>
            <a:r>
              <a:rPr lang="en-US" altLang="en-US" sz="2000">
                <a:solidFill>
                  <a:schemeClr val="tx1"/>
                </a:solidFill>
              </a:rPr>
              <a:t>&lt;</a:t>
            </a:r>
            <a:r>
              <a:rPr lang="en-US" altLang="en-US" sz="800">
                <a:solidFill>
                  <a:schemeClr val="tx1"/>
                </a:solidFill>
              </a:rPr>
              <a:t> </a:t>
            </a:r>
            <a:r>
              <a:rPr lang="en-US" altLang="en-US" sz="2000">
                <a:solidFill>
                  <a:schemeClr val="tx1"/>
                </a:solidFill>
              </a:rPr>
              <a:t>–1.761)</a:t>
            </a:r>
            <a:r>
              <a:rPr lang="en-US" altLang="en-US" sz="800">
                <a:solidFill>
                  <a:schemeClr val="tx1"/>
                </a:solidFill>
              </a:rPr>
              <a:t> </a:t>
            </a:r>
            <a:r>
              <a:rPr lang="en-US" altLang="en-US" sz="2000">
                <a:solidFill>
                  <a:schemeClr val="tx1"/>
                </a:solidFill>
              </a:rPr>
              <a:t>=</a:t>
            </a:r>
            <a:r>
              <a:rPr lang="en-US" altLang="en-US" sz="800">
                <a:solidFill>
                  <a:schemeClr val="tx1"/>
                </a:solidFill>
              </a:rPr>
              <a:t> </a:t>
            </a:r>
            <a:r>
              <a:rPr lang="en-US" altLang="en-US" sz="2000">
                <a:solidFill>
                  <a:schemeClr val="tx1"/>
                </a:solidFill>
              </a:rPr>
              <a:t>0.045, for a random sample of size 15 selected from a normal distribution and </a:t>
            </a:r>
          </a:p>
        </p:txBody>
      </p:sp>
      <p:sp>
        <p:nvSpPr>
          <p:cNvPr id="11" name="Rectangle 10"/>
          <p:cNvSpPr>
            <a:spLocks noChangeArrowheads="1"/>
          </p:cNvSpPr>
          <p:nvPr/>
        </p:nvSpPr>
        <p:spPr bwMode="auto">
          <a:xfrm>
            <a:off x="0" y="2051050"/>
            <a:ext cx="266700" cy="107950"/>
          </a:xfrm>
          <a:prstGeom prst="rect">
            <a:avLst/>
          </a:prstGeom>
          <a:solidFill>
            <a:srgbClr val="FF94AF"/>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endParaRPr lang="en-US" altLang="en-US"/>
          </a:p>
        </p:txBody>
      </p:sp>
      <p:graphicFrame>
        <p:nvGraphicFramePr>
          <p:cNvPr id="283658" name="Object 7"/>
          <p:cNvGraphicFramePr>
            <a:graphicFrameLocks noChangeAspect="1"/>
          </p:cNvGraphicFramePr>
          <p:nvPr>
            <p:extLst>
              <p:ext uri="{D42A27DB-BD31-4B8C-83A1-F6EECF244321}">
                <p14:modId xmlns:p14="http://schemas.microsoft.com/office/powerpoint/2010/main" val="2994582043"/>
              </p:ext>
            </p:extLst>
          </p:nvPr>
        </p:nvGraphicFramePr>
        <p:xfrm>
          <a:off x="760413" y="2973388"/>
          <a:ext cx="3481387" cy="366712"/>
        </p:xfrm>
        <a:graphic>
          <a:graphicData uri="http://schemas.openxmlformats.org/presentationml/2006/ole">
            <mc:AlternateContent xmlns:mc="http://schemas.openxmlformats.org/markup-compatibility/2006">
              <mc:Choice xmlns:v="urn:schemas-microsoft-com:vml" Requires="v">
                <p:oleObj spid="_x0000_s637978" name="Equation" r:id="rId3" imgW="2171520" imgH="228600" progId="Equation.DSMT4">
                  <p:embed/>
                </p:oleObj>
              </mc:Choice>
              <mc:Fallback>
                <p:oleObj name="Equation" r:id="rId3" imgW="217152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413" y="2973388"/>
                        <a:ext cx="34813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3"/>
          <p:cNvGraphicFramePr>
            <a:graphicFrameLocks noChangeAspect="1"/>
          </p:cNvGraphicFramePr>
          <p:nvPr>
            <p:extLst>
              <p:ext uri="{D42A27DB-BD31-4B8C-83A1-F6EECF244321}">
                <p14:modId xmlns:p14="http://schemas.microsoft.com/office/powerpoint/2010/main" val="2810849131"/>
              </p:ext>
            </p:extLst>
          </p:nvPr>
        </p:nvGraphicFramePr>
        <p:xfrm>
          <a:off x="6264275" y="1236663"/>
          <a:ext cx="915988" cy="660400"/>
        </p:xfrm>
        <a:graphic>
          <a:graphicData uri="http://schemas.openxmlformats.org/presentationml/2006/ole">
            <mc:AlternateContent xmlns:mc="http://schemas.openxmlformats.org/markup-compatibility/2006">
              <mc:Choice xmlns:v="urn:schemas-microsoft-com:vml" Requires="v">
                <p:oleObj spid="_x0000_s637979" name="Equation" r:id="rId5" imgW="647640" imgH="469800" progId="Equation.DSMT4">
                  <p:embed/>
                </p:oleObj>
              </mc:Choice>
              <mc:Fallback>
                <p:oleObj name="Equation" r:id="rId5" imgW="647640" imgH="469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4275" y="1236663"/>
                        <a:ext cx="915988"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5501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9750" y="3562350"/>
            <a:ext cx="4124325"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a:spLocks noChangeArrowheads="1"/>
          </p:cNvSpPr>
          <p:nvPr/>
        </p:nvSpPr>
        <p:spPr bwMode="auto">
          <a:xfrm>
            <a:off x="71438" y="2228850"/>
            <a:ext cx="907256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lnSpc>
                <a:spcPct val="80000"/>
              </a:lnSpc>
              <a:spcBef>
                <a:spcPct val="30000"/>
              </a:spcBef>
              <a:buClr>
                <a:srgbClr val="FF2E62"/>
              </a:buClr>
            </a:pPr>
            <a:r>
              <a:rPr lang="en-US" altLang="en-US" sz="2000">
                <a:solidFill>
                  <a:schemeClr val="tx1"/>
                </a:solidFill>
              </a:rPr>
              <a:t>From </a:t>
            </a:r>
            <a:r>
              <a:rPr lang="en-US" altLang="en-US" sz="2000" i="1">
                <a:solidFill>
                  <a:schemeClr val="tx1"/>
                </a:solidFill>
              </a:rPr>
              <a:t>t</a:t>
            </a:r>
            <a:r>
              <a:rPr lang="en-US" altLang="en-US" sz="2000">
                <a:solidFill>
                  <a:schemeClr val="tx1"/>
                </a:solidFill>
              </a:rPr>
              <a:t>-Distribution Table, the value 1.761 corresponds to </a:t>
            </a:r>
            <a:r>
              <a:rPr lang="en-US" altLang="en-US" sz="2000" i="1">
                <a:solidFill>
                  <a:schemeClr val="tx1"/>
                </a:solidFill>
              </a:rPr>
              <a:t>t</a:t>
            </a:r>
            <a:r>
              <a:rPr lang="en-US" altLang="en-US" sz="2000" baseline="-25000">
                <a:solidFill>
                  <a:schemeClr val="tx1"/>
                </a:solidFill>
              </a:rPr>
              <a:t>0.05</a:t>
            </a:r>
            <a:r>
              <a:rPr lang="en-US" altLang="en-US" sz="2000">
                <a:solidFill>
                  <a:schemeClr val="tx1"/>
                </a:solidFill>
              </a:rPr>
              <a:t> for </a:t>
            </a:r>
            <a:br>
              <a:rPr lang="en-US" altLang="en-US" sz="2000">
                <a:solidFill>
                  <a:schemeClr val="tx1"/>
                </a:solidFill>
              </a:rPr>
            </a:br>
            <a:r>
              <a:rPr lang="en-US" altLang="en-US" sz="2000" i="1">
                <a:solidFill>
                  <a:schemeClr val="tx1"/>
                </a:solidFill>
              </a:rPr>
              <a:t>v</a:t>
            </a:r>
            <a:r>
              <a:rPr lang="en-US" altLang="en-US" sz="2000">
                <a:solidFill>
                  <a:schemeClr val="tx1"/>
                </a:solidFill>
              </a:rPr>
              <a:t> = 14. So, </a:t>
            </a:r>
            <a:r>
              <a:rPr lang="en-US" altLang="en-US" sz="2000" i="1">
                <a:solidFill>
                  <a:schemeClr val="tx1"/>
                </a:solidFill>
              </a:rPr>
              <a:t>t</a:t>
            </a:r>
            <a:r>
              <a:rPr lang="en-US" altLang="en-US" sz="2000" baseline="-25000">
                <a:solidFill>
                  <a:schemeClr val="tx1"/>
                </a:solidFill>
              </a:rPr>
              <a:t>–0.05</a:t>
            </a:r>
            <a:r>
              <a:rPr lang="en-US" altLang="en-US" sz="2000">
                <a:solidFill>
                  <a:schemeClr val="tx1"/>
                </a:solidFill>
              </a:rPr>
              <a:t> = –1.761.</a:t>
            </a:r>
          </a:p>
        </p:txBody>
      </p:sp>
      <p:graphicFrame>
        <p:nvGraphicFramePr>
          <p:cNvPr id="15" name="Object 4"/>
          <p:cNvGraphicFramePr>
            <a:graphicFrameLocks noChangeAspect="1"/>
          </p:cNvGraphicFramePr>
          <p:nvPr>
            <p:extLst>
              <p:ext uri="{D42A27DB-BD31-4B8C-83A1-F6EECF244321}">
                <p14:modId xmlns:p14="http://schemas.microsoft.com/office/powerpoint/2010/main" val="632607168"/>
              </p:ext>
            </p:extLst>
          </p:nvPr>
        </p:nvGraphicFramePr>
        <p:xfrm>
          <a:off x="793750" y="3562350"/>
          <a:ext cx="976313" cy="366713"/>
        </p:xfrm>
        <a:graphic>
          <a:graphicData uri="http://schemas.openxmlformats.org/presentationml/2006/ole">
            <mc:AlternateContent xmlns:mc="http://schemas.openxmlformats.org/markup-compatibility/2006">
              <mc:Choice xmlns:v="urn:schemas-microsoft-com:vml" Requires="v">
                <p:oleObj spid="_x0000_s637980" name="Equation" r:id="rId8" imgW="609480" imgH="228600" progId="Equation.DSMT4">
                  <p:embed/>
                </p:oleObj>
              </mc:Choice>
              <mc:Fallback>
                <p:oleObj name="Equation" r:id="rId8" imgW="60948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3750" y="3562350"/>
                        <a:ext cx="9763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Rectangle 15"/>
          <p:cNvSpPr>
            <a:spLocks noChangeArrowheads="1"/>
          </p:cNvSpPr>
          <p:nvPr/>
        </p:nvSpPr>
        <p:spPr bwMode="auto">
          <a:xfrm>
            <a:off x="3505200" y="3517900"/>
            <a:ext cx="830263" cy="400050"/>
          </a:xfrm>
          <a:prstGeom prst="rect">
            <a:avLst/>
          </a:prstGeom>
          <a:solidFill>
            <a:srgbClr val="FF2E62">
              <a:alpha val="30196"/>
            </a:srgbClr>
          </a:solidFill>
          <a:ln w="19050" algn="ctr">
            <a:solidFill>
              <a:srgbClr val="FF94AF"/>
            </a:solidFill>
            <a:round/>
            <a:headEnd/>
            <a:tailEnd/>
          </a:ln>
        </p:spPr>
        <p:txBody>
          <a:bodyPr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endParaRPr lang="en-US" altLang="en-US"/>
          </a:p>
        </p:txBody>
      </p:sp>
      <p:graphicFrame>
        <p:nvGraphicFramePr>
          <p:cNvPr id="17" name="Object 5"/>
          <p:cNvGraphicFramePr>
            <a:graphicFrameLocks noChangeAspect="1"/>
          </p:cNvGraphicFramePr>
          <p:nvPr>
            <p:extLst>
              <p:ext uri="{D42A27DB-BD31-4B8C-83A1-F6EECF244321}">
                <p14:modId xmlns:p14="http://schemas.microsoft.com/office/powerpoint/2010/main" val="4021254704"/>
              </p:ext>
            </p:extLst>
          </p:nvPr>
        </p:nvGraphicFramePr>
        <p:xfrm>
          <a:off x="793750" y="4257675"/>
          <a:ext cx="3379788" cy="327025"/>
        </p:xfrm>
        <a:graphic>
          <a:graphicData uri="http://schemas.openxmlformats.org/presentationml/2006/ole">
            <mc:AlternateContent xmlns:mc="http://schemas.openxmlformats.org/markup-compatibility/2006">
              <mc:Choice xmlns:v="urn:schemas-microsoft-com:vml" Requires="v">
                <p:oleObj spid="_x0000_s637981" name="Equation" r:id="rId10" imgW="2108160" imgH="203040" progId="Equation.DSMT4">
                  <p:embed/>
                </p:oleObj>
              </mc:Choice>
              <mc:Fallback>
                <p:oleObj name="Equation" r:id="rId10" imgW="2108160" imgH="20304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3750" y="4257675"/>
                        <a:ext cx="3379788"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6"/>
          <p:cNvGraphicFramePr>
            <a:graphicFrameLocks noChangeAspect="1"/>
          </p:cNvGraphicFramePr>
          <p:nvPr>
            <p:extLst>
              <p:ext uri="{D42A27DB-BD31-4B8C-83A1-F6EECF244321}">
                <p14:modId xmlns:p14="http://schemas.microsoft.com/office/powerpoint/2010/main" val="3310399956"/>
              </p:ext>
            </p:extLst>
          </p:nvPr>
        </p:nvGraphicFramePr>
        <p:xfrm>
          <a:off x="1905000" y="3562350"/>
          <a:ext cx="793750" cy="366713"/>
        </p:xfrm>
        <a:graphic>
          <a:graphicData uri="http://schemas.openxmlformats.org/presentationml/2006/ole">
            <mc:AlternateContent xmlns:mc="http://schemas.openxmlformats.org/markup-compatibility/2006">
              <mc:Choice xmlns:v="urn:schemas-microsoft-com:vml" Requires="v">
                <p:oleObj spid="_x0000_s637982" name="Equation" r:id="rId12" imgW="495000" imgH="228600" progId="Equation.DSMT4">
                  <p:embed/>
                </p:oleObj>
              </mc:Choice>
              <mc:Fallback>
                <p:oleObj name="Equation" r:id="rId12" imgW="495000" imgH="2286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3562350"/>
                        <a:ext cx="793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7"/>
          <p:cNvGraphicFramePr>
            <a:graphicFrameLocks noChangeAspect="1"/>
          </p:cNvGraphicFramePr>
          <p:nvPr>
            <p:extLst>
              <p:ext uri="{D42A27DB-BD31-4B8C-83A1-F6EECF244321}">
                <p14:modId xmlns:p14="http://schemas.microsoft.com/office/powerpoint/2010/main" val="2253775280"/>
              </p:ext>
            </p:extLst>
          </p:nvPr>
        </p:nvGraphicFramePr>
        <p:xfrm>
          <a:off x="2774950" y="3581400"/>
          <a:ext cx="1547813" cy="327025"/>
        </p:xfrm>
        <a:graphic>
          <a:graphicData uri="http://schemas.openxmlformats.org/presentationml/2006/ole">
            <mc:AlternateContent xmlns:mc="http://schemas.openxmlformats.org/markup-compatibility/2006">
              <mc:Choice xmlns:v="urn:schemas-microsoft-com:vml" Requires="v">
                <p:oleObj spid="_x0000_s637983" name="Equation" r:id="rId14" imgW="965160" imgH="203040" progId="Equation.DSMT4">
                  <p:embed/>
                </p:oleObj>
              </mc:Choice>
              <mc:Fallback>
                <p:oleObj name="Equation" r:id="rId14" imgW="965160" imgH="20304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74950" y="3581400"/>
                        <a:ext cx="1547813"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62200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Left)">
                                      <p:cBhvr>
                                        <p:cTn id="7" dur="500"/>
                                        <p:tgtEl>
                                          <p:spTgt spid="3"/>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1000"/>
                                        <p:tgtEl>
                                          <p:spTgt spid="10">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slide(fromLeft)">
                                      <p:cBhvr>
                                        <p:cTn id="19" dur="500"/>
                                        <p:tgtEl>
                                          <p:spTgt spid="11"/>
                                        </p:tgtEl>
                                      </p:cBhvr>
                                    </p:animEffect>
                                  </p:childTnLst>
                                </p:cTn>
                              </p:par>
                            </p:childTnLst>
                          </p:cTn>
                        </p:par>
                        <p:par>
                          <p:cTn id="20" fill="hold" nodeType="afterGroup">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animEffect transition="in" filter="fade">
                                      <p:cBhvr>
                                        <p:cTn id="23" dur="1000"/>
                                        <p:tgtEl>
                                          <p:spTgt spid="14">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283658"/>
                                        </p:tgtEl>
                                        <p:attrNameLst>
                                          <p:attrName>style.visibility</p:attrName>
                                        </p:attrNameLst>
                                      </p:cBhvr>
                                      <p:to>
                                        <p:strVal val="visible"/>
                                      </p:to>
                                    </p:set>
                                    <p:animEffect transition="in" filter="fade">
                                      <p:cBhvr>
                                        <p:cTn id="28" dur="1000"/>
                                        <p:tgtEl>
                                          <p:spTgt spid="28365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1000"/>
                                        <p:tgtEl>
                                          <p:spTgt spid="1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1000"/>
                                        <p:tgtEl>
                                          <p:spTgt spid="1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1000"/>
                                        <p:tgtEl>
                                          <p:spTgt spid="20"/>
                                        </p:tgtEl>
                                      </p:cBhvr>
                                    </p:animEffect>
                                  </p:childTnLst>
                                </p:cTn>
                              </p:par>
                            </p:childTnLst>
                          </p:cTn>
                        </p:par>
                        <p:par>
                          <p:cTn id="44" fill="hold" nodeType="afterGroup">
                            <p:stCondLst>
                              <p:cond delay="1000"/>
                            </p:stCondLst>
                            <p:childTnLst>
                              <p:par>
                                <p:cTn id="45" presetID="54" presetClass="entr" presetSubtype="0" accel="100000"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1000" fill="hold"/>
                                        <p:tgtEl>
                                          <p:spTgt spid="16"/>
                                        </p:tgtEl>
                                        <p:attrNameLst>
                                          <p:attrName>ppt_w</p:attrName>
                                        </p:attrNameLst>
                                      </p:cBhvr>
                                      <p:tavLst>
                                        <p:tav tm="0">
                                          <p:val>
                                            <p:strVal val="#ppt_w*0.05"/>
                                          </p:val>
                                        </p:tav>
                                        <p:tav tm="100000">
                                          <p:val>
                                            <p:strVal val="#ppt_w"/>
                                          </p:val>
                                        </p:tav>
                                      </p:tavLst>
                                    </p:anim>
                                    <p:anim calcmode="lin" valueType="num">
                                      <p:cBhvr>
                                        <p:cTn id="48" dur="1000" fill="hold"/>
                                        <p:tgtEl>
                                          <p:spTgt spid="16"/>
                                        </p:tgtEl>
                                        <p:attrNameLst>
                                          <p:attrName>ppt_h</p:attrName>
                                        </p:attrNameLst>
                                      </p:cBhvr>
                                      <p:tavLst>
                                        <p:tav tm="0">
                                          <p:val>
                                            <p:strVal val="#ppt_h"/>
                                          </p:val>
                                        </p:tav>
                                        <p:tav tm="100000">
                                          <p:val>
                                            <p:strVal val="#ppt_h"/>
                                          </p:val>
                                        </p:tav>
                                      </p:tavLst>
                                    </p:anim>
                                    <p:anim calcmode="lin" valueType="num">
                                      <p:cBhvr>
                                        <p:cTn id="49" dur="1000" fill="hold"/>
                                        <p:tgtEl>
                                          <p:spTgt spid="16"/>
                                        </p:tgtEl>
                                        <p:attrNameLst>
                                          <p:attrName>ppt_x</p:attrName>
                                        </p:attrNameLst>
                                      </p:cBhvr>
                                      <p:tavLst>
                                        <p:tav tm="0">
                                          <p:val>
                                            <p:strVal val="#ppt_x-.2"/>
                                          </p:val>
                                        </p:tav>
                                        <p:tav tm="100000">
                                          <p:val>
                                            <p:strVal val="#ppt_x"/>
                                          </p:val>
                                        </p:tav>
                                      </p:tavLst>
                                    </p:anim>
                                    <p:anim calcmode="lin" valueType="num">
                                      <p:cBhvr>
                                        <p:cTn id="50" dur="1000" fill="hold"/>
                                        <p:tgtEl>
                                          <p:spTgt spid="16"/>
                                        </p:tgtEl>
                                        <p:attrNameLst>
                                          <p:attrName>ppt_y</p:attrName>
                                        </p:attrNameLst>
                                      </p:cBhvr>
                                      <p:tavLst>
                                        <p:tav tm="0">
                                          <p:val>
                                            <p:strVal val="#ppt_y"/>
                                          </p:val>
                                        </p:tav>
                                        <p:tav tm="100000">
                                          <p:val>
                                            <p:strVal val="#ppt_y"/>
                                          </p:val>
                                        </p:tav>
                                      </p:tavLst>
                                    </p:anim>
                                    <p:animEffect transition="in" filter="fade">
                                      <p:cBhvr>
                                        <p:cTn id="51" dur="1000"/>
                                        <p:tgtEl>
                                          <p:spTgt spid="1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0" presetClass="entr" presetSubtype="0" fill="hold"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1000"/>
                                        <p:tgtEl>
                                          <p:spTgt spid="17"/>
                                        </p:tgtEl>
                                      </p:cBhvr>
                                    </p:animEffect>
                                  </p:childTnLst>
                                </p:cTn>
                              </p:par>
                            </p:childTnLst>
                          </p:cTn>
                        </p:par>
                        <p:par>
                          <p:cTn id="57" fill="hold" nodeType="afterGroup">
                            <p:stCondLst>
                              <p:cond delay="1000"/>
                            </p:stCondLst>
                            <p:childTnLst>
                              <p:par>
                                <p:cTn id="58" presetID="10" presetClass="entr" presetSubtype="0" fill="hold" nodeType="afterEffect">
                                  <p:stCondLst>
                                    <p:cond delay="0"/>
                                  </p:stCondLst>
                                  <p:childTnLst>
                                    <p:set>
                                      <p:cBhvr>
                                        <p:cTn id="59" dur="1" fill="hold">
                                          <p:stCondLst>
                                            <p:cond delay="0"/>
                                          </p:stCondLst>
                                        </p:cTn>
                                        <p:tgtEl>
                                          <p:spTgt spid="555012"/>
                                        </p:tgtEl>
                                        <p:attrNameLst>
                                          <p:attrName>style.visibility</p:attrName>
                                        </p:attrNameLst>
                                      </p:cBhvr>
                                      <p:to>
                                        <p:strVal val="visible"/>
                                      </p:to>
                                    </p:set>
                                    <p:animEffect transition="in" filter="fade">
                                      <p:cBhvr>
                                        <p:cTn id="60" dur="1000"/>
                                        <p:tgtEl>
                                          <p:spTgt spid="555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animBg="1"/>
      <p:bldP spid="14" grpId="0" build="p"/>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9"/>
          <p:cNvSpPr>
            <a:spLocks noChangeArrowheads="1"/>
          </p:cNvSpPr>
          <p:nvPr/>
        </p:nvSpPr>
        <p:spPr bwMode="auto">
          <a:xfrm>
            <a:off x="0" y="279400"/>
            <a:ext cx="911701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r" eaLnBrk="1" hangingPunct="1"/>
            <a:r>
              <a:rPr lang="en-US" altLang="en-US" sz="3200" i="1"/>
              <a:t>t</a:t>
            </a:r>
            <a:r>
              <a:rPr lang="en-US" altLang="en-US" sz="3200"/>
              <a:t>-Distribution</a:t>
            </a:r>
          </a:p>
        </p:txBody>
      </p:sp>
      <p:sp>
        <p:nvSpPr>
          <p:cNvPr id="10246" name="Rectangle 3"/>
          <p:cNvSpPr>
            <a:spLocks noChangeArrowheads="1"/>
          </p:cNvSpPr>
          <p:nvPr/>
        </p:nvSpPr>
        <p:spPr bwMode="auto">
          <a:xfrm>
            <a:off x="0" y="12700"/>
            <a:ext cx="313055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bIns="82800"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r" eaLnBrk="1" hangingPunct="1"/>
            <a:r>
              <a:rPr lang="en-US" altLang="en-US" sz="1400"/>
              <a:t>Chapter 8.7</a:t>
            </a:r>
          </a:p>
        </p:txBody>
      </p:sp>
      <p:sp>
        <p:nvSpPr>
          <p:cNvPr id="10247" name="Rectangle 4"/>
          <p:cNvSpPr>
            <a:spLocks noChangeArrowheads="1"/>
          </p:cNvSpPr>
          <p:nvPr/>
        </p:nvSpPr>
        <p:spPr bwMode="auto">
          <a:xfrm>
            <a:off x="3133725" y="12700"/>
            <a:ext cx="601027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bIns="82800"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eaLnBrk="1" hangingPunct="1"/>
            <a:r>
              <a:rPr lang="en-US" altLang="en-US" sz="1400" i="1"/>
              <a:t>t</a:t>
            </a:r>
            <a:r>
              <a:rPr lang="en-US" altLang="en-US" sz="1400"/>
              <a:t>-Distribution</a:t>
            </a:r>
          </a:p>
        </p:txBody>
      </p:sp>
      <p:grpSp>
        <p:nvGrpSpPr>
          <p:cNvPr id="2" name="Group 16"/>
          <p:cNvGrpSpPr>
            <a:grpSpLocks/>
          </p:cNvGrpSpPr>
          <p:nvPr/>
        </p:nvGrpSpPr>
        <p:grpSpPr bwMode="auto">
          <a:xfrm>
            <a:off x="0" y="792163"/>
            <a:ext cx="727075" cy="539750"/>
            <a:chOff x="0" y="2730866"/>
            <a:chExt cx="727075" cy="540000"/>
          </a:xfrm>
        </p:grpSpPr>
        <p:sp>
          <p:nvSpPr>
            <p:cNvPr id="10253" name="Rectangle 6"/>
            <p:cNvSpPr>
              <a:spLocks noChangeArrowheads="1"/>
            </p:cNvSpPr>
            <p:nvPr/>
          </p:nvSpPr>
          <p:spPr bwMode="auto">
            <a:xfrm>
              <a:off x="0" y="2850050"/>
              <a:ext cx="727075" cy="90000"/>
            </a:xfrm>
            <a:prstGeom prst="rect">
              <a:avLst/>
            </a:prstGeom>
            <a:solidFill>
              <a:srgbClr val="FF578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endParaRPr lang="en-US" altLang="en-US"/>
            </a:p>
          </p:txBody>
        </p:sp>
        <p:cxnSp>
          <p:nvCxnSpPr>
            <p:cNvPr id="10254" name="Straight Connector 7"/>
            <p:cNvCxnSpPr>
              <a:cxnSpLocks noChangeShapeType="1"/>
            </p:cNvCxnSpPr>
            <p:nvPr/>
          </p:nvCxnSpPr>
          <p:spPr bwMode="auto">
            <a:xfrm rot="16200000" flipH="1">
              <a:off x="-143000" y="3000866"/>
              <a:ext cx="540000" cy="0"/>
            </a:xfrm>
            <a:prstGeom prst="line">
              <a:avLst/>
            </a:prstGeom>
            <a:noFill/>
            <a:ln w="12700" algn="ctr">
              <a:solidFill>
                <a:srgbClr val="FF5781"/>
              </a:solidFill>
              <a:round/>
              <a:headEnd/>
              <a:tailEnd/>
            </a:ln>
            <a:extLst>
              <a:ext uri="{909E8E84-426E-40DD-AFC4-6F175D3DCCD1}">
                <a14:hiddenFill xmlns:a14="http://schemas.microsoft.com/office/drawing/2010/main">
                  <a:noFill/>
                </a14:hiddenFill>
              </a:ext>
            </a:extLst>
          </p:spPr>
        </p:cxnSp>
      </p:grpSp>
      <p:sp>
        <p:nvSpPr>
          <p:cNvPr id="10" name="Rectangle 2"/>
          <p:cNvSpPr>
            <a:spLocks noChangeArrowheads="1"/>
          </p:cNvSpPr>
          <p:nvPr/>
        </p:nvSpPr>
        <p:spPr bwMode="auto">
          <a:xfrm>
            <a:off x="71438" y="1017588"/>
            <a:ext cx="9072562"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lnSpc>
                <a:spcPct val="80000"/>
              </a:lnSpc>
              <a:spcBef>
                <a:spcPct val="30000"/>
              </a:spcBef>
              <a:buClr>
                <a:srgbClr val="FF2E62"/>
              </a:buClr>
            </a:pPr>
            <a:r>
              <a:rPr lang="en-US" altLang="en-US" sz="2000">
                <a:solidFill>
                  <a:schemeClr val="tx1"/>
                </a:solidFill>
              </a:rPr>
              <a:t>A chemical engineer claims that the population mean yield of a certain batch process is 500 grams per millimeter of raw material. To check this claim he samples 25 batches each month. If the computed </a:t>
            </a:r>
            <a:r>
              <a:rPr lang="en-US" altLang="en-US" sz="2000" i="1">
                <a:solidFill>
                  <a:schemeClr val="tx1"/>
                </a:solidFill>
              </a:rPr>
              <a:t>t</a:t>
            </a:r>
            <a:r>
              <a:rPr lang="en-US" altLang="en-US" sz="2000">
                <a:solidFill>
                  <a:schemeClr val="tx1"/>
                </a:solidFill>
              </a:rPr>
              <a:t>-value falls between –</a:t>
            </a:r>
            <a:r>
              <a:rPr lang="en-US" altLang="en-US" sz="2000" i="1">
                <a:solidFill>
                  <a:schemeClr val="tx1"/>
                </a:solidFill>
              </a:rPr>
              <a:t>t</a:t>
            </a:r>
            <a:r>
              <a:rPr lang="en-US" altLang="en-US" sz="2000" baseline="-25000">
                <a:solidFill>
                  <a:schemeClr val="tx1"/>
                </a:solidFill>
              </a:rPr>
              <a:t>0.05</a:t>
            </a:r>
            <a:r>
              <a:rPr lang="en-US" altLang="en-US" sz="2000">
                <a:solidFill>
                  <a:schemeClr val="tx1"/>
                </a:solidFill>
              </a:rPr>
              <a:t> and </a:t>
            </a:r>
            <a:r>
              <a:rPr lang="en-US" altLang="en-US" sz="2000" i="1">
                <a:solidFill>
                  <a:schemeClr val="tx1"/>
                </a:solidFill>
              </a:rPr>
              <a:t>t</a:t>
            </a:r>
            <a:r>
              <a:rPr lang="en-US" altLang="en-US" sz="2000" baseline="-25000">
                <a:solidFill>
                  <a:schemeClr val="tx1"/>
                </a:solidFill>
              </a:rPr>
              <a:t>0.05</a:t>
            </a:r>
            <a:r>
              <a:rPr lang="en-US" altLang="en-US" sz="2000">
                <a:solidFill>
                  <a:schemeClr val="tx1"/>
                </a:solidFill>
              </a:rPr>
              <a:t>, he is satisfied with his claim.</a:t>
            </a:r>
          </a:p>
          <a:p>
            <a:pPr algn="l" eaLnBrk="1" hangingPunct="1">
              <a:lnSpc>
                <a:spcPct val="80000"/>
              </a:lnSpc>
              <a:spcBef>
                <a:spcPct val="30000"/>
              </a:spcBef>
              <a:buClr>
                <a:srgbClr val="FF2E62"/>
              </a:buClr>
            </a:pPr>
            <a:r>
              <a:rPr lang="en-US" altLang="en-US" sz="2000">
                <a:solidFill>
                  <a:schemeClr val="tx1"/>
                </a:solidFill>
              </a:rPr>
              <a:t>What conclusion should he draw from a sample that has a mean </a:t>
            </a:r>
            <a:r>
              <a:rPr lang="en-US" altLang="en-US" sz="2000" i="1">
                <a:solidFill>
                  <a:schemeClr val="tx1"/>
                </a:solidFill>
              </a:rPr>
              <a:t>x</a:t>
            </a:r>
            <a:r>
              <a:rPr lang="en-US" altLang="en-US" sz="2000">
                <a:solidFill>
                  <a:schemeClr val="tx1"/>
                </a:solidFill>
              </a:rPr>
              <a:t> = 518 gr/mm and a sample standard deviation </a:t>
            </a:r>
            <a:r>
              <a:rPr lang="en-US" altLang="en-US" sz="2000" i="1">
                <a:solidFill>
                  <a:schemeClr val="tx1"/>
                </a:solidFill>
              </a:rPr>
              <a:t>s</a:t>
            </a:r>
            <a:r>
              <a:rPr lang="en-US" altLang="en-US" sz="800">
                <a:solidFill>
                  <a:schemeClr val="tx1"/>
                </a:solidFill>
              </a:rPr>
              <a:t> </a:t>
            </a:r>
            <a:r>
              <a:rPr lang="en-US" altLang="en-US" sz="2000">
                <a:solidFill>
                  <a:schemeClr val="tx1"/>
                </a:solidFill>
              </a:rPr>
              <a:t>=</a:t>
            </a:r>
            <a:r>
              <a:rPr lang="en-US" altLang="en-US" sz="800">
                <a:solidFill>
                  <a:schemeClr val="tx1"/>
                </a:solidFill>
              </a:rPr>
              <a:t> </a:t>
            </a:r>
            <a:r>
              <a:rPr lang="en-US" altLang="en-US" sz="2000">
                <a:solidFill>
                  <a:schemeClr val="tx1"/>
                </a:solidFill>
              </a:rPr>
              <a:t>40 gr? Assume the distribution of yields to be approximately normal.</a:t>
            </a:r>
          </a:p>
          <a:p>
            <a:pPr algn="l" eaLnBrk="1" hangingPunct="1">
              <a:lnSpc>
                <a:spcPct val="80000"/>
              </a:lnSpc>
              <a:spcBef>
                <a:spcPct val="30000"/>
              </a:spcBef>
              <a:buClr>
                <a:srgbClr val="FF2E62"/>
              </a:buClr>
            </a:pPr>
            <a:endParaRPr lang="en-US" altLang="en-US" sz="2000">
              <a:solidFill>
                <a:schemeClr val="tx1"/>
              </a:solidFill>
            </a:endParaRPr>
          </a:p>
        </p:txBody>
      </p:sp>
      <p:sp>
        <p:nvSpPr>
          <p:cNvPr id="11" name="Rectangle 10"/>
          <p:cNvSpPr>
            <a:spLocks noChangeArrowheads="1"/>
          </p:cNvSpPr>
          <p:nvPr/>
        </p:nvSpPr>
        <p:spPr bwMode="auto">
          <a:xfrm>
            <a:off x="0" y="3073400"/>
            <a:ext cx="266700" cy="107950"/>
          </a:xfrm>
          <a:prstGeom prst="rect">
            <a:avLst/>
          </a:prstGeom>
          <a:solidFill>
            <a:srgbClr val="FF94AF"/>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endParaRPr lang="en-US" altLang="en-US"/>
          </a:p>
        </p:txBody>
      </p:sp>
      <p:sp>
        <p:nvSpPr>
          <p:cNvPr id="13" name="TextBox 12"/>
          <p:cNvSpPr txBox="1">
            <a:spLocks noChangeArrowheads="1"/>
          </p:cNvSpPr>
          <p:nvPr/>
        </p:nvSpPr>
        <p:spPr bwMode="auto">
          <a:xfrm>
            <a:off x="8380413" y="1798638"/>
            <a:ext cx="3476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Verdana" panose="020B0604030504040204" pitchFamily="34" charset="0"/>
              </a:defRPr>
            </a:lvl1pPr>
            <a:lvl2pPr marL="742950" indent="-285750" eaLnBrk="0" hangingPunct="0">
              <a:defRPr sz="2400">
                <a:solidFill>
                  <a:schemeClr val="bg1"/>
                </a:solidFill>
                <a:latin typeface="Verdana" panose="020B0604030504040204" pitchFamily="34" charset="0"/>
              </a:defRPr>
            </a:lvl2pPr>
            <a:lvl3pPr marL="1143000" indent="-228600" eaLnBrk="0" hangingPunct="0">
              <a:defRPr sz="2400">
                <a:solidFill>
                  <a:schemeClr val="bg1"/>
                </a:solidFill>
                <a:latin typeface="Verdana" panose="020B0604030504040204" pitchFamily="34" charset="0"/>
              </a:defRPr>
            </a:lvl3pPr>
            <a:lvl4pPr marL="1600200" indent="-228600" eaLnBrk="0" hangingPunct="0">
              <a:defRPr sz="2400">
                <a:solidFill>
                  <a:schemeClr val="bg1"/>
                </a:solidFill>
                <a:latin typeface="Verdana" panose="020B0604030504040204" pitchFamily="34" charset="0"/>
              </a:defRPr>
            </a:lvl4pPr>
            <a:lvl5pPr marL="2057400" indent="-228600" eaLnBrk="0" hangingPunct="0">
              <a:defRPr sz="2400">
                <a:solidFill>
                  <a:schemeClr val="bg1"/>
                </a:solidFill>
                <a:latin typeface="Verdana" panose="020B0604030504040204" pitchFamily="34" charset="0"/>
              </a:defRPr>
            </a:lvl5pPr>
            <a:lvl6pPr marL="2514600" indent="-228600" eaLnBrk="0" fontAlgn="base" hangingPunct="0">
              <a:spcBef>
                <a:spcPct val="0"/>
              </a:spcBef>
              <a:spcAft>
                <a:spcPct val="0"/>
              </a:spcAft>
              <a:defRPr sz="2400">
                <a:solidFill>
                  <a:schemeClr val="bg1"/>
                </a:solidFill>
                <a:latin typeface="Verdana" panose="020B0604030504040204" pitchFamily="34" charset="0"/>
              </a:defRPr>
            </a:lvl6pPr>
            <a:lvl7pPr marL="2971800" indent="-228600" eaLnBrk="0" fontAlgn="base" hangingPunct="0">
              <a:spcBef>
                <a:spcPct val="0"/>
              </a:spcBef>
              <a:spcAft>
                <a:spcPct val="0"/>
              </a:spcAft>
              <a:defRPr sz="2400">
                <a:solidFill>
                  <a:schemeClr val="bg1"/>
                </a:solidFill>
                <a:latin typeface="Verdana" panose="020B0604030504040204" pitchFamily="34" charset="0"/>
              </a:defRPr>
            </a:lvl7pPr>
            <a:lvl8pPr marL="3429000" indent="-228600" eaLnBrk="0" fontAlgn="base" hangingPunct="0">
              <a:spcBef>
                <a:spcPct val="0"/>
              </a:spcBef>
              <a:spcAft>
                <a:spcPct val="0"/>
              </a:spcAft>
              <a:defRPr sz="2400">
                <a:solidFill>
                  <a:schemeClr val="bg1"/>
                </a:solidFill>
                <a:latin typeface="Verdana" panose="020B0604030504040204" pitchFamily="34" charset="0"/>
              </a:defRPr>
            </a:lvl8pPr>
            <a:lvl9pPr marL="3886200" indent="-228600" eaLnBrk="0" fontAlgn="base" hangingPunct="0">
              <a:spcBef>
                <a:spcPct val="0"/>
              </a:spcBef>
              <a:spcAft>
                <a:spcPct val="0"/>
              </a:spcAft>
              <a:defRPr sz="2400">
                <a:solidFill>
                  <a:schemeClr val="bg1"/>
                </a:solidFill>
                <a:latin typeface="Verdana" panose="020B0604030504040204" pitchFamily="34" charset="0"/>
              </a:defRPr>
            </a:lvl9pPr>
          </a:lstStyle>
          <a:p>
            <a:pPr algn="l" eaLnBrk="1" hangingPunct="1"/>
            <a:r>
              <a:rPr lang="en-US" altLang="en-US" sz="2000">
                <a:solidFill>
                  <a:schemeClr val="tx1"/>
                </a:solidFill>
              </a:rPr>
              <a:t>_</a:t>
            </a:r>
          </a:p>
        </p:txBody>
      </p:sp>
      <p:graphicFrame>
        <p:nvGraphicFramePr>
          <p:cNvPr id="283658" name="Object 2"/>
          <p:cNvGraphicFramePr>
            <a:graphicFrameLocks noChangeAspect="1"/>
          </p:cNvGraphicFramePr>
          <p:nvPr>
            <p:extLst>
              <p:ext uri="{D42A27DB-BD31-4B8C-83A1-F6EECF244321}">
                <p14:modId xmlns:p14="http://schemas.microsoft.com/office/powerpoint/2010/main" val="2134445726"/>
              </p:ext>
            </p:extLst>
          </p:nvPr>
        </p:nvGraphicFramePr>
        <p:xfrm>
          <a:off x="793750" y="3259138"/>
          <a:ext cx="954088" cy="747712"/>
        </p:xfrm>
        <a:graphic>
          <a:graphicData uri="http://schemas.openxmlformats.org/presentationml/2006/ole">
            <mc:AlternateContent xmlns:mc="http://schemas.openxmlformats.org/markup-compatibility/2006">
              <mc:Choice xmlns:v="urn:schemas-microsoft-com:vml" Requires="v">
                <p:oleObj spid="_x0000_s638990" name="Equation" r:id="rId3" imgW="596880" imgH="469800" progId="Equation.DSMT4">
                  <p:embed/>
                </p:oleObj>
              </mc:Choice>
              <mc:Fallback>
                <p:oleObj name="Equation" r:id="rId3" imgW="596880" imgH="469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750" y="3259138"/>
                        <a:ext cx="954088" cy="74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3"/>
          <p:cNvGraphicFramePr>
            <a:graphicFrameLocks noChangeAspect="1"/>
          </p:cNvGraphicFramePr>
          <p:nvPr>
            <p:extLst>
              <p:ext uri="{D42A27DB-BD31-4B8C-83A1-F6EECF244321}">
                <p14:modId xmlns:p14="http://schemas.microsoft.com/office/powerpoint/2010/main" val="2638757972"/>
              </p:ext>
            </p:extLst>
          </p:nvPr>
        </p:nvGraphicFramePr>
        <p:xfrm>
          <a:off x="1682750" y="3298825"/>
          <a:ext cx="1887538" cy="708025"/>
        </p:xfrm>
        <a:graphic>
          <a:graphicData uri="http://schemas.openxmlformats.org/presentationml/2006/ole">
            <mc:AlternateContent xmlns:mc="http://schemas.openxmlformats.org/markup-compatibility/2006">
              <mc:Choice xmlns:v="urn:schemas-microsoft-com:vml" Requires="v">
                <p:oleObj spid="_x0000_s638991" name="Equation" r:id="rId5" imgW="1180800" imgH="444240" progId="Equation.DSMT4">
                  <p:embed/>
                </p:oleObj>
              </mc:Choice>
              <mc:Fallback>
                <p:oleObj name="Equation" r:id="rId5" imgW="1180800" imgH="4442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2750" y="3298825"/>
                        <a:ext cx="1887538"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Rectangle 2"/>
          <p:cNvSpPr>
            <a:spLocks noChangeArrowheads="1"/>
          </p:cNvSpPr>
          <p:nvPr/>
        </p:nvSpPr>
        <p:spPr bwMode="auto">
          <a:xfrm>
            <a:off x="971550" y="4718050"/>
            <a:ext cx="8001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5113" indent="-265113" eaLnBrk="0" hangingPunct="0">
              <a:tabLst>
                <a:tab pos="6002338" algn="l"/>
              </a:tabLst>
              <a:defRPr sz="2400">
                <a:solidFill>
                  <a:schemeClr val="bg1"/>
                </a:solidFill>
                <a:latin typeface="Verdana" panose="020B0604030504040204" pitchFamily="34" charset="0"/>
              </a:defRPr>
            </a:lvl1pPr>
            <a:lvl2pPr marL="742950" indent="-285750" eaLnBrk="0" hangingPunct="0">
              <a:tabLst>
                <a:tab pos="6002338" algn="l"/>
              </a:tabLst>
              <a:defRPr sz="2400">
                <a:solidFill>
                  <a:schemeClr val="bg1"/>
                </a:solidFill>
                <a:latin typeface="Verdana" panose="020B0604030504040204" pitchFamily="34" charset="0"/>
              </a:defRPr>
            </a:lvl2pPr>
            <a:lvl3pPr marL="1143000" indent="-228600" eaLnBrk="0" hangingPunct="0">
              <a:tabLst>
                <a:tab pos="6002338" algn="l"/>
              </a:tabLst>
              <a:defRPr sz="2400">
                <a:solidFill>
                  <a:schemeClr val="bg1"/>
                </a:solidFill>
                <a:latin typeface="Verdana" panose="020B0604030504040204" pitchFamily="34" charset="0"/>
              </a:defRPr>
            </a:lvl3pPr>
            <a:lvl4pPr marL="1600200" indent="-228600" eaLnBrk="0" hangingPunct="0">
              <a:tabLst>
                <a:tab pos="6002338" algn="l"/>
              </a:tabLst>
              <a:defRPr sz="2400">
                <a:solidFill>
                  <a:schemeClr val="bg1"/>
                </a:solidFill>
                <a:latin typeface="Verdana" panose="020B0604030504040204" pitchFamily="34" charset="0"/>
              </a:defRPr>
            </a:lvl4pPr>
            <a:lvl5pPr marL="2057400" indent="-228600" eaLnBrk="0" hangingPunct="0">
              <a:tabLst>
                <a:tab pos="6002338" algn="l"/>
              </a:tabLst>
              <a:defRPr sz="2400">
                <a:solidFill>
                  <a:schemeClr val="bg1"/>
                </a:solidFill>
                <a:latin typeface="Verdana" panose="020B0604030504040204" pitchFamily="34" charset="0"/>
              </a:defRPr>
            </a:lvl5pPr>
            <a:lvl6pPr marL="2514600" indent="-228600" eaLnBrk="0" fontAlgn="base" hangingPunct="0">
              <a:spcBef>
                <a:spcPct val="0"/>
              </a:spcBef>
              <a:spcAft>
                <a:spcPct val="0"/>
              </a:spcAft>
              <a:tabLst>
                <a:tab pos="6002338" algn="l"/>
              </a:tabLst>
              <a:defRPr sz="2400">
                <a:solidFill>
                  <a:schemeClr val="bg1"/>
                </a:solidFill>
                <a:latin typeface="Verdana" panose="020B0604030504040204" pitchFamily="34" charset="0"/>
              </a:defRPr>
            </a:lvl6pPr>
            <a:lvl7pPr marL="2971800" indent="-228600" eaLnBrk="0" fontAlgn="base" hangingPunct="0">
              <a:spcBef>
                <a:spcPct val="0"/>
              </a:spcBef>
              <a:spcAft>
                <a:spcPct val="0"/>
              </a:spcAft>
              <a:tabLst>
                <a:tab pos="6002338" algn="l"/>
              </a:tabLst>
              <a:defRPr sz="2400">
                <a:solidFill>
                  <a:schemeClr val="bg1"/>
                </a:solidFill>
                <a:latin typeface="Verdana" panose="020B0604030504040204" pitchFamily="34" charset="0"/>
              </a:defRPr>
            </a:lvl7pPr>
            <a:lvl8pPr marL="3429000" indent="-228600" eaLnBrk="0" fontAlgn="base" hangingPunct="0">
              <a:spcBef>
                <a:spcPct val="0"/>
              </a:spcBef>
              <a:spcAft>
                <a:spcPct val="0"/>
              </a:spcAft>
              <a:tabLst>
                <a:tab pos="6002338" algn="l"/>
              </a:tabLst>
              <a:defRPr sz="2400">
                <a:solidFill>
                  <a:schemeClr val="bg1"/>
                </a:solidFill>
                <a:latin typeface="Verdana" panose="020B0604030504040204" pitchFamily="34" charset="0"/>
              </a:defRPr>
            </a:lvl8pPr>
            <a:lvl9pPr marL="3886200" indent="-228600" eaLnBrk="0" fontAlgn="base" hangingPunct="0">
              <a:spcBef>
                <a:spcPct val="0"/>
              </a:spcBef>
              <a:spcAft>
                <a:spcPct val="0"/>
              </a:spcAft>
              <a:tabLst>
                <a:tab pos="6002338" algn="l"/>
              </a:tabLst>
              <a:defRPr sz="2400">
                <a:solidFill>
                  <a:schemeClr val="bg1"/>
                </a:solidFill>
                <a:latin typeface="Verdana" panose="020B0604030504040204" pitchFamily="34" charset="0"/>
              </a:defRPr>
            </a:lvl9pPr>
          </a:lstStyle>
          <a:p>
            <a:pPr algn="l" eaLnBrk="1" hangingPunct="1">
              <a:lnSpc>
                <a:spcPct val="80000"/>
              </a:lnSpc>
              <a:spcBef>
                <a:spcPct val="30000"/>
              </a:spcBef>
              <a:buClr>
                <a:srgbClr val="FF2E62"/>
              </a:buClr>
              <a:buSzPct val="100000"/>
              <a:buFont typeface="Wingdings" panose="05000000000000000000" pitchFamily="2" charset="2"/>
              <a:buChar char=""/>
            </a:pPr>
            <a:r>
              <a:rPr lang="en-US" altLang="en-US" sz="1600" b="1">
                <a:solidFill>
                  <a:schemeClr val="tx1"/>
                </a:solidFill>
              </a:rPr>
              <a:t>From </a:t>
            </a:r>
            <a:r>
              <a:rPr lang="en-US" altLang="en-US" sz="1600" b="1" i="1">
                <a:solidFill>
                  <a:schemeClr val="tx1"/>
                </a:solidFill>
              </a:rPr>
              <a:t>t</a:t>
            </a:r>
            <a:r>
              <a:rPr lang="en-US" altLang="en-US" sz="1600" b="1">
                <a:solidFill>
                  <a:schemeClr val="tx1"/>
                </a:solidFill>
              </a:rPr>
              <a:t>-Distribution Table, the value 2.25 corresponds to </a:t>
            </a:r>
            <a:r>
              <a:rPr lang="el-GR" altLang="en-US" sz="1600" b="1" i="1">
                <a:solidFill>
                  <a:schemeClr val="tx1"/>
                </a:solidFill>
                <a:latin typeface="Times New Roman" panose="02020603050405020304" pitchFamily="18" charset="0"/>
                <a:cs typeface="Times New Roman" panose="02020603050405020304" pitchFamily="18" charset="0"/>
              </a:rPr>
              <a:t>α</a:t>
            </a:r>
            <a:r>
              <a:rPr lang="en-US" altLang="en-US" sz="1600" b="1">
                <a:solidFill>
                  <a:schemeClr val="tx1"/>
                </a:solidFill>
              </a:rPr>
              <a:t> between 0.02 and 0.015.</a:t>
            </a:r>
          </a:p>
          <a:p>
            <a:pPr algn="l" eaLnBrk="1" hangingPunct="1">
              <a:lnSpc>
                <a:spcPct val="80000"/>
              </a:lnSpc>
              <a:spcBef>
                <a:spcPct val="30000"/>
              </a:spcBef>
              <a:buClr>
                <a:srgbClr val="FF2E62"/>
              </a:buClr>
              <a:buSzPct val="100000"/>
              <a:buFont typeface="Wingdings" panose="05000000000000000000" pitchFamily="2" charset="2"/>
              <a:buChar char=""/>
            </a:pPr>
            <a:r>
              <a:rPr lang="en-US" altLang="en-US" sz="1600" b="1">
                <a:solidFill>
                  <a:schemeClr val="tx1"/>
                </a:solidFill>
              </a:rPr>
              <a:t>This means, the probability of obtaining a mean of 518 gr/mm for a certain sample while the mean of population is 500 gr/mm is only approximately 2%.</a:t>
            </a:r>
          </a:p>
          <a:p>
            <a:pPr algn="l" eaLnBrk="1" hangingPunct="1">
              <a:lnSpc>
                <a:spcPct val="80000"/>
              </a:lnSpc>
              <a:spcBef>
                <a:spcPct val="30000"/>
              </a:spcBef>
              <a:buClr>
                <a:srgbClr val="FF2E62"/>
              </a:buClr>
              <a:buSzPct val="100000"/>
              <a:buFont typeface="Wingdings" panose="05000000000000000000" pitchFamily="2" charset="2"/>
              <a:buChar char=""/>
            </a:pPr>
            <a:r>
              <a:rPr lang="en-US" altLang="en-US" sz="1600" b="1">
                <a:solidFill>
                  <a:schemeClr val="tx1"/>
                </a:solidFill>
              </a:rPr>
              <a:t>It is more reasonable to assume that </a:t>
            </a:r>
            <a:r>
              <a:rPr lang="el-GR" altLang="en-US" sz="1600" b="1" i="1">
                <a:solidFill>
                  <a:schemeClr val="tx1"/>
                </a:solidFill>
              </a:rPr>
              <a:t>μ</a:t>
            </a:r>
            <a:r>
              <a:rPr lang="en-US" altLang="en-US" sz="1600" b="1">
                <a:solidFill>
                  <a:schemeClr val="tx1"/>
                </a:solidFill>
              </a:rPr>
              <a:t> &gt; 500.</a:t>
            </a:r>
          </a:p>
          <a:p>
            <a:pPr algn="l" eaLnBrk="1" hangingPunct="1">
              <a:lnSpc>
                <a:spcPct val="80000"/>
              </a:lnSpc>
              <a:spcBef>
                <a:spcPct val="30000"/>
              </a:spcBef>
              <a:buClr>
                <a:srgbClr val="FF2E62"/>
              </a:buClr>
              <a:buSzPct val="100000"/>
              <a:buFont typeface="Wingdings" panose="05000000000000000000" pitchFamily="2" charset="2"/>
              <a:buChar char=""/>
            </a:pPr>
            <a:r>
              <a:rPr lang="en-US" altLang="en-US" sz="1600" b="1">
                <a:solidFill>
                  <a:schemeClr val="tx1"/>
                </a:solidFill>
              </a:rPr>
              <a:t>Hence, the manufacturer is likely to conclude that the process produces a better product than he thought.</a:t>
            </a:r>
          </a:p>
        </p:txBody>
      </p:sp>
      <p:graphicFrame>
        <p:nvGraphicFramePr>
          <p:cNvPr id="3" name="Object 4"/>
          <p:cNvGraphicFramePr>
            <a:graphicFrameLocks noChangeAspect="1"/>
          </p:cNvGraphicFramePr>
          <p:nvPr>
            <p:extLst>
              <p:ext uri="{D42A27DB-BD31-4B8C-83A1-F6EECF244321}">
                <p14:modId xmlns:p14="http://schemas.microsoft.com/office/powerpoint/2010/main" val="947033296"/>
              </p:ext>
            </p:extLst>
          </p:nvPr>
        </p:nvGraphicFramePr>
        <p:xfrm>
          <a:off x="749300" y="4140200"/>
          <a:ext cx="4175125" cy="368300"/>
        </p:xfrm>
        <a:graphic>
          <a:graphicData uri="http://schemas.openxmlformats.org/presentationml/2006/ole">
            <mc:AlternateContent xmlns:mc="http://schemas.openxmlformats.org/markup-compatibility/2006">
              <mc:Choice xmlns:v="urn:schemas-microsoft-com:vml" Requires="v">
                <p:oleObj spid="_x0000_s638992" name="Equation" r:id="rId7" imgW="2603160" imgH="228600" progId="Equation.DSMT4">
                  <p:embed/>
                </p:oleObj>
              </mc:Choice>
              <mc:Fallback>
                <p:oleObj name="Equation" r:id="rId7" imgW="260316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9300" y="4140200"/>
                        <a:ext cx="417512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05400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1000"/>
                                        <p:tgtEl>
                                          <p:spTgt spid="10">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animEffect transition="in" filter="fade">
                                      <p:cBhvr>
                                        <p:cTn id="16" dur="1000"/>
                                        <p:tgtEl>
                                          <p:spTgt spid="10">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slide(fromLeft)">
                                      <p:cBhvr>
                                        <p:cTn id="21" dur="500"/>
                                        <p:tgtEl>
                                          <p:spTgt spid="1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xEl>
                                              <p:pRg st="0" end="0"/>
                                            </p:txEl>
                                          </p:spTgt>
                                        </p:tgtEl>
                                        <p:attrNameLst>
                                          <p:attrName>style.visibility</p:attrName>
                                        </p:attrNameLst>
                                      </p:cBhvr>
                                      <p:to>
                                        <p:strVal val="visible"/>
                                      </p:to>
                                    </p:set>
                                    <p:animEffect transition="in" filter="fade">
                                      <p:cBhvr>
                                        <p:cTn id="26" dur="1000"/>
                                        <p:tgtEl>
                                          <p:spTgt spid="13">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83658"/>
                                        </p:tgtEl>
                                        <p:attrNameLst>
                                          <p:attrName>style.visibility</p:attrName>
                                        </p:attrNameLst>
                                      </p:cBhvr>
                                      <p:to>
                                        <p:strVal val="visible"/>
                                      </p:to>
                                    </p:set>
                                    <p:animEffect transition="in" filter="fade">
                                      <p:cBhvr>
                                        <p:cTn id="29" dur="1000"/>
                                        <p:tgtEl>
                                          <p:spTgt spid="283658"/>
                                        </p:tgtEl>
                                      </p:cBhvr>
                                    </p:animEffect>
                                  </p:childTnLst>
                                </p:cTn>
                              </p:par>
                              <p:par>
                                <p:cTn id="30" presetID="10"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7"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1000"/>
                                        <p:tgtEl>
                                          <p:spTgt spid="18"/>
                                        </p:tgtEl>
                                      </p:cBhvr>
                                    </p:animEffect>
                                    <p:anim calcmode="lin" valueType="num">
                                      <p:cBhvr>
                                        <p:cTn id="38" dur="1000" fill="hold"/>
                                        <p:tgtEl>
                                          <p:spTgt spid="18"/>
                                        </p:tgtEl>
                                        <p:attrNameLst>
                                          <p:attrName>ppt_x</p:attrName>
                                        </p:attrNameLst>
                                      </p:cBhvr>
                                      <p:tavLst>
                                        <p:tav tm="0">
                                          <p:val>
                                            <p:strVal val="#ppt_x"/>
                                          </p:val>
                                        </p:tav>
                                        <p:tav tm="100000">
                                          <p:val>
                                            <p:strVal val="#ppt_x"/>
                                          </p:val>
                                        </p:tav>
                                      </p:tavLst>
                                    </p:anim>
                                    <p:anim calcmode="lin" valueType="num">
                                      <p:cBhvr>
                                        <p:cTn id="39" dur="1000" fill="hold"/>
                                        <p:tgtEl>
                                          <p:spTgt spid="18"/>
                                        </p:tgtEl>
                                        <p:attrNameLst>
                                          <p:attrName>ppt_y</p:attrName>
                                        </p:attrNameLst>
                                      </p:cBhvr>
                                      <p:tavLst>
                                        <p:tav tm="0">
                                          <p:val>
                                            <p:strVal val="#ppt_y-.1"/>
                                          </p:val>
                                        </p:tav>
                                        <p:tav tm="100000">
                                          <p:val>
                                            <p:strVal val="#ppt_y"/>
                                          </p:val>
                                        </p:tav>
                                      </p:tavLst>
                                    </p:anim>
                                  </p:childTnLst>
                                </p:cTn>
                              </p:par>
                            </p:childTnLst>
                          </p:cTn>
                        </p:par>
                        <p:par>
                          <p:cTn id="40" fill="hold" nodeType="afterGroup">
                            <p:stCondLst>
                              <p:cond delay="1000"/>
                            </p:stCondLst>
                            <p:childTnLst>
                              <p:par>
                                <p:cTn id="41" presetID="10" presetClass="entr" presetSubtype="0"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animBg="1"/>
      <p:bldP spid="18" grpId="0"/>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Pengenalan Sistem Digital&amp;quot;&quot;/&gt;&lt;property id=&quot;20307&quot; value=&quot;256&quot;/&gt;&lt;/object&gt;&lt;object type=&quot;3&quot; unique_id=&quot;10206&quot;&gt;&lt;property id=&quot;20148&quot; value=&quot;5&quot;/&gt;&lt;property id=&quot;20300&quot; value=&quot;Slide 10 - &amp;quot;Referensi&amp;quot;&quot;/&gt;&lt;property id=&quot;20307&quot; value=&quot;266&quot;/&gt;&lt;/object&gt;&lt;object type=&quot;3&quot; unique_id=&quot;10207&quot;&gt;&lt;property id=&quot;20148&quot; value=&quot;5&quot;/&gt;&lt;property id=&quot;20300&quot; value=&quot;Slide 2 - &amp;quot;Analog vs Digital&amp;quot;&quot;/&gt;&lt;property id=&quot;20307&quot; value=&quot;267&quot;/&gt;&lt;/object&gt;&lt;object type=&quot;3&quot; unique_id=&quot;10208&quot;&gt;&lt;property id=&quot;20148&quot; value=&quot;5&quot;/&gt;&lt;property id=&quot;20300&quot; value=&quot;Slide 5 - &amp;quot;Diagram Voltmeter Analog&amp;quot;&quot;/&gt;&lt;property id=&quot;20307&quot; value=&quot;268&quot;/&gt;&lt;/object&gt;&lt;object type=&quot;3&quot; unique_id=&quot;10209&quot;&gt;&lt;property id=&quot;20148&quot; value=&quot;5&quot;/&gt;&lt;property id=&quot;20300&quot; value=&quot;Slide 3 - &amp;quot;Voltmeter Analog vs Voltmeter Digital&amp;quot;&quot;/&gt;&lt;property id=&quot;20307&quot; value=&quot;269&quot;/&gt;&lt;/object&gt;&lt;object type=&quot;3&quot; unique_id=&quot;10210&quot;&gt;&lt;property id=&quot;20148&quot; value=&quot;5&quot;/&gt;&lt;property id=&quot;20300&quot; value=&quot;Slide 4 - &amp;quot;Spektrum Kontinu vs Spektrum Diskrit&amp;quot;&quot;/&gt;&lt;property id=&quot;20307&quot; value=&quot;270&quot;/&gt;&lt;/object&gt;&lt;object type=&quot;3&quot; unique_id=&quot;10211&quot;&gt;&lt;property id=&quot;20148&quot; value=&quot;5&quot;/&gt;&lt;property id=&quot;20300&quot; value=&quot;Slide 6 - &amp;quot;Diagram Voltmeter Digital&amp;quot;&quot;/&gt;&lt;property id=&quot;20307&quot; value=&quot;271&quot;/&gt;&lt;/object&gt;&lt;object type=&quot;3&quot; unique_id=&quot;10212&quot;&gt;&lt;property id=&quot;20148&quot; value=&quot;5&quot;/&gt;&lt;property id=&quot;20300&quot; value=&quot;Slide 7 - &amp;quot;Aplikasi Rangkaian Digital&amp;quot;&quot;/&gt;&lt;property id=&quot;20307&quot; value=&quot;272&quot;/&gt;&lt;/object&gt;&lt;object type=&quot;3&quot; unique_id=&quot;10213&quot;&gt;&lt;property id=&quot;20148&quot; value=&quot;5&quot;/&gt;&lt;property id=&quot;20300&quot; value=&quot;Slide 8 - &amp;quot;Apa Alasan Memilih Digital?&amp;quot;&quot;/&gt;&lt;property id=&quot;20307&quot; value=&quot;273&quot;/&gt;&lt;/object&gt;&lt;object type=&quot;3&quot; unique_id=&quot;10214&quot;&gt;&lt;property id=&quot;20148&quot; value=&quot;5&quot;/&gt;&lt;property id=&quot;20300&quot; value=&quot;Slide 9 - &amp;quot;Alasan Analog Masih Bertahan &amp;quot;&quot;/&gt;&lt;property id=&quot;20307&quot; value=&quot;274&quot;/&gt;&lt;/object&gt;&lt;/object&gt;&lt;/object&gt;&lt;/database&gt;"/>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Verdan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35203</TotalTime>
  <Words>1309</Words>
  <Application>Microsoft Office PowerPoint</Application>
  <PresentationFormat>On-screen Show (4:3)</PresentationFormat>
  <Paragraphs>118</Paragraphs>
  <Slides>18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4" baseType="lpstr">
      <vt:lpstr>Arial</vt:lpstr>
      <vt:lpstr>Times New Roman</vt:lpstr>
      <vt:lpstr>Verdana</vt:lpstr>
      <vt:lpstr>Wingdings</vt:lpstr>
      <vt:lpstr>Default Design</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Table A.6 F-Distribution</vt:lpstr>
      <vt:lpstr>Table A.6 F-Distribution</vt:lpstr>
      <vt:lpstr>Table A.6 F-Distribution</vt:lpstr>
      <vt:lpstr>Table A.6 F-Distribution</vt:lpstr>
      <vt:lpstr>PowerPoint Presentation</vt:lpstr>
      <vt:lpstr>PowerPoint Presentation</vt:lpstr>
      <vt:lpstr>PowerPoint Presentation</vt:lpstr>
    </vt:vector>
  </TitlesOfParts>
  <Company>Universitas Bina Nusantara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Bahria</cp:lastModifiedBy>
  <cp:revision>2903</cp:revision>
  <dcterms:created xsi:type="dcterms:W3CDTF">2009-05-04T03:18:57Z</dcterms:created>
  <dcterms:modified xsi:type="dcterms:W3CDTF">2023-11-14T08:52:12Z</dcterms:modified>
</cp:coreProperties>
</file>