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728" r:id="rId2"/>
    <p:sldId id="729" r:id="rId3"/>
    <p:sldId id="730" r:id="rId4"/>
    <p:sldId id="731" r:id="rId5"/>
    <p:sldId id="732" r:id="rId6"/>
    <p:sldId id="733" r:id="rId7"/>
    <p:sldId id="734" r:id="rId8"/>
    <p:sldId id="735" r:id="rId9"/>
    <p:sldId id="736" r:id="rId10"/>
    <p:sldId id="737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E62"/>
    <a:srgbClr val="FF5781"/>
    <a:srgbClr val="E6B02A"/>
    <a:srgbClr val="54C0E2"/>
    <a:srgbClr val="FF94AF"/>
    <a:srgbClr val="FF4775"/>
    <a:srgbClr val="EBC053"/>
    <a:srgbClr val="747335"/>
    <a:srgbClr val="427335"/>
    <a:srgbClr val="832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2" autoAdjust="0"/>
    <p:restoredTop sz="95833" autoAdjust="0"/>
  </p:normalViewPr>
  <p:slideViewPr>
    <p:cSldViewPr>
      <p:cViewPr varScale="1">
        <p:scale>
          <a:sx n="72" d="100"/>
          <a:sy n="72" d="100"/>
        </p:scale>
        <p:origin x="12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404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ADCAFE-6052-4CF3-9D74-7AB56C920A4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6366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-ID" noProof="0"/>
              <a:t>Click to edit Master text styles</a:t>
            </a:r>
          </a:p>
          <a:p>
            <a:pPr lvl="1"/>
            <a:r>
              <a:rPr lang="id-ID" noProof="0"/>
              <a:t>Second level</a:t>
            </a:r>
          </a:p>
          <a:p>
            <a:pPr lvl="2"/>
            <a:r>
              <a:rPr lang="id-ID" noProof="0"/>
              <a:t>Third level</a:t>
            </a:r>
          </a:p>
          <a:p>
            <a:pPr lvl="3"/>
            <a:r>
              <a:rPr lang="id-ID" noProof="0"/>
              <a:t>Fourth level</a:t>
            </a:r>
          </a:p>
          <a:p>
            <a:pPr lvl="4"/>
            <a:r>
              <a:rPr lang="id-ID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D2176D3-5034-44DF-A657-70118B6377F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4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6624638"/>
            <a:ext cx="3041650" cy="233362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President University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041650" y="6624638"/>
            <a:ext cx="3076575" cy="233362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Erwin Sitompul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02350" y="6624638"/>
            <a:ext cx="3041650" cy="233362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PBST 6/</a:t>
            </a:r>
            <a:fld id="{0E0E0EFC-0006-47B9-BD30-22160D0C1AE9}" type="slidenum">
              <a:rPr lang="en-US" sz="1400" smtClean="0"/>
              <a:pPr algn="ctr">
                <a:defRPr/>
              </a:pPr>
              <a:t>‹#›</a:t>
            </a:fld>
            <a:endParaRPr lang="en-US" sz="1400" dirty="0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0" y="1917700"/>
            <a:ext cx="9144000" cy="406400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bIns="82800" anchor="ctr" anchorCtr="1"/>
          <a:lstStyle/>
          <a:p>
            <a:pPr algn="ctr">
              <a:defRPr/>
            </a:pPr>
            <a:r>
              <a:rPr lang="en-US" dirty="0"/>
              <a:t>Lecture 6</a:t>
            </a: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1192213"/>
            <a:ext cx="9144000" cy="687387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3600"/>
              <a:t>Probability and Statistics</a:t>
            </a:r>
          </a:p>
        </p:txBody>
      </p:sp>
      <p:pic>
        <p:nvPicPr>
          <p:cNvPr id="8" name="Picture 27" descr="45277351686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84888"/>
            <a:ext cx="400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30"/>
          <p:cNvSpPr>
            <a:spLocks noChangeShapeType="1"/>
          </p:cNvSpPr>
          <p:nvPr userDrawn="1"/>
        </p:nvSpPr>
        <p:spPr bwMode="auto">
          <a:xfrm>
            <a:off x="0" y="1898650"/>
            <a:ext cx="9144000" cy="0"/>
          </a:xfrm>
          <a:prstGeom prst="line">
            <a:avLst/>
          </a:prstGeom>
          <a:noFill/>
          <a:ln w="57150">
            <a:solidFill>
              <a:srgbClr val="FF2E62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Text Box 23"/>
          <p:cNvSpPr txBox="1">
            <a:spLocks noChangeArrowheads="1"/>
          </p:cNvSpPr>
          <p:nvPr userDrawn="1"/>
        </p:nvSpPr>
        <p:spPr bwMode="auto">
          <a:xfrm>
            <a:off x="2622550" y="4362450"/>
            <a:ext cx="38512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Dr.-Ing. Erwin Sitompul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President University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2039938" y="5295900"/>
            <a:ext cx="4978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2E62"/>
                </a:solidFill>
              </a:rPr>
              <a:t>http://zitompul.wordpress.com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749840" y="6051490"/>
            <a:ext cx="1640584" cy="400110"/>
            <a:chOff x="1638300" y="6051490"/>
            <a:chExt cx="1640584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1638300" y="6051490"/>
              <a:ext cx="358775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2518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93048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1475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3769778" y="6049895"/>
            <a:ext cx="1597392" cy="396000"/>
            <a:chOff x="3769778" y="6049895"/>
            <a:chExt cx="1597392" cy="3960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3769778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621568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043170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94A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198076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94A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279400"/>
            <a:ext cx="2278063" cy="5846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9400"/>
            <a:ext cx="6686550" cy="584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279400"/>
            <a:ext cx="9117013" cy="449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233363"/>
            <a:ext cx="9144000" cy="539750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600" dirty="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3130550" cy="233363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400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130550" y="0"/>
            <a:ext cx="6010275" cy="233363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400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624638"/>
            <a:ext cx="3041650" cy="233362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President University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3041650" y="6624638"/>
            <a:ext cx="3076575" cy="233362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Erwin </a:t>
            </a:r>
            <a:r>
              <a:rPr lang="en-US" sz="1400" dirty="0" err="1"/>
              <a:t>Sitompul</a:t>
            </a:r>
            <a:endParaRPr lang="en-US" sz="1400" dirty="0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6102350" y="6624638"/>
            <a:ext cx="3041650" cy="233362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PBST 6/</a:t>
            </a:r>
            <a:fld id="{AC268E9D-97A9-4070-9270-1A022528A1B1}" type="slidenum">
              <a:rPr lang="en-US" sz="1400" smtClean="0"/>
              <a:pPr algn="ctr">
                <a:defRPr/>
              </a:pPr>
              <a:t>‹#›</a:t>
            </a:fld>
            <a:endParaRPr lang="en-US" sz="1400" dirty="0"/>
          </a:p>
        </p:txBody>
      </p:sp>
      <p:pic>
        <p:nvPicPr>
          <p:cNvPr id="8201" name="Picture 34" descr="45277351686s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200" y="6084888"/>
            <a:ext cx="400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a-DK"/>
          </a:p>
        </p:txBody>
      </p:sp>
      <p:sp>
        <p:nvSpPr>
          <p:cNvPr id="13315" name="Rectangle 20"/>
          <p:cNvSpPr>
            <a:spLocks noChangeArrowheads="1"/>
          </p:cNvSpPr>
          <p:nvPr/>
        </p:nvSpPr>
        <p:spPr bwMode="auto">
          <a:xfrm>
            <a:off x="3133725" y="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endParaRPr lang="en-US" sz="1400"/>
          </a:p>
        </p:txBody>
      </p:sp>
      <p:sp>
        <p:nvSpPr>
          <p:cNvPr id="13316" name="Rectangle 21"/>
          <p:cNvSpPr>
            <a:spLocks noChangeArrowheads="1"/>
          </p:cNvSpPr>
          <p:nvPr/>
        </p:nvSpPr>
        <p:spPr bwMode="auto">
          <a:xfrm>
            <a:off x="0" y="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endParaRPr lang="id-ID" sz="140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2663825"/>
            <a:ext cx="89995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  <a:buClr>
                <a:srgbClr val="6E7882"/>
              </a:buClr>
            </a:pPr>
            <a:r>
              <a:rPr lang="en-US" sz="2800" b="1" dirty="0">
                <a:solidFill>
                  <a:srgbClr val="FF2E62"/>
                </a:solidFill>
              </a:rPr>
              <a:t>Chapter 5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3159125"/>
            <a:ext cx="89995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  <a:buClr>
                <a:srgbClr val="6E7882"/>
              </a:buClr>
            </a:pPr>
            <a:r>
              <a:rPr lang="en-US" sz="3200" b="1" dirty="0">
                <a:solidFill>
                  <a:schemeClr val="tx1"/>
                </a:solidFill>
              </a:rPr>
              <a:t>Some Discrete Probability Distributions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5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Some Discrete Probability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11" grpId="0" build="p" bldLvl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Table A.1 Binomial Probability Sums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5.3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Binomial and Multinomial Distributions</a:t>
            </a:r>
          </a:p>
        </p:txBody>
      </p:sp>
      <p:pic>
        <p:nvPicPr>
          <p:cNvPr id="400399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" y="903451"/>
            <a:ext cx="8928100" cy="492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35"/>
          <p:cNvSpPr/>
          <p:nvPr/>
        </p:nvSpPr>
        <p:spPr bwMode="auto">
          <a:xfrm>
            <a:off x="4216400" y="1991852"/>
            <a:ext cx="666956" cy="3304048"/>
          </a:xfrm>
          <a:prstGeom prst="rect">
            <a:avLst/>
          </a:prstGeom>
          <a:solidFill>
            <a:srgbClr val="FF94AF">
              <a:alpha val="30196"/>
            </a:srgb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400400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7150" y="5581309"/>
            <a:ext cx="2397125" cy="100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Introduction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Often, the observations generated by different statistical experiments have the same general type of behavior.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discrete random variables associated with these experiments can be described by essentially the same probability distribution in a single formula.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5.1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Introduction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3117850"/>
            <a:ext cx="9072562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In fact, one needs only a handful of important probability distributions to describe many of the discrete random variables encountered in practice.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In this chapter, we are going to present these commonly used distributions with various examples.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Discrete Uniform Distribution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If the random variable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assumes the values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, ..., </a:t>
            </a:r>
            <a:r>
              <a:rPr lang="en-US" sz="2000" i="1" dirty="0" err="1">
                <a:solidFill>
                  <a:schemeClr val="tx1"/>
                </a:solidFill>
              </a:rPr>
              <a:t>x</a:t>
            </a:r>
            <a:r>
              <a:rPr lang="en-US" sz="2000" i="1" baseline="-25000" dirty="0" err="1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, with equal probabilities, then the discrete uniform distribution is given by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5.2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Discrete Uniform Distribution</a:t>
            </a: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749300" y="1562100"/>
          <a:ext cx="335915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20" name="Equation" r:id="rId3" imgW="1866600" imgH="393480" progId="Equation.DSMT4">
                  <p:embed/>
                </p:oleObj>
              </mc:Choice>
              <mc:Fallback>
                <p:oleObj name="Equation" r:id="rId3" imgW="186660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562100"/>
                        <a:ext cx="335915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38" y="2916586"/>
            <a:ext cx="9072562" cy="1534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When a light bulb is selected at random from a box that contains a 40-watt bulb, a 60-watt bulb, a 75-watt bulb, and a 100-watt bulb, each element of the sample space </a:t>
            </a:r>
            <a:r>
              <a:rPr lang="en-US" sz="2000" i="1" dirty="0">
                <a:solidFill>
                  <a:schemeClr val="tx1"/>
                </a:solidFill>
              </a:rPr>
              <a:t>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{40,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60,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75,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100} occurs with probability 1/4. </a:t>
            </a:r>
          </a:p>
          <a:p>
            <a:pPr algn="l">
              <a:lnSpc>
                <a:spcPct val="80000"/>
              </a:lnSpc>
              <a:spcBef>
                <a:spcPts val="18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Therefore, we have a uniform distribution, with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2678112"/>
            <a:ext cx="727075" cy="1080000"/>
            <a:chOff x="0" y="2717800"/>
            <a:chExt cx="727075" cy="10800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76748" y="4456112"/>
          <a:ext cx="35877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21" name="Equation" r:id="rId5" imgW="1993680" imgH="393480" progId="Equation.DSMT4">
                  <p:embed/>
                </p:oleObj>
              </mc:Choice>
              <mc:Fallback>
                <p:oleObj name="Equation" r:id="rId5" imgW="199368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748" y="4456112"/>
                        <a:ext cx="358775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82344" y="850900"/>
            <a:ext cx="8964000" cy="146685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3" grpId="0" build="p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Discrete Uniform Distribution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104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When a dice is tossed, each element of the sample space </a:t>
            </a:r>
            <a:r>
              <a:rPr lang="en-US" sz="2000" i="1" dirty="0">
                <a:solidFill>
                  <a:schemeClr val="tx1"/>
                </a:solidFill>
              </a:rPr>
              <a:t>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{1,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2,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3,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4,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5,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6} occurs with probability 1/6. </a:t>
            </a:r>
          </a:p>
          <a:p>
            <a:pPr algn="l">
              <a:lnSpc>
                <a:spcPct val="80000"/>
              </a:lnSpc>
              <a:spcBef>
                <a:spcPts val="18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Therefore, we have an uniform distribution with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5.2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Discrete Uniform Distribution</a:t>
            </a: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764048" y="2144712"/>
          <a:ext cx="33369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41" name="Equation" r:id="rId3" imgW="1854000" imgH="393480" progId="Equation.DSMT4">
                  <p:embed/>
                </p:oleObj>
              </mc:Choice>
              <mc:Fallback>
                <p:oleObj name="Equation" r:id="rId3" imgW="185400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2144712"/>
                        <a:ext cx="33369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Bernoulli Process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An experiment often consists of repeated trials, each with two possible outcomes that may be labeled </a:t>
            </a:r>
            <a:r>
              <a:rPr lang="en-US" sz="2000" b="1" dirty="0">
                <a:solidFill>
                  <a:schemeClr val="tx1"/>
                </a:solidFill>
              </a:rPr>
              <a:t>success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b="1" dirty="0">
                <a:solidFill>
                  <a:schemeClr val="tx1"/>
                </a:solidFill>
              </a:rPr>
              <a:t>failure</a:t>
            </a:r>
            <a:r>
              <a:rPr lang="en-US" sz="2000" dirty="0">
                <a:solidFill>
                  <a:schemeClr val="tx1"/>
                </a:solidFill>
              </a:rPr>
              <a:t>. We may choose to define either outcome as a success.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process is referred to as a </a:t>
            </a:r>
            <a:r>
              <a:rPr lang="en-US" sz="2000" b="1" dirty="0">
                <a:solidFill>
                  <a:schemeClr val="tx1"/>
                </a:solidFill>
              </a:rPr>
              <a:t>Bernoulli process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Each trial is called a </a:t>
            </a:r>
            <a:r>
              <a:rPr lang="en-US" sz="2000" b="1" dirty="0">
                <a:solidFill>
                  <a:schemeClr val="tx1"/>
                </a:solidFill>
              </a:rPr>
              <a:t>Bernoulli trial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5.3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Binomial and Multinomial Distributions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38" y="2940050"/>
            <a:ext cx="9072562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Strictly speaking, the Bernoulli process must possess the following properties:</a:t>
            </a:r>
          </a:p>
          <a:p>
            <a:pPr marL="633413" indent="-368300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The experiment consists of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repeated trials.</a:t>
            </a:r>
          </a:p>
          <a:p>
            <a:pPr marL="633413" indent="-368300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Each trial results in an outcome that may be classified as a   success or a failure.</a:t>
            </a:r>
          </a:p>
          <a:p>
            <a:pPr marL="633413" indent="-368300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The probability of success, denoted by 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, remains constant from trial to trial.</a:t>
            </a:r>
          </a:p>
          <a:p>
            <a:pPr marL="633413" indent="-368300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The repeated trials are independent.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Bernoulli Process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5.3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Binomial and Multinomial Distributions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7100" y="2432050"/>
            <a:ext cx="7143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130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Consider the set of Bernoulli trials where three items are selected at random from a manufacturing process, inspected, and classified defective or non-defective. A defective item is designated a success. The number of successes is a random variable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assuming integer values from 0 to 3.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71438" y="3295650"/>
            <a:ext cx="9072562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 items are selected independently from a process and we shall assume that it produces 25% defectives.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49300" y="4982242"/>
          <a:ext cx="31511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68" name="Equation" r:id="rId4" imgW="1752480" imgH="203040" progId="Equation.DSMT4">
                  <p:embed/>
                </p:oleObj>
              </mc:Choice>
              <mc:Fallback>
                <p:oleObj name="Equation" r:id="rId4" imgW="17524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982242"/>
                        <a:ext cx="31511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 bwMode="auto">
          <a:xfrm>
            <a:off x="0" y="43180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71438" y="4451350"/>
            <a:ext cx="9072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 probability of the outcome </a:t>
            </a:r>
            <a:r>
              <a:rPr lang="en-US" sz="2000" i="1" dirty="0">
                <a:solidFill>
                  <a:schemeClr val="tx1"/>
                </a:solidFill>
              </a:rPr>
              <a:t>NDN</a:t>
            </a:r>
            <a:r>
              <a:rPr lang="en-US" sz="2000" dirty="0">
                <a:solidFill>
                  <a:schemeClr val="tx1"/>
                </a:solidFill>
              </a:rPr>
              <a:t> can be calculated as</a:t>
            </a:r>
          </a:p>
        </p:txBody>
      </p:sp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3908425" y="4777454"/>
          <a:ext cx="23082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69" name="Equation" r:id="rId6" imgW="1282680" imgH="431640" progId="Equation.DSMT4">
                  <p:embed/>
                </p:oleObj>
              </mc:Choice>
              <mc:Fallback>
                <p:oleObj name="Equation" r:id="rId6" imgW="128268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4777454"/>
                        <a:ext cx="23082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 build="p"/>
      <p:bldP spid="21" grpId="0" animBg="1"/>
      <p:bldP spid="2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Bernoulli Process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5.3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Binomial and Multinomial Distributions</a:t>
            </a:r>
          </a:p>
        </p:txBody>
      </p:sp>
      <p:pic>
        <p:nvPicPr>
          <p:cNvPr id="3543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598" y="1606550"/>
            <a:ext cx="31337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71438" y="3162300"/>
            <a:ext cx="90725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number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of successes in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Bernoulli trials is called a </a:t>
            </a:r>
            <a:r>
              <a:rPr lang="en-US" sz="2000" b="1" dirty="0">
                <a:solidFill>
                  <a:schemeClr val="tx1"/>
                </a:solidFill>
              </a:rPr>
              <a:t>binomial random variable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probability distribution of this discrete random variable is called the </a:t>
            </a:r>
            <a:r>
              <a:rPr lang="en-US" sz="2000" b="1" dirty="0">
                <a:solidFill>
                  <a:schemeClr val="tx1"/>
                </a:solidFill>
              </a:rPr>
              <a:t>binomial distribution</a:t>
            </a:r>
            <a:r>
              <a:rPr lang="en-US" sz="2000" dirty="0">
                <a:solidFill>
                  <a:schemeClr val="tx1"/>
                </a:solidFill>
              </a:rPr>
              <a:t>, and denoted by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800" i="1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).</a:t>
            </a:r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715963" y="4406900"/>
          <a:ext cx="37465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89" name="Equation" r:id="rId4" imgW="2082600" imgH="393480" progId="Equation.DSMT4">
                  <p:embed/>
                </p:oleObj>
              </mc:Choice>
              <mc:Fallback>
                <p:oleObj name="Equation" r:id="rId4" imgW="208260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4406900"/>
                        <a:ext cx="37465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 bwMode="auto">
          <a:xfrm>
            <a:off x="0" y="8509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71438" y="969502"/>
            <a:ext cx="907256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 probabilities for the other possible outcomes can also be calculated to result the probability distribution of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1" grpId="0" animBg="1"/>
      <p:bldP spid="2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3830892" y="5740194"/>
            <a:ext cx="533400" cy="7112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Binomial Distribution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lang="en-US" sz="2000" b="1" dirty="0">
                <a:solidFill>
                  <a:schemeClr val="tx1"/>
                </a:solidFill>
              </a:rPr>
              <a:t>Binomial Distribution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lang="en-US" sz="2000" dirty="0">
                <a:solidFill>
                  <a:schemeClr val="tx1"/>
                </a:solidFill>
              </a:rPr>
              <a:t> A Bernoulli trial can result in a success with probability 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 and a failure with probability </a:t>
            </a:r>
            <a:r>
              <a:rPr lang="en-US" sz="2000" i="1" dirty="0">
                <a:solidFill>
                  <a:schemeClr val="tx1"/>
                </a:solidFill>
              </a:rPr>
              <a:t>q</a:t>
            </a:r>
            <a:r>
              <a:rPr lang="en-US" sz="2000" dirty="0">
                <a:solidFill>
                  <a:schemeClr val="tx1"/>
                </a:solidFill>
              </a:rPr>
              <a:t> = 1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–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. Then the </a:t>
            </a:r>
            <a:r>
              <a:rPr lang="en-US" sz="2000" b="1" dirty="0">
                <a:solidFill>
                  <a:schemeClr val="tx1"/>
                </a:solidFill>
              </a:rPr>
              <a:t>probability distribution of the binomial random variable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, the number of successes in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independent trials, is</a:t>
            </a: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788987" y="1917700"/>
          <a:ext cx="43164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25" name="Equation" r:id="rId3" imgW="2400120" imgH="241200" progId="Equation.DSMT4">
                  <p:embed/>
                </p:oleObj>
              </mc:Choice>
              <mc:Fallback>
                <p:oleObj name="Equation" r:id="rId3" imgW="240012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7" y="1917700"/>
                        <a:ext cx="431641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5.3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Binomial and Multinomial Distributions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438" y="3889724"/>
            <a:ext cx="9072562" cy="828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 probability that a certain kind of component will survive a given shock test is 3/4. Find the probability that exactly 2 of the next 4 components tested will survive.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3651250"/>
            <a:ext cx="727075" cy="1080000"/>
            <a:chOff x="0" y="2717800"/>
            <a:chExt cx="727075" cy="108000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Rectangle 15"/>
          <p:cNvSpPr/>
          <p:nvPr/>
        </p:nvSpPr>
        <p:spPr bwMode="auto">
          <a:xfrm>
            <a:off x="0" y="50736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736600" y="5110162"/>
          <a:ext cx="6508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26" name="Equation" r:id="rId5" imgW="406080" imgH="393480" progId="Equation.DSMT4">
                  <p:embed/>
                </p:oleObj>
              </mc:Choice>
              <mc:Fallback>
                <p:oleObj name="Equation" r:id="rId5" imgW="40608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5110162"/>
                        <a:ext cx="65087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93750" y="5684171"/>
          <a:ext cx="27670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27" name="Equation" r:id="rId7" imgW="1726920" imgH="469800" progId="Equation.DSMT4">
                  <p:embed/>
                </p:oleObj>
              </mc:Choice>
              <mc:Fallback>
                <p:oleObj name="Equation" r:id="rId7" imgW="1726920" imgH="469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5684171"/>
                        <a:ext cx="27670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71438" y="2584450"/>
            <a:ext cx="90725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mean and variance of the binomial distribution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800" i="1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) are</a:t>
            </a: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761539" y="2851150"/>
          <a:ext cx="31289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28" name="Equation" r:id="rId9" imgW="1739880" imgH="228600" progId="Equation.DSMT4">
                  <p:embed/>
                </p:oleObj>
              </mc:Choice>
              <mc:Fallback>
                <p:oleObj name="Equation" r:id="rId9" imgW="17398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539" y="2851150"/>
                        <a:ext cx="31289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 bwMode="auto">
          <a:xfrm>
            <a:off x="82344" y="850900"/>
            <a:ext cx="8964000" cy="24892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3608848" y="5770102"/>
          <a:ext cx="7334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29" name="Equation" r:id="rId11" imgW="457200" imgH="393480" progId="Equation.DSMT4">
                  <p:embed/>
                </p:oleObj>
              </mc:Choice>
              <mc:Fallback>
                <p:oleObj name="Equation" r:id="rId11" imgW="45720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848" y="5770102"/>
                        <a:ext cx="7334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" grpId="0" build="p"/>
      <p:bldP spid="10" grpId="0" build="p"/>
      <p:bldP spid="16" grpId="0" animBg="1"/>
      <p:bldP spid="19" grpId="0" build="p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5756784" y="4969178"/>
            <a:ext cx="8001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750950" y="2911172"/>
            <a:ext cx="799200" cy="3564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194760" y="5724828"/>
            <a:ext cx="799200" cy="3564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Binomial and Multinomial Distributions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5.3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Binomial and Multinomial Distributions</a:t>
            </a:r>
          </a:p>
        </p:txBody>
      </p:sp>
      <p:grpSp>
        <p:nvGrpSpPr>
          <p:cNvPr id="3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130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 probability that a patient recovers from a rare blood disease is 0.4. If 15 people are known to have contracted this disease, what is the probability that </a:t>
            </a:r>
            <a:r>
              <a:rPr lang="en-US" sz="2000" dirty="0">
                <a:solidFill>
                  <a:srgbClr val="FF2E62"/>
                </a:solidFill>
              </a:rPr>
              <a:t>(a)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at least 10 survive, </a:t>
            </a:r>
            <a:r>
              <a:rPr lang="en-US" sz="2000" dirty="0">
                <a:solidFill>
                  <a:srgbClr val="FF2E62"/>
                </a:solidFill>
              </a:rPr>
              <a:t>(b)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from 3 to 8 survive, and </a:t>
            </a:r>
            <a:r>
              <a:rPr lang="en-US" sz="2000" dirty="0">
                <a:solidFill>
                  <a:srgbClr val="FF2E62"/>
                </a:solidFill>
              </a:rPr>
              <a:t>(c)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exactly 5 survive?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2273506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71438" y="2406856"/>
            <a:ext cx="907256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be the number of people that survive. Table A.1 gives help.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2866516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AutoNum type="alphaLcParenBoth"/>
              <a:tabLst>
                <a:tab pos="15192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71438" y="4301810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AutoNum type="alphaLcParenBoth" startAt="2"/>
              <a:tabLst>
                <a:tab pos="15192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63588" y="2955622"/>
          <a:ext cx="26130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70" name="Equation" r:id="rId3" imgW="1638000" imgH="203040" progId="Equation.DSMT4">
                  <p:embed/>
                </p:oleObj>
              </mc:Choice>
              <mc:Fallback>
                <p:oleObj name="Equation" r:id="rId3" imgW="163800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2955622"/>
                        <a:ext cx="26130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3381375" y="2762868"/>
          <a:ext cx="19462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71" name="Equation" r:id="rId5" imgW="1218960" imgH="431640" progId="Equation.DSMT4">
                  <p:embed/>
                </p:oleObj>
              </mc:Choice>
              <mc:Fallback>
                <p:oleObj name="Equation" r:id="rId5" imgW="12189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2762868"/>
                        <a:ext cx="19462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5303837" y="2940874"/>
          <a:ext cx="122396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72" name="Equation" r:id="rId7" imgW="761760" imgH="177480" progId="Equation.DSMT4">
                  <p:embed/>
                </p:oleObj>
              </mc:Choice>
              <mc:Fallback>
                <p:oleObj name="Equation" r:id="rId7" imgW="76176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7" y="2940874"/>
                        <a:ext cx="1223963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6513698" y="2949987"/>
          <a:ext cx="9969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73" name="Equation" r:id="rId9" imgW="622080" imgH="203040" progId="Equation.DSMT4">
                  <p:embed/>
                </p:oleObj>
              </mc:Choice>
              <mc:Fallback>
                <p:oleObj name="Equation" r:id="rId9" imgW="62208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698" y="2949987"/>
                        <a:ext cx="99695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7002208" y="3390852"/>
          <a:ext cx="170973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74" name="Equation" r:id="rId11" imgW="1066680" imgH="431640" progId="Equation.DSMT4">
                  <p:embed/>
                </p:oleObj>
              </mc:Choice>
              <mc:Fallback>
                <p:oleObj name="Equation" r:id="rId11" imgW="106668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208" y="3390852"/>
                        <a:ext cx="1709738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773622" y="4227864"/>
          <a:ext cx="29400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75" name="Equation" r:id="rId13" imgW="1841400" imgH="431640" progId="Equation.DSMT4">
                  <p:embed/>
                </p:oleObj>
              </mc:Choice>
              <mc:Fallback>
                <p:oleObj name="Equation" r:id="rId13" imgW="1841400" imgH="431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622" y="4227864"/>
                        <a:ext cx="29400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3667634" y="4227864"/>
          <a:ext cx="32670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76" name="Equation" r:id="rId15" imgW="2044440" imgH="431640" progId="Equation.DSMT4">
                  <p:embed/>
                </p:oleObj>
              </mc:Choice>
              <mc:Fallback>
                <p:oleObj name="Equation" r:id="rId15" imgW="2044440" imgH="431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634" y="4227864"/>
                        <a:ext cx="32670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3667634" y="5010913"/>
          <a:ext cx="1792287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77" name="Equation" r:id="rId17" imgW="1117440" imgH="177480" progId="Equation.DSMT4">
                  <p:embed/>
                </p:oleObj>
              </mc:Choice>
              <mc:Fallback>
                <p:oleObj name="Equation" r:id="rId17" imgW="1117440" imgH="177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634" y="5010913"/>
                        <a:ext cx="1792287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/>
        </p:nvGraphicFramePr>
        <p:xfrm>
          <a:off x="5515484" y="5008199"/>
          <a:ext cx="9969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78" name="Equation" r:id="rId19" imgW="622080" imgH="203040" progId="Equation.DSMT4">
                  <p:embed/>
                </p:oleObj>
              </mc:Choice>
              <mc:Fallback>
                <p:oleObj name="Equation" r:id="rId19" imgW="622080" imgH="2030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5484" y="5008199"/>
                        <a:ext cx="99695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71438" y="5621798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AutoNum type="alphaLcParenBoth" startAt="3"/>
              <a:tabLst>
                <a:tab pos="15192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749300" y="5771326"/>
          <a:ext cx="23098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79" name="Equation" r:id="rId21" imgW="1447560" imgH="203040" progId="Equation.DSMT4">
                  <p:embed/>
                </p:oleObj>
              </mc:Choice>
              <mc:Fallback>
                <p:oleObj name="Equation" r:id="rId21" imgW="14475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771326"/>
                        <a:ext cx="230981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4972050" y="5765570"/>
          <a:ext cx="9953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80" name="Equation" r:id="rId23" imgW="622080" imgH="203040" progId="Equation.DSMT4">
                  <p:embed/>
                </p:oleObj>
              </mc:Choice>
              <mc:Fallback>
                <p:oleObj name="Equation" r:id="rId23" imgW="62208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5765570"/>
                        <a:ext cx="99536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3103562" y="5724367"/>
          <a:ext cx="18684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81" name="Equation" r:id="rId25" imgW="1168200" imgH="241200" progId="Equation.DSMT4">
                  <p:embed/>
                </p:oleObj>
              </mc:Choice>
              <mc:Fallback>
                <p:oleObj name="Equation" r:id="rId25" imgW="1168200" imgH="241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2" y="5724367"/>
                        <a:ext cx="1868488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8"/>
          <p:cNvGrpSpPr/>
          <p:nvPr/>
        </p:nvGrpSpPr>
        <p:grpSpPr>
          <a:xfrm>
            <a:off x="4660900" y="3414458"/>
            <a:ext cx="2844800" cy="646331"/>
            <a:chOff x="97916" y="5518356"/>
            <a:chExt cx="2844800" cy="646331"/>
          </a:xfrm>
        </p:grpSpPr>
        <p:sp>
          <p:nvSpPr>
            <p:cNvPr id="40" name="TextBox 39"/>
            <p:cNvSpPr txBox="1"/>
            <p:nvPr/>
          </p:nvSpPr>
          <p:spPr>
            <a:xfrm>
              <a:off x="97916" y="5518356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FF2E62"/>
                  </a:solidFill>
                </a:rPr>
                <a:t>?</a:t>
              </a:r>
            </a:p>
          </p:txBody>
        </p:sp>
        <p:sp>
          <p:nvSpPr>
            <p:cNvPr id="41" name="Rectangle 2"/>
            <p:cNvSpPr>
              <a:spLocks noChangeArrowheads="1"/>
            </p:cNvSpPr>
            <p:nvPr/>
          </p:nvSpPr>
          <p:spPr bwMode="auto">
            <a:xfrm>
              <a:off x="378746" y="5628354"/>
              <a:ext cx="256397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30000"/>
                </a:spcBef>
                <a:buClr>
                  <a:srgbClr val="FF2E62"/>
                </a:buClr>
                <a:tabLst>
                  <a:tab pos="6002338" algn="l"/>
                </a:tabLst>
              </a:pPr>
              <a:r>
                <a:rPr lang="en-US" sz="1600" b="1" dirty="0">
                  <a:solidFill>
                    <a:schemeClr val="tx1"/>
                  </a:solidFill>
                </a:rPr>
                <a:t>Can you calculate </a:t>
              </a:r>
              <a:br>
                <a:rPr lang="en-US" sz="1600" b="1" dirty="0">
                  <a:solidFill>
                    <a:schemeClr val="tx1"/>
                  </a:solidFill>
                </a:rPr>
              </a:br>
              <a:r>
                <a:rPr lang="en-US" sz="1600" b="1" dirty="0">
                  <a:solidFill>
                    <a:schemeClr val="tx1"/>
                  </a:solidFill>
                </a:rPr>
                <a:t>manually?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1" grpId="0" animBg="1"/>
      <p:bldP spid="34" grpId="0" animBg="1"/>
      <p:bldP spid="15" grpId="0" build="p"/>
      <p:bldP spid="16" grpId="0" animBg="1"/>
      <p:bldP spid="17" grpId="0" build="p"/>
      <p:bldP spid="18" grpId="0" build="p"/>
      <p:bldP spid="19" grpId="0" build="p"/>
      <p:bldP spid="28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engenalan Sistem Digital&amp;quot;&quot;/&gt;&lt;property id=&quot;20307&quot; value=&quot;256&quot;/&gt;&lt;/object&gt;&lt;object type=&quot;3&quot; unique_id=&quot;10206&quot;&gt;&lt;property id=&quot;20148&quot; value=&quot;5&quot;/&gt;&lt;property id=&quot;20300&quot; value=&quot;Slide 10 - &amp;quot;Referensi&amp;quot;&quot;/&gt;&lt;property id=&quot;20307&quot; value=&quot;266&quot;/&gt;&lt;/object&gt;&lt;object type=&quot;3&quot; unique_id=&quot;10207&quot;&gt;&lt;property id=&quot;20148&quot; value=&quot;5&quot;/&gt;&lt;property id=&quot;20300&quot; value=&quot;Slide 2 - &amp;quot;Analog vs Digital&amp;quot;&quot;/&gt;&lt;property id=&quot;20307&quot; value=&quot;267&quot;/&gt;&lt;/object&gt;&lt;object type=&quot;3&quot; unique_id=&quot;10208&quot;&gt;&lt;property id=&quot;20148&quot; value=&quot;5&quot;/&gt;&lt;property id=&quot;20300&quot; value=&quot;Slide 5 - &amp;quot;Diagram Voltmeter Analog&amp;quot;&quot;/&gt;&lt;property id=&quot;20307&quot; value=&quot;268&quot;/&gt;&lt;/object&gt;&lt;object type=&quot;3&quot; unique_id=&quot;10209&quot;&gt;&lt;property id=&quot;20148&quot; value=&quot;5&quot;/&gt;&lt;property id=&quot;20300&quot; value=&quot;Slide 3 - &amp;quot;Voltmeter Analog vs Voltmeter Digital&amp;quot;&quot;/&gt;&lt;property id=&quot;20307&quot; value=&quot;269&quot;/&gt;&lt;/object&gt;&lt;object type=&quot;3&quot; unique_id=&quot;10210&quot;&gt;&lt;property id=&quot;20148&quot; value=&quot;5&quot;/&gt;&lt;property id=&quot;20300&quot; value=&quot;Slide 4 - &amp;quot;Spektrum Kontinu vs Spektrum Diskrit&amp;quot;&quot;/&gt;&lt;property id=&quot;20307&quot; value=&quot;270&quot;/&gt;&lt;/object&gt;&lt;object type=&quot;3&quot; unique_id=&quot;10211&quot;&gt;&lt;property id=&quot;20148&quot; value=&quot;5&quot;/&gt;&lt;property id=&quot;20300&quot; value=&quot;Slide 6 - &amp;quot;Diagram Voltmeter Digital&amp;quot;&quot;/&gt;&lt;property id=&quot;20307&quot; value=&quot;271&quot;/&gt;&lt;/object&gt;&lt;object type=&quot;3&quot; unique_id=&quot;10212&quot;&gt;&lt;property id=&quot;20148&quot; value=&quot;5&quot;/&gt;&lt;property id=&quot;20300&quot; value=&quot;Slide 7 - &amp;quot;Aplikasi Rangkaian Digital&amp;quot;&quot;/&gt;&lt;property id=&quot;20307&quot; value=&quot;272&quot;/&gt;&lt;/object&gt;&lt;object type=&quot;3&quot; unique_id=&quot;10213&quot;&gt;&lt;property id=&quot;20148&quot; value=&quot;5&quot;/&gt;&lt;property id=&quot;20300&quot; value=&quot;Slide 8 - &amp;quot;Apa Alasan Memilih Digital?&amp;quot;&quot;/&gt;&lt;property id=&quot;20307&quot; value=&quot;273&quot;/&gt;&lt;/object&gt;&lt;object type=&quot;3&quot; unique_id=&quot;10214&quot;&gt;&lt;property id=&quot;20148&quot; value=&quot;5&quot;/&gt;&lt;property id=&quot;20300&quot; value=&quot;Slide 9 - &amp;quot;Alasan Analog Masih Bertahan &amp;quot;&quot;/&gt;&lt;property id=&quot;20307&quot; value=&quot;274&quot;/&gt;&lt;/object&gt;&lt;/object&gt;&lt;/object&gt;&lt;/database&gt;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33276</TotalTime>
  <Words>721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Verdana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Universitas Bina Nusantara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Bahria</cp:lastModifiedBy>
  <cp:revision>2726</cp:revision>
  <dcterms:created xsi:type="dcterms:W3CDTF">2009-05-04T03:18:57Z</dcterms:created>
  <dcterms:modified xsi:type="dcterms:W3CDTF">2023-11-14T08:42:41Z</dcterms:modified>
</cp:coreProperties>
</file>