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7" r:id="rId4"/>
  </p:sldMasterIdLst>
  <p:notesMasterIdLst>
    <p:notesMasterId r:id="rId22"/>
  </p:notesMasterIdLst>
  <p:handoutMasterIdLst>
    <p:handoutMasterId r:id="rId23"/>
  </p:handoutMasterIdLst>
  <p:sldIdLst>
    <p:sldId id="1865" r:id="rId5"/>
    <p:sldId id="1883" r:id="rId6"/>
    <p:sldId id="1949" r:id="rId7"/>
    <p:sldId id="1950" r:id="rId8"/>
    <p:sldId id="1985" r:id="rId9"/>
    <p:sldId id="1987" r:id="rId10"/>
    <p:sldId id="1986" r:id="rId11"/>
    <p:sldId id="1988" r:id="rId12"/>
    <p:sldId id="1989" r:id="rId13"/>
    <p:sldId id="1990" r:id="rId14"/>
    <p:sldId id="1995" r:id="rId15"/>
    <p:sldId id="1996" r:id="rId16"/>
    <p:sldId id="1997" r:id="rId17"/>
    <p:sldId id="1991" r:id="rId18"/>
    <p:sldId id="1992" r:id="rId19"/>
    <p:sldId id="1993" r:id="rId20"/>
    <p:sldId id="1994" r:id="rId21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pos="7200" userDrawn="1">
          <p15:clr>
            <a:srgbClr val="A4A3A4"/>
          </p15:clr>
        </p15:guide>
        <p15:guide id="4" pos="43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D359"/>
    <a:srgbClr val="F69000"/>
    <a:srgbClr val="FF2625"/>
    <a:srgbClr val="007788"/>
    <a:srgbClr val="297C2A"/>
    <a:srgbClr val="FE4387"/>
    <a:srgbClr val="01C2D1"/>
    <a:srgbClr val="D6D734"/>
    <a:srgbClr val="005C68"/>
    <a:srgbClr val="3B2E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94" autoAdjust="0"/>
    <p:restoredTop sz="93357" autoAdjust="0"/>
  </p:normalViewPr>
  <p:slideViewPr>
    <p:cSldViewPr snapToGrid="0">
      <p:cViewPr varScale="1">
        <p:scale>
          <a:sx n="64" d="100"/>
          <a:sy n="64" d="100"/>
        </p:scale>
        <p:origin x="84" y="186"/>
      </p:cViewPr>
      <p:guideLst>
        <p:guide orient="horz" pos="2160"/>
        <p:guide pos="480"/>
        <p:guide pos="7200"/>
        <p:guide pos="43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C18934B4-D7B5-42D7-9F88-980F37F4DF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4F28EB6F-24B8-4AD2-85F1-8E8D779B785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893F8-1FF0-494F-B88B-AFD387AA3943}" type="datetimeFigureOut">
              <a:rPr lang="en-US" smtClean="0"/>
              <a:t>3/20/2024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7B993E5-620A-43E2-8EE6-6DE6399D62E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01257E0-AE53-4482-80FF-3BB94423987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769C4D-B904-4BBF-BB02-416BB3903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2244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xmlns="" id="{D9F622F8-1824-4338-8C3C-5529D3BDEF4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xmlns="" id="{618DDD53-BB38-4118-BC75-9CE27D49C55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xmlns="" id="{6C03B6F7-B1AE-4118-ABA2-FFEC9B8F0E9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xmlns="" id="{646F5356-BDE8-43C1-9587-85323D02B19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26" name="Rectangle 6">
            <a:extLst>
              <a:ext uri="{FF2B5EF4-FFF2-40B4-BE49-F238E27FC236}">
                <a16:creationId xmlns:a16="http://schemas.microsoft.com/office/drawing/2014/main" xmlns="" id="{89912C35-11A9-4DA7-8476-F1823F658CA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7" name="Rectangle 7">
            <a:extLst>
              <a:ext uri="{FF2B5EF4-FFF2-40B4-BE49-F238E27FC236}">
                <a16:creationId xmlns:a16="http://schemas.microsoft.com/office/drawing/2014/main" xmlns="" id="{7180ED79-CEC3-4FB9-B511-8597B20A0C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DEB7EE2-04A2-4FB2-9625-C9C73AC4D32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194689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xmlns="" id="{FA4671F7-4D2C-4B1E-AED7-24676BE8B4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47842D7-C728-4EBD-982B-B8BE79E4DBBE}" type="slidenum">
              <a:rPr lang="en-US" altLang="en-US"/>
              <a:pPr eaLnBrk="1" hangingPunct="1"/>
              <a:t>1</a:t>
            </a:fld>
            <a:endParaRPr lang="en-US" altLang="en-US" dirty="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xmlns="" id="{D8E83BD0-7AE4-4323-9047-FC368929C5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xmlns="" id="{FDECF5EC-C5EC-4723-8F4F-A75A20018F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755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45755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207987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13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02449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14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55290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Green, yellow, black and white tartan">
            <a:extLst>
              <a:ext uri="{FF2B5EF4-FFF2-40B4-BE49-F238E27FC236}">
                <a16:creationId xmlns:a16="http://schemas.microsoft.com/office/drawing/2014/main" xmlns="" id="{99E2DEE3-7335-4BA9-87A2-5AC14A7EF9A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xmlns="" id="{FE7964CB-E75A-4A03-88D3-6A48EF650A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428239"/>
            <a:ext cx="12192000" cy="1857205"/>
          </a:xfrm>
          <a:prstGeom prst="rect">
            <a:avLst/>
          </a:prstGeom>
          <a:solidFill>
            <a:schemeClr val="bg1"/>
          </a:solidFill>
        </p:spPr>
        <p:txBody>
          <a:bodyPr anchor="ctr">
            <a:normAutofit/>
          </a:bodyPr>
          <a:lstStyle>
            <a:lvl1pPr algn="ctr"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</p:spTree>
    <p:extLst>
      <p:ext uri="{BB962C8B-B14F-4D97-AF65-F5344CB8AC3E}">
        <p14:creationId xmlns:p14="http://schemas.microsoft.com/office/powerpoint/2010/main" val="14406792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0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07724906-4405-47F4-B533-7291B003B0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xmlns="" id="{1EEF53A4-35A6-4E43-B220-67DA381C591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  <p:pic>
        <p:nvPicPr>
          <p:cNvPr id="7" name="Picture Placeholder 7" descr="Green, yellow, black and white tartan">
            <a:extLst>
              <a:ext uri="{FF2B5EF4-FFF2-40B4-BE49-F238E27FC236}">
                <a16:creationId xmlns:a16="http://schemas.microsoft.com/office/drawing/2014/main" xmlns="" id="{E4C06687-B8B5-493E-ACBB-4AFE15C9657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08" r="108"/>
          <a:stretch/>
        </p:blipFill>
        <p:spPr>
          <a:xfrm>
            <a:off x="0" y="5972174"/>
            <a:ext cx="12192000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523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F87E8F-5716-4A71-B64F-EC5A742B45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1"/>
            <a:ext cx="6477000" cy="1189038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xmlns="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6" name="Picture Placeholder 10" descr="Green, yellow, black and white tartan">
            <a:extLst>
              <a:ext uri="{FF2B5EF4-FFF2-40B4-BE49-F238E27FC236}">
                <a16:creationId xmlns:a16="http://schemas.microsoft.com/office/drawing/2014/main" xmlns="" id="{1731029F-3C34-499C-982F-5B42D51B471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3" r="23"/>
          <a:stretch/>
        </p:blipFill>
        <p:spPr>
          <a:xfrm>
            <a:off x="7859486" y="0"/>
            <a:ext cx="43325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7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Opaque white stripes background">
            <a:extLst>
              <a:ext uri="{FF2B5EF4-FFF2-40B4-BE49-F238E27FC236}">
                <a16:creationId xmlns:a16="http://schemas.microsoft.com/office/drawing/2014/main" xmlns="" id="{D128951E-5030-4C5A-B68A-CD8DD1F7F6F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xmlns="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</p:spTree>
    <p:extLst>
      <p:ext uri="{BB962C8B-B14F-4D97-AF65-F5344CB8AC3E}">
        <p14:creationId xmlns:p14="http://schemas.microsoft.com/office/powerpoint/2010/main" val="324088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Photo Conten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33CCC0B9-F174-4BEA-B4A2-17F39F9743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2"/>
            <a:ext cx="5334000" cy="1189038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xmlns="" id="{8498B63D-F60C-4A9D-8D3E-0C7CD748FE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5334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000" b="1">
                <a:solidFill>
                  <a:schemeClr val="tx1"/>
                </a:solidFill>
              </a:defRPr>
            </a:lvl1pPr>
            <a:lvl2pPr marL="228600" indent="-228600">
              <a:lnSpc>
                <a:spcPct val="100000"/>
              </a:lnSpc>
              <a:spcBef>
                <a:spcPts val="1000"/>
              </a:spcBef>
              <a:tabLst/>
              <a:defRPr sz="18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xmlns="" id="{9B1932CF-F265-4AEE-8704-F42C01AFB47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858000" y="715963"/>
            <a:ext cx="4572000" cy="4465637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>
            <a:normAutofit/>
          </a:bodyPr>
          <a:lstStyle>
            <a:lvl1pPr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6" name="Picture Placeholder 8" descr="Green, yellow, black and white tartan">
            <a:extLst>
              <a:ext uri="{FF2B5EF4-FFF2-40B4-BE49-F238E27FC236}">
                <a16:creationId xmlns:a16="http://schemas.microsoft.com/office/drawing/2014/main" xmlns="" id="{0F2C2CA1-3BA3-4744-B86C-86CFC19D080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08" r="108"/>
          <a:stretch/>
        </p:blipFill>
        <p:spPr>
          <a:xfrm>
            <a:off x="0" y="5972174"/>
            <a:ext cx="12192000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946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513624-9AD4-4B61-B3D1-7B21213507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4"/>
            <a:ext cx="10591800" cy="646332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xmlns="" id="{3E65ED86-A26C-479A-8393-0BFDCBCD43F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1507727"/>
            <a:ext cx="10668000" cy="1111648"/>
          </a:xfrm>
          <a:prstGeom prst="rect">
            <a:avLst/>
          </a:prstGeom>
          <a:noFill/>
        </p:spPr>
        <p:txBody>
          <a:bodyPr wrap="square" lIns="91440" tIns="0" rIns="9144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  <p:sp>
        <p:nvSpPr>
          <p:cNvPr id="10" name="Table Placeholder 9">
            <a:extLst>
              <a:ext uri="{FF2B5EF4-FFF2-40B4-BE49-F238E27FC236}">
                <a16:creationId xmlns:a16="http://schemas.microsoft.com/office/drawing/2014/main" xmlns="" id="{276AE57A-004D-45B8-95EB-CEA4D8CD0000}"/>
              </a:ext>
            </a:extLst>
          </p:cNvPr>
          <p:cNvSpPr>
            <a:spLocks noGrp="1"/>
          </p:cNvSpPr>
          <p:nvPr>
            <p:ph type="tbl" sz="quarter" idx="16" hasCustomPrompt="1"/>
          </p:nvPr>
        </p:nvSpPr>
        <p:spPr>
          <a:xfrm>
            <a:off x="762000" y="2608489"/>
            <a:ext cx="10668000" cy="28067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r>
              <a:rPr lang="en-US" dirty="0"/>
              <a:t>Insert table here</a:t>
            </a:r>
          </a:p>
        </p:txBody>
      </p:sp>
      <p:pic>
        <p:nvPicPr>
          <p:cNvPr id="6" name="Picture Placeholder 11" descr="Green, yellow, black and white tartan">
            <a:extLst>
              <a:ext uri="{FF2B5EF4-FFF2-40B4-BE49-F238E27FC236}">
                <a16:creationId xmlns:a16="http://schemas.microsoft.com/office/drawing/2014/main" xmlns="" id="{DDE30C9B-25D9-452A-A58A-94AF1FB71F5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484" r="1484"/>
          <a:stretch/>
        </p:blipFill>
        <p:spPr>
          <a:xfrm>
            <a:off x="0" y="5972174"/>
            <a:ext cx="12192000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206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C7668F4E-0433-49FD-9D92-3B60E9B0AE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99742" y="715961"/>
            <a:ext cx="6477000" cy="118903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 spc="-50" baseline="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xmlns="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99743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 indent="-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6" name="Picture Placeholder 7" descr="Green, yellow, black and white tartan">
            <a:extLst>
              <a:ext uri="{FF2B5EF4-FFF2-40B4-BE49-F238E27FC236}">
                <a16:creationId xmlns:a16="http://schemas.microsoft.com/office/drawing/2014/main" xmlns="" id="{A370CEF3-4A54-4DA4-9EB1-26D855A7091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3" r="23"/>
          <a:stretch/>
        </p:blipFill>
        <p:spPr>
          <a:xfrm>
            <a:off x="0" y="0"/>
            <a:ext cx="43325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87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08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513624-9AD4-4B61-B3D1-7B21213507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4"/>
            <a:ext cx="10591800" cy="646332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xmlns="" id="{3E65ED86-A26C-479A-8393-0BFDCBCD43F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1507727"/>
            <a:ext cx="10668000" cy="822457"/>
          </a:xfrm>
          <a:prstGeom prst="rect">
            <a:avLst/>
          </a:prstGeom>
          <a:noFill/>
        </p:spPr>
        <p:txBody>
          <a:bodyPr wrap="square" lIns="91440" tIns="0" rIns="9144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  <p:sp>
        <p:nvSpPr>
          <p:cNvPr id="7" name="Content Placeholder 7">
            <a:extLst>
              <a:ext uri="{FF2B5EF4-FFF2-40B4-BE49-F238E27FC236}">
                <a16:creationId xmlns:a16="http://schemas.microsoft.com/office/drawing/2014/main" xmlns="" id="{4830F1EE-0A1B-434F-BF70-A0FE7F06E459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62000" y="2330184"/>
            <a:ext cx="10668000" cy="3352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Insert content here</a:t>
            </a:r>
          </a:p>
        </p:txBody>
      </p:sp>
      <p:pic>
        <p:nvPicPr>
          <p:cNvPr id="6" name="Picture Placeholder 7" descr="Green, yellow, black and white tartan">
            <a:extLst>
              <a:ext uri="{FF2B5EF4-FFF2-40B4-BE49-F238E27FC236}">
                <a16:creationId xmlns:a16="http://schemas.microsoft.com/office/drawing/2014/main" xmlns="" id="{537346BD-CF82-49B2-97B6-80A3000DD72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484" r="1484"/>
          <a:stretch/>
        </p:blipFill>
        <p:spPr>
          <a:xfrm>
            <a:off x="0" y="5972174"/>
            <a:ext cx="12192000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917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hoto Cont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>
            <a:extLst>
              <a:ext uri="{FF2B5EF4-FFF2-40B4-BE49-F238E27FC236}">
                <a16:creationId xmlns:a16="http://schemas.microsoft.com/office/drawing/2014/main" xmlns="" id="{3F45076F-4240-4B40-8CE4-637DD751A6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3"/>
            <a:ext cx="5334000" cy="1189038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xmlns="" id="{8498B63D-F60C-4A9D-8D3E-0C7CD748FE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5334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000" b="1">
                <a:solidFill>
                  <a:schemeClr val="tx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xmlns="" id="{827A95C0-AE8D-46E1-9EF9-64504CBEF99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58000" y="715963"/>
            <a:ext cx="4572000" cy="2362200"/>
          </a:xfrm>
          <a:prstGeom prst="rect">
            <a:avLst/>
          </a:prstGeom>
          <a:solidFill>
            <a:schemeClr val="accent2"/>
          </a:solidFill>
        </p:spPr>
        <p:txBody>
          <a:bodyPr>
            <a:normAutofit/>
          </a:bodyPr>
          <a:lstStyle>
            <a:lvl1pPr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Picture Placeholder 13">
            <a:extLst>
              <a:ext uri="{FF2B5EF4-FFF2-40B4-BE49-F238E27FC236}">
                <a16:creationId xmlns:a16="http://schemas.microsoft.com/office/drawing/2014/main" xmlns="" id="{89E410BA-B0FE-4F0E-8BE5-D33CC016635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58000" y="3319386"/>
            <a:ext cx="4572000" cy="2362200"/>
          </a:xfrm>
          <a:prstGeom prst="rect">
            <a:avLst/>
          </a:prstGeom>
          <a:solidFill>
            <a:schemeClr val="accent2"/>
          </a:solidFill>
        </p:spPr>
        <p:txBody>
          <a:bodyPr>
            <a:normAutofit/>
          </a:bodyPr>
          <a:lstStyle>
            <a:lvl1pPr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11" name="Picture Placeholder 10" descr="Green, yellow, black and white tartan">
            <a:extLst>
              <a:ext uri="{FF2B5EF4-FFF2-40B4-BE49-F238E27FC236}">
                <a16:creationId xmlns:a16="http://schemas.microsoft.com/office/drawing/2014/main" xmlns="" id="{254DE245-A48A-4FD4-B53E-DBF8C64B4FE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140" r="1140"/>
          <a:stretch/>
        </p:blipFill>
        <p:spPr>
          <a:xfrm>
            <a:off x="0" y="5972174"/>
            <a:ext cx="12192000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6801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Opaque white background">
            <a:extLst>
              <a:ext uri="{FF2B5EF4-FFF2-40B4-BE49-F238E27FC236}">
                <a16:creationId xmlns:a16="http://schemas.microsoft.com/office/drawing/2014/main" xmlns="" id="{67950A00-B9D0-43DE-A195-32DC0E2C676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accent2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xmlns="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</p:spTree>
    <p:extLst>
      <p:ext uri="{BB962C8B-B14F-4D97-AF65-F5344CB8AC3E}">
        <p14:creationId xmlns:p14="http://schemas.microsoft.com/office/powerpoint/2010/main" val="4100711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96904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9" r:id="rId1"/>
    <p:sldLayoutId id="2147483699" r:id="rId2"/>
    <p:sldLayoutId id="2147483700" r:id="rId3"/>
    <p:sldLayoutId id="2147483688" r:id="rId4"/>
    <p:sldLayoutId id="2147483704" r:id="rId5"/>
    <p:sldLayoutId id="2147483701" r:id="rId6"/>
    <p:sldLayoutId id="2147483691" r:id="rId7"/>
    <p:sldLayoutId id="2147483702" r:id="rId8"/>
    <p:sldLayoutId id="2147483703" r:id="rId9"/>
    <p:sldLayoutId id="2147483690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xmlns="" id="{ED2DB031-9003-4F74-A88F-FE2A2ABABC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921305"/>
            <a:ext cx="12192000" cy="1270304"/>
          </a:xfrm>
        </p:spPr>
        <p:txBody>
          <a:bodyPr anchor="ctr">
            <a:noAutofit/>
          </a:bodyPr>
          <a:lstStyle/>
          <a:p>
            <a:r>
              <a:rPr lang="en-US" altLang="en-US" dirty="0"/>
              <a:t>Double Link list</a:t>
            </a:r>
            <a:r>
              <a:rPr lang="en-US" altLang="en-US" dirty="0">
                <a:solidFill>
                  <a:schemeClr val="accent3"/>
                </a:solidFill>
              </a:rPr>
              <a:t/>
            </a:r>
            <a:br>
              <a:rPr lang="en-US" altLang="en-US" dirty="0">
                <a:solidFill>
                  <a:schemeClr val="accent3"/>
                </a:solidFill>
              </a:rPr>
            </a:br>
            <a:r>
              <a:rPr lang="en-US" altLang="en-US" dirty="0" smtClean="0">
                <a:solidFill>
                  <a:srgbClr val="C00000"/>
                </a:solidFill>
              </a:rPr>
              <a:t/>
            </a:r>
            <a:br>
              <a:rPr lang="en-US" altLang="en-US" dirty="0" smtClean="0">
                <a:solidFill>
                  <a:srgbClr val="C00000"/>
                </a:solidFill>
              </a:rPr>
            </a:br>
            <a:endParaRPr lang="en-US" altLang="en-US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4692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246" y="146337"/>
            <a:ext cx="10591800" cy="646332"/>
          </a:xfrm>
        </p:spPr>
        <p:txBody>
          <a:bodyPr/>
          <a:lstStyle/>
          <a:p>
            <a:r>
              <a:rPr lang="en-GB" sz="3600" dirty="0"/>
              <a:t>Insert a node at position of the Double Link list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>
          <a:xfrm>
            <a:off x="1030574" y="792669"/>
            <a:ext cx="10668000" cy="3352800"/>
          </a:xfrm>
        </p:spPr>
        <p:txBody>
          <a:bodyPr/>
          <a:lstStyle/>
          <a:p>
            <a:pPr>
              <a:defRPr/>
            </a:pPr>
            <a:r>
              <a:rPr lang="en-GB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=new  node;</a:t>
            </a:r>
          </a:p>
          <a:p>
            <a:pPr>
              <a:defRPr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-&gt;data=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val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	if(q-&gt;next==NULL)</a:t>
            </a:r>
          </a:p>
          <a:p>
            <a:pPr>
              <a:defRPr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	{   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-&gt;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prev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=tail;</a:t>
            </a:r>
          </a:p>
          <a:p>
            <a:pPr>
              <a:defRPr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		tail-&gt;next=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		tail=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-&gt;next=NULL;}</a:t>
            </a:r>
          </a:p>
          <a:p>
            <a:pPr>
              <a:defRPr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	else</a:t>
            </a:r>
          </a:p>
          <a:p>
            <a:pPr>
              <a:defRPr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	{ 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-&gt;next=q-&gt;next;</a:t>
            </a:r>
          </a:p>
          <a:p>
            <a:pPr>
              <a:defRPr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	  q-&gt;next=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	 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-&gt;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prev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=q;}</a:t>
            </a:r>
          </a:p>
          <a:p>
            <a:pPr>
              <a:defRPr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defRPr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92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927" y="341892"/>
            <a:ext cx="10591800" cy="646332"/>
          </a:xfrm>
        </p:spPr>
        <p:txBody>
          <a:bodyPr/>
          <a:lstStyle/>
          <a:p>
            <a:r>
              <a:rPr lang="en-GB" dirty="0"/>
              <a:t>Display list </a:t>
            </a:r>
            <a:r>
              <a:rPr lang="en-GB" dirty="0" smtClean="0"/>
              <a:t>Forward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2000" y="1443203"/>
            <a:ext cx="6096000" cy="3170099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buFont typeface="Arial" pitchFamily="34" charset="0"/>
              <a:buNone/>
              <a:defRPr/>
            </a:pPr>
            <a:r>
              <a:rPr lang="en-GB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GB" sz="20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PrintForward</a:t>
            </a:r>
            <a:r>
              <a:rPr lang="en-GB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0" indent="0">
              <a:buFont typeface="Arial" pitchFamily="34" charset="0"/>
              <a:buNone/>
              <a:defRPr/>
            </a:pPr>
            <a:r>
              <a:rPr lang="en-GB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Font typeface="Arial" pitchFamily="34" charset="0"/>
              <a:buNone/>
              <a:defRPr/>
            </a:pPr>
            <a:r>
              <a:rPr lang="en-GB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node *</a:t>
            </a:r>
            <a:r>
              <a:rPr lang="en-GB" sz="20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ptr</a:t>
            </a:r>
            <a:r>
              <a:rPr lang="en-GB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=head;</a:t>
            </a:r>
          </a:p>
          <a:p>
            <a:pPr marL="0" indent="0">
              <a:buFont typeface="Arial" pitchFamily="34" charset="0"/>
              <a:buNone/>
              <a:defRPr/>
            </a:pPr>
            <a:r>
              <a:rPr lang="en-GB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while(</a:t>
            </a:r>
            <a:r>
              <a:rPr lang="en-GB" sz="20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ptr</a:t>
            </a:r>
            <a:r>
              <a:rPr lang="en-GB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!=NULL)</a:t>
            </a:r>
          </a:p>
          <a:p>
            <a:pPr marL="0" indent="0">
              <a:buFont typeface="Arial" pitchFamily="34" charset="0"/>
              <a:buNone/>
              <a:defRPr/>
            </a:pPr>
            <a:r>
              <a:rPr lang="en-GB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{ </a:t>
            </a:r>
          </a:p>
          <a:p>
            <a:pPr marL="0" indent="0">
              <a:buFont typeface="Arial" pitchFamily="34" charset="0"/>
              <a:buNone/>
              <a:defRPr/>
            </a:pPr>
            <a:r>
              <a:rPr lang="en-GB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20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GB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GB" sz="20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ptr</a:t>
            </a:r>
            <a:r>
              <a:rPr lang="en-GB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-&gt;data&lt;&lt;" ";</a:t>
            </a:r>
          </a:p>
          <a:p>
            <a:pPr marL="0" indent="0">
              <a:buFont typeface="Arial" pitchFamily="34" charset="0"/>
              <a:buNone/>
              <a:defRPr/>
            </a:pPr>
            <a:r>
              <a:rPr lang="en-GB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20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ptr</a:t>
            </a:r>
            <a:r>
              <a:rPr lang="en-GB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GB" sz="20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ptr</a:t>
            </a:r>
            <a:r>
              <a:rPr lang="en-GB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-&gt;next;</a:t>
            </a:r>
          </a:p>
          <a:p>
            <a:pPr marL="0" indent="0">
              <a:buFont typeface="Arial" pitchFamily="34" charset="0"/>
              <a:buNone/>
              <a:defRPr/>
            </a:pPr>
            <a:r>
              <a:rPr lang="en-GB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 marL="0" indent="0">
              <a:buFont typeface="Arial" pitchFamily="34" charset="0"/>
              <a:buNone/>
              <a:defRPr/>
            </a:pPr>
            <a:r>
              <a:rPr lang="en-GB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20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GB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GB" sz="20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GB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Font typeface="Arial" pitchFamily="34" charset="0"/>
              <a:buNone/>
              <a:defRPr/>
            </a:pPr>
            <a:r>
              <a:rPr lang="en-GB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GB" sz="2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873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list backward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>
          <a:xfrm>
            <a:off x="971863" y="1475745"/>
            <a:ext cx="10668000" cy="3352800"/>
          </a:xfrm>
        </p:spPr>
        <p:txBody>
          <a:bodyPr/>
          <a:lstStyle/>
          <a:p>
            <a:pPr>
              <a:defRPr/>
            </a:pPr>
            <a:r>
              <a:rPr lang="en-GB" sz="20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PrintBackward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defRPr/>
            </a:pPr>
            <a:r>
              <a:rPr lang="en-GB" sz="20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GB" sz="2000" dirty="0">
                <a:latin typeface="Courier New" pitchFamily="49" charset="0"/>
                <a:cs typeface="Courier New" pitchFamily="49" charset="0"/>
              </a:rPr>
              <a:t>	node *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ptr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=tail;</a:t>
            </a:r>
          </a:p>
          <a:p>
            <a:pPr>
              <a:defRPr/>
            </a:pPr>
            <a:r>
              <a:rPr lang="en-GB" sz="2000" dirty="0">
                <a:latin typeface="Courier New" pitchFamily="49" charset="0"/>
                <a:cs typeface="Courier New" pitchFamily="49" charset="0"/>
              </a:rPr>
              <a:t>	while(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ptr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!=NULL)</a:t>
            </a:r>
          </a:p>
          <a:p>
            <a:pPr>
              <a:defRPr/>
            </a:pPr>
            <a:r>
              <a:rPr lang="en-GB" sz="2000" dirty="0">
                <a:latin typeface="Courier New" pitchFamily="49" charset="0"/>
                <a:cs typeface="Courier New" pitchFamily="49" charset="0"/>
              </a:rPr>
              <a:t>	{ </a:t>
            </a:r>
          </a:p>
          <a:p>
            <a:pPr>
              <a:defRPr/>
            </a:pPr>
            <a:r>
              <a:rPr lang="en-GB" sz="20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ptr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-&gt;data&lt;&lt;" ";</a:t>
            </a:r>
          </a:p>
          <a:p>
            <a:pPr>
              <a:defRPr/>
            </a:pPr>
            <a:r>
              <a:rPr lang="en-GB" sz="20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ptr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ptr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-&gt;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prev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GB" sz="2000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defRPr/>
            </a:pPr>
            <a:r>
              <a:rPr lang="en-GB" sz="20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56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305" y="161328"/>
            <a:ext cx="10591800" cy="646332"/>
          </a:xfrm>
        </p:spPr>
        <p:txBody>
          <a:bodyPr/>
          <a:lstStyle/>
          <a:p>
            <a:r>
              <a:rPr lang="en-US" sz="3600" dirty="0"/>
              <a:t>Insert </a:t>
            </a:r>
            <a:r>
              <a:rPr lang="en-US" sz="3600" dirty="0" smtClean="0"/>
              <a:t>a node at the end of the Double Link List</a:t>
            </a:r>
            <a:endParaRPr lang="en-US" sz="36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036" y="1387654"/>
            <a:ext cx="9233941" cy="3544109"/>
          </a:xfrm>
        </p:spPr>
      </p:pic>
    </p:spTree>
    <p:extLst>
      <p:ext uri="{BB962C8B-B14F-4D97-AF65-F5344CB8AC3E}">
        <p14:creationId xmlns:p14="http://schemas.microsoft.com/office/powerpoint/2010/main" val="60838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245" y="287758"/>
            <a:ext cx="11634865" cy="646332"/>
          </a:xfrm>
        </p:spPr>
        <p:txBody>
          <a:bodyPr/>
          <a:lstStyle/>
          <a:p>
            <a:r>
              <a:rPr lang="en-GB" sz="3600" dirty="0"/>
              <a:t>Delete a node from the beginning of Double link list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>
          <a:xfrm>
            <a:off x="723900" y="1640636"/>
            <a:ext cx="10668000" cy="3352800"/>
          </a:xfrm>
        </p:spPr>
        <p:txBody>
          <a:bodyPr/>
          <a:lstStyle/>
          <a:p>
            <a:pPr>
              <a:defRPr/>
            </a:pP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deleteBeg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defRPr/>
            </a:pPr>
            <a:r>
              <a:rPr lang="en-GB" sz="20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GB" sz="2000" dirty="0">
                <a:latin typeface="Courier New" pitchFamily="49" charset="0"/>
                <a:cs typeface="Courier New" pitchFamily="49" charset="0"/>
              </a:rPr>
              <a:t>node *temp,*temp1;</a:t>
            </a:r>
          </a:p>
          <a:p>
            <a:pPr>
              <a:defRPr/>
            </a:pPr>
            <a:r>
              <a:rPr lang="en-GB" sz="2000" dirty="0">
                <a:latin typeface="Courier New" pitchFamily="49" charset="0"/>
                <a:cs typeface="Courier New" pitchFamily="49" charset="0"/>
              </a:rPr>
              <a:t>temp=head;</a:t>
            </a:r>
          </a:p>
          <a:p>
            <a:pPr>
              <a:defRPr/>
            </a:pPr>
            <a:r>
              <a:rPr lang="en-GB" sz="2000" dirty="0">
                <a:latin typeface="Courier New" pitchFamily="49" charset="0"/>
                <a:cs typeface="Courier New" pitchFamily="49" charset="0"/>
              </a:rPr>
              <a:t>head=head-&gt;next;</a:t>
            </a:r>
          </a:p>
          <a:p>
            <a:pPr>
              <a:defRPr/>
            </a:pPr>
            <a:r>
              <a:rPr lang="en-GB" sz="2000" dirty="0">
                <a:latin typeface="Courier New" pitchFamily="49" charset="0"/>
                <a:cs typeface="Courier New" pitchFamily="49" charset="0"/>
              </a:rPr>
              <a:t>head-&gt;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prev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=NULL;</a:t>
            </a:r>
          </a:p>
          <a:p>
            <a:pPr>
              <a:defRPr/>
            </a:pPr>
            <a:r>
              <a:rPr lang="en-GB" sz="2000" dirty="0">
                <a:latin typeface="Courier New" pitchFamily="49" charset="0"/>
                <a:cs typeface="Courier New" pitchFamily="49" charset="0"/>
              </a:rPr>
              <a:t>free(temp);</a:t>
            </a:r>
          </a:p>
          <a:p>
            <a:pPr>
              <a:defRPr/>
            </a:pPr>
            <a:r>
              <a:rPr lang="en-GB" sz="20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6871" y="3317037"/>
            <a:ext cx="7109951" cy="1954740"/>
          </a:xfrm>
          <a:prstGeom prst="rect">
            <a:avLst/>
          </a:prstGeom>
        </p:spPr>
      </p:pic>
      <p:cxnSp>
        <p:nvCxnSpPr>
          <p:cNvPr id="31" name="Straight Connector 30"/>
          <p:cNvCxnSpPr/>
          <p:nvPr/>
        </p:nvCxnSpPr>
        <p:spPr>
          <a:xfrm flipH="1">
            <a:off x="5235627" y="4083798"/>
            <a:ext cx="604838" cy="91440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284840" y="4079036"/>
            <a:ext cx="555625" cy="91440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itle 1"/>
          <p:cNvSpPr txBox="1">
            <a:spLocks/>
          </p:cNvSpPr>
          <p:nvPr/>
        </p:nvSpPr>
        <p:spPr>
          <a:xfrm>
            <a:off x="1042561" y="1419398"/>
            <a:ext cx="10591800" cy="64633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ts val="1000"/>
              </a:spcBef>
              <a:buNone/>
              <a:defRPr sz="4000" b="1" kern="1200">
                <a:solidFill>
                  <a:schemeClr val="accent5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3590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3201"/>
            <a:ext cx="10591800" cy="646332"/>
          </a:xfrm>
        </p:spPr>
        <p:txBody>
          <a:bodyPr/>
          <a:lstStyle/>
          <a:p>
            <a:r>
              <a:rPr lang="en-GB" sz="3600" dirty="0" smtClean="0"/>
              <a:t>Delete a node from the end of Double link list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>
          <a:xfrm>
            <a:off x="267325" y="1265882"/>
            <a:ext cx="10668000" cy="3352800"/>
          </a:xfrm>
        </p:spPr>
        <p:txBody>
          <a:bodyPr/>
          <a:lstStyle/>
          <a:p>
            <a:pPr lvl="0" defTabSz="685800">
              <a:buClr>
                <a:srgbClr val="418AB3"/>
              </a:buClr>
              <a:buSzPct val="80000"/>
              <a:defRPr/>
            </a:pPr>
            <a:r>
              <a:rPr lang="en-GB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GB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DeleteEnd</a:t>
            </a:r>
            <a:r>
              <a:rPr lang="en-GB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0" defTabSz="685800">
              <a:buClr>
                <a:srgbClr val="418AB3"/>
              </a:buClr>
              <a:buSzPct val="80000"/>
              <a:defRPr/>
            </a:pPr>
            <a:r>
              <a:rPr lang="en-GB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 </a:t>
            </a:r>
          </a:p>
          <a:p>
            <a:pPr lvl="0" defTabSz="685800">
              <a:buClr>
                <a:srgbClr val="418AB3"/>
              </a:buClr>
              <a:buSzPct val="80000"/>
              <a:defRPr/>
            </a:pPr>
            <a:r>
              <a:rPr lang="en-GB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node*temp;</a:t>
            </a:r>
          </a:p>
          <a:p>
            <a:pPr lvl="0" defTabSz="685800">
              <a:buClr>
                <a:srgbClr val="418AB3"/>
              </a:buClr>
              <a:buSzPct val="80000"/>
              <a:defRPr/>
            </a:pPr>
            <a:r>
              <a:rPr lang="en-GB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temp=tail;</a:t>
            </a:r>
          </a:p>
          <a:p>
            <a:pPr lvl="0" defTabSz="685800">
              <a:buClr>
                <a:srgbClr val="418AB3"/>
              </a:buClr>
              <a:buSzPct val="80000"/>
              <a:defRPr/>
            </a:pPr>
            <a:r>
              <a:rPr lang="en-GB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temp1=temp-&gt;</a:t>
            </a:r>
            <a:r>
              <a:rPr lang="en-GB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prev</a:t>
            </a:r>
            <a:r>
              <a:rPr lang="en-GB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0" defTabSz="685800">
              <a:buClr>
                <a:srgbClr val="418AB3"/>
              </a:buClr>
              <a:buSzPct val="80000"/>
              <a:defRPr/>
            </a:pPr>
            <a:r>
              <a:rPr lang="en-GB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temp1-&gt;next=NULL;</a:t>
            </a:r>
          </a:p>
          <a:p>
            <a:pPr lvl="0" defTabSz="685800">
              <a:buClr>
                <a:srgbClr val="418AB3"/>
              </a:buClr>
              <a:buSzPct val="80000"/>
              <a:defRPr/>
            </a:pPr>
            <a:r>
              <a:rPr lang="en-GB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tail=temp1;</a:t>
            </a:r>
          </a:p>
          <a:p>
            <a:pPr lvl="0" defTabSz="685800">
              <a:buClr>
                <a:srgbClr val="418AB3"/>
              </a:buClr>
              <a:buSzPct val="80000"/>
              <a:defRPr/>
            </a:pPr>
            <a:r>
              <a:rPr lang="en-GB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free(temp);</a:t>
            </a:r>
          </a:p>
          <a:p>
            <a:pPr lvl="0" defTabSz="685800">
              <a:buClr>
                <a:srgbClr val="418AB3"/>
              </a:buClr>
              <a:buSzPct val="80000"/>
              <a:defRPr/>
            </a:pPr>
            <a:r>
              <a:rPr lang="en-GB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GB" sz="20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6774" y="2338580"/>
            <a:ext cx="7275226" cy="2280102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1917" y="2512476"/>
            <a:ext cx="1292464" cy="859611"/>
          </a:xfrm>
          <a:prstGeom prst="rect">
            <a:avLst/>
          </a:prstGeom>
        </p:spPr>
      </p:pic>
      <p:cxnSp>
        <p:nvCxnSpPr>
          <p:cNvPr id="33" name="Straight Connector 32"/>
          <p:cNvCxnSpPr/>
          <p:nvPr/>
        </p:nvCxnSpPr>
        <p:spPr>
          <a:xfrm flipH="1">
            <a:off x="11003830" y="3229358"/>
            <a:ext cx="604838" cy="91440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1053043" y="3224596"/>
            <a:ext cx="555625" cy="91440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7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207" y="161328"/>
            <a:ext cx="11320072" cy="646332"/>
          </a:xfrm>
        </p:spPr>
        <p:txBody>
          <a:bodyPr/>
          <a:lstStyle/>
          <a:p>
            <a:r>
              <a:rPr lang="en-GB" sz="3600" dirty="0"/>
              <a:t>Delete a node from </a:t>
            </a:r>
            <a:r>
              <a:rPr lang="en-GB" sz="3600" dirty="0" smtClean="0"/>
              <a:t>the position </a:t>
            </a:r>
            <a:r>
              <a:rPr lang="en-GB" sz="3600" dirty="0"/>
              <a:t>of Double link list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>
          <a:xfrm>
            <a:off x="447207" y="1115981"/>
            <a:ext cx="10668000" cy="3352800"/>
          </a:xfrm>
        </p:spPr>
        <p:txBody>
          <a:bodyPr/>
          <a:lstStyle/>
          <a:p>
            <a:pPr lvl="0" defTabSz="685800">
              <a:buClr>
                <a:srgbClr val="418AB3"/>
              </a:buClr>
              <a:buSzPct val="80000"/>
              <a:defRPr/>
            </a:pPr>
            <a:r>
              <a:rPr lang="en-GB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void Delete(</a:t>
            </a:r>
            <a:r>
              <a:rPr lang="en-GB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x)</a:t>
            </a:r>
          </a:p>
          <a:p>
            <a:pPr lvl="0" defTabSz="685800">
              <a:buClr>
                <a:srgbClr val="418AB3"/>
              </a:buClr>
              <a:buSzPct val="80000"/>
              <a:defRPr/>
            </a:pPr>
            <a:r>
              <a:rPr lang="en-GB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 node </a:t>
            </a:r>
            <a:r>
              <a:rPr lang="en-GB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*temp;</a:t>
            </a:r>
          </a:p>
          <a:p>
            <a:pPr lvl="0" defTabSz="685800">
              <a:buClr>
                <a:srgbClr val="418AB3"/>
              </a:buClr>
              <a:buSzPct val="80000"/>
              <a:defRPr/>
            </a:pPr>
            <a:r>
              <a:rPr lang="en-GB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node*temp1;</a:t>
            </a:r>
          </a:p>
          <a:p>
            <a:pPr lvl="0" defTabSz="685800">
              <a:buClr>
                <a:srgbClr val="418AB3"/>
              </a:buClr>
              <a:buSzPct val="80000"/>
              <a:defRPr/>
            </a:pPr>
            <a:r>
              <a:rPr lang="en-GB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node*temp2;</a:t>
            </a:r>
          </a:p>
          <a:p>
            <a:pPr lvl="0" defTabSz="685800">
              <a:buClr>
                <a:srgbClr val="418AB3"/>
              </a:buClr>
              <a:buSzPct val="80000"/>
              <a:defRPr/>
            </a:pPr>
            <a:r>
              <a:rPr lang="en-GB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temp=head;</a:t>
            </a:r>
          </a:p>
          <a:p>
            <a:pPr lvl="0" defTabSz="685800">
              <a:buClr>
                <a:srgbClr val="418AB3"/>
              </a:buClr>
              <a:buSzPct val="80000"/>
              <a:defRPr/>
            </a:pPr>
            <a:r>
              <a:rPr lang="en-GB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while(temp-</a:t>
            </a:r>
            <a:r>
              <a:rPr lang="en-GB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&gt;data!=x)</a:t>
            </a:r>
          </a:p>
          <a:p>
            <a:pPr lvl="0" defTabSz="685800">
              <a:buClr>
                <a:srgbClr val="418AB3"/>
              </a:buClr>
              <a:buSzPct val="80000"/>
              <a:defRPr/>
            </a:pPr>
            <a:r>
              <a:rPr lang="en-GB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temp=temp-&gt;next;</a:t>
            </a:r>
          </a:p>
          <a:p>
            <a:pPr lvl="0" defTabSz="685800">
              <a:buClr>
                <a:srgbClr val="418AB3"/>
              </a:buClr>
              <a:buSzPct val="80000"/>
              <a:defRPr/>
            </a:pPr>
            <a:r>
              <a:rPr lang="en-GB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temp1=temp-&gt;</a:t>
            </a:r>
            <a:r>
              <a:rPr lang="en-GB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prev</a:t>
            </a:r>
            <a:r>
              <a:rPr lang="en-GB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0" defTabSz="685800">
              <a:buClr>
                <a:srgbClr val="418AB3"/>
              </a:buClr>
              <a:buSzPct val="80000"/>
              <a:defRPr/>
            </a:pPr>
            <a:r>
              <a:rPr lang="en-GB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temp2=temp-&gt;next;</a:t>
            </a:r>
          </a:p>
          <a:p>
            <a:pPr lvl="0" defTabSz="685800">
              <a:buClr>
                <a:srgbClr val="418AB3"/>
              </a:buClr>
              <a:buSzPct val="80000"/>
              <a:defRPr/>
            </a:pPr>
            <a:r>
              <a:rPr lang="en-GB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temp1-&gt;next=temp2;</a:t>
            </a:r>
          </a:p>
          <a:p>
            <a:pPr lvl="0" defTabSz="685800">
              <a:buClr>
                <a:srgbClr val="418AB3"/>
              </a:buClr>
              <a:buSzPct val="80000"/>
              <a:defRPr/>
            </a:pPr>
            <a:r>
              <a:rPr lang="en-GB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temp2-&gt;</a:t>
            </a:r>
            <a:r>
              <a:rPr lang="en-GB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prev</a:t>
            </a:r>
            <a:r>
              <a:rPr lang="en-GB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=temp1;</a:t>
            </a:r>
          </a:p>
          <a:p>
            <a:pPr lvl="0" defTabSz="685800">
              <a:buClr>
                <a:srgbClr val="418AB3"/>
              </a:buClr>
              <a:buSzPct val="80000"/>
              <a:defRPr/>
            </a:pPr>
            <a:r>
              <a:rPr lang="en-GB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free(temp);}</a:t>
            </a:r>
          </a:p>
          <a:p>
            <a:endParaRPr lang="en-US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6892" y="3483387"/>
            <a:ext cx="7137351" cy="1970787"/>
          </a:xfrm>
          <a:prstGeom prst="rect">
            <a:avLst/>
          </a:prstGeom>
        </p:spPr>
      </p:pic>
      <p:cxnSp>
        <p:nvCxnSpPr>
          <p:cNvPr id="34" name="Straight Connector 33"/>
          <p:cNvCxnSpPr/>
          <p:nvPr/>
        </p:nvCxnSpPr>
        <p:spPr>
          <a:xfrm flipH="1">
            <a:off x="8743325" y="4209737"/>
            <a:ext cx="604838" cy="9144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8792538" y="4204975"/>
            <a:ext cx="555625" cy="9144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948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157" y="266259"/>
            <a:ext cx="10591800" cy="646332"/>
          </a:xfrm>
        </p:spPr>
        <p:txBody>
          <a:bodyPr/>
          <a:lstStyle/>
          <a:p>
            <a:r>
              <a:rPr lang="en-US" dirty="0"/>
              <a:t>Array versus Linked Lists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>
          <a:xfrm>
            <a:off x="762000" y="1655626"/>
            <a:ext cx="10668000" cy="33528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Linked lists are more complex to code and manage than arrays, but they have some distinct advantages.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Dynamic: a linked list can easily grow and shrink in size.</a:t>
            </a:r>
          </a:p>
          <a:p>
            <a:r>
              <a:rPr lang="en-US" dirty="0" smtClean="0"/>
              <a:t>      We </a:t>
            </a:r>
            <a:r>
              <a:rPr lang="en-US" dirty="0"/>
              <a:t>don’t need to know how many nodes will be in the list. They are created in memory as needed.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contrast, the size of a C++ array is fixed at compilation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Easy and fast insertions and deletions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insert or delete an element in an array, we need to copy to temporary variables to make room for new elements or close the gap caused by deleted elements.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With a linked list, no need to move other nodes. Only need to reset some pointers.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3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>
          <a:xfrm>
            <a:off x="809766" y="1265658"/>
            <a:ext cx="10319983" cy="4343572"/>
          </a:xfrm>
        </p:spPr>
        <p:txBody>
          <a:bodyPr/>
          <a:lstStyle/>
          <a:p>
            <a:pPr marL="171450" lvl="0" indent="-137160" defTabSz="685800">
              <a:buClr>
                <a:srgbClr val="418AB3"/>
              </a:buClr>
              <a:buSzPct val="80000"/>
              <a:buFont typeface="Corbel" pitchFamily="34" charset="0"/>
              <a:buChar char="•"/>
            </a:pPr>
            <a:r>
              <a:rPr lang="en-US" altLang="en-US" sz="2000" b="1" i="1" dirty="0" smtClean="0">
                <a:solidFill>
                  <a:schemeClr val="accent3">
                    <a:lumMod val="75000"/>
                  </a:schemeClr>
                </a:solidFill>
                <a:latin typeface="Corbel" panose="020B0503020204020204"/>
              </a:rPr>
              <a:t>Doubly </a:t>
            </a:r>
            <a:r>
              <a:rPr lang="en-US" altLang="en-US" sz="2000" b="1" i="1" dirty="0">
                <a:solidFill>
                  <a:schemeClr val="accent3">
                    <a:lumMod val="75000"/>
                  </a:schemeClr>
                </a:solidFill>
                <a:latin typeface="Corbel" panose="020B0503020204020204"/>
              </a:rPr>
              <a:t>linked lists</a:t>
            </a:r>
          </a:p>
          <a:p>
            <a:pPr marL="342900" lvl="1" indent="-137160" defTabSz="685800">
              <a:spcBef>
                <a:spcPts val="150"/>
              </a:spcBef>
              <a:spcAft>
                <a:spcPts val="300"/>
              </a:spcAft>
              <a:buClr>
                <a:srgbClr val="418AB3"/>
              </a:buClr>
              <a:buSzPct val="80000"/>
              <a:buFont typeface="Corbel" pitchFamily="34" charset="0"/>
              <a:buChar char="•"/>
            </a:pPr>
            <a:r>
              <a:rPr lang="en-US" altLang="en-US" dirty="0">
                <a:solidFill>
                  <a:srgbClr val="000000"/>
                </a:solidFill>
                <a:latin typeface="Corbel" panose="020B0503020204020204"/>
              </a:rPr>
              <a:t>Each node points to not only successor but the predecessor</a:t>
            </a:r>
          </a:p>
          <a:p>
            <a:pPr marL="342900" lvl="1" indent="-137160" defTabSz="685800">
              <a:spcBef>
                <a:spcPts val="150"/>
              </a:spcBef>
              <a:spcAft>
                <a:spcPts val="300"/>
              </a:spcAft>
              <a:buClr>
                <a:srgbClr val="418AB3"/>
              </a:buClr>
              <a:buSzPct val="80000"/>
              <a:buFont typeface="Corbel" pitchFamily="34" charset="0"/>
              <a:buChar char="•"/>
            </a:pPr>
            <a:r>
              <a:rPr lang="en-US" altLang="en-US" dirty="0">
                <a:solidFill>
                  <a:srgbClr val="000000"/>
                </a:solidFill>
                <a:latin typeface="Corbel" panose="020B0503020204020204"/>
              </a:rPr>
              <a:t>There are two </a:t>
            </a:r>
            <a:r>
              <a:rPr lang="en-US" altLang="en-US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NULL: </a:t>
            </a:r>
            <a:r>
              <a:rPr lang="en-US" altLang="en-US" dirty="0">
                <a:solidFill>
                  <a:srgbClr val="000000"/>
                </a:solidFill>
                <a:latin typeface="Corbel" panose="020B0503020204020204"/>
              </a:rPr>
              <a:t>at the first and last nodes in the list</a:t>
            </a:r>
          </a:p>
          <a:p>
            <a:pPr marL="342900" lvl="1" indent="-137160" defTabSz="685800">
              <a:spcBef>
                <a:spcPts val="150"/>
              </a:spcBef>
              <a:spcAft>
                <a:spcPts val="300"/>
              </a:spcAft>
              <a:buClr>
                <a:srgbClr val="418AB3"/>
              </a:buClr>
              <a:buSzPct val="80000"/>
              <a:buFont typeface="Corbel" pitchFamily="34" charset="0"/>
              <a:buChar char="•"/>
            </a:pPr>
            <a:r>
              <a:rPr lang="en-US" altLang="en-US" dirty="0">
                <a:solidFill>
                  <a:srgbClr val="000000"/>
                </a:solidFill>
                <a:latin typeface="Corbel" panose="020B0503020204020204"/>
              </a:rPr>
              <a:t>Advantage: given a node, it is easy to visit its predecessor. Convenient to traverse lists backwards</a:t>
            </a:r>
          </a:p>
          <a:p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61133" y="3404466"/>
            <a:ext cx="609600" cy="6096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 flipV="1">
            <a:off x="3213533" y="3645766"/>
            <a:ext cx="91440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7" name="Group 10"/>
          <p:cNvGrpSpPr>
            <a:grpSpLocks/>
          </p:cNvGrpSpPr>
          <p:nvPr/>
        </p:nvGrpSpPr>
        <p:grpSpPr bwMode="auto">
          <a:xfrm>
            <a:off x="2451533" y="3404466"/>
            <a:ext cx="609600" cy="609600"/>
            <a:chOff x="1728" y="2880"/>
            <a:chExt cx="384" cy="384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8" name="Rectangle 11"/>
            <p:cNvSpPr>
              <a:spLocks noChangeArrowheads="1"/>
            </p:cNvSpPr>
            <p:nvPr/>
          </p:nvSpPr>
          <p:spPr bwMode="auto">
            <a:xfrm>
              <a:off x="1728" y="2880"/>
              <a:ext cx="384" cy="384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/>
            </a:p>
          </p:txBody>
        </p:sp>
        <p:sp>
          <p:nvSpPr>
            <p:cNvPr id="9" name="Text Box 12"/>
            <p:cNvSpPr txBox="1">
              <a:spLocks noChangeArrowheads="1"/>
            </p:cNvSpPr>
            <p:nvPr/>
          </p:nvSpPr>
          <p:spPr bwMode="auto">
            <a:xfrm>
              <a:off x="1819" y="2966"/>
              <a:ext cx="212" cy="2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en-US" dirty="0">
                  <a:solidFill>
                    <a:schemeClr val="bg1"/>
                  </a:solidFill>
                  <a:latin typeface="Tahoma" pitchFamily="34" charset="0"/>
                </a:rPr>
                <a:t>A</a:t>
              </a:r>
            </a:p>
          </p:txBody>
        </p:sp>
      </p:grpSp>
      <p:sp>
        <p:nvSpPr>
          <p:cNvPr id="12" name="Text Box 16"/>
          <p:cNvSpPr txBox="1">
            <a:spLocks noChangeArrowheads="1"/>
          </p:cNvSpPr>
          <p:nvPr/>
        </p:nvSpPr>
        <p:spPr bwMode="auto">
          <a:xfrm>
            <a:off x="1827645" y="4169778"/>
            <a:ext cx="12334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en-US" altLang="en-US" dirty="0">
                <a:solidFill>
                  <a:schemeClr val="folHlink"/>
                </a:solidFill>
                <a:latin typeface="Tahoma" pitchFamily="34" charset="0"/>
              </a:rPr>
              <a:t>Head</a:t>
            </a:r>
          </a:p>
        </p:txBody>
      </p:sp>
      <p:sp>
        <p:nvSpPr>
          <p:cNvPr id="13" name="Rectangle 23"/>
          <p:cNvSpPr>
            <a:spLocks noChangeArrowheads="1"/>
          </p:cNvSpPr>
          <p:nvPr/>
        </p:nvSpPr>
        <p:spPr bwMode="auto">
          <a:xfrm>
            <a:off x="1827645" y="3407641"/>
            <a:ext cx="609600" cy="609600"/>
          </a:xfrm>
          <a:prstGeom prst="rect">
            <a:avLst/>
          </a:prstGeom>
          <a:solidFill>
            <a:srgbClr val="F690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4" name="Rectangle 24"/>
          <p:cNvSpPr>
            <a:spLocks noChangeArrowheads="1"/>
          </p:cNvSpPr>
          <p:nvPr/>
        </p:nvSpPr>
        <p:spPr bwMode="auto">
          <a:xfrm>
            <a:off x="5523345" y="3404466"/>
            <a:ext cx="609600" cy="6096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grpSp>
        <p:nvGrpSpPr>
          <p:cNvPr id="15" name="Group 25"/>
          <p:cNvGrpSpPr>
            <a:grpSpLocks/>
          </p:cNvGrpSpPr>
          <p:nvPr/>
        </p:nvGrpSpPr>
        <p:grpSpPr bwMode="auto">
          <a:xfrm>
            <a:off x="4913745" y="3404466"/>
            <a:ext cx="609600" cy="609600"/>
            <a:chOff x="1728" y="2880"/>
            <a:chExt cx="384" cy="384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16" name="Rectangle 26"/>
            <p:cNvSpPr>
              <a:spLocks noChangeArrowheads="1"/>
            </p:cNvSpPr>
            <p:nvPr/>
          </p:nvSpPr>
          <p:spPr bwMode="auto">
            <a:xfrm>
              <a:off x="1728" y="2880"/>
              <a:ext cx="384" cy="384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/>
            </a:p>
          </p:txBody>
        </p:sp>
        <p:sp>
          <p:nvSpPr>
            <p:cNvPr id="17" name="Text Box 27"/>
            <p:cNvSpPr txBox="1">
              <a:spLocks noChangeArrowheads="1"/>
            </p:cNvSpPr>
            <p:nvPr/>
          </p:nvSpPr>
          <p:spPr bwMode="auto">
            <a:xfrm>
              <a:off x="1820" y="2966"/>
              <a:ext cx="210" cy="2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CN">
                  <a:solidFill>
                    <a:schemeClr val="bg1"/>
                  </a:solidFill>
                  <a:latin typeface="Tahoma" pitchFamily="34" charset="0"/>
                  <a:cs typeface="方正舒体"/>
                </a:rPr>
                <a:t>B</a:t>
              </a:r>
            </a:p>
          </p:txBody>
        </p:sp>
      </p:grpSp>
      <p:sp>
        <p:nvSpPr>
          <p:cNvPr id="18" name="Rectangle 28"/>
          <p:cNvSpPr>
            <a:spLocks noChangeArrowheads="1"/>
          </p:cNvSpPr>
          <p:nvPr/>
        </p:nvSpPr>
        <p:spPr bwMode="auto">
          <a:xfrm>
            <a:off x="4289858" y="3407641"/>
            <a:ext cx="609600" cy="609600"/>
          </a:xfrm>
          <a:prstGeom prst="rect">
            <a:avLst/>
          </a:prstGeom>
          <a:solidFill>
            <a:srgbClr val="F690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9" name="Line 29"/>
          <p:cNvSpPr>
            <a:spLocks noChangeShapeType="1"/>
          </p:cNvSpPr>
          <p:nvPr/>
        </p:nvSpPr>
        <p:spPr bwMode="auto">
          <a:xfrm flipH="1">
            <a:off x="3408795" y="3788642"/>
            <a:ext cx="965200" cy="11112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0" name="Text Box 35"/>
          <p:cNvSpPr txBox="1">
            <a:spLocks noChangeArrowheads="1"/>
          </p:cNvSpPr>
          <p:nvPr/>
        </p:nvSpPr>
        <p:spPr bwMode="auto">
          <a:xfrm>
            <a:off x="1951083" y="3496541"/>
            <a:ext cx="375424" cy="369332"/>
          </a:xfrm>
          <a:prstGeom prst="rect">
            <a:avLst/>
          </a:prstGeom>
          <a:solidFill>
            <a:srgbClr val="F69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en-US" b="1" dirty="0">
                <a:solidFill>
                  <a:schemeClr val="accent3">
                    <a:lumMod val="75000"/>
                  </a:schemeClr>
                </a:solidFill>
                <a:latin typeface="Tahoma" pitchFamily="34" charset="0"/>
                <a:sym typeface="Symbol" pitchFamily="18" charset="2"/>
              </a:rPr>
              <a:t></a:t>
            </a:r>
            <a:endParaRPr lang="en-US" altLang="en-US" b="1" dirty="0">
              <a:solidFill>
                <a:schemeClr val="accent3">
                  <a:lumMod val="75000"/>
                </a:schemeClr>
              </a:solidFill>
              <a:latin typeface="Tahoma" pitchFamily="34" charset="0"/>
            </a:endParaRPr>
          </a:p>
        </p:txBody>
      </p:sp>
      <p:sp>
        <p:nvSpPr>
          <p:cNvPr id="21" name="Rectangle 36"/>
          <p:cNvSpPr>
            <a:spLocks noChangeArrowheads="1"/>
          </p:cNvSpPr>
          <p:nvPr/>
        </p:nvSpPr>
        <p:spPr bwMode="auto">
          <a:xfrm>
            <a:off x="7987145" y="3401291"/>
            <a:ext cx="609600" cy="6096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grpSp>
        <p:nvGrpSpPr>
          <p:cNvPr id="22" name="Group 37"/>
          <p:cNvGrpSpPr>
            <a:grpSpLocks/>
          </p:cNvGrpSpPr>
          <p:nvPr/>
        </p:nvGrpSpPr>
        <p:grpSpPr bwMode="auto">
          <a:xfrm>
            <a:off x="7377545" y="3401291"/>
            <a:ext cx="609600" cy="609600"/>
            <a:chOff x="1728" y="2880"/>
            <a:chExt cx="384" cy="384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23" name="Rectangle 38"/>
            <p:cNvSpPr>
              <a:spLocks noChangeArrowheads="1"/>
            </p:cNvSpPr>
            <p:nvPr/>
          </p:nvSpPr>
          <p:spPr bwMode="auto">
            <a:xfrm>
              <a:off x="1728" y="2880"/>
              <a:ext cx="384" cy="384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/>
            </a:p>
          </p:txBody>
        </p:sp>
        <p:sp>
          <p:nvSpPr>
            <p:cNvPr id="24" name="Text Box 39"/>
            <p:cNvSpPr txBox="1">
              <a:spLocks noChangeArrowheads="1"/>
            </p:cNvSpPr>
            <p:nvPr/>
          </p:nvSpPr>
          <p:spPr bwMode="auto">
            <a:xfrm>
              <a:off x="1819" y="2966"/>
              <a:ext cx="212" cy="2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CN">
                  <a:solidFill>
                    <a:schemeClr val="bg1"/>
                  </a:solidFill>
                  <a:latin typeface="Tahoma" pitchFamily="34" charset="0"/>
                  <a:cs typeface="方正舒体"/>
                </a:rPr>
                <a:t>C</a:t>
              </a:r>
            </a:p>
          </p:txBody>
        </p:sp>
      </p:grpSp>
      <p:sp>
        <p:nvSpPr>
          <p:cNvPr id="25" name="Rectangle 40"/>
          <p:cNvSpPr>
            <a:spLocks noChangeArrowheads="1"/>
          </p:cNvSpPr>
          <p:nvPr/>
        </p:nvSpPr>
        <p:spPr bwMode="auto">
          <a:xfrm>
            <a:off x="6753658" y="3404466"/>
            <a:ext cx="609600" cy="609600"/>
          </a:xfrm>
          <a:prstGeom prst="rect">
            <a:avLst/>
          </a:prstGeom>
          <a:solidFill>
            <a:srgbClr val="F690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27" name="Line 42"/>
          <p:cNvSpPr>
            <a:spLocks noChangeShapeType="1"/>
          </p:cNvSpPr>
          <p:nvPr/>
        </p:nvSpPr>
        <p:spPr bwMode="auto">
          <a:xfrm flipH="1">
            <a:off x="6145645" y="3799754"/>
            <a:ext cx="965200" cy="11112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8" name="Line 43"/>
          <p:cNvSpPr>
            <a:spLocks noChangeShapeType="1"/>
          </p:cNvSpPr>
          <p:nvPr/>
        </p:nvSpPr>
        <p:spPr bwMode="auto">
          <a:xfrm flipV="1">
            <a:off x="5815445" y="3645766"/>
            <a:ext cx="91440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73923"/>
            <a:ext cx="10591800" cy="646332"/>
          </a:xfrm>
        </p:spPr>
        <p:txBody>
          <a:bodyPr/>
          <a:lstStyle/>
          <a:p>
            <a:r>
              <a:rPr lang="en-US" dirty="0" smtClean="0"/>
              <a:t>Variation of Link List</a:t>
            </a:r>
            <a:endParaRPr lang="en-US" dirty="0"/>
          </a:p>
        </p:txBody>
      </p:sp>
      <p:sp>
        <p:nvSpPr>
          <p:cNvPr id="30" name="Text Box 16"/>
          <p:cNvSpPr txBox="1">
            <a:spLocks noChangeArrowheads="1"/>
          </p:cNvSpPr>
          <p:nvPr/>
        </p:nvSpPr>
        <p:spPr bwMode="auto">
          <a:xfrm>
            <a:off x="9153296" y="4195428"/>
            <a:ext cx="12334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en-US" altLang="en-US" dirty="0" smtClean="0">
                <a:solidFill>
                  <a:schemeClr val="folHlink"/>
                </a:solidFill>
                <a:latin typeface="Tahoma" pitchFamily="34" charset="0"/>
              </a:rPr>
              <a:t>Tail</a:t>
            </a:r>
            <a:endParaRPr lang="en-US" altLang="en-US" dirty="0">
              <a:solidFill>
                <a:schemeClr val="folHlink"/>
              </a:solidFill>
              <a:latin typeface="Tahoma" pitchFamily="34" charset="0"/>
            </a:endParaRPr>
          </a:p>
        </p:txBody>
      </p:sp>
      <p:sp>
        <p:nvSpPr>
          <p:cNvPr id="31" name="Rectangle 36"/>
          <p:cNvSpPr>
            <a:spLocks noChangeArrowheads="1"/>
          </p:cNvSpPr>
          <p:nvPr/>
        </p:nvSpPr>
        <p:spPr bwMode="auto">
          <a:xfrm>
            <a:off x="10144557" y="3401291"/>
            <a:ext cx="609600" cy="6096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grpSp>
        <p:nvGrpSpPr>
          <p:cNvPr id="32" name="Group 37"/>
          <p:cNvGrpSpPr>
            <a:grpSpLocks/>
          </p:cNvGrpSpPr>
          <p:nvPr/>
        </p:nvGrpSpPr>
        <p:grpSpPr bwMode="auto">
          <a:xfrm>
            <a:off x="9534957" y="3401291"/>
            <a:ext cx="609600" cy="609600"/>
            <a:chOff x="1728" y="2880"/>
            <a:chExt cx="384" cy="384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33" name="Rectangle 38"/>
            <p:cNvSpPr>
              <a:spLocks noChangeArrowheads="1"/>
            </p:cNvSpPr>
            <p:nvPr/>
          </p:nvSpPr>
          <p:spPr bwMode="auto">
            <a:xfrm>
              <a:off x="1728" y="2880"/>
              <a:ext cx="384" cy="384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/>
            </a:p>
          </p:txBody>
        </p:sp>
        <p:sp>
          <p:nvSpPr>
            <p:cNvPr id="34" name="Text Box 39"/>
            <p:cNvSpPr txBox="1">
              <a:spLocks noChangeArrowheads="1"/>
            </p:cNvSpPr>
            <p:nvPr/>
          </p:nvSpPr>
          <p:spPr bwMode="auto">
            <a:xfrm>
              <a:off x="1819" y="2966"/>
              <a:ext cx="212" cy="2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CN">
                  <a:solidFill>
                    <a:schemeClr val="bg1"/>
                  </a:solidFill>
                  <a:latin typeface="Tahoma" pitchFamily="34" charset="0"/>
                  <a:cs typeface="方正舒体"/>
                </a:rPr>
                <a:t>C</a:t>
              </a:r>
            </a:p>
          </p:txBody>
        </p:sp>
      </p:grpSp>
      <p:sp>
        <p:nvSpPr>
          <p:cNvPr id="35" name="Rectangle 40"/>
          <p:cNvSpPr>
            <a:spLocks noChangeArrowheads="1"/>
          </p:cNvSpPr>
          <p:nvPr/>
        </p:nvSpPr>
        <p:spPr bwMode="auto">
          <a:xfrm>
            <a:off x="8911070" y="3404466"/>
            <a:ext cx="609600" cy="609600"/>
          </a:xfrm>
          <a:prstGeom prst="rect">
            <a:avLst/>
          </a:prstGeom>
          <a:solidFill>
            <a:srgbClr val="F690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36" name="Text Box 41"/>
          <p:cNvSpPr txBox="1">
            <a:spLocks noChangeArrowheads="1"/>
          </p:cNvSpPr>
          <p:nvPr/>
        </p:nvSpPr>
        <p:spPr bwMode="auto">
          <a:xfrm>
            <a:off x="10267995" y="3518766"/>
            <a:ext cx="375424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en-US" b="1" dirty="0">
                <a:solidFill>
                  <a:schemeClr val="accent3">
                    <a:lumMod val="75000"/>
                  </a:schemeClr>
                </a:solidFill>
                <a:latin typeface="Tahoma" pitchFamily="34" charset="0"/>
                <a:sym typeface="Symbol" pitchFamily="18" charset="2"/>
              </a:rPr>
              <a:t></a:t>
            </a:r>
            <a:endParaRPr lang="en-US" altLang="en-US" b="1" dirty="0">
              <a:solidFill>
                <a:schemeClr val="accent3">
                  <a:lumMod val="75000"/>
                </a:schemeClr>
              </a:solidFill>
              <a:latin typeface="Tahoma" pitchFamily="34" charset="0"/>
            </a:endParaRPr>
          </a:p>
        </p:txBody>
      </p:sp>
      <p:sp>
        <p:nvSpPr>
          <p:cNvPr id="37" name="Line 42"/>
          <p:cNvSpPr>
            <a:spLocks noChangeShapeType="1"/>
          </p:cNvSpPr>
          <p:nvPr/>
        </p:nvSpPr>
        <p:spPr bwMode="auto">
          <a:xfrm flipH="1">
            <a:off x="8250670" y="3860622"/>
            <a:ext cx="965200" cy="11112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9" name="Line 43"/>
          <p:cNvSpPr>
            <a:spLocks noChangeShapeType="1"/>
          </p:cNvSpPr>
          <p:nvPr/>
        </p:nvSpPr>
        <p:spPr bwMode="auto">
          <a:xfrm flipV="1">
            <a:off x="8214214" y="3645766"/>
            <a:ext cx="91440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59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258764"/>
            <a:ext cx="10591800" cy="646332"/>
          </a:xfrm>
        </p:spPr>
        <p:txBody>
          <a:bodyPr/>
          <a:lstStyle/>
          <a:p>
            <a:r>
              <a:rPr lang="en-US" dirty="0"/>
              <a:t>Link </a:t>
            </a:r>
            <a:r>
              <a:rPr lang="en-US" dirty="0" smtClean="0"/>
              <a:t>List</a:t>
            </a:r>
            <a:r>
              <a:rPr lang="en-US" dirty="0"/>
              <a:t> </a:t>
            </a:r>
            <a:r>
              <a:rPr lang="en-US" dirty="0" smtClean="0"/>
              <a:t>Applications</a:t>
            </a:r>
            <a:r>
              <a:rPr lang="en-US" dirty="0">
                <a:solidFill>
                  <a:srgbClr val="418AB3"/>
                </a:solidFill>
                <a:latin typeface="Corbel" panose="020B0503020204020204"/>
                <a:ea typeface="隶书"/>
                <a:cs typeface="SimSun" pitchFamily="2" charset="-122"/>
              </a:rPr>
              <a:t/>
            </a:r>
            <a:br>
              <a:rPr lang="en-US" dirty="0">
                <a:solidFill>
                  <a:srgbClr val="418AB3"/>
                </a:solidFill>
                <a:latin typeface="Corbel" panose="020B0503020204020204"/>
                <a:ea typeface="隶书"/>
                <a:cs typeface="SimSun" pitchFamily="2" charset="-122"/>
              </a:rPr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>
          <a:xfrm>
            <a:off x="723900" y="1283597"/>
            <a:ext cx="10668000" cy="3352800"/>
          </a:xfrm>
        </p:spPr>
        <p:txBody>
          <a:bodyPr/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400" dirty="0"/>
              <a:t>Implementation of stack and queues.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400" dirty="0"/>
              <a:t>Implementation of graphs : Adjacency list is most popular which is uses linked list to store adjacent vertices.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400" dirty="0"/>
              <a:t>Dynamic memory allocation : We use linked list of free blocks.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400" dirty="0"/>
              <a:t>Maintaining directory of names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400" dirty="0"/>
              <a:t>Performing arithmetic operations on long integers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400" dirty="0"/>
              <a:t>Manipulation of polynomials by storing constants in the node of linked list representing sparse matrices.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12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7197"/>
            <a:ext cx="10591800" cy="646332"/>
          </a:xfrm>
        </p:spPr>
        <p:txBody>
          <a:bodyPr/>
          <a:lstStyle/>
          <a:p>
            <a:r>
              <a:rPr lang="en-GB" dirty="0"/>
              <a:t>Structure of node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>
          <a:xfrm>
            <a:off x="419100" y="1270681"/>
            <a:ext cx="10668000" cy="3352800"/>
          </a:xfrm>
        </p:spPr>
        <p:txBody>
          <a:bodyPr/>
          <a:lstStyle/>
          <a:p>
            <a:pPr lvl="0" defTabSz="685800">
              <a:buClr>
                <a:srgbClr val="418AB3"/>
              </a:buClr>
              <a:buSzPct val="80000"/>
              <a:defRPr/>
            </a:pPr>
            <a:r>
              <a:rPr lang="en-GB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GB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node</a:t>
            </a:r>
          </a:p>
          <a:p>
            <a:pPr lvl="0" defTabSz="685800">
              <a:buClr>
                <a:srgbClr val="418AB3"/>
              </a:buClr>
              <a:buSzPct val="80000"/>
              <a:defRPr/>
            </a:pPr>
            <a:r>
              <a:rPr lang="en-GB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0" defTabSz="685800">
              <a:buClr>
                <a:srgbClr val="418AB3"/>
              </a:buClr>
              <a:buSzPct val="80000"/>
              <a:defRPr/>
            </a:pPr>
            <a:r>
              <a:rPr lang="en-GB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data;</a:t>
            </a:r>
          </a:p>
          <a:p>
            <a:pPr lvl="0" defTabSz="685800">
              <a:buClr>
                <a:srgbClr val="418AB3"/>
              </a:buClr>
              <a:buSzPct val="80000"/>
              <a:defRPr/>
            </a:pPr>
            <a:r>
              <a:rPr lang="en-GB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node * next;</a:t>
            </a:r>
          </a:p>
          <a:p>
            <a:pPr lvl="0" defTabSz="685800">
              <a:buClr>
                <a:srgbClr val="418AB3"/>
              </a:buClr>
              <a:buSzPct val="80000"/>
              <a:defRPr/>
            </a:pPr>
            <a:r>
              <a:rPr lang="en-GB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node*</a:t>
            </a:r>
            <a:r>
              <a:rPr lang="en-GB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prev</a:t>
            </a:r>
            <a:r>
              <a:rPr lang="en-GB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0" defTabSz="685800">
              <a:buClr>
                <a:srgbClr val="418AB3"/>
              </a:buClr>
              <a:buSzPct val="80000"/>
              <a:defRPr/>
            </a:pPr>
            <a:r>
              <a:rPr lang="en-GB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  <a:p>
            <a:pPr marL="171450" lvl="0" indent="-137160" defTabSz="685800">
              <a:buClr>
                <a:srgbClr val="418AB3"/>
              </a:buClr>
              <a:buSzPct val="80000"/>
              <a:defRPr/>
            </a:pPr>
            <a:r>
              <a:rPr lang="en-GB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node*head;</a:t>
            </a:r>
          </a:p>
          <a:p>
            <a:pPr marL="171450" lvl="0" indent="-137160" defTabSz="685800">
              <a:buClr>
                <a:srgbClr val="418AB3"/>
              </a:buClr>
              <a:buSzPct val="80000"/>
              <a:defRPr/>
            </a:pPr>
            <a:r>
              <a:rPr lang="en-GB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node *tail;</a:t>
            </a:r>
          </a:p>
          <a:p>
            <a:pPr marL="171450" lvl="0" indent="-137160" defTabSz="685800">
              <a:buClr>
                <a:srgbClr val="418AB3"/>
              </a:buClr>
              <a:buSzPct val="80000"/>
              <a:buFont typeface="Corbel" pitchFamily="34" charset="0"/>
              <a:buChar char="•"/>
              <a:defRPr/>
            </a:pPr>
            <a:endParaRPr lang="en-GB" sz="1400" dirty="0">
              <a:solidFill>
                <a:srgbClr val="418AB3"/>
              </a:solidFill>
              <a:latin typeface="Corbel" panose="020B0503020204020204"/>
            </a:endParaRPr>
          </a:p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499610" y="1673225"/>
            <a:ext cx="4038600" cy="4718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37160" algn="l" defTabSz="6858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165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290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5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35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75438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92012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1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3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5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7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marR="0" lvl="0" indent="-137160" algn="l" defTabSz="6858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18AB3"/>
              </a:buClr>
              <a:buSzPct val="80000"/>
              <a:buFont typeface="Corbel" pitchFamily="34" charset="0"/>
              <a:buChar char="•"/>
              <a:tabLst/>
              <a:defRPr/>
            </a:pPr>
            <a:endParaRPr kumimoji="0" lang="en-GB" sz="1650" b="0" i="0" u="none" strike="noStrike" kern="1200" cap="none" spc="0" normalizeH="0" baseline="0" noProof="0" dirty="0">
              <a:ln>
                <a:noFill/>
              </a:ln>
              <a:solidFill>
                <a:srgbClr val="418AB3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8275819" y="3072251"/>
            <a:ext cx="4038600" cy="47180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 altLang="en-US" b="1" dirty="0" smtClean="0"/>
              <a:t>node</a:t>
            </a:r>
            <a:endParaRPr lang="en-GB" altLang="en-US" b="1" dirty="0" smtClean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67575" y="3594100"/>
            <a:ext cx="31432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89615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157" y="296239"/>
            <a:ext cx="10591800" cy="646332"/>
          </a:xfrm>
        </p:spPr>
        <p:txBody>
          <a:bodyPr/>
          <a:lstStyle/>
          <a:p>
            <a:r>
              <a:rPr lang="en-US" sz="3600" dirty="0"/>
              <a:t>Insert a node at the end of the Double Link List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>
          <a:xfrm>
            <a:off x="522157" y="1205923"/>
            <a:ext cx="10668000" cy="3352800"/>
          </a:xfrm>
        </p:spPr>
        <p:txBody>
          <a:bodyPr/>
          <a:lstStyle/>
          <a:p>
            <a:pPr marL="3429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insert_End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                   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429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node*temp;</a:t>
            </a:r>
          </a:p>
          <a:p>
            <a:pPr marL="3429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temp=new node;</a:t>
            </a:r>
          </a:p>
          <a:p>
            <a:pPr marL="3429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if(head==NULL)</a:t>
            </a:r>
          </a:p>
          <a:p>
            <a:pPr marL="3429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pPr marL="3429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temp-&gt;data=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429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temp-&gt;next=NULL;</a:t>
            </a:r>
          </a:p>
          <a:p>
            <a:pPr marL="3429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temp-&gt;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=NULL;</a:t>
            </a:r>
          </a:p>
          <a:p>
            <a:pPr marL="3429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head=temp;</a:t>
            </a:r>
          </a:p>
          <a:p>
            <a:pPr marL="3429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tail=temp;}</a:t>
            </a:r>
          </a:p>
          <a:p>
            <a:pPr marL="3429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400800" y="1205923"/>
            <a:ext cx="4047344" cy="3206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" lvl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else{</a:t>
            </a:r>
          </a:p>
          <a:p>
            <a:pPr marL="34290" lvl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temp-&gt;data=</a:t>
            </a:r>
            <a:r>
              <a:rPr lang="en-US" sz="20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4290" lvl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temp-&gt;next=NULL;</a:t>
            </a:r>
          </a:p>
          <a:p>
            <a:pPr marL="34290" lvl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temp-&gt;</a:t>
            </a:r>
            <a:r>
              <a:rPr lang="en-US" sz="20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=tail;</a:t>
            </a:r>
          </a:p>
          <a:p>
            <a:pPr marL="34290" lvl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tail-&gt;next=temp;</a:t>
            </a:r>
          </a:p>
          <a:p>
            <a:pPr marL="34290" lvl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tail=temp;</a:t>
            </a:r>
          </a:p>
          <a:p>
            <a:pPr marL="34290" lvl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34290" lvl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3677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236" y="251269"/>
            <a:ext cx="11320072" cy="646332"/>
          </a:xfrm>
        </p:spPr>
        <p:txBody>
          <a:bodyPr/>
          <a:lstStyle/>
          <a:p>
            <a:r>
              <a:rPr lang="en-GB" sz="3600" dirty="0"/>
              <a:t>Insert </a:t>
            </a:r>
            <a:r>
              <a:rPr lang="en-GB" sz="3600" dirty="0" smtClean="0"/>
              <a:t>a node at Beginning of the Double Link list</a:t>
            </a:r>
            <a:endParaRPr lang="en-US" sz="36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721" y="1585470"/>
            <a:ext cx="8619769" cy="3676078"/>
          </a:xfrm>
        </p:spPr>
      </p:pic>
    </p:spTree>
    <p:extLst>
      <p:ext uri="{BB962C8B-B14F-4D97-AF65-F5344CB8AC3E}">
        <p14:creationId xmlns:p14="http://schemas.microsoft.com/office/powerpoint/2010/main" val="780843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354" y="236279"/>
            <a:ext cx="11260111" cy="646332"/>
          </a:xfrm>
        </p:spPr>
        <p:txBody>
          <a:bodyPr/>
          <a:lstStyle/>
          <a:p>
            <a:r>
              <a:rPr lang="en-GB" sz="3600" dirty="0"/>
              <a:t>Insert a node at Beginning of the Double Link list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>
          <a:xfrm>
            <a:off x="814465" y="882611"/>
            <a:ext cx="10668000" cy="3352800"/>
          </a:xfrm>
        </p:spPr>
        <p:txBody>
          <a:bodyPr/>
          <a:lstStyle/>
          <a:p>
            <a:pPr>
              <a:defRPr/>
            </a:pPr>
            <a:r>
              <a:rPr lang="en-GB" dirty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GB" dirty="0" err="1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addBegin</a:t>
            </a:r>
            <a:r>
              <a:rPr lang="en-GB" dirty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GB" dirty="0" err="1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dirty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dirty="0" err="1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val</a:t>
            </a:r>
            <a:r>
              <a:rPr lang="en-GB" dirty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defRPr/>
            </a:pPr>
            <a:r>
              <a:rPr lang="en-GB" dirty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GB" dirty="0" err="1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GB" dirty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node *temp;</a:t>
            </a:r>
          </a:p>
          <a:p>
            <a:pPr>
              <a:defRPr/>
            </a:pPr>
            <a:endParaRPr lang="en-GB" dirty="0">
              <a:solidFill>
                <a:schemeClr val="accent3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GB" dirty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if(head==NULL)</a:t>
            </a:r>
          </a:p>
          <a:p>
            <a:pPr>
              <a:defRPr/>
            </a:pPr>
            <a:r>
              <a:rPr lang="en-GB" dirty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{  </a:t>
            </a:r>
            <a:r>
              <a:rPr lang="en-GB" dirty="0" err="1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GB" dirty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&lt;&lt;"Create the list first";</a:t>
            </a:r>
          </a:p>
          <a:p>
            <a:pPr>
              <a:defRPr/>
            </a:pPr>
            <a:r>
              <a:rPr lang="en-GB" dirty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 return;}</a:t>
            </a:r>
          </a:p>
          <a:p>
            <a:pPr>
              <a:defRPr/>
            </a:pPr>
            <a:r>
              <a:rPr lang="en-GB" dirty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else{  </a:t>
            </a:r>
          </a:p>
          <a:p>
            <a:pPr>
              <a:defRPr/>
            </a:pPr>
            <a:r>
              <a:rPr lang="en-GB" dirty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temp=new node;</a:t>
            </a:r>
          </a:p>
          <a:p>
            <a:pPr>
              <a:defRPr/>
            </a:pPr>
            <a:r>
              <a:rPr lang="en-GB" dirty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temp-&gt;</a:t>
            </a:r>
            <a:r>
              <a:rPr lang="en-GB" dirty="0" err="1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prev</a:t>
            </a:r>
            <a:r>
              <a:rPr lang="en-GB" dirty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=NULL;</a:t>
            </a:r>
          </a:p>
          <a:p>
            <a:pPr>
              <a:defRPr/>
            </a:pPr>
            <a:r>
              <a:rPr lang="en-GB" dirty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temp-&gt;data=</a:t>
            </a:r>
            <a:r>
              <a:rPr lang="en-GB" dirty="0" err="1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val</a:t>
            </a:r>
            <a:r>
              <a:rPr lang="en-GB" dirty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GB" dirty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temp-&gt;next=head;</a:t>
            </a:r>
          </a:p>
          <a:p>
            <a:pPr>
              <a:defRPr/>
            </a:pPr>
            <a:r>
              <a:rPr lang="en-GB" dirty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head-&gt;</a:t>
            </a:r>
            <a:r>
              <a:rPr lang="en-GB" dirty="0" err="1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prev</a:t>
            </a:r>
            <a:r>
              <a:rPr lang="en-GB" dirty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=temp;</a:t>
            </a:r>
          </a:p>
          <a:p>
            <a:pPr>
              <a:defRPr/>
            </a:pPr>
            <a:r>
              <a:rPr lang="en-GB" dirty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head=temp;</a:t>
            </a:r>
          </a:p>
          <a:p>
            <a:pPr>
              <a:defRPr/>
            </a:pPr>
            <a:r>
              <a:rPr lang="en-GB" dirty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defRPr/>
            </a:pPr>
            <a:r>
              <a:rPr lang="en-GB" dirty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98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216" y="176318"/>
            <a:ext cx="10591800" cy="646332"/>
          </a:xfrm>
        </p:spPr>
        <p:txBody>
          <a:bodyPr/>
          <a:lstStyle/>
          <a:p>
            <a:r>
              <a:rPr lang="en-GB" sz="3600" dirty="0"/>
              <a:t>Insert a node at </a:t>
            </a:r>
            <a:r>
              <a:rPr lang="en-GB" sz="3600" dirty="0" smtClean="0"/>
              <a:t>position of </a:t>
            </a:r>
            <a:r>
              <a:rPr lang="en-GB" sz="3600" dirty="0"/>
              <a:t>the Double Link list</a:t>
            </a:r>
            <a:endParaRPr lang="en-US" sz="3600" dirty="0"/>
          </a:p>
        </p:txBody>
      </p:sp>
      <p:pic>
        <p:nvPicPr>
          <p:cNvPr id="71" name="Content Placeholder 70"/>
          <p:cNvPicPr>
            <a:picLocks noGrp="1" noChangeAspect="1"/>
          </p:cNvPicPr>
          <p:nvPr>
            <p:ph sz="quarter" idx="15"/>
          </p:nvPr>
        </p:nvPicPr>
        <p:blipFill>
          <a:blip r:embed="rId3"/>
          <a:stretch>
            <a:fillRect/>
          </a:stretch>
        </p:blipFill>
        <p:spPr>
          <a:xfrm>
            <a:off x="1753849" y="1385888"/>
            <a:ext cx="8439461" cy="3740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65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167" y="127001"/>
            <a:ext cx="10591800" cy="646332"/>
          </a:xfrm>
        </p:spPr>
        <p:txBody>
          <a:bodyPr/>
          <a:lstStyle/>
          <a:p>
            <a:r>
              <a:rPr lang="en-GB" sz="3600" dirty="0"/>
              <a:t>Insert a node at position of the Double Link list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>
          <a:xfrm>
            <a:off x="507167" y="773333"/>
            <a:ext cx="10668000" cy="3352800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InsertPos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val,int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                       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node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,*q;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if(head==NULL)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{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&lt;&lt;"First create the list"&lt;&lt;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return;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q=head;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for(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=0;i&lt;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pos;i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q=q-&gt;next;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if(q==NULL)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{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&lt;&lt;“Invalid number of node”;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return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;}}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983148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Irish American">
      <a:dk1>
        <a:sysClr val="windowText" lastClr="000000"/>
      </a:dk1>
      <a:lt1>
        <a:sysClr val="window" lastClr="FFFFFF"/>
      </a:lt1>
      <a:dk2>
        <a:srgbClr val="44546A"/>
      </a:dk2>
      <a:lt2>
        <a:srgbClr val="D8D8D8"/>
      </a:lt2>
      <a:accent1>
        <a:srgbClr val="8FB399"/>
      </a:accent1>
      <a:accent2>
        <a:srgbClr val="FFA701"/>
      </a:accent2>
      <a:accent3>
        <a:srgbClr val="487629"/>
      </a:accent3>
      <a:accent4>
        <a:srgbClr val="90BF49"/>
      </a:accent4>
      <a:accent5>
        <a:srgbClr val="F18A00"/>
      </a:accent5>
      <a:accent6>
        <a:srgbClr val="E7E6E6"/>
      </a:accent6>
      <a:hlink>
        <a:srgbClr val="0563C1"/>
      </a:hlink>
      <a:folHlink>
        <a:srgbClr val="954F72"/>
      </a:folHlink>
    </a:clrScheme>
    <a:fontScheme name="Custom 8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arter Template_Heritage Month Presentation" id="{910467CA-E581-43CB-A3F9-242953556B2E}" vid="{325629C9-8C54-4982-A5E7-91DBF3E63BF9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79C4BC6B-E254-4FD6-9CCA-F8CFD35CD8E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26CB961-B093-4ED0-9551-8A62AE9AAD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6673EFD-F537-47AB-8353-122913B7188A}">
  <ds:schemaRefs>
    <ds:schemaRef ds:uri="71af3243-3dd4-4a8d-8c0d-dd76da1f02a5"/>
    <ds:schemaRef ds:uri="http://purl.org/dc/terms/"/>
    <ds:schemaRef ds:uri="http://schemas.microsoft.com/sharepoint/v3"/>
    <ds:schemaRef ds:uri="230e9df3-be65-4c73-a93b-d1236ebd677e"/>
    <ds:schemaRef ds:uri="http://schemas.microsoft.com/office/2006/documentManagement/types"/>
    <ds:schemaRef ds:uri="http://schemas.openxmlformats.org/package/2006/metadata/core-properties"/>
    <ds:schemaRef ds:uri="16c05727-aa75-4e4a-9b5f-8a80a1165891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Metadata/LabelInfo.xml><?xml version="1.0" encoding="utf-8"?>
<clbl:labelList xmlns:clbl="http://schemas.microsoft.com/office/2020/mipLabelMetadata">
  <clbl:label id="{72f988bf-86f1-41af-91ab-2d7cd011db47}" enabled="0" method="" siteId="{72f988bf-86f1-41af-91ab-2d7cd011db4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Starter Template_Heritage Month Presentation</Template>
  <TotalTime>0</TotalTime>
  <Words>536</Words>
  <Application>Microsoft Office PowerPoint</Application>
  <PresentationFormat>Widescreen</PresentationFormat>
  <Paragraphs>167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Arial Unicode MS</vt:lpstr>
      <vt:lpstr>SimSun</vt:lpstr>
      <vt:lpstr>Arial</vt:lpstr>
      <vt:lpstr>Corbel</vt:lpstr>
      <vt:lpstr>Courier New</vt:lpstr>
      <vt:lpstr>方正舒体</vt:lpstr>
      <vt:lpstr>隶书</vt:lpstr>
      <vt:lpstr>Segoe UI</vt:lpstr>
      <vt:lpstr>Symbol</vt:lpstr>
      <vt:lpstr>Tahoma</vt:lpstr>
      <vt:lpstr>Office Theme</vt:lpstr>
      <vt:lpstr>Double Link list  </vt:lpstr>
      <vt:lpstr>Variation of Link List</vt:lpstr>
      <vt:lpstr>Link List Applications </vt:lpstr>
      <vt:lpstr>Structure of node</vt:lpstr>
      <vt:lpstr>Insert a node at the end of the Double Link List</vt:lpstr>
      <vt:lpstr>Insert a node at Beginning of the Double Link list</vt:lpstr>
      <vt:lpstr>Insert a node at Beginning of the Double Link list</vt:lpstr>
      <vt:lpstr>Insert a node at position of the Double Link list</vt:lpstr>
      <vt:lpstr>Insert a node at position of the Double Link list</vt:lpstr>
      <vt:lpstr>Insert a node at position of the Double Link list</vt:lpstr>
      <vt:lpstr>Display list Forward </vt:lpstr>
      <vt:lpstr>Display list backward</vt:lpstr>
      <vt:lpstr>Insert a node at the end of the Double Link List</vt:lpstr>
      <vt:lpstr>Delete a node from the beginning of Double link list </vt:lpstr>
      <vt:lpstr>Delete a node from the end of Double link list</vt:lpstr>
      <vt:lpstr>Delete a node from the position of Double link list </vt:lpstr>
      <vt:lpstr>Array versus Linked Lists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2021-02-18T08:07:14Z</dcterms:created>
  <dcterms:modified xsi:type="dcterms:W3CDTF">2024-03-20T11:23:56Z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