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9" r:id="rId24"/>
    <p:sldId id="280" r:id="rId25"/>
    <p:sldId id="281" r:id="rId26"/>
    <p:sldId id="282" r:id="rId27"/>
    <p:sldId id="283" r:id="rId28"/>
    <p:sldId id="284" r:id="rId29"/>
    <p:sldId id="285" r:id="rId30"/>
    <p:sldId id="286" r:id="rId31"/>
    <p:sldId id="287" r:id="rId32"/>
    <p:sldId id="289" r:id="rId33"/>
    <p:sldId id="290"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001" autoAdjust="0"/>
    <p:restoredTop sz="93895" autoAdjust="0"/>
  </p:normalViewPr>
  <p:slideViewPr>
    <p:cSldViewPr snapToGrid="0">
      <p:cViewPr varScale="1">
        <p:scale>
          <a:sx n="64" d="100"/>
          <a:sy n="64" d="100"/>
        </p:scale>
        <p:origin x="12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0BEB60-4E24-47A0-A5C8-D13C51183C20}" type="datetimeFigureOut">
              <a:rPr lang="en-US" smtClean="0"/>
              <a:t>15-Apr-24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383680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BEB60-4E24-47A0-A5C8-D13C51183C20}" type="datetimeFigureOut">
              <a:rPr lang="en-US" smtClean="0"/>
              <a:t>15-Apr-24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250285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BEB60-4E24-47A0-A5C8-D13C51183C20}" type="datetimeFigureOut">
              <a:rPr lang="en-US" smtClean="0"/>
              <a:t>15-Apr-24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282757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BEB60-4E24-47A0-A5C8-D13C51183C20}" type="datetimeFigureOut">
              <a:rPr lang="en-US" smtClean="0"/>
              <a:t>15-Apr-24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406569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BEB60-4E24-47A0-A5C8-D13C51183C20}" type="datetimeFigureOut">
              <a:rPr lang="en-US" smtClean="0"/>
              <a:t>15-Apr-24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200219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0BEB60-4E24-47A0-A5C8-D13C51183C20}" type="datetimeFigureOut">
              <a:rPr lang="en-US" smtClean="0"/>
              <a:t>15-Apr-24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304806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0BEB60-4E24-47A0-A5C8-D13C51183C20}" type="datetimeFigureOut">
              <a:rPr lang="en-US" smtClean="0"/>
              <a:t>15-Apr-24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175717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0BEB60-4E24-47A0-A5C8-D13C51183C20}" type="datetimeFigureOut">
              <a:rPr lang="en-US" smtClean="0"/>
              <a:t>15-Apr-24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366993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BEB60-4E24-47A0-A5C8-D13C51183C20}" type="datetimeFigureOut">
              <a:rPr lang="en-US" smtClean="0"/>
              <a:t>15-Apr-24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310233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0BEB60-4E24-47A0-A5C8-D13C51183C20}" type="datetimeFigureOut">
              <a:rPr lang="en-US" smtClean="0"/>
              <a:t>15-Apr-24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372544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0BEB60-4E24-47A0-A5C8-D13C51183C20}" type="datetimeFigureOut">
              <a:rPr lang="en-US" smtClean="0"/>
              <a:t>15-Apr-24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55D7A-4071-4CA3-9857-3407D7F98C10}" type="slidenum">
              <a:rPr lang="en-US" smtClean="0"/>
              <a:t>‹#›</a:t>
            </a:fld>
            <a:endParaRPr lang="en-US"/>
          </a:p>
        </p:txBody>
      </p:sp>
    </p:spTree>
    <p:extLst>
      <p:ext uri="{BB962C8B-B14F-4D97-AF65-F5344CB8AC3E}">
        <p14:creationId xmlns:p14="http://schemas.microsoft.com/office/powerpoint/2010/main" val="128858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18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B60-4E24-47A0-A5C8-D13C51183C20}" type="datetimeFigureOut">
              <a:rPr lang="en-US" smtClean="0"/>
              <a:t>15-Apr-24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55D7A-4071-4CA3-9857-3407D7F98C10}" type="slidenum">
              <a:rPr lang="en-US" smtClean="0"/>
              <a:t>‹#›</a:t>
            </a:fld>
            <a:endParaRPr lang="en-US"/>
          </a:p>
        </p:txBody>
      </p:sp>
    </p:spTree>
    <p:extLst>
      <p:ext uri="{BB962C8B-B14F-4D97-AF65-F5344CB8AC3E}">
        <p14:creationId xmlns:p14="http://schemas.microsoft.com/office/powerpoint/2010/main" val="42080727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1628382" y="1267781"/>
            <a:ext cx="9089721" cy="5112968"/>
          </a:xfrm>
          <a:prstGeom prst="rect">
            <a:avLst/>
          </a:prstGeom>
        </p:spPr>
      </p:pic>
      <p:sp>
        <p:nvSpPr>
          <p:cNvPr id="5" name="Rectangle 4"/>
          <p:cNvSpPr/>
          <p:nvPr/>
        </p:nvSpPr>
        <p:spPr>
          <a:xfrm>
            <a:off x="2266062" y="344451"/>
            <a:ext cx="710643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PROJECT MANAGEMENT</a:t>
            </a:r>
          </a:p>
        </p:txBody>
      </p:sp>
      <p:sp>
        <p:nvSpPr>
          <p:cNvPr id="7" name="Rectangle 6"/>
          <p:cNvSpPr/>
          <p:nvPr/>
        </p:nvSpPr>
        <p:spPr>
          <a:xfrm>
            <a:off x="5182394" y="6380749"/>
            <a:ext cx="1981696"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Lecture # 05</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0627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095" y="1149476"/>
            <a:ext cx="10764252" cy="3785652"/>
          </a:xfrm>
          <a:prstGeom prst="rect">
            <a:avLst/>
          </a:prstGeom>
        </p:spPr>
        <p:txBody>
          <a:bodyPr wrap="square">
            <a:spAutoFit/>
          </a:bodyPr>
          <a:lstStyle/>
          <a:p>
            <a:pPr algn="just"/>
            <a:r>
              <a:rPr lang="en-US" sz="2400" b="1" i="0" u="none" strike="noStrike" baseline="0" dirty="0">
                <a:solidFill>
                  <a:srgbClr val="FF0000"/>
                </a:solidFill>
                <a:latin typeface="HelveticaNeue-MediumCond"/>
              </a:rPr>
              <a:t>PROJECT CHARTER AND PROJECT MANAGEMENT PLAN</a:t>
            </a:r>
          </a:p>
          <a:p>
            <a:pPr algn="just"/>
            <a:endParaRPr lang="en-US" sz="2400" b="0" i="0" u="none" strike="noStrike" baseline="0" dirty="0">
              <a:latin typeface="HelveticaNeue-MediumCond"/>
            </a:endParaRPr>
          </a:p>
          <a:p>
            <a:pPr algn="just"/>
            <a:r>
              <a:rPr lang="en-US" sz="2400" b="0" i="0" u="none" strike="noStrike" baseline="0" dirty="0">
                <a:latin typeface="HelveticaNeue-Condensed"/>
              </a:rPr>
              <a:t>The project charter is defined as a </a:t>
            </a:r>
            <a:r>
              <a:rPr lang="en-US" sz="2400" b="1" i="0" u="none" strike="noStrike" baseline="0" dirty="0">
                <a:latin typeface="HelveticaNeue-Condensed"/>
              </a:rPr>
              <a:t>document issued by the project sponsor </a:t>
            </a:r>
            <a:r>
              <a:rPr lang="en-US" sz="2400" b="0" i="0" u="none" strike="noStrike" baseline="0" dirty="0">
                <a:latin typeface="HelveticaNeue-Condensed"/>
              </a:rPr>
              <a:t>that formally authorizes the existence of a project and provides the project manager with the authority to apply organizational resources to project activities.</a:t>
            </a:r>
          </a:p>
          <a:p>
            <a:pPr algn="just"/>
            <a:endParaRPr lang="en-US" sz="2400" dirty="0">
              <a:latin typeface="HelveticaNeue-Condensed"/>
            </a:endParaRPr>
          </a:p>
          <a:p>
            <a:pPr algn="just"/>
            <a:endParaRPr lang="en-US" sz="2400" b="0" i="0" u="none" strike="noStrike" baseline="0" dirty="0">
              <a:latin typeface="HelveticaNeue-Condensed"/>
            </a:endParaRPr>
          </a:p>
          <a:p>
            <a:pPr algn="just"/>
            <a:r>
              <a:rPr lang="en-US" sz="2400" b="0" i="0" u="none" strike="noStrike" baseline="0" dirty="0">
                <a:latin typeface="HelveticaNeue-Condensed"/>
              </a:rPr>
              <a:t>The project </a:t>
            </a:r>
            <a:r>
              <a:rPr lang="en-US" sz="2400" b="1" i="0" u="none" strike="noStrike" baseline="0" dirty="0">
                <a:latin typeface="HelveticaNeue-Condensed"/>
              </a:rPr>
              <a:t>management plan </a:t>
            </a:r>
            <a:r>
              <a:rPr lang="en-US" sz="2400" b="0" i="0" u="none" strike="noStrike" baseline="0" dirty="0">
                <a:latin typeface="HelveticaNeue-Condensed"/>
              </a:rPr>
              <a:t>is defined as the document that describes how the project will be executed, monitored, and controlled</a:t>
            </a:r>
            <a:endParaRPr lang="en-US" sz="2400" dirty="0"/>
          </a:p>
        </p:txBody>
      </p:sp>
    </p:spTree>
    <p:extLst>
      <p:ext uri="{BB962C8B-B14F-4D97-AF65-F5344CB8AC3E}">
        <p14:creationId xmlns:p14="http://schemas.microsoft.com/office/powerpoint/2010/main" val="314583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578" y="143341"/>
            <a:ext cx="11462085" cy="7848302"/>
          </a:xfrm>
          <a:prstGeom prst="rect">
            <a:avLst/>
          </a:prstGeom>
        </p:spPr>
        <p:txBody>
          <a:bodyPr wrap="square">
            <a:spAutoFit/>
          </a:bodyPr>
          <a:lstStyle/>
          <a:p>
            <a:r>
              <a:rPr lang="en-US" sz="2400" b="1" i="0" u="none" strike="noStrike" baseline="0" dirty="0">
                <a:latin typeface="HelveticaNeue-MediumCond"/>
              </a:rPr>
              <a:t>PROJECT SUCCESS MEASURES</a:t>
            </a:r>
          </a:p>
          <a:p>
            <a:endParaRPr lang="en-US" sz="2400" dirty="0">
              <a:latin typeface="HelveticaNeue-MediumCond"/>
            </a:endParaRPr>
          </a:p>
          <a:p>
            <a:endParaRPr lang="en-US" sz="2400" b="0" i="0" u="none" strike="noStrike" baseline="0" dirty="0">
              <a:latin typeface="HelveticaNeue-MediumCond"/>
            </a:endParaRPr>
          </a:p>
          <a:p>
            <a:pPr algn="just"/>
            <a:r>
              <a:rPr lang="en-US" sz="2400" b="0" i="0" u="none" strike="noStrike" baseline="0" dirty="0">
                <a:latin typeface="HelveticaNeue-Condensed"/>
              </a:rPr>
              <a:t>One of the most common challenges in project management is determining whether or not a project is successful.</a:t>
            </a:r>
          </a:p>
          <a:p>
            <a:pPr algn="just"/>
            <a:endParaRPr lang="en-US" sz="2400" b="0" i="0" u="none" strike="noStrike" baseline="0" dirty="0">
              <a:latin typeface="HelveticaNeue-Condensed"/>
            </a:endParaRPr>
          </a:p>
          <a:p>
            <a:pPr algn="just"/>
            <a:r>
              <a:rPr lang="en-US" sz="2400" b="1" i="0" u="none" strike="noStrike" baseline="0" dirty="0">
                <a:latin typeface="HelveticaNeue-Condensed"/>
              </a:rPr>
              <a:t>Traditionally, the project management metrics of time, cost, scope, and quality are the most important factors in defining the success of a project</a:t>
            </a:r>
            <a:r>
              <a:rPr lang="en-US" sz="2400" b="0" i="0" u="none" strike="noStrike" baseline="0" dirty="0">
                <a:latin typeface="HelveticaNeue-Condensed"/>
              </a:rPr>
              <a:t>. More recently, practitioners and scholars have determined that project success should also be measured with consideration toward achievement of the project objectives.</a:t>
            </a:r>
          </a:p>
          <a:p>
            <a:pPr algn="just"/>
            <a:endParaRPr lang="en-US" sz="2400" b="0" i="0" u="none" strike="noStrike" baseline="0" dirty="0">
              <a:latin typeface="HelveticaNeue-Condensed"/>
            </a:endParaRPr>
          </a:p>
          <a:p>
            <a:pPr algn="just"/>
            <a:r>
              <a:rPr lang="en-US" sz="2400" b="0" i="0" u="none" strike="noStrike" baseline="0" dirty="0">
                <a:latin typeface="HelveticaNeue-Condensed"/>
              </a:rPr>
              <a:t>Project stakeholders may have different ideas as to what the successful completion of a project will look like and which factors are the most important. It is critical to clearly document the project objectives and to select objectives that are measurable. </a:t>
            </a:r>
          </a:p>
          <a:p>
            <a:pPr algn="just"/>
            <a:r>
              <a:rPr lang="en-US" sz="2400" b="0" i="0" u="none" strike="noStrike" baseline="0" dirty="0">
                <a:latin typeface="HelveticaNeue-Condensed"/>
              </a:rPr>
              <a:t>Three questions that the key stakeholders and the project manager should answer are:</a:t>
            </a:r>
          </a:p>
          <a:p>
            <a:pPr marL="285750" indent="-285750" algn="just">
              <a:buFont typeface="Wingdings" panose="05000000000000000000" pitchFamily="2" charset="2"/>
              <a:buChar char="q"/>
            </a:pPr>
            <a:r>
              <a:rPr lang="en-US" sz="2400" b="0" i="0" u="none" strike="noStrike" baseline="0" dirty="0">
                <a:latin typeface="HelveticaNeue-Condensed"/>
              </a:rPr>
              <a:t>What does success look like for this project?</a:t>
            </a:r>
          </a:p>
          <a:p>
            <a:pPr marL="285750" indent="-285750" algn="just">
              <a:buFont typeface="Wingdings" panose="05000000000000000000" pitchFamily="2" charset="2"/>
              <a:buChar char="q"/>
            </a:pPr>
            <a:r>
              <a:rPr lang="en-US" sz="2400" b="0" i="0" u="none" strike="noStrike" baseline="0" dirty="0">
                <a:latin typeface="HelveticaNeue-Condensed"/>
              </a:rPr>
              <a:t>How will success be measured?</a:t>
            </a:r>
          </a:p>
          <a:p>
            <a:pPr marL="285750" indent="-285750">
              <a:buFont typeface="Wingdings" panose="05000000000000000000" pitchFamily="2" charset="2"/>
              <a:buChar char="q"/>
            </a:pPr>
            <a:r>
              <a:rPr lang="en-US" sz="2400" b="0" i="0" u="none" strike="noStrike" baseline="0" dirty="0">
                <a:latin typeface="HelveticaNeue-Condensed"/>
              </a:rPr>
              <a:t>What factors may impact success?</a:t>
            </a:r>
            <a:endParaRPr lang="en-US" sz="2400" dirty="0"/>
          </a:p>
        </p:txBody>
      </p:sp>
    </p:spTree>
    <p:extLst>
      <p:ext uri="{BB962C8B-B14F-4D97-AF65-F5344CB8AC3E}">
        <p14:creationId xmlns:p14="http://schemas.microsoft.com/office/powerpoint/2010/main" val="181541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2946" y="1287976"/>
            <a:ext cx="8875295" cy="4832092"/>
          </a:xfrm>
          <a:prstGeom prst="rect">
            <a:avLst/>
          </a:prstGeom>
        </p:spPr>
        <p:txBody>
          <a:bodyPr wrap="square">
            <a:spAutoFit/>
          </a:bodyPr>
          <a:lstStyle/>
          <a:p>
            <a:r>
              <a:rPr lang="en-US" sz="2800" b="0" i="0" u="none" strike="noStrike" baseline="0" dirty="0">
                <a:latin typeface="HelveticaNeue-Condensed"/>
              </a:rPr>
              <a:t>Completing the project benefits management plan;</a:t>
            </a:r>
          </a:p>
          <a:p>
            <a:endParaRPr lang="en-US" sz="2800" b="0" i="0" u="none" strike="noStrike" baseline="0" dirty="0">
              <a:latin typeface="HelveticaNeue-Condensed"/>
            </a:endParaRPr>
          </a:p>
          <a:p>
            <a:r>
              <a:rPr lang="en-US" sz="2800" b="0" i="0" u="none" strike="noStrike" baseline="0" dirty="0">
                <a:latin typeface="HelveticaNeue-Condensed"/>
              </a:rPr>
              <a:t>Meeting the agreed-upon financial measures documented in the business case. These financial measures may include but are not limited to:</a:t>
            </a:r>
          </a:p>
          <a:p>
            <a:endParaRPr lang="en-US" sz="2800" b="0" i="0" u="none" strike="noStrike" baseline="0" dirty="0">
              <a:latin typeface="HelveticaNeue-Condensed"/>
            </a:endParaRPr>
          </a:p>
          <a:p>
            <a:pPr marL="285750" indent="-285750">
              <a:buFont typeface="Wingdings" panose="05000000000000000000" pitchFamily="2" charset="2"/>
              <a:buChar char="q"/>
            </a:pPr>
            <a:r>
              <a:rPr lang="en-US" sz="2800" b="0" i="0" u="none" strike="noStrike" baseline="0" dirty="0">
                <a:latin typeface="HelveticaNeue-Condensed"/>
              </a:rPr>
              <a:t>Net present value (NPV),</a:t>
            </a:r>
          </a:p>
          <a:p>
            <a:pPr marL="285750" indent="-285750">
              <a:buFont typeface="Wingdings" panose="05000000000000000000" pitchFamily="2" charset="2"/>
              <a:buChar char="q"/>
            </a:pPr>
            <a:r>
              <a:rPr lang="en-US" sz="2800" b="0" i="0" u="none" strike="noStrike" baseline="0" dirty="0">
                <a:latin typeface="HelveticaNeue-Condensed"/>
              </a:rPr>
              <a:t>Return on investment (ROI),</a:t>
            </a:r>
          </a:p>
          <a:p>
            <a:pPr marL="285750" indent="-285750">
              <a:buFont typeface="Wingdings" panose="05000000000000000000" pitchFamily="2" charset="2"/>
              <a:buChar char="q"/>
            </a:pPr>
            <a:r>
              <a:rPr lang="en-US" sz="2800" b="0" i="0" u="none" strike="noStrike" baseline="0" dirty="0">
                <a:latin typeface="HelveticaNeue-Condensed"/>
              </a:rPr>
              <a:t>Internal rate of return (IRR),</a:t>
            </a:r>
          </a:p>
          <a:p>
            <a:pPr marL="285750" indent="-285750">
              <a:buFont typeface="Wingdings" panose="05000000000000000000" pitchFamily="2" charset="2"/>
              <a:buChar char="q"/>
            </a:pPr>
            <a:r>
              <a:rPr lang="en-US" sz="2800" b="0" i="0" u="none" strike="noStrike" baseline="0" dirty="0">
                <a:latin typeface="HelveticaNeue-Condensed"/>
              </a:rPr>
              <a:t>Payback period (PBP), and</a:t>
            </a:r>
          </a:p>
          <a:p>
            <a:pPr marL="285750" indent="-285750">
              <a:buFont typeface="Wingdings" panose="05000000000000000000" pitchFamily="2" charset="2"/>
              <a:buChar char="q"/>
            </a:pPr>
            <a:r>
              <a:rPr lang="en-US" sz="2800" b="0" i="0" u="none" strike="noStrike" baseline="0" dirty="0">
                <a:latin typeface="HelveticaNeue-Condensed"/>
              </a:rPr>
              <a:t>Benefit-cost ratio (BCR).</a:t>
            </a:r>
            <a:endParaRPr lang="en-US" sz="2800" dirty="0"/>
          </a:p>
        </p:txBody>
      </p:sp>
    </p:spTree>
    <p:extLst>
      <p:ext uri="{BB962C8B-B14F-4D97-AF65-F5344CB8AC3E}">
        <p14:creationId xmlns:p14="http://schemas.microsoft.com/office/powerpoint/2010/main" val="396378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4347" y="1245456"/>
            <a:ext cx="10499557" cy="4524315"/>
          </a:xfrm>
          <a:prstGeom prst="rect">
            <a:avLst/>
          </a:prstGeom>
        </p:spPr>
        <p:txBody>
          <a:bodyPr wrap="square">
            <a:spAutoFit/>
          </a:bodyPr>
          <a:lstStyle/>
          <a:p>
            <a:pPr marL="285750" indent="-285750">
              <a:buFont typeface="Wingdings" panose="05000000000000000000" pitchFamily="2" charset="2"/>
              <a:buChar char="q"/>
            </a:pPr>
            <a:r>
              <a:rPr lang="en-US" sz="2400" b="0" i="0" u="none" strike="noStrike" baseline="0" dirty="0">
                <a:latin typeface="HelveticaNeue-Condensed"/>
              </a:rPr>
              <a:t>Meeting business case nonfinancial objectives;</a:t>
            </a:r>
          </a:p>
          <a:p>
            <a:pPr marL="285750" indent="-285750">
              <a:buFont typeface="Wingdings" panose="05000000000000000000" pitchFamily="2" charset="2"/>
              <a:buChar char="q"/>
            </a:pPr>
            <a:r>
              <a:rPr lang="en-US" b="0" i="0" u="none" strike="noStrike" baseline="0" dirty="0">
                <a:latin typeface="Wingdings-Regular"/>
              </a:rPr>
              <a:t> </a:t>
            </a:r>
            <a:r>
              <a:rPr lang="en-US" sz="2400" b="0" i="0" u="none" strike="noStrike" baseline="0" dirty="0">
                <a:latin typeface="HelveticaNeue-Condensed"/>
              </a:rPr>
              <a:t>Completing movement of an organization from its current state to the desired future state;</a:t>
            </a:r>
          </a:p>
          <a:p>
            <a:pPr marL="285750" indent="-285750">
              <a:buFont typeface="Wingdings" panose="05000000000000000000" pitchFamily="2" charset="2"/>
              <a:buChar char="q"/>
            </a:pPr>
            <a:r>
              <a:rPr lang="en-US" sz="2400" b="0" i="0" u="none" strike="noStrike" baseline="0" dirty="0">
                <a:latin typeface="HelveticaNeue-Condensed"/>
              </a:rPr>
              <a:t>Fulfilling contract terms and conditions;</a:t>
            </a:r>
          </a:p>
          <a:p>
            <a:pPr marL="285750" indent="-285750">
              <a:buFont typeface="Wingdings" panose="05000000000000000000" pitchFamily="2" charset="2"/>
              <a:buChar char="q"/>
            </a:pPr>
            <a:r>
              <a:rPr lang="en-US" b="0" i="0" u="none" strike="noStrike" baseline="0" dirty="0">
                <a:latin typeface="Wingdings-Regular"/>
              </a:rPr>
              <a:t> </a:t>
            </a:r>
            <a:r>
              <a:rPr lang="en-US" sz="2400" b="0" i="0" u="none" strike="noStrike" baseline="0" dirty="0">
                <a:latin typeface="HelveticaNeue-Condensed"/>
              </a:rPr>
              <a:t>Meeting organizational strategy, goals, and objectives;</a:t>
            </a:r>
          </a:p>
          <a:p>
            <a:pPr marL="285750" indent="-285750">
              <a:buFont typeface="Wingdings" panose="05000000000000000000" pitchFamily="2" charset="2"/>
              <a:buChar char="q"/>
            </a:pPr>
            <a:r>
              <a:rPr lang="en-US" sz="2400" b="0" i="0" u="none" strike="noStrike" baseline="0" dirty="0">
                <a:latin typeface="HelveticaNeue-Condensed"/>
              </a:rPr>
              <a:t>Achieving stakeholder satisfaction;</a:t>
            </a:r>
          </a:p>
          <a:p>
            <a:pPr marL="285750" indent="-285750">
              <a:buFont typeface="Wingdings" panose="05000000000000000000" pitchFamily="2" charset="2"/>
              <a:buChar char="q"/>
            </a:pPr>
            <a:r>
              <a:rPr lang="en-US" sz="2400" b="0" i="0" u="none" strike="noStrike" baseline="0" dirty="0">
                <a:latin typeface="HelveticaNeue-Condensed"/>
              </a:rPr>
              <a:t>Acceptable customer/end-user adoption;</a:t>
            </a:r>
          </a:p>
          <a:p>
            <a:pPr marL="285750" indent="-285750">
              <a:buFont typeface="Wingdings" panose="05000000000000000000" pitchFamily="2" charset="2"/>
              <a:buChar char="q"/>
            </a:pPr>
            <a:r>
              <a:rPr lang="en-US" sz="2400" b="0" i="0" u="none" strike="noStrike" baseline="0" dirty="0">
                <a:latin typeface="HelveticaNeue-Condensed"/>
              </a:rPr>
              <a:t>Integration of deliverables into the organization’s operating environment;</a:t>
            </a:r>
          </a:p>
          <a:p>
            <a:pPr marL="285750" indent="-285750">
              <a:buFont typeface="Wingdings" panose="05000000000000000000" pitchFamily="2" charset="2"/>
              <a:buChar char="q"/>
            </a:pPr>
            <a:r>
              <a:rPr lang="en-US" sz="2400" b="0" i="0" u="none" strike="noStrike" baseline="0" dirty="0">
                <a:latin typeface="HelveticaNeue-Condensed"/>
              </a:rPr>
              <a:t>Achieving agreed-upon quality of delivery;</a:t>
            </a:r>
          </a:p>
          <a:p>
            <a:pPr marL="285750" indent="-285750">
              <a:buFont typeface="Wingdings" panose="05000000000000000000" pitchFamily="2" charset="2"/>
              <a:buChar char="q"/>
            </a:pPr>
            <a:r>
              <a:rPr lang="en-US" sz="2400" b="0" i="0" u="none" strike="noStrike" baseline="0" dirty="0">
                <a:latin typeface="HelveticaNeue-Condensed"/>
              </a:rPr>
              <a:t>Meeting governance criteria; and</a:t>
            </a:r>
          </a:p>
          <a:p>
            <a:pPr marL="285750" indent="-285750">
              <a:buFont typeface="Wingdings" panose="05000000000000000000" pitchFamily="2" charset="2"/>
              <a:buChar char="q"/>
            </a:pPr>
            <a:r>
              <a:rPr lang="en-US" sz="2400" b="0" i="0" u="none" strike="noStrike" baseline="0" dirty="0">
                <a:latin typeface="HelveticaNeue-Condensed"/>
              </a:rPr>
              <a:t>Achieving other agreed-upon success measures or criteria (e.g., process throughput).</a:t>
            </a:r>
            <a:endParaRPr lang="en-US" sz="2400" dirty="0"/>
          </a:p>
        </p:txBody>
      </p:sp>
    </p:spTree>
    <p:extLst>
      <p:ext uri="{BB962C8B-B14F-4D97-AF65-F5344CB8AC3E}">
        <p14:creationId xmlns:p14="http://schemas.microsoft.com/office/powerpoint/2010/main" val="259397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7063" y="3087924"/>
            <a:ext cx="7974875" cy="461665"/>
          </a:xfrm>
          <a:prstGeom prst="rect">
            <a:avLst/>
          </a:prstGeom>
        </p:spPr>
        <p:txBody>
          <a:bodyPr wrap="none">
            <a:spAutoFit/>
          </a:bodyPr>
          <a:lstStyle/>
          <a:p>
            <a:r>
              <a:rPr lang="en-US" sz="2400" b="1" i="0" u="none" strike="noStrike" baseline="0" dirty="0">
                <a:solidFill>
                  <a:srgbClr val="FF0000"/>
                </a:solidFill>
                <a:latin typeface="HelveticaNeue-BoldCond"/>
              </a:rPr>
              <a:t>THE </a:t>
            </a:r>
            <a:r>
              <a:rPr lang="en-US" sz="2400" b="1" i="0" u="none" strike="noStrike" baseline="0" dirty="0">
                <a:latin typeface="HelveticaNeue-BoldCond"/>
              </a:rPr>
              <a:t>ENVIRONMENT</a:t>
            </a:r>
            <a:r>
              <a:rPr lang="en-US" sz="2400" b="1" i="0" u="none" strike="noStrike" baseline="0" dirty="0">
                <a:solidFill>
                  <a:srgbClr val="FF0000"/>
                </a:solidFill>
                <a:latin typeface="HelveticaNeue-BoldCond"/>
              </a:rPr>
              <a:t> IN WHICH PROJECTS OPERATE</a:t>
            </a:r>
            <a:endParaRPr lang="en-US" sz="2400" dirty="0">
              <a:solidFill>
                <a:srgbClr val="FF0000"/>
              </a:solidFill>
            </a:endParaRPr>
          </a:p>
        </p:txBody>
      </p:sp>
    </p:spTree>
    <p:extLst>
      <p:ext uri="{BB962C8B-B14F-4D97-AF65-F5344CB8AC3E}">
        <p14:creationId xmlns:p14="http://schemas.microsoft.com/office/powerpoint/2010/main" val="63374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0547" y="1418023"/>
            <a:ext cx="10355179" cy="4524315"/>
          </a:xfrm>
          <a:prstGeom prst="rect">
            <a:avLst/>
          </a:prstGeom>
        </p:spPr>
        <p:txBody>
          <a:bodyPr wrap="square">
            <a:spAutoFit/>
          </a:bodyPr>
          <a:lstStyle/>
          <a:p>
            <a:r>
              <a:rPr lang="en-US" sz="2400" b="0" i="0" u="none" strike="noStrike" baseline="0" dirty="0">
                <a:latin typeface="HelveticaNeue-Condensed"/>
              </a:rPr>
              <a:t>Projects exist and operate in environments that may have an influence on them. These influences can have </a:t>
            </a:r>
            <a:r>
              <a:rPr lang="en-US" sz="2400" b="1" i="0" u="none" strike="noStrike" baseline="0" dirty="0">
                <a:latin typeface="HelveticaNeue-Condensed"/>
              </a:rPr>
              <a:t>a favorable or unfavorable impact </a:t>
            </a:r>
            <a:r>
              <a:rPr lang="en-US" sz="2400" b="0" i="0" u="none" strike="noStrike" baseline="0" dirty="0">
                <a:latin typeface="HelveticaNeue-Condensed"/>
              </a:rPr>
              <a:t>on the project. Two major categories of influences are enterprise environmental factors (EEFs) and organizational process assets (OPAs).</a:t>
            </a:r>
          </a:p>
          <a:p>
            <a:endParaRPr lang="en-US" sz="2400" b="0" i="0" u="none" strike="noStrike" baseline="0" dirty="0">
              <a:latin typeface="HelveticaNeue-Condensed"/>
            </a:endParaRPr>
          </a:p>
          <a:p>
            <a:r>
              <a:rPr lang="en-US" sz="2400" b="0" i="0" u="none" strike="noStrike" baseline="0" dirty="0">
                <a:latin typeface="HelveticaNeue-Condensed"/>
              </a:rPr>
              <a:t>EEFs originate from the environment outside of the project and often outside of the enterprise. </a:t>
            </a:r>
            <a:r>
              <a:rPr lang="en-US" sz="2400" b="1" i="0" u="none" strike="noStrike" baseline="0" dirty="0">
                <a:latin typeface="HelveticaNeue-Condensed"/>
              </a:rPr>
              <a:t>EEFs</a:t>
            </a:r>
            <a:r>
              <a:rPr lang="en-US" sz="2400" b="0" i="0" u="none" strike="noStrike" baseline="0" dirty="0">
                <a:latin typeface="HelveticaNeue-Condensed"/>
              </a:rPr>
              <a:t> may have an</a:t>
            </a:r>
          </a:p>
          <a:p>
            <a:r>
              <a:rPr lang="en-US" sz="2400" b="0" i="0" u="none" strike="noStrike" baseline="0" dirty="0">
                <a:latin typeface="HelveticaNeue-Condensed"/>
              </a:rPr>
              <a:t>impact at the organizational, portfolio, program, or project level. </a:t>
            </a:r>
          </a:p>
          <a:p>
            <a:endParaRPr lang="en-US" sz="2400" dirty="0">
              <a:latin typeface="HelveticaNeue-Condensed"/>
            </a:endParaRPr>
          </a:p>
          <a:p>
            <a:r>
              <a:rPr lang="en-US" sz="2400" b="1" i="0" u="none" strike="noStrike" baseline="0" dirty="0">
                <a:latin typeface="HelveticaNeue-Condensed"/>
              </a:rPr>
              <a:t>OPAs</a:t>
            </a:r>
            <a:r>
              <a:rPr lang="en-US" sz="2400" b="0" i="0" u="none" strike="noStrike" baseline="0" dirty="0">
                <a:latin typeface="HelveticaNeue-Condensed"/>
              </a:rPr>
              <a:t> are internal to the organization. These may arise from the organization itself, a portfolio, a program, another</a:t>
            </a:r>
          </a:p>
          <a:p>
            <a:r>
              <a:rPr lang="en-US" sz="2400" b="0" i="0" u="none" strike="noStrike" baseline="0" dirty="0">
                <a:latin typeface="HelveticaNeue-Condensed"/>
              </a:rPr>
              <a:t>project, or a combination of these. </a:t>
            </a:r>
            <a:endParaRPr lang="en-US" sz="2400" dirty="0"/>
          </a:p>
        </p:txBody>
      </p:sp>
    </p:spTree>
    <p:extLst>
      <p:ext uri="{BB962C8B-B14F-4D97-AF65-F5344CB8AC3E}">
        <p14:creationId xmlns:p14="http://schemas.microsoft.com/office/powerpoint/2010/main" val="378283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1091" y="84221"/>
            <a:ext cx="10279977" cy="6569242"/>
          </a:xfrm>
          <a:prstGeom prst="rect">
            <a:avLst/>
          </a:prstGeom>
        </p:spPr>
      </p:pic>
    </p:spTree>
    <p:extLst>
      <p:ext uri="{BB962C8B-B14F-4D97-AF65-F5344CB8AC3E}">
        <p14:creationId xmlns:p14="http://schemas.microsoft.com/office/powerpoint/2010/main" val="123212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841" y="240632"/>
            <a:ext cx="10812379" cy="6524863"/>
          </a:xfrm>
          <a:prstGeom prst="rect">
            <a:avLst/>
          </a:prstGeom>
        </p:spPr>
        <p:txBody>
          <a:bodyPr wrap="square">
            <a:spAutoFit/>
          </a:bodyPr>
          <a:lstStyle/>
          <a:p>
            <a:r>
              <a:rPr lang="en-US" sz="2000" b="1" i="0" u="sng" strike="noStrike" baseline="0" dirty="0">
                <a:latin typeface="HelveticaNeue-MediumCond"/>
              </a:rPr>
              <a:t>EEFS INTERNAL TO THE ORGANIZATION</a:t>
            </a:r>
          </a:p>
          <a:p>
            <a:endParaRPr lang="en-US" sz="2000" b="0" i="0" u="none" strike="noStrike" baseline="0" dirty="0">
              <a:latin typeface="HelveticaNeue-MediumCond"/>
            </a:endParaRPr>
          </a:p>
          <a:p>
            <a:r>
              <a:rPr lang="en-US" b="0" i="0" u="none" strike="noStrike" baseline="0" dirty="0">
                <a:latin typeface="HelveticaNeue-Condensed"/>
              </a:rPr>
              <a:t>The following EEFs are internal to the organization:</a:t>
            </a:r>
          </a:p>
          <a:p>
            <a:endParaRPr lang="en-US" b="0" i="0" u="none" strike="noStrike" baseline="0" dirty="0">
              <a:latin typeface="HelveticaNeue-Condensed"/>
            </a:endParaRPr>
          </a:p>
          <a:p>
            <a:pPr marL="285750" indent="-285750">
              <a:buFont typeface="Wingdings" panose="05000000000000000000" pitchFamily="2" charset="2"/>
              <a:buChar char="q"/>
            </a:pPr>
            <a:r>
              <a:rPr lang="en-US" b="1" i="0" u="none" strike="noStrike" baseline="0" dirty="0">
                <a:latin typeface="HelveticaNeue-BoldCond"/>
              </a:rPr>
              <a:t>Organizational culture, structure, and governance. </a:t>
            </a:r>
            <a:r>
              <a:rPr lang="en-US" b="0" i="0" u="none" strike="noStrike" baseline="0" dirty="0">
                <a:latin typeface="HelveticaNeue-Condensed"/>
              </a:rPr>
              <a:t>Examples include vision, mission, values, beliefs, cultural norms, leadership style, hierarchy and authority relationships, organizational style, ethics, and code of conduct.</a:t>
            </a:r>
          </a:p>
          <a:p>
            <a:pPr marL="285750" indent="-285750">
              <a:buFont typeface="Wingdings" panose="05000000000000000000" pitchFamily="2" charset="2"/>
              <a:buChar char="q"/>
            </a:pPr>
            <a:endParaRPr lang="en-US" b="0" i="0" u="none" strike="noStrike" baseline="0" dirty="0">
              <a:latin typeface="HelveticaNeue-Condensed"/>
            </a:endParaRPr>
          </a:p>
          <a:p>
            <a:pPr marL="285750" indent="-285750">
              <a:buFont typeface="Wingdings" panose="05000000000000000000" pitchFamily="2" charset="2"/>
              <a:buChar char="q"/>
            </a:pPr>
            <a:r>
              <a:rPr lang="en-US" b="1" i="0" u="none" strike="noStrike" baseline="0" dirty="0">
                <a:latin typeface="HelveticaNeue-BoldCond"/>
              </a:rPr>
              <a:t>Geographic distribution of facilities and resources. </a:t>
            </a:r>
            <a:r>
              <a:rPr lang="en-US" b="0" i="0" u="none" strike="noStrike" baseline="0" dirty="0">
                <a:latin typeface="HelveticaNeue-Condensed"/>
              </a:rPr>
              <a:t>Examples include factory locations, virtual teams, shared systems, and cloud computing.</a:t>
            </a:r>
          </a:p>
          <a:p>
            <a:pPr marL="285750" indent="-285750">
              <a:buFont typeface="Wingdings" panose="05000000000000000000" pitchFamily="2" charset="2"/>
              <a:buChar char="q"/>
            </a:pPr>
            <a:endParaRPr lang="en-US" b="0" i="0" u="none" strike="noStrike" baseline="0" dirty="0">
              <a:latin typeface="HelveticaNeue-Condensed"/>
            </a:endParaRPr>
          </a:p>
          <a:p>
            <a:pPr marL="285750" indent="-285750">
              <a:buFont typeface="Wingdings" panose="05000000000000000000" pitchFamily="2" charset="2"/>
              <a:buChar char="q"/>
            </a:pPr>
            <a:r>
              <a:rPr lang="en-US" b="1" i="0" u="none" strike="noStrike" baseline="0" dirty="0">
                <a:latin typeface="HelveticaNeue-BoldCond"/>
              </a:rPr>
              <a:t>Infrastructure. </a:t>
            </a:r>
            <a:r>
              <a:rPr lang="en-US" b="0" i="0" u="none" strike="noStrike" baseline="0" dirty="0">
                <a:latin typeface="HelveticaNeue-Condensed"/>
              </a:rPr>
              <a:t>Examples include existing facilities, equipment, organizational telecommunications channels, information technology hardware, availability, and capacity.</a:t>
            </a:r>
          </a:p>
          <a:p>
            <a:pPr marL="285750" indent="-285750">
              <a:buFont typeface="Wingdings" panose="05000000000000000000" pitchFamily="2" charset="2"/>
              <a:buChar char="q"/>
            </a:pPr>
            <a:endParaRPr lang="en-US" b="0" i="0" u="none" strike="noStrike" baseline="0" dirty="0">
              <a:latin typeface="HelveticaNeue-Condensed"/>
            </a:endParaRPr>
          </a:p>
          <a:p>
            <a:pPr marL="285750" indent="-285750">
              <a:buFont typeface="Wingdings" panose="05000000000000000000" pitchFamily="2" charset="2"/>
              <a:buChar char="q"/>
            </a:pPr>
            <a:r>
              <a:rPr lang="en-US" b="1" i="0" u="none" strike="noStrike" baseline="0" dirty="0">
                <a:latin typeface="HelveticaNeue-BoldCond"/>
              </a:rPr>
              <a:t>Information technology software. </a:t>
            </a:r>
            <a:r>
              <a:rPr lang="en-US" b="0" i="0" u="none" strike="noStrike" baseline="0" dirty="0">
                <a:latin typeface="HelveticaNeue-Condensed"/>
              </a:rPr>
              <a:t>Examples include scheduling software tools, configuration management systems, web interfaces to other online automated systems, and work authorization systems.</a:t>
            </a:r>
          </a:p>
          <a:p>
            <a:pPr marL="285750" indent="-285750">
              <a:buFont typeface="Wingdings" panose="05000000000000000000" pitchFamily="2" charset="2"/>
              <a:buChar char="q"/>
            </a:pPr>
            <a:endParaRPr lang="en-US" b="0" i="0" u="none" strike="noStrike" baseline="0" dirty="0">
              <a:latin typeface="HelveticaNeue-Condensed"/>
            </a:endParaRPr>
          </a:p>
          <a:p>
            <a:pPr marL="285750" indent="-285750">
              <a:buFont typeface="Wingdings" panose="05000000000000000000" pitchFamily="2" charset="2"/>
              <a:buChar char="q"/>
            </a:pPr>
            <a:r>
              <a:rPr lang="en-US" b="1" i="0" u="none" strike="noStrike" baseline="0" dirty="0">
                <a:latin typeface="HelveticaNeue-BoldCond"/>
              </a:rPr>
              <a:t>Resource availability. </a:t>
            </a:r>
            <a:r>
              <a:rPr lang="en-US" b="0" i="0" u="none" strike="noStrike" baseline="0" dirty="0">
                <a:latin typeface="HelveticaNeue-Condensed"/>
              </a:rPr>
              <a:t>Examples include contracting and purchasing constraints, approved providers and subcontractors, and collaboration agreements.</a:t>
            </a:r>
          </a:p>
          <a:p>
            <a:pPr marL="285750" indent="-285750">
              <a:buFont typeface="Wingdings" panose="05000000000000000000" pitchFamily="2" charset="2"/>
              <a:buChar char="q"/>
            </a:pPr>
            <a:endParaRPr lang="en-US" b="0" i="0" u="none" strike="noStrike" baseline="0" dirty="0">
              <a:latin typeface="HelveticaNeue-Condensed"/>
            </a:endParaRPr>
          </a:p>
          <a:p>
            <a:pPr marL="285750" indent="-285750">
              <a:buFont typeface="Wingdings" panose="05000000000000000000" pitchFamily="2" charset="2"/>
              <a:buChar char="q"/>
            </a:pPr>
            <a:r>
              <a:rPr lang="en-US" b="1" i="0" u="none" strike="noStrike" baseline="0" dirty="0">
                <a:latin typeface="HelveticaNeue-BoldCond"/>
              </a:rPr>
              <a:t>Employee capability. </a:t>
            </a:r>
            <a:r>
              <a:rPr lang="en-US" b="0" i="0" u="none" strike="noStrike" baseline="0" dirty="0">
                <a:latin typeface="HelveticaNeue-Condensed"/>
              </a:rPr>
              <a:t>Examples include existing human resources expertise, skills, competencies, and specialized knowledge.</a:t>
            </a:r>
            <a:endParaRPr lang="en-US" dirty="0"/>
          </a:p>
        </p:txBody>
      </p:sp>
    </p:spTree>
    <p:extLst>
      <p:ext uri="{BB962C8B-B14F-4D97-AF65-F5344CB8AC3E}">
        <p14:creationId xmlns:p14="http://schemas.microsoft.com/office/powerpoint/2010/main" val="1159028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675" y="481263"/>
            <a:ext cx="10764252" cy="6309420"/>
          </a:xfrm>
          <a:prstGeom prst="rect">
            <a:avLst/>
          </a:prstGeom>
        </p:spPr>
        <p:txBody>
          <a:bodyPr wrap="square">
            <a:spAutoFit/>
          </a:bodyPr>
          <a:lstStyle/>
          <a:p>
            <a:r>
              <a:rPr lang="en-US" sz="2400" b="1" i="0" u="sng" strike="noStrike" baseline="0" dirty="0">
                <a:latin typeface="HelveticaNeue-MediumCond"/>
              </a:rPr>
              <a:t>EEFS EXTERNAL TO THE ORGANIZATION</a:t>
            </a:r>
            <a:endParaRPr lang="en-US" sz="2400" b="0" i="0" u="sng" strike="noStrike" baseline="0" dirty="0">
              <a:latin typeface="HelveticaNeue-MediumCond"/>
            </a:endParaRPr>
          </a:p>
          <a:p>
            <a:pPr algn="just"/>
            <a:endParaRPr lang="en-US" sz="2000" b="0" i="0" u="none" strike="noStrike" baseline="0" dirty="0">
              <a:latin typeface="HelveticaNeue-Condensed"/>
            </a:endParaRPr>
          </a:p>
          <a:p>
            <a:pPr algn="just"/>
            <a:r>
              <a:rPr lang="en-US" sz="2000" b="0" i="0" u="none" strike="noStrike" baseline="0" dirty="0">
                <a:latin typeface="HelveticaNeue-Condensed"/>
              </a:rPr>
              <a:t>The following EEFs are external to the organization.</a:t>
            </a:r>
          </a:p>
          <a:p>
            <a:pPr marL="342900" indent="-342900" algn="just">
              <a:buFont typeface="Wingdings" panose="05000000000000000000" pitchFamily="2" charset="2"/>
              <a:buChar char="q"/>
            </a:pPr>
            <a:r>
              <a:rPr lang="en-US" sz="2000" b="1" i="0" u="none" strike="noStrike" baseline="0" dirty="0">
                <a:latin typeface="HelveticaNeue-BoldCond"/>
              </a:rPr>
              <a:t>Marketplace conditions. </a:t>
            </a:r>
            <a:r>
              <a:rPr lang="en-US" sz="2000" b="0" i="0" u="none" strike="noStrike" baseline="0" dirty="0">
                <a:latin typeface="HelveticaNeue-Condensed"/>
              </a:rPr>
              <a:t>Examples include competitors, market share brand recognition, and trademarks.</a:t>
            </a:r>
          </a:p>
          <a:p>
            <a:pPr marL="342900" indent="-342900" algn="just">
              <a:buFont typeface="Wingdings" panose="05000000000000000000" pitchFamily="2" charset="2"/>
              <a:buChar char="q"/>
            </a:pPr>
            <a:r>
              <a:rPr lang="en-US" sz="2000" b="1" i="0" u="none" strike="noStrike" baseline="0" dirty="0">
                <a:latin typeface="HelveticaNeue-BoldCond"/>
              </a:rPr>
              <a:t>Social and cultural influences and issues. </a:t>
            </a:r>
            <a:r>
              <a:rPr lang="en-US" sz="2000" b="0" i="0" u="none" strike="noStrike" baseline="0" dirty="0">
                <a:latin typeface="HelveticaNeue-Condensed"/>
              </a:rPr>
              <a:t>Examples include political climate, codes of conduct, ethics ,and perceptions.</a:t>
            </a:r>
          </a:p>
          <a:p>
            <a:pPr marL="285750" indent="-285750" algn="just">
              <a:buFont typeface="Wingdings" panose="05000000000000000000" pitchFamily="2" charset="2"/>
              <a:buChar char="q"/>
            </a:pPr>
            <a:r>
              <a:rPr lang="en-US" sz="1600" b="0" i="0" u="none" strike="noStrike" baseline="0" dirty="0">
                <a:latin typeface="Wingdings-Regular"/>
              </a:rPr>
              <a:t> </a:t>
            </a:r>
            <a:r>
              <a:rPr lang="en-US" sz="2000" b="1" i="0" u="none" strike="noStrike" baseline="0" dirty="0">
                <a:latin typeface="HelveticaNeue-BoldCond"/>
              </a:rPr>
              <a:t>Legal restrictions. </a:t>
            </a:r>
            <a:r>
              <a:rPr lang="en-US" sz="2000" b="0" i="0" u="none" strike="noStrike" baseline="0" dirty="0">
                <a:latin typeface="HelveticaNeue-Condensed"/>
              </a:rPr>
              <a:t>Examples include country</a:t>
            </a:r>
            <a:endParaRPr lang="en-US" sz="2000" b="1" dirty="0">
              <a:latin typeface="HelveticaNeue-MediumCond"/>
            </a:endParaRPr>
          </a:p>
          <a:p>
            <a:pPr marL="285750" indent="-285750" algn="just">
              <a:buFont typeface="Wingdings" panose="05000000000000000000" pitchFamily="2" charset="2"/>
              <a:buChar char="q"/>
            </a:pPr>
            <a:r>
              <a:rPr lang="en-US" sz="2000" b="0" i="0" u="none" strike="noStrike" baseline="0" dirty="0">
                <a:latin typeface="HelveticaNeue-Condensed"/>
              </a:rPr>
              <a:t> or local laws and regulations related to security, data protection, business conduct, employment, and procurement.</a:t>
            </a:r>
          </a:p>
          <a:p>
            <a:pPr marL="342900" indent="-342900" algn="just">
              <a:buFont typeface="Wingdings" panose="05000000000000000000" pitchFamily="2" charset="2"/>
              <a:buChar char="q"/>
            </a:pPr>
            <a:r>
              <a:rPr lang="en-US" sz="2000" b="1" i="0" u="none" strike="noStrike" baseline="0" dirty="0">
                <a:latin typeface="HelveticaNeue-BoldCond"/>
              </a:rPr>
              <a:t>Commercial databases. </a:t>
            </a:r>
            <a:r>
              <a:rPr lang="en-US" sz="2000" b="0" i="0" u="none" strike="noStrike" baseline="0" dirty="0">
                <a:latin typeface="HelveticaNeue-Condensed"/>
              </a:rPr>
              <a:t>Examples include benchmarking results, standardized cost estimating data, industry risk study information, and risk databases.</a:t>
            </a:r>
          </a:p>
          <a:p>
            <a:pPr marL="342900" indent="-342900" algn="just">
              <a:buFont typeface="Wingdings" panose="05000000000000000000" pitchFamily="2" charset="2"/>
              <a:buChar char="q"/>
            </a:pPr>
            <a:r>
              <a:rPr lang="en-US" sz="2000" b="1" i="0" u="none" strike="noStrike" baseline="0" dirty="0">
                <a:latin typeface="HelveticaNeue-BoldCond"/>
              </a:rPr>
              <a:t>Academic research. </a:t>
            </a:r>
            <a:r>
              <a:rPr lang="en-US" sz="2000" b="0" i="0" u="none" strike="noStrike" baseline="0" dirty="0">
                <a:latin typeface="HelveticaNeue-Condensed"/>
              </a:rPr>
              <a:t>Examples include industry studies, publications, and benchmarking results.</a:t>
            </a:r>
          </a:p>
          <a:p>
            <a:pPr marL="342900" indent="-342900" algn="just">
              <a:buFont typeface="Wingdings" panose="05000000000000000000" pitchFamily="2" charset="2"/>
              <a:buChar char="q"/>
            </a:pPr>
            <a:r>
              <a:rPr lang="en-US" sz="2000" b="0" i="0" u="none" strike="noStrike" baseline="0" dirty="0">
                <a:latin typeface="HelveticaNeue-Condensed"/>
              </a:rPr>
              <a:t>G</a:t>
            </a:r>
            <a:r>
              <a:rPr lang="en-US" sz="2000" b="1" i="0" u="none" strike="noStrike" baseline="0" dirty="0">
                <a:latin typeface="HelveticaNeue-BoldCond"/>
              </a:rPr>
              <a:t>overnment or industry standards. </a:t>
            </a:r>
            <a:r>
              <a:rPr lang="en-US" sz="2000" b="0" i="0" u="none" strike="noStrike" baseline="0" dirty="0">
                <a:latin typeface="HelveticaNeue-Condensed"/>
              </a:rPr>
              <a:t>Examples include regulatory agency regulations and standards related to products, production, environment, quality, and workmanship.</a:t>
            </a:r>
          </a:p>
          <a:p>
            <a:pPr marL="342900" indent="-342900" algn="just">
              <a:buFont typeface="Wingdings" panose="05000000000000000000" pitchFamily="2" charset="2"/>
              <a:buChar char="q"/>
            </a:pPr>
            <a:r>
              <a:rPr lang="en-US" sz="2000" b="1" i="0" u="none" strike="noStrike" baseline="0" dirty="0">
                <a:latin typeface="HelveticaNeue-BoldCond"/>
              </a:rPr>
              <a:t>Financial considerations. </a:t>
            </a:r>
            <a:r>
              <a:rPr lang="en-US" sz="2000" b="0" i="0" u="none" strike="noStrike" baseline="0" dirty="0">
                <a:latin typeface="HelveticaNeue-Condensed"/>
              </a:rPr>
              <a:t>Examples include currency exchange rates, interest rates, inflation rates, tariffs, and geographic location.</a:t>
            </a:r>
          </a:p>
          <a:p>
            <a:pPr marL="342900" indent="-342900" algn="just">
              <a:buFont typeface="Wingdings" panose="05000000000000000000" pitchFamily="2" charset="2"/>
              <a:buChar char="q"/>
            </a:pPr>
            <a:r>
              <a:rPr lang="en-US" sz="2000" b="1" i="0" u="none" strike="noStrike" baseline="0" dirty="0">
                <a:latin typeface="HelveticaNeue-BoldCond"/>
              </a:rPr>
              <a:t>Physical environmental elements. </a:t>
            </a:r>
            <a:r>
              <a:rPr lang="en-US" sz="2000" b="0" i="0" u="none" strike="noStrike" baseline="0" dirty="0">
                <a:latin typeface="HelveticaNeue-Condensed"/>
              </a:rPr>
              <a:t>Examples include working conditions, weather, and constraints.</a:t>
            </a:r>
            <a:endParaRPr lang="en-US" sz="2000" dirty="0"/>
          </a:p>
        </p:txBody>
      </p:sp>
    </p:spTree>
    <p:extLst>
      <p:ext uri="{BB962C8B-B14F-4D97-AF65-F5344CB8AC3E}">
        <p14:creationId xmlns:p14="http://schemas.microsoft.com/office/powerpoint/2010/main" val="340420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557" y="1217474"/>
            <a:ext cx="11125199" cy="3908762"/>
          </a:xfrm>
          <a:prstGeom prst="rect">
            <a:avLst/>
          </a:prstGeom>
        </p:spPr>
        <p:txBody>
          <a:bodyPr wrap="square">
            <a:spAutoFit/>
          </a:bodyPr>
          <a:lstStyle/>
          <a:p>
            <a:pPr algn="just"/>
            <a:r>
              <a:rPr lang="en-US" sz="3200" b="1" i="0" u="sng" strike="noStrike" baseline="0" dirty="0">
                <a:latin typeface="HelveticaNeue-BoldCond"/>
              </a:rPr>
              <a:t>ORGANIZATIONAL PROCESS ASSETS</a:t>
            </a:r>
          </a:p>
          <a:p>
            <a:pPr algn="just"/>
            <a:endParaRPr lang="en-US" sz="2400" b="0" i="0" u="none" strike="noStrike" baseline="0" dirty="0">
              <a:latin typeface="HelveticaNeue-Condensed"/>
            </a:endParaRPr>
          </a:p>
          <a:p>
            <a:pPr marL="342900" indent="-342900" algn="just">
              <a:buFont typeface="Wingdings" panose="05000000000000000000" pitchFamily="2" charset="2"/>
              <a:buChar char="q"/>
            </a:pPr>
            <a:r>
              <a:rPr lang="en-US" sz="2400" b="0" i="0" u="none" strike="noStrike" baseline="0" dirty="0">
                <a:latin typeface="HelveticaNeue-Condensed"/>
              </a:rPr>
              <a:t>Organizational process assets (OPAs) are </a:t>
            </a:r>
            <a:r>
              <a:rPr lang="en-US" sz="2400" b="1" i="0" u="none" strike="noStrike" baseline="0" dirty="0">
                <a:latin typeface="HelveticaNeue-Condensed"/>
              </a:rPr>
              <a:t>the plans, processes, policies, procedures, and knowledge </a:t>
            </a:r>
            <a:r>
              <a:rPr lang="en-US" sz="2400" b="0" i="0" u="none" strike="noStrike" baseline="0" dirty="0">
                <a:latin typeface="HelveticaNeue-Condensed"/>
              </a:rPr>
              <a:t>bases specific to and used by the performing organization. These assets influence the management of the project.</a:t>
            </a:r>
          </a:p>
          <a:p>
            <a:pPr marL="342900" indent="-342900" algn="just">
              <a:buFont typeface="Wingdings" panose="05000000000000000000" pitchFamily="2" charset="2"/>
              <a:buChar char="q"/>
            </a:pPr>
            <a:endParaRPr lang="en-US" sz="2400" b="0" i="0" u="none" strike="noStrike" baseline="0" dirty="0">
              <a:latin typeface="HelveticaNeue-Condensed"/>
            </a:endParaRPr>
          </a:p>
          <a:p>
            <a:pPr marL="342900" indent="-342900" algn="just">
              <a:buFont typeface="Wingdings" panose="05000000000000000000" pitchFamily="2" charset="2"/>
              <a:buChar char="q"/>
            </a:pPr>
            <a:r>
              <a:rPr lang="en-US" sz="2400" b="0" i="0" u="none" strike="noStrike" baseline="0" dirty="0">
                <a:latin typeface="HelveticaNeue-Condensed"/>
              </a:rPr>
              <a:t>OPAs include any practice, or knowledge from any or all of the performing organizations involved in the project that can be used to execute or govern the project. The OPAs also include the organization’s lessons learned from previous projects and historical information.</a:t>
            </a:r>
            <a:endParaRPr lang="en-US" sz="2400" dirty="0"/>
          </a:p>
        </p:txBody>
      </p:sp>
    </p:spTree>
    <p:extLst>
      <p:ext uri="{BB962C8B-B14F-4D97-AF65-F5344CB8AC3E}">
        <p14:creationId xmlns:p14="http://schemas.microsoft.com/office/powerpoint/2010/main" val="210508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842" y="2409742"/>
            <a:ext cx="9144000" cy="2387600"/>
          </a:xfrm>
        </p:spPr>
        <p:txBody>
          <a:bodyPr>
            <a:normAutofit fontScale="90000"/>
          </a:bodyPr>
          <a:lstStyle/>
          <a:p>
            <a:r>
              <a:rPr lang="en-US" dirty="0"/>
              <a:t>When making the project, need the knowledge of there areas is must.</a:t>
            </a:r>
          </a:p>
        </p:txBody>
      </p:sp>
    </p:spTree>
    <p:extLst>
      <p:ext uri="{BB962C8B-B14F-4D97-AF65-F5344CB8AC3E}">
        <p14:creationId xmlns:p14="http://schemas.microsoft.com/office/powerpoint/2010/main" val="238124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989" y="193990"/>
            <a:ext cx="11413957" cy="5693866"/>
          </a:xfrm>
          <a:prstGeom prst="rect">
            <a:avLst/>
          </a:prstGeom>
        </p:spPr>
        <p:txBody>
          <a:bodyPr wrap="square">
            <a:spAutoFit/>
          </a:bodyPr>
          <a:lstStyle/>
          <a:p>
            <a:pPr algn="just"/>
            <a:r>
              <a:rPr lang="en-US" sz="2800" b="1" i="0" u="none" strike="noStrike" baseline="0" dirty="0">
                <a:latin typeface="HelveticaNeue-MediumCond"/>
              </a:rPr>
              <a:t>MANAGEMENT ELEMENTS</a:t>
            </a:r>
          </a:p>
          <a:p>
            <a:pPr algn="just"/>
            <a:endParaRPr lang="en-US" sz="2400" b="0" i="0" u="none" strike="noStrike" baseline="0" dirty="0">
              <a:latin typeface="HelveticaNeue-Condensed"/>
            </a:endParaRPr>
          </a:p>
          <a:p>
            <a:pPr algn="just"/>
            <a:r>
              <a:rPr lang="en-US" sz="2400" b="0" i="0" u="none" strike="noStrike" baseline="0" dirty="0">
                <a:latin typeface="HelveticaNeue-Condensed"/>
              </a:rPr>
              <a:t>The key functions or principles of management include but are not limited to:</a:t>
            </a:r>
          </a:p>
          <a:p>
            <a:pPr algn="just"/>
            <a:endParaRPr lang="en-US" sz="2400" b="0" i="0" u="none" strike="noStrike" baseline="0" dirty="0">
              <a:latin typeface="HelveticaNeue-Condensed"/>
            </a:endParaRPr>
          </a:p>
          <a:p>
            <a:pPr marL="342900" indent="-342900" algn="just">
              <a:buFont typeface="Wingdings" panose="05000000000000000000" pitchFamily="2" charset="2"/>
              <a:buChar char="q"/>
            </a:pPr>
            <a:r>
              <a:rPr lang="en-US" sz="2400" b="1" i="0" u="none" strike="noStrike" baseline="0" dirty="0">
                <a:latin typeface="HelveticaNeue-Condensed"/>
              </a:rPr>
              <a:t>Division of work </a:t>
            </a:r>
            <a:r>
              <a:rPr lang="en-US" sz="2400" b="0" i="0" u="none" strike="noStrike" baseline="0" dirty="0">
                <a:latin typeface="HelveticaNeue-Condensed"/>
              </a:rPr>
              <a:t>using specialized skills and availability to perform work;</a:t>
            </a:r>
          </a:p>
          <a:p>
            <a:pPr marL="342900" indent="-342900" algn="just">
              <a:buFont typeface="Wingdings" panose="05000000000000000000" pitchFamily="2" charset="2"/>
              <a:buChar char="q"/>
            </a:pPr>
            <a:r>
              <a:rPr lang="en-US" sz="2400" b="1" i="0" u="none" strike="noStrike" baseline="0" dirty="0">
                <a:latin typeface="HelveticaNeue-Condensed"/>
              </a:rPr>
              <a:t>Authority</a:t>
            </a:r>
            <a:r>
              <a:rPr lang="en-US" sz="2400" b="0" i="0" u="none" strike="noStrike" baseline="0" dirty="0">
                <a:latin typeface="HelveticaNeue-Condensed"/>
              </a:rPr>
              <a:t> given to perform work;</a:t>
            </a:r>
          </a:p>
          <a:p>
            <a:pPr marL="342900" indent="-342900" algn="just">
              <a:buFont typeface="Wingdings" panose="05000000000000000000" pitchFamily="2" charset="2"/>
              <a:buChar char="q"/>
            </a:pPr>
            <a:r>
              <a:rPr lang="en-US" sz="2400" b="1" i="0" u="none" strike="noStrike" baseline="0" dirty="0">
                <a:latin typeface="HelveticaNeue-Condensed"/>
              </a:rPr>
              <a:t>Responsibility</a:t>
            </a:r>
            <a:r>
              <a:rPr lang="en-US" sz="2400" b="0" i="0" u="none" strike="noStrike" baseline="0" dirty="0">
                <a:latin typeface="HelveticaNeue-Condensed"/>
              </a:rPr>
              <a:t> to perform work appropriately assigned based on such attributes as skill and experience;</a:t>
            </a:r>
          </a:p>
          <a:p>
            <a:pPr marL="342900" indent="-342900" algn="just">
              <a:buFont typeface="Wingdings" panose="05000000000000000000" pitchFamily="2" charset="2"/>
              <a:buChar char="q"/>
            </a:pPr>
            <a:r>
              <a:rPr lang="en-US" sz="2400" b="1" i="0" u="none" strike="noStrike" baseline="0" dirty="0">
                <a:latin typeface="HelveticaNeue-Condensed"/>
              </a:rPr>
              <a:t>Discipline of action </a:t>
            </a:r>
            <a:r>
              <a:rPr lang="en-US" sz="2400" b="0" i="0" u="none" strike="noStrike" baseline="0" dirty="0">
                <a:latin typeface="HelveticaNeue-Condensed"/>
              </a:rPr>
              <a:t>(e.g., respect for authority, people, and rules);</a:t>
            </a:r>
          </a:p>
          <a:p>
            <a:pPr marL="342900" indent="-342900" algn="just">
              <a:buFont typeface="Wingdings" panose="05000000000000000000" pitchFamily="2" charset="2"/>
              <a:buChar char="q"/>
            </a:pPr>
            <a:r>
              <a:rPr lang="en-US" sz="2400" b="0" i="0" u="none" strike="noStrike" baseline="0" dirty="0">
                <a:latin typeface="HelveticaNeue-Condensed"/>
              </a:rPr>
              <a:t>Unity of command (e.g., only one person gives orders for any action or activity to an individual);</a:t>
            </a:r>
          </a:p>
          <a:p>
            <a:pPr marL="342900" indent="-342900" algn="just">
              <a:buFont typeface="Wingdings" panose="05000000000000000000" pitchFamily="2" charset="2"/>
              <a:buChar char="q"/>
            </a:pPr>
            <a:r>
              <a:rPr lang="en-US" sz="2400" b="1" i="0" u="none" strike="noStrike" baseline="0" dirty="0">
                <a:latin typeface="HelveticaNeue-Condensed"/>
              </a:rPr>
              <a:t>Unity of direction </a:t>
            </a:r>
            <a:r>
              <a:rPr lang="en-US" sz="2400" b="0" i="0" u="none" strike="noStrike" baseline="0" dirty="0">
                <a:latin typeface="HelveticaNeue-Condensed"/>
              </a:rPr>
              <a:t>(e.g., one plan and one head for a group of activities with the same objective);</a:t>
            </a:r>
          </a:p>
          <a:p>
            <a:pPr marL="285750" indent="-285750" algn="just">
              <a:buFont typeface="Wingdings" panose="05000000000000000000" pitchFamily="2" charset="2"/>
              <a:buChar char="q"/>
            </a:pPr>
            <a:r>
              <a:rPr lang="en-US" b="0" i="0" u="none" strike="noStrike" baseline="0" dirty="0">
                <a:latin typeface="Wingdings-Regular"/>
              </a:rPr>
              <a:t> </a:t>
            </a:r>
            <a:r>
              <a:rPr lang="en-US" sz="2400" b="1" i="0" u="none" strike="noStrike" baseline="0" dirty="0">
                <a:latin typeface="HelveticaNeue-Condensed"/>
              </a:rPr>
              <a:t>General goals </a:t>
            </a:r>
            <a:r>
              <a:rPr lang="en-US" sz="2400" b="0" i="0" u="none" strike="noStrike" baseline="0" dirty="0">
                <a:latin typeface="HelveticaNeue-Condensed"/>
              </a:rPr>
              <a:t>of the organization take precedence over individual goals;</a:t>
            </a:r>
          </a:p>
          <a:p>
            <a:pPr marL="342900" indent="-342900" algn="just">
              <a:buFont typeface="Wingdings" panose="05000000000000000000" pitchFamily="2" charset="2"/>
              <a:buChar char="q"/>
            </a:pPr>
            <a:r>
              <a:rPr lang="en-US" sz="2400" b="1" i="0" u="none" strike="noStrike" baseline="0" dirty="0">
                <a:latin typeface="HelveticaNeue-Condensed"/>
              </a:rPr>
              <a:t>Paid </a:t>
            </a:r>
            <a:r>
              <a:rPr lang="en-US" sz="2400" b="0" i="0" u="none" strike="noStrike" baseline="0" dirty="0">
                <a:latin typeface="HelveticaNeue-Condensed"/>
              </a:rPr>
              <a:t>fairly for work performed;</a:t>
            </a:r>
            <a:endParaRPr lang="en-US" sz="2400" dirty="0"/>
          </a:p>
        </p:txBody>
      </p:sp>
    </p:spTree>
    <p:extLst>
      <p:ext uri="{BB962C8B-B14F-4D97-AF65-F5344CB8AC3E}">
        <p14:creationId xmlns:p14="http://schemas.microsoft.com/office/powerpoint/2010/main" val="155765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683" y="818744"/>
            <a:ext cx="9753601" cy="4955203"/>
          </a:xfrm>
          <a:prstGeom prst="rect">
            <a:avLst/>
          </a:prstGeom>
        </p:spPr>
        <p:txBody>
          <a:bodyPr wrap="square">
            <a:spAutoFit/>
          </a:bodyPr>
          <a:lstStyle/>
          <a:p>
            <a:r>
              <a:rPr lang="en-US" sz="3600" b="0" i="0" u="none" strike="noStrike" baseline="0" dirty="0">
                <a:latin typeface="HelveticaNeue-Condensed"/>
              </a:rPr>
              <a:t>Optimal use of resources</a:t>
            </a:r>
            <a:r>
              <a:rPr lang="en-US" sz="2800" b="0" i="0" u="none" strike="noStrike" baseline="0" dirty="0">
                <a:latin typeface="HelveticaNeue-Condensed"/>
              </a:rPr>
              <a:t>;</a:t>
            </a:r>
          </a:p>
          <a:p>
            <a:endParaRPr lang="en-US" sz="2800" b="0" i="0" u="none" strike="noStrike" baseline="0" dirty="0">
              <a:latin typeface="HelveticaNeue-Condensed"/>
            </a:endParaRPr>
          </a:p>
          <a:p>
            <a:endParaRPr lang="en-US" sz="2800" b="0" i="0" u="none" strike="noStrike" baseline="0" dirty="0">
              <a:latin typeface="HelveticaNeue-Condensed"/>
            </a:endParaRPr>
          </a:p>
          <a:p>
            <a:pPr marL="342900" indent="-342900">
              <a:buFont typeface="Wingdings" panose="05000000000000000000" pitchFamily="2" charset="2"/>
              <a:buChar char="q"/>
            </a:pPr>
            <a:r>
              <a:rPr lang="en-US" sz="2800" b="0" i="0" u="none" strike="noStrike" baseline="0" dirty="0">
                <a:latin typeface="HelveticaNeue-Condensed"/>
              </a:rPr>
              <a:t>Right materials to the right person for the right job at the right time;</a:t>
            </a:r>
          </a:p>
          <a:p>
            <a:pPr marL="342900" indent="-342900">
              <a:buFont typeface="Wingdings" panose="05000000000000000000" pitchFamily="2" charset="2"/>
              <a:buChar char="q"/>
            </a:pPr>
            <a:r>
              <a:rPr lang="en-US" sz="2800" b="0" i="0" u="none" strike="noStrike" baseline="0" dirty="0">
                <a:latin typeface="HelveticaNeue-Condensed"/>
              </a:rPr>
              <a:t>Fair and equal treatment of people in the workplace;</a:t>
            </a:r>
          </a:p>
          <a:p>
            <a:pPr marL="342900" indent="-342900">
              <a:buFont typeface="Wingdings" panose="05000000000000000000" pitchFamily="2" charset="2"/>
              <a:buChar char="q"/>
            </a:pPr>
            <a:r>
              <a:rPr lang="en-US" sz="2800" b="0" i="0" u="none" strike="noStrike" baseline="0" dirty="0">
                <a:latin typeface="HelveticaNeue-Condensed"/>
              </a:rPr>
              <a:t>Clear security of work positions;</a:t>
            </a:r>
          </a:p>
          <a:p>
            <a:pPr marL="342900" indent="-342900">
              <a:buFont typeface="Wingdings" panose="05000000000000000000" pitchFamily="2" charset="2"/>
              <a:buChar char="q"/>
            </a:pPr>
            <a:r>
              <a:rPr lang="en-US" sz="2800" b="0" i="0" u="none" strike="noStrike" baseline="0" dirty="0">
                <a:latin typeface="HelveticaNeue-Condensed"/>
              </a:rPr>
              <a:t>Safety of people in the workplace;</a:t>
            </a:r>
          </a:p>
          <a:p>
            <a:pPr marL="342900" indent="-342900">
              <a:buFont typeface="Wingdings" panose="05000000000000000000" pitchFamily="2" charset="2"/>
              <a:buChar char="q"/>
            </a:pPr>
            <a:r>
              <a:rPr lang="en-US" sz="2800" b="0" i="0" u="none" strike="noStrike" baseline="0" dirty="0">
                <a:latin typeface="HelveticaNeue-Condensed"/>
              </a:rPr>
              <a:t>Open contribution to planning and execution by each person; and</a:t>
            </a:r>
          </a:p>
          <a:p>
            <a:pPr marL="342900" indent="-342900">
              <a:buFont typeface="Wingdings" panose="05000000000000000000" pitchFamily="2" charset="2"/>
              <a:buChar char="q"/>
            </a:pPr>
            <a:r>
              <a:rPr lang="en-US" sz="2800" b="0" i="0" u="none" strike="noStrike" baseline="0" dirty="0">
                <a:latin typeface="HelveticaNeue-Condensed"/>
              </a:rPr>
              <a:t>Optimal morale</a:t>
            </a:r>
            <a:endParaRPr lang="en-US" sz="2800" dirty="0"/>
          </a:p>
        </p:txBody>
      </p:sp>
    </p:spTree>
    <p:extLst>
      <p:ext uri="{BB962C8B-B14F-4D97-AF65-F5344CB8AC3E}">
        <p14:creationId xmlns:p14="http://schemas.microsoft.com/office/powerpoint/2010/main" val="2887094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094" y="793591"/>
            <a:ext cx="10126580" cy="5447645"/>
          </a:xfrm>
          <a:prstGeom prst="rect">
            <a:avLst/>
          </a:prstGeom>
        </p:spPr>
        <p:txBody>
          <a:bodyPr wrap="square">
            <a:spAutoFit/>
          </a:bodyPr>
          <a:lstStyle/>
          <a:p>
            <a:r>
              <a:rPr lang="en-US" sz="2400" b="1" i="0" u="none" strike="noStrike" baseline="0" dirty="0">
                <a:latin typeface="HelveticaNeue-Condensed"/>
              </a:rPr>
              <a:t>Factors to consider in selecting an organizational structure include </a:t>
            </a:r>
          </a:p>
          <a:p>
            <a:r>
              <a:rPr lang="en-US" sz="2400" b="1" i="0" u="none" strike="noStrike" baseline="0" dirty="0">
                <a:latin typeface="HelveticaNeue-Condensed"/>
              </a:rPr>
              <a:t>but are not limited to:</a:t>
            </a:r>
          </a:p>
          <a:p>
            <a:endParaRPr lang="en-US" sz="2000" b="0" i="0" u="none" strike="noStrike" baseline="0" dirty="0">
              <a:latin typeface="HelveticaNeue-Condensed"/>
            </a:endParaRPr>
          </a:p>
          <a:p>
            <a:pPr marL="285750" indent="-285750">
              <a:buFont typeface="Wingdings" panose="05000000000000000000" pitchFamily="2" charset="2"/>
              <a:buChar char="q"/>
            </a:pPr>
            <a:r>
              <a:rPr lang="en-US" sz="1600" b="0" i="0" u="none" strike="noStrike" baseline="0" dirty="0">
                <a:latin typeface="Wingdings-Regular"/>
              </a:rPr>
              <a:t> </a:t>
            </a:r>
            <a:r>
              <a:rPr lang="en-US" sz="2000" b="0" i="0" u="none" strike="noStrike" baseline="0" dirty="0">
                <a:latin typeface="HelveticaNeue-Condensed"/>
              </a:rPr>
              <a:t>Degree of alignment with organizational objectives,</a:t>
            </a:r>
          </a:p>
          <a:p>
            <a:pPr marL="285750" indent="-285750">
              <a:buFont typeface="Wingdings" panose="05000000000000000000" pitchFamily="2" charset="2"/>
              <a:buChar char="q"/>
            </a:pPr>
            <a:r>
              <a:rPr lang="en-US" sz="2000" b="0" i="0" u="none" strike="noStrike" baseline="0" dirty="0">
                <a:latin typeface="HelveticaNeue-Condensed"/>
              </a:rPr>
              <a:t>Specialization capabilities,</a:t>
            </a:r>
          </a:p>
          <a:p>
            <a:pPr marL="285750" indent="-285750">
              <a:buFont typeface="Wingdings" panose="05000000000000000000" pitchFamily="2" charset="2"/>
              <a:buChar char="q"/>
            </a:pPr>
            <a:r>
              <a:rPr lang="en-US" sz="2000" b="0" i="0" u="none" strike="noStrike" baseline="0" dirty="0">
                <a:latin typeface="HelveticaNeue-Condensed"/>
              </a:rPr>
              <a:t>Span of control, efficiency, and effectiveness,</a:t>
            </a:r>
          </a:p>
          <a:p>
            <a:pPr marL="285750" indent="-285750">
              <a:buFont typeface="Wingdings" panose="05000000000000000000" pitchFamily="2" charset="2"/>
              <a:buChar char="q"/>
            </a:pPr>
            <a:r>
              <a:rPr lang="en-US" sz="2000" b="0" i="0" u="none" strike="noStrike" baseline="0" dirty="0">
                <a:latin typeface="HelveticaNeue-Condensed"/>
              </a:rPr>
              <a:t>Clear path for escalation of decisions,</a:t>
            </a:r>
          </a:p>
          <a:p>
            <a:pPr marL="285750" indent="-285750">
              <a:buFont typeface="Wingdings" panose="05000000000000000000" pitchFamily="2" charset="2"/>
              <a:buChar char="q"/>
            </a:pPr>
            <a:r>
              <a:rPr lang="en-US" sz="2000" b="0" i="0" u="none" strike="noStrike" baseline="0" dirty="0">
                <a:latin typeface="HelveticaNeue-Condensed"/>
              </a:rPr>
              <a:t>Clear line and scope of authority,</a:t>
            </a:r>
          </a:p>
          <a:p>
            <a:pPr marL="285750" indent="-285750">
              <a:buFont typeface="Wingdings" panose="05000000000000000000" pitchFamily="2" charset="2"/>
              <a:buChar char="q"/>
            </a:pPr>
            <a:r>
              <a:rPr lang="en-US" sz="1600" b="0" i="0" u="none" strike="noStrike" baseline="0" dirty="0">
                <a:latin typeface="Wingdings-Regular"/>
              </a:rPr>
              <a:t> </a:t>
            </a:r>
            <a:r>
              <a:rPr lang="en-US" sz="2000" b="0" i="0" u="none" strike="noStrike" baseline="0" dirty="0">
                <a:latin typeface="HelveticaNeue-Condensed"/>
              </a:rPr>
              <a:t>Delegation capabilities,</a:t>
            </a:r>
          </a:p>
          <a:p>
            <a:pPr marL="285750" indent="-285750">
              <a:buFont typeface="Wingdings" panose="05000000000000000000" pitchFamily="2" charset="2"/>
              <a:buChar char="q"/>
            </a:pPr>
            <a:r>
              <a:rPr lang="en-US" sz="1600" b="0" i="0" u="none" strike="noStrike" baseline="0" dirty="0">
                <a:latin typeface="Wingdings-Regular"/>
              </a:rPr>
              <a:t> </a:t>
            </a:r>
            <a:r>
              <a:rPr lang="en-US" sz="2000" b="0" i="0" u="none" strike="noStrike" baseline="0" dirty="0">
                <a:latin typeface="HelveticaNeue-Condensed"/>
              </a:rPr>
              <a:t>Accountability assignment,</a:t>
            </a:r>
          </a:p>
          <a:p>
            <a:pPr marL="285750" indent="-285750">
              <a:buFont typeface="Wingdings" panose="05000000000000000000" pitchFamily="2" charset="2"/>
              <a:buChar char="q"/>
            </a:pPr>
            <a:r>
              <a:rPr lang="en-US" sz="2000" b="0" i="0" u="none" strike="noStrike" baseline="0" dirty="0">
                <a:latin typeface="HelveticaNeue-Condensed"/>
              </a:rPr>
              <a:t>Responsibility assignment,</a:t>
            </a:r>
          </a:p>
          <a:p>
            <a:pPr marL="285750" indent="-285750">
              <a:buFont typeface="Wingdings" panose="05000000000000000000" pitchFamily="2" charset="2"/>
              <a:buChar char="q"/>
            </a:pPr>
            <a:r>
              <a:rPr lang="en-US" sz="1600" b="0" i="0" u="none" strike="noStrike" baseline="0" dirty="0">
                <a:latin typeface="Wingdings-Regular"/>
              </a:rPr>
              <a:t> </a:t>
            </a:r>
            <a:r>
              <a:rPr lang="en-US" sz="2000" b="0" i="0" u="none" strike="noStrike" baseline="0" dirty="0">
                <a:latin typeface="HelveticaNeue-Condensed"/>
              </a:rPr>
              <a:t>Adaptability of design,</a:t>
            </a:r>
          </a:p>
          <a:p>
            <a:pPr marL="285750" indent="-285750">
              <a:buFont typeface="Wingdings" panose="05000000000000000000" pitchFamily="2" charset="2"/>
              <a:buChar char="q"/>
            </a:pPr>
            <a:r>
              <a:rPr lang="en-US" sz="2000" b="0" i="0" u="none" strike="noStrike" baseline="0" dirty="0">
                <a:latin typeface="HelveticaNeue-Condensed"/>
              </a:rPr>
              <a:t>Simplicity of design,</a:t>
            </a:r>
          </a:p>
          <a:p>
            <a:pPr marL="285750" indent="-285750">
              <a:buFont typeface="Wingdings" panose="05000000000000000000" pitchFamily="2" charset="2"/>
              <a:buChar char="q"/>
            </a:pPr>
            <a:r>
              <a:rPr lang="en-US" sz="2000" b="0" i="0" u="none" strike="noStrike" baseline="0" dirty="0">
                <a:latin typeface="HelveticaNeue-Condensed"/>
              </a:rPr>
              <a:t>Efficiency of performance,</a:t>
            </a:r>
          </a:p>
          <a:p>
            <a:pPr marL="285750" indent="-285750">
              <a:buFont typeface="Wingdings" panose="05000000000000000000" pitchFamily="2" charset="2"/>
              <a:buChar char="q"/>
            </a:pPr>
            <a:r>
              <a:rPr lang="en-US" sz="2000" b="0" i="0" u="none" strike="noStrike" baseline="0" dirty="0">
                <a:latin typeface="HelveticaNeue-Condensed"/>
              </a:rPr>
              <a:t>Cost considerations,</a:t>
            </a:r>
          </a:p>
          <a:p>
            <a:pPr marL="285750" indent="-285750">
              <a:buFont typeface="Wingdings" panose="05000000000000000000" pitchFamily="2" charset="2"/>
              <a:buChar char="q"/>
            </a:pPr>
            <a:r>
              <a:rPr lang="en-US" sz="2000" b="0" i="0" u="none" strike="noStrike" baseline="0" dirty="0">
                <a:latin typeface="HelveticaNeue-Condensed"/>
              </a:rPr>
              <a:t>Physical locations (e.g., </a:t>
            </a:r>
            <a:r>
              <a:rPr lang="en-US" sz="2000" b="0" i="0" u="none" strike="noStrike" baseline="0" dirty="0" err="1">
                <a:latin typeface="HelveticaNeue-Condensed"/>
              </a:rPr>
              <a:t>colocated</a:t>
            </a:r>
            <a:r>
              <a:rPr lang="en-US" sz="2000" b="0" i="0" u="none" strike="noStrike" baseline="0" dirty="0">
                <a:latin typeface="HelveticaNeue-Condensed"/>
              </a:rPr>
              <a:t>, regional, and virtual), </a:t>
            </a:r>
            <a:r>
              <a:rPr lang="en-US" sz="1600" b="0" i="0" u="none" strike="noStrike" baseline="0" dirty="0">
                <a:latin typeface="Wingdings-Regular"/>
              </a:rPr>
              <a:t>u </a:t>
            </a:r>
            <a:r>
              <a:rPr lang="en-US" sz="2000" b="0" i="0" u="none" strike="noStrike" baseline="0" dirty="0">
                <a:latin typeface="HelveticaNeue-Condensed"/>
              </a:rPr>
              <a:t>Clear communication (e.g., policies, status of work, and organization’s vision).</a:t>
            </a:r>
            <a:endParaRPr lang="en-US" sz="2000" dirty="0"/>
          </a:p>
        </p:txBody>
      </p:sp>
    </p:spTree>
    <p:extLst>
      <p:ext uri="{BB962C8B-B14F-4D97-AF65-F5344CB8AC3E}">
        <p14:creationId xmlns:p14="http://schemas.microsoft.com/office/powerpoint/2010/main" val="1757293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3937" y="416913"/>
            <a:ext cx="4673074" cy="369332"/>
          </a:xfrm>
          <a:prstGeom prst="rect">
            <a:avLst/>
          </a:prstGeom>
        </p:spPr>
        <p:txBody>
          <a:bodyPr wrap="none">
            <a:spAutoFit/>
          </a:bodyPr>
          <a:lstStyle/>
          <a:p>
            <a:r>
              <a:rPr lang="en-US" b="1" dirty="0">
                <a:latin typeface="HelveticaNeue-BoldCond"/>
              </a:rPr>
              <a:t>THE ROLE OF THE PROJECT MANAGER</a:t>
            </a:r>
            <a:endParaRPr lang="en-US" dirty="0"/>
          </a:p>
        </p:txBody>
      </p:sp>
      <p:pic>
        <p:nvPicPr>
          <p:cNvPr id="5" name="Picture 4"/>
          <p:cNvPicPr>
            <a:picLocks noChangeAspect="1"/>
          </p:cNvPicPr>
          <p:nvPr/>
        </p:nvPicPr>
        <p:blipFill>
          <a:blip r:embed="rId2">
            <a:biLevel thresh="75000"/>
          </a:blip>
          <a:stretch>
            <a:fillRect/>
          </a:stretch>
        </p:blipFill>
        <p:spPr>
          <a:xfrm>
            <a:off x="268603" y="1411887"/>
            <a:ext cx="5838140" cy="3894039"/>
          </a:xfrm>
          <a:prstGeom prst="roundRect">
            <a:avLst>
              <a:gd name="adj" fmla="val 8594"/>
            </a:avLst>
          </a:prstGeom>
          <a:solidFill>
            <a:srgbClr val="FFFFFF">
              <a:shade val="85000"/>
            </a:srgbClr>
          </a:solidFill>
          <a:ln>
            <a:solidFill>
              <a:srgbClr val="FF0000"/>
            </a:solidFill>
          </a:ln>
          <a:effectLst>
            <a:reflection blurRad="12700" stA="38000" endPos="28000" dist="5000" dir="5400000" sy="-100000" algn="bl" rotWithShape="0"/>
          </a:effectLst>
        </p:spPr>
      </p:pic>
      <p:pic>
        <p:nvPicPr>
          <p:cNvPr id="6" name="Picture 5"/>
          <p:cNvPicPr>
            <a:picLocks noChangeAspect="1"/>
          </p:cNvPicPr>
          <p:nvPr/>
        </p:nvPicPr>
        <p:blipFill>
          <a:blip r:embed="rId3">
            <a:biLevel thresh="75000"/>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6327011" y="1312328"/>
            <a:ext cx="5725324" cy="5268060"/>
          </a:xfrm>
          <a:prstGeom prst="rect">
            <a:avLst/>
          </a:prstGeom>
        </p:spPr>
      </p:pic>
      <p:sp>
        <p:nvSpPr>
          <p:cNvPr id="2" name="Rectangle 1"/>
          <p:cNvSpPr/>
          <p:nvPr/>
        </p:nvSpPr>
        <p:spPr>
          <a:xfrm>
            <a:off x="9498382" y="3845913"/>
            <a:ext cx="2774221" cy="369332"/>
          </a:xfrm>
          <a:prstGeom prst="rect">
            <a:avLst/>
          </a:prstGeom>
        </p:spPr>
        <p:txBody>
          <a:bodyPr wrap="none">
            <a:spAutoFit/>
          </a:bodyPr>
          <a:lstStyle/>
          <a:p>
            <a:r>
              <a:rPr lang="en-US" dirty="0"/>
              <a:t>A Public Private Partnership</a:t>
            </a:r>
          </a:p>
        </p:txBody>
      </p:sp>
    </p:spTree>
    <p:extLst>
      <p:ext uri="{BB962C8B-B14F-4D97-AF65-F5344CB8AC3E}">
        <p14:creationId xmlns:p14="http://schemas.microsoft.com/office/powerpoint/2010/main" val="272461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7304" y="661737"/>
            <a:ext cx="10992853" cy="4862870"/>
          </a:xfrm>
          <a:prstGeom prst="rect">
            <a:avLst/>
          </a:prstGeom>
        </p:spPr>
        <p:txBody>
          <a:bodyPr wrap="square">
            <a:spAutoFit/>
          </a:bodyPr>
          <a:lstStyle/>
          <a:p>
            <a:pPr algn="just"/>
            <a:r>
              <a:rPr lang="en-US" sz="2000" b="1" dirty="0">
                <a:latin typeface="HelveticaNeue-MediumCond"/>
              </a:rPr>
              <a:t>QUALITIES OF GOOD PROJECT  PROJECT MANAGER</a:t>
            </a:r>
          </a:p>
          <a:p>
            <a:pPr algn="just"/>
            <a:endParaRPr lang="en-US" sz="2000" dirty="0">
              <a:latin typeface="HelveticaNeue-MediumCond"/>
            </a:endParaRPr>
          </a:p>
          <a:p>
            <a:pPr marL="285750" indent="-285750" algn="just">
              <a:buFont typeface="Wingdings" panose="05000000000000000000" pitchFamily="2" charset="2"/>
              <a:buChar char="q"/>
            </a:pPr>
            <a:r>
              <a:rPr lang="en-US" dirty="0">
                <a:latin typeface="HelveticaNeue-Condensed"/>
              </a:rPr>
              <a:t>The </a:t>
            </a:r>
            <a:r>
              <a:rPr lang="en-US" b="1" dirty="0">
                <a:latin typeface="HelveticaNeue-Condensed"/>
              </a:rPr>
              <a:t>project manager leads the project team </a:t>
            </a:r>
            <a:r>
              <a:rPr lang="en-US" dirty="0">
                <a:latin typeface="HelveticaNeue-Condensed"/>
              </a:rPr>
              <a:t>to meet the project’s objectives and stakeholders’ expectations. The project manager works to balance the competing constraints on the project with the resources available.</a:t>
            </a:r>
          </a:p>
          <a:p>
            <a:pPr marL="285750" indent="-285750" algn="just">
              <a:buFont typeface="Wingdings" panose="05000000000000000000" pitchFamily="2" charset="2"/>
              <a:buChar char="q"/>
            </a:pPr>
            <a:endParaRPr lang="en-US" dirty="0">
              <a:latin typeface="HelveticaNeue-Condensed"/>
            </a:endParaRPr>
          </a:p>
          <a:p>
            <a:pPr marL="285750" indent="-285750" algn="just">
              <a:buFont typeface="Wingdings" panose="05000000000000000000" pitchFamily="2" charset="2"/>
              <a:buChar char="q"/>
            </a:pPr>
            <a:r>
              <a:rPr lang="en-US" dirty="0">
                <a:latin typeface="HelveticaNeue-Condensed"/>
              </a:rPr>
              <a:t>The project manager </a:t>
            </a:r>
            <a:r>
              <a:rPr lang="en-US" b="1" dirty="0">
                <a:latin typeface="HelveticaNeue-Condensed"/>
              </a:rPr>
              <a:t>also performs communication </a:t>
            </a:r>
            <a:r>
              <a:rPr lang="en-US" dirty="0">
                <a:latin typeface="HelveticaNeue-Condensed"/>
              </a:rPr>
              <a:t>roles between the project sponsor, team members, and other stakeholders. This includes </a:t>
            </a:r>
            <a:r>
              <a:rPr lang="en-US" b="1" dirty="0">
                <a:latin typeface="HelveticaNeue-Condensed"/>
              </a:rPr>
              <a:t>providing direction and presenting</a:t>
            </a:r>
            <a:r>
              <a:rPr lang="en-US" dirty="0">
                <a:latin typeface="HelveticaNeue-Condensed"/>
              </a:rPr>
              <a:t> the vision of success for the project. The project manager </a:t>
            </a:r>
            <a:r>
              <a:rPr lang="en-US" b="1" dirty="0">
                <a:latin typeface="HelveticaNeue-Condensed"/>
              </a:rPr>
              <a:t>uses soft skills </a:t>
            </a:r>
            <a:r>
              <a:rPr lang="en-US" dirty="0">
                <a:latin typeface="HelveticaNeue-Condensed"/>
              </a:rPr>
              <a:t>(e.g., interpersonal skills and the ability to manage people) to balance the conflicting and competing goals of the project stakeholders in order to achieve consensus. In this context, consensus means that the relevant stakeholders support the project decisions and actions even when there is not 100% agreement.</a:t>
            </a:r>
          </a:p>
          <a:p>
            <a:pPr marL="285750" indent="-285750" algn="just">
              <a:buFont typeface="Wingdings" panose="05000000000000000000" pitchFamily="2" charset="2"/>
              <a:buChar char="q"/>
            </a:pPr>
            <a:endParaRPr lang="en-US" dirty="0">
              <a:latin typeface="HelveticaNeue-Condensed"/>
            </a:endParaRPr>
          </a:p>
          <a:p>
            <a:pPr marL="285750" indent="-285750" algn="just">
              <a:buFont typeface="Wingdings" panose="05000000000000000000" pitchFamily="2" charset="2"/>
              <a:buChar char="q"/>
            </a:pPr>
            <a:r>
              <a:rPr lang="en-US" dirty="0">
                <a:latin typeface="HelveticaNeue-Condensed"/>
              </a:rPr>
              <a:t>Research shows that successful project managers consistently and effectively use certain essential skills. Research reveals that the top 2% of project managers as designated by their bosses and team members distinguish themselves by demonstrating superior relationship and communication skills while displaying a positive attitude</a:t>
            </a:r>
            <a:endParaRPr lang="en-US" dirty="0"/>
          </a:p>
        </p:txBody>
      </p:sp>
    </p:spTree>
    <p:extLst>
      <p:ext uri="{BB962C8B-B14F-4D97-AF65-F5344CB8AC3E}">
        <p14:creationId xmlns:p14="http://schemas.microsoft.com/office/powerpoint/2010/main" val="1721259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2339" y="609418"/>
            <a:ext cx="4378122" cy="369332"/>
          </a:xfrm>
          <a:prstGeom prst="rect">
            <a:avLst/>
          </a:prstGeom>
        </p:spPr>
        <p:txBody>
          <a:bodyPr wrap="none">
            <a:spAutoFit/>
          </a:bodyPr>
          <a:lstStyle/>
          <a:p>
            <a:r>
              <a:rPr lang="en-US" b="1" dirty="0">
                <a:latin typeface="HelveticaNeue-BoldCond"/>
              </a:rPr>
              <a:t>PROJECT MANAGER COMPETENCES</a:t>
            </a:r>
            <a:endParaRPr lang="en-US" dirty="0"/>
          </a:p>
        </p:txBody>
      </p:sp>
      <p:sp>
        <p:nvSpPr>
          <p:cNvPr id="3" name="Rectangle 2"/>
          <p:cNvSpPr/>
          <p:nvPr/>
        </p:nvSpPr>
        <p:spPr>
          <a:xfrm>
            <a:off x="1392338" y="1510424"/>
            <a:ext cx="10326419" cy="4154984"/>
          </a:xfrm>
          <a:prstGeom prst="rect">
            <a:avLst/>
          </a:prstGeom>
        </p:spPr>
        <p:txBody>
          <a:bodyPr wrap="square">
            <a:spAutoFit/>
          </a:bodyPr>
          <a:lstStyle/>
          <a:p>
            <a:pPr algn="just"/>
            <a:r>
              <a:rPr lang="en-US" sz="2400" b="1" dirty="0">
                <a:latin typeface="HelveticaNeue-BoldCond"/>
              </a:rPr>
              <a:t>Technical : </a:t>
            </a:r>
            <a:r>
              <a:rPr lang="en-US" sz="2400" dirty="0">
                <a:latin typeface="HelveticaNeue-Condensed"/>
              </a:rPr>
              <a:t>The knowledge, skills, and behaviors related to specific domains of project, program, and portfolio management. </a:t>
            </a:r>
          </a:p>
          <a:p>
            <a:pPr algn="just"/>
            <a:endParaRPr lang="en-US" sz="2400" dirty="0">
              <a:latin typeface="HelveticaNeue-Condensed"/>
            </a:endParaRPr>
          </a:p>
          <a:p>
            <a:pPr algn="just"/>
            <a:r>
              <a:rPr lang="en-US" sz="2400" dirty="0">
                <a:latin typeface="HelveticaNeue-Condensed"/>
              </a:rPr>
              <a:t>The technical aspects of performing one’s role.</a:t>
            </a:r>
          </a:p>
          <a:p>
            <a:pPr algn="just"/>
            <a:r>
              <a:rPr lang="en-US" sz="2400" b="1" dirty="0">
                <a:latin typeface="HelveticaNeue-BoldCond"/>
              </a:rPr>
              <a:t>Leadership. </a:t>
            </a:r>
            <a:r>
              <a:rPr lang="en-US" sz="2400" dirty="0">
                <a:latin typeface="HelveticaNeue-Condensed"/>
              </a:rPr>
              <a:t>The knowledge, skills, and behaviors needed to guide, motivate, and direct a team, to help an organization achieve its business goals.</a:t>
            </a:r>
          </a:p>
          <a:p>
            <a:pPr algn="just"/>
            <a:endParaRPr lang="en-US" sz="2400" dirty="0">
              <a:latin typeface="HelveticaNeue-Condensed"/>
            </a:endParaRPr>
          </a:p>
          <a:p>
            <a:pPr algn="just"/>
            <a:r>
              <a:rPr lang="en-US" sz="2400" b="1" dirty="0">
                <a:latin typeface="HelveticaNeue-BoldCond"/>
              </a:rPr>
              <a:t>Strategic and business management. </a:t>
            </a:r>
            <a:r>
              <a:rPr lang="en-US" sz="2400" dirty="0">
                <a:latin typeface="HelveticaNeue-Condensed"/>
              </a:rPr>
              <a:t>The knowledge of and expertise in the industry and organization that enhanced performance and better delivers business outcomes.</a:t>
            </a:r>
            <a:endParaRPr lang="en-US" sz="2400" dirty="0"/>
          </a:p>
        </p:txBody>
      </p:sp>
    </p:spTree>
    <p:extLst>
      <p:ext uri="{BB962C8B-B14F-4D97-AF65-F5344CB8AC3E}">
        <p14:creationId xmlns:p14="http://schemas.microsoft.com/office/powerpoint/2010/main" val="337250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09459" y="93611"/>
            <a:ext cx="6527414" cy="6427505"/>
          </a:xfrm>
          <a:prstGeom prst="rect">
            <a:avLst/>
          </a:prstGeom>
        </p:spPr>
      </p:pic>
    </p:spTree>
    <p:extLst>
      <p:ext uri="{BB962C8B-B14F-4D97-AF65-F5344CB8AC3E}">
        <p14:creationId xmlns:p14="http://schemas.microsoft.com/office/powerpoint/2010/main" val="3285144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115" y="1237941"/>
            <a:ext cx="11606463" cy="4524315"/>
          </a:xfrm>
          <a:prstGeom prst="rect">
            <a:avLst/>
          </a:prstGeom>
        </p:spPr>
        <p:txBody>
          <a:bodyPr wrap="square">
            <a:spAutoFit/>
          </a:bodyPr>
          <a:lstStyle/>
          <a:p>
            <a:pPr algn="just"/>
            <a:r>
              <a:rPr lang="en-US" sz="2400" dirty="0">
                <a:latin typeface="HelveticaNeue-Condensed"/>
              </a:rPr>
              <a:t>The project manager should be knowledgeable enough to explain to others the following aspects of the organization:</a:t>
            </a:r>
          </a:p>
          <a:p>
            <a:pPr algn="just"/>
            <a:endParaRPr lang="en-US" sz="2400" dirty="0">
              <a:latin typeface="HelveticaNeue-Condensed"/>
            </a:endParaRPr>
          </a:p>
          <a:p>
            <a:pPr marL="285750" indent="-285750" algn="just">
              <a:buFont typeface="Wingdings" panose="05000000000000000000" pitchFamily="2" charset="2"/>
              <a:buChar char="q"/>
            </a:pPr>
            <a:r>
              <a:rPr lang="en-US" sz="2400" dirty="0">
                <a:latin typeface="HelveticaNeue-Condensed"/>
              </a:rPr>
              <a:t>Strategy;</a:t>
            </a:r>
          </a:p>
          <a:p>
            <a:pPr marL="285750" indent="-285750" algn="just">
              <a:buFont typeface="Wingdings" panose="05000000000000000000" pitchFamily="2" charset="2"/>
              <a:buChar char="q"/>
            </a:pPr>
            <a:r>
              <a:rPr lang="en-US" sz="2400" dirty="0">
                <a:latin typeface="HelveticaNeue-Condensed"/>
              </a:rPr>
              <a:t>Mission;</a:t>
            </a:r>
            <a:r>
              <a:rPr lang="en-US" dirty="0">
                <a:latin typeface="Wingdings-Regular"/>
              </a:rPr>
              <a:t> </a:t>
            </a:r>
          </a:p>
          <a:p>
            <a:pPr marL="285750" indent="-285750" algn="just">
              <a:buFont typeface="Wingdings" panose="05000000000000000000" pitchFamily="2" charset="2"/>
              <a:buChar char="q"/>
            </a:pPr>
            <a:r>
              <a:rPr lang="en-US" sz="2400" dirty="0">
                <a:latin typeface="HelveticaNeue-Condensed"/>
              </a:rPr>
              <a:t>Goals and objectives;</a:t>
            </a:r>
          </a:p>
          <a:p>
            <a:pPr marL="285750" indent="-285750" algn="just">
              <a:buFont typeface="Wingdings" panose="05000000000000000000" pitchFamily="2" charset="2"/>
              <a:buChar char="q"/>
            </a:pPr>
            <a:r>
              <a:rPr lang="en-US" sz="2400" dirty="0">
                <a:latin typeface="HelveticaNeue-Condensed"/>
              </a:rPr>
              <a:t>Products and services;</a:t>
            </a:r>
          </a:p>
          <a:p>
            <a:pPr marL="285750" indent="-285750" algn="just">
              <a:buFont typeface="Wingdings" panose="05000000000000000000" pitchFamily="2" charset="2"/>
              <a:buChar char="q"/>
            </a:pPr>
            <a:r>
              <a:rPr lang="en-US" sz="2400" dirty="0">
                <a:latin typeface="HelveticaNeue-Condensed"/>
              </a:rPr>
              <a:t>Operations (e.g., location, type, technology);</a:t>
            </a:r>
          </a:p>
          <a:p>
            <a:pPr marL="285750" indent="-285750" algn="just">
              <a:buFont typeface="Wingdings" panose="05000000000000000000" pitchFamily="2" charset="2"/>
              <a:buChar char="q"/>
            </a:pPr>
            <a:r>
              <a:rPr lang="en-US" sz="2400" dirty="0">
                <a:latin typeface="HelveticaNeue-Condensed"/>
              </a:rPr>
              <a:t>The market and the market condition, such as customers, state of the market (i.e., growing or shrinking), and</a:t>
            </a:r>
          </a:p>
          <a:p>
            <a:pPr marL="285750" indent="-285750" algn="just">
              <a:buFont typeface="Wingdings" panose="05000000000000000000" pitchFamily="2" charset="2"/>
              <a:buChar char="q"/>
            </a:pPr>
            <a:r>
              <a:rPr lang="en-US" sz="2400" dirty="0">
                <a:latin typeface="HelveticaNeue-Condensed"/>
              </a:rPr>
              <a:t>time-to-market factors, etc.; and</a:t>
            </a:r>
          </a:p>
          <a:p>
            <a:pPr marL="285750" indent="-285750" algn="just">
              <a:buFont typeface="Wingdings" panose="05000000000000000000" pitchFamily="2" charset="2"/>
              <a:buChar char="q"/>
            </a:pPr>
            <a:r>
              <a:rPr lang="en-US" sz="2400" dirty="0">
                <a:latin typeface="HelveticaNeue-Condensed"/>
              </a:rPr>
              <a:t>Competition (e.g., what, who, position in the market place).</a:t>
            </a:r>
          </a:p>
        </p:txBody>
      </p:sp>
    </p:spTree>
    <p:extLst>
      <p:ext uri="{BB962C8B-B14F-4D97-AF65-F5344CB8AC3E}">
        <p14:creationId xmlns:p14="http://schemas.microsoft.com/office/powerpoint/2010/main" val="1483877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567" y="1681116"/>
            <a:ext cx="10198769" cy="3908762"/>
          </a:xfrm>
          <a:prstGeom prst="rect">
            <a:avLst/>
          </a:prstGeom>
          <a:noFill/>
        </p:spPr>
        <p:txBody>
          <a:bodyPr wrap="square">
            <a:spAutoFit/>
          </a:bodyPr>
          <a:lstStyle/>
          <a:p>
            <a:pPr algn="just"/>
            <a:r>
              <a:rPr lang="en-US" sz="2800" dirty="0">
                <a:latin typeface="HelveticaNeue-MediumCond"/>
              </a:rPr>
              <a:t>LEADERSHIP SKILLS IN PROJECT MANAGER</a:t>
            </a:r>
          </a:p>
          <a:p>
            <a:pPr algn="just"/>
            <a:endParaRPr lang="en-US" sz="2800" dirty="0">
              <a:latin typeface="HelveticaNeue-MediumCond"/>
            </a:endParaRPr>
          </a:p>
          <a:p>
            <a:pPr algn="just"/>
            <a:r>
              <a:rPr lang="en-US" sz="2400" b="1" dirty="0">
                <a:latin typeface="HelveticaNeue-Condensed"/>
              </a:rPr>
              <a:t>Leadership skills involve the ability to guide, motivate, and direct a team</a:t>
            </a:r>
            <a:r>
              <a:rPr lang="en-US" sz="2400" dirty="0">
                <a:latin typeface="HelveticaNeue-Condensed"/>
              </a:rPr>
              <a:t>. These skills may include </a:t>
            </a:r>
            <a:r>
              <a:rPr lang="en-US" sz="2400" b="1" dirty="0">
                <a:latin typeface="HelveticaNeue-Condensed"/>
              </a:rPr>
              <a:t>demonstrating</a:t>
            </a:r>
            <a:r>
              <a:rPr lang="en-US" sz="2400" dirty="0">
                <a:latin typeface="HelveticaNeue-Condensed"/>
              </a:rPr>
              <a:t> essential capabilities such as negotiation, resilience, communication, problem solving, critical thinking, and </a:t>
            </a:r>
            <a:r>
              <a:rPr lang="en-US" sz="2400" b="1" dirty="0">
                <a:latin typeface="HelveticaNeue-Condensed"/>
              </a:rPr>
              <a:t>interpersonal skills.</a:t>
            </a:r>
            <a:r>
              <a:rPr lang="en-US" sz="2400" dirty="0">
                <a:latin typeface="HelveticaNeue-Condensed"/>
              </a:rPr>
              <a:t> Projects are becoming increasingly more complicated with more and more businesses executing their strategy through projects. Project management is more than just working with numbers, templates, charts, graphs, and computing</a:t>
            </a:r>
          </a:p>
          <a:p>
            <a:pPr algn="just"/>
            <a:r>
              <a:rPr lang="en-US" sz="2400" dirty="0">
                <a:latin typeface="HelveticaNeue-Condensed"/>
              </a:rPr>
              <a:t>systems. </a:t>
            </a:r>
            <a:endParaRPr lang="en-US" sz="2400" dirty="0"/>
          </a:p>
        </p:txBody>
      </p:sp>
    </p:spTree>
    <p:extLst>
      <p:ext uri="{BB962C8B-B14F-4D97-AF65-F5344CB8AC3E}">
        <p14:creationId xmlns:p14="http://schemas.microsoft.com/office/powerpoint/2010/main" val="720795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4505" y="584810"/>
            <a:ext cx="10198768" cy="5262979"/>
          </a:xfrm>
          <a:prstGeom prst="rect">
            <a:avLst/>
          </a:prstGeom>
        </p:spPr>
        <p:txBody>
          <a:bodyPr wrap="square">
            <a:spAutoFit/>
          </a:bodyPr>
          <a:lstStyle/>
          <a:p>
            <a:pPr marL="342900" indent="-342900">
              <a:buFont typeface="Wingdings" panose="05000000000000000000" pitchFamily="2" charset="2"/>
              <a:buChar char="q"/>
            </a:pPr>
            <a:r>
              <a:rPr lang="en-US" sz="2400" dirty="0">
                <a:latin typeface="HelveticaNeue-Condensed"/>
              </a:rPr>
              <a:t>Being a </a:t>
            </a:r>
            <a:r>
              <a:rPr lang="en-US" sz="2400" b="1" dirty="0">
                <a:latin typeface="HelveticaNeue-Condensed"/>
              </a:rPr>
              <a:t>visionary</a:t>
            </a:r>
            <a:r>
              <a:rPr lang="en-US" sz="2400" dirty="0">
                <a:latin typeface="HelveticaNeue-Condensed"/>
              </a:rPr>
              <a:t> (e.g., help to describe the products, goals, and objectives of the project; able to dream and translate those dreams for others);</a:t>
            </a:r>
          </a:p>
          <a:p>
            <a:pPr marL="342900" indent="-342900">
              <a:buFont typeface="Wingdings" panose="05000000000000000000" pitchFamily="2" charset="2"/>
              <a:buChar char="q"/>
            </a:pPr>
            <a:r>
              <a:rPr lang="en-US" sz="2400" dirty="0">
                <a:latin typeface="HelveticaNeue-Condensed"/>
              </a:rPr>
              <a:t>Being </a:t>
            </a:r>
            <a:r>
              <a:rPr lang="en-US" sz="2400" b="1" dirty="0">
                <a:latin typeface="HelveticaNeue-Condensed"/>
              </a:rPr>
              <a:t>optimistic and positive</a:t>
            </a:r>
            <a:r>
              <a:rPr lang="en-US" sz="2400" dirty="0">
                <a:latin typeface="HelveticaNeue-Condensed"/>
              </a:rPr>
              <a:t>;</a:t>
            </a:r>
          </a:p>
          <a:p>
            <a:pPr marL="342900" indent="-342900">
              <a:buFont typeface="Wingdings" panose="05000000000000000000" pitchFamily="2" charset="2"/>
              <a:buChar char="q"/>
            </a:pPr>
            <a:r>
              <a:rPr lang="en-US" sz="2400" dirty="0">
                <a:latin typeface="HelveticaNeue-Condensed"/>
              </a:rPr>
              <a:t>Being </a:t>
            </a:r>
            <a:r>
              <a:rPr lang="en-US" sz="2400" b="1" dirty="0">
                <a:latin typeface="HelveticaNeue-Condensed"/>
              </a:rPr>
              <a:t>collaborative</a:t>
            </a:r>
            <a:r>
              <a:rPr lang="en-US" sz="2400" dirty="0">
                <a:latin typeface="HelveticaNeue-Condensed"/>
              </a:rPr>
              <a:t>;</a:t>
            </a:r>
          </a:p>
          <a:p>
            <a:pPr marL="342900" indent="-342900">
              <a:buFont typeface="Wingdings" panose="05000000000000000000" pitchFamily="2" charset="2"/>
              <a:buChar char="q"/>
            </a:pPr>
            <a:r>
              <a:rPr lang="en-US" sz="2400" dirty="0"/>
              <a:t>Managing </a:t>
            </a:r>
            <a:r>
              <a:rPr lang="en-US" sz="2400" b="1" dirty="0"/>
              <a:t>relationships and conflict</a:t>
            </a:r>
            <a:r>
              <a:rPr lang="en-US" sz="2400" dirty="0"/>
              <a:t> by:</a:t>
            </a:r>
          </a:p>
          <a:p>
            <a:pPr marL="342900" indent="-342900">
              <a:buFont typeface="Wingdings" panose="05000000000000000000" pitchFamily="2" charset="2"/>
              <a:buChar char="q"/>
            </a:pPr>
            <a:r>
              <a:rPr lang="en-US" sz="2400" dirty="0"/>
              <a:t>Building </a:t>
            </a:r>
            <a:r>
              <a:rPr lang="en-US" sz="2400" b="1" dirty="0"/>
              <a:t>trust</a:t>
            </a:r>
            <a:r>
              <a:rPr lang="en-US" sz="2400" dirty="0"/>
              <a:t>;</a:t>
            </a:r>
          </a:p>
          <a:p>
            <a:pPr marL="342900" indent="-342900">
              <a:buFont typeface="Wingdings" panose="05000000000000000000" pitchFamily="2" charset="2"/>
              <a:buChar char="q"/>
            </a:pPr>
            <a:r>
              <a:rPr lang="en-US" sz="2400" dirty="0"/>
              <a:t>Satisfying concerns;</a:t>
            </a:r>
          </a:p>
          <a:p>
            <a:pPr marL="342900" indent="-342900">
              <a:buFont typeface="Wingdings" panose="05000000000000000000" pitchFamily="2" charset="2"/>
              <a:buChar char="q"/>
            </a:pPr>
            <a:r>
              <a:rPr lang="en-US" sz="2400" dirty="0"/>
              <a:t>Seeking consensus;</a:t>
            </a:r>
          </a:p>
          <a:p>
            <a:pPr marL="342900" indent="-342900">
              <a:buFont typeface="Wingdings" panose="05000000000000000000" pitchFamily="2" charset="2"/>
              <a:buChar char="q"/>
            </a:pPr>
            <a:r>
              <a:rPr lang="en-US" sz="2400" dirty="0"/>
              <a:t>Balancing competing and opposing goals;</a:t>
            </a:r>
          </a:p>
          <a:p>
            <a:pPr marL="342900" indent="-342900">
              <a:buFont typeface="Wingdings" panose="05000000000000000000" pitchFamily="2" charset="2"/>
              <a:buChar char="q"/>
            </a:pPr>
            <a:r>
              <a:rPr lang="en-US" sz="2400" dirty="0"/>
              <a:t>Applying persuasion, </a:t>
            </a:r>
            <a:r>
              <a:rPr lang="en-US" sz="2400" b="1" dirty="0"/>
              <a:t>negotiation, compromise, and conflict resolution </a:t>
            </a:r>
            <a:r>
              <a:rPr lang="en-US" sz="2400" dirty="0"/>
              <a:t>skills;</a:t>
            </a:r>
          </a:p>
          <a:p>
            <a:pPr marL="342900" indent="-342900">
              <a:buFont typeface="Wingdings" panose="05000000000000000000" pitchFamily="2" charset="2"/>
              <a:buChar char="q"/>
            </a:pPr>
            <a:r>
              <a:rPr lang="en-US" sz="2400" dirty="0"/>
              <a:t>Developing and </a:t>
            </a:r>
            <a:r>
              <a:rPr lang="en-US" sz="2400" b="1" dirty="0"/>
              <a:t>nurturing personal </a:t>
            </a:r>
            <a:r>
              <a:rPr lang="en-US" sz="2400" dirty="0"/>
              <a:t>and professional networks;</a:t>
            </a:r>
          </a:p>
          <a:p>
            <a:pPr marL="342900" indent="-342900">
              <a:buFont typeface="Wingdings" panose="05000000000000000000" pitchFamily="2" charset="2"/>
              <a:buChar char="q"/>
            </a:pPr>
            <a:r>
              <a:rPr lang="en-US" sz="2400" dirty="0"/>
              <a:t>Taking a </a:t>
            </a:r>
            <a:r>
              <a:rPr lang="en-US" sz="2400" b="1" dirty="0"/>
              <a:t>long-term view</a:t>
            </a:r>
            <a:r>
              <a:rPr lang="en-US" sz="2400" dirty="0"/>
              <a:t> that relationships are just as important as the project;</a:t>
            </a:r>
          </a:p>
        </p:txBody>
      </p:sp>
    </p:spTree>
    <p:extLst>
      <p:ext uri="{BB962C8B-B14F-4D97-AF65-F5344CB8AC3E}">
        <p14:creationId xmlns:p14="http://schemas.microsoft.com/office/powerpoint/2010/main" val="182466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duotone>
              <a:prstClr val="black"/>
              <a:schemeClr val="accent4">
                <a:tint val="45000"/>
                <a:satMod val="400000"/>
              </a:schemeClr>
            </a:duotone>
          </a:blip>
          <a:stretch>
            <a:fillRect/>
          </a:stretch>
        </p:blipFill>
        <p:spPr>
          <a:xfrm>
            <a:off x="1897983" y="185082"/>
            <a:ext cx="7430866" cy="6672918"/>
          </a:xfrm>
          <a:prstGeom prst="rect">
            <a:avLst/>
          </a:prstGeom>
        </p:spPr>
      </p:pic>
    </p:spTree>
    <p:extLst>
      <p:ext uri="{BB962C8B-B14F-4D97-AF65-F5344CB8AC3E}">
        <p14:creationId xmlns:p14="http://schemas.microsoft.com/office/powerpoint/2010/main" val="4154427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093" y="487025"/>
            <a:ext cx="10174707" cy="6001643"/>
          </a:xfrm>
          <a:prstGeom prst="rect">
            <a:avLst/>
          </a:prstGeom>
        </p:spPr>
        <p:txBody>
          <a:bodyPr wrap="square">
            <a:spAutoFit/>
          </a:bodyPr>
          <a:lstStyle/>
          <a:p>
            <a:pPr marL="285750" indent="-285750">
              <a:buFont typeface="Wingdings" panose="05000000000000000000" pitchFamily="2" charset="2"/>
              <a:buChar char="q"/>
            </a:pPr>
            <a:r>
              <a:rPr lang="en-US" sz="2400" dirty="0">
                <a:latin typeface="HelveticaNeue-Condensed"/>
              </a:rPr>
              <a:t>Continuously prioritizing work by reviewing and adjusting as necessary;</a:t>
            </a:r>
          </a:p>
          <a:p>
            <a:pPr marL="285750" indent="-285750">
              <a:buFont typeface="Wingdings" panose="05000000000000000000" pitchFamily="2" charset="2"/>
              <a:buChar char="q"/>
            </a:pPr>
            <a:r>
              <a:rPr lang="en-US" sz="2400" dirty="0">
                <a:latin typeface="HelveticaNeue-Condensed"/>
              </a:rPr>
              <a:t>Finding and using a prioritization method that works for them and the project;</a:t>
            </a:r>
          </a:p>
          <a:p>
            <a:pPr marL="285750" indent="-285750">
              <a:buFont typeface="Wingdings" panose="05000000000000000000" pitchFamily="2" charset="2"/>
              <a:buChar char="q"/>
            </a:pPr>
            <a:r>
              <a:rPr lang="en-US" sz="2400" dirty="0">
                <a:latin typeface="HelveticaNeue-Condensed"/>
              </a:rPr>
              <a:t>Differentiating high-level strategic priorities, especially those related to critical success factors for the project;</a:t>
            </a:r>
          </a:p>
          <a:p>
            <a:pPr marL="285750" indent="-285750">
              <a:buFont typeface="Wingdings" panose="05000000000000000000" pitchFamily="2" charset="2"/>
              <a:buChar char="q"/>
            </a:pPr>
            <a:r>
              <a:rPr lang="en-US" sz="2400" dirty="0">
                <a:latin typeface="HelveticaNeue-Condensed"/>
              </a:rPr>
              <a:t>Maintaining vigilance on primary project constraints;</a:t>
            </a:r>
          </a:p>
          <a:p>
            <a:pPr marL="285750" indent="-285750">
              <a:buFont typeface="Wingdings" panose="05000000000000000000" pitchFamily="2" charset="2"/>
              <a:buChar char="q"/>
            </a:pPr>
            <a:r>
              <a:rPr lang="en-US" sz="2400" dirty="0">
                <a:latin typeface="HelveticaNeue-Condensed"/>
              </a:rPr>
              <a:t>Remaining flexible on tactical priorities; and</a:t>
            </a:r>
          </a:p>
          <a:p>
            <a:pPr marL="285750" indent="-285750">
              <a:buFont typeface="Wingdings" panose="05000000000000000000" pitchFamily="2" charset="2"/>
              <a:buChar char="q"/>
            </a:pPr>
            <a:r>
              <a:rPr lang="en-US" sz="2400" dirty="0">
                <a:latin typeface="HelveticaNeue-Condensed"/>
              </a:rPr>
              <a:t>Being able to sift through massive amounts of information to obtain the most important information.</a:t>
            </a:r>
          </a:p>
          <a:p>
            <a:pPr marL="285750" indent="-285750">
              <a:buFont typeface="Wingdings" panose="05000000000000000000" pitchFamily="2" charset="2"/>
              <a:buChar char="q"/>
            </a:pPr>
            <a:r>
              <a:rPr lang="en-US" sz="2400" dirty="0">
                <a:latin typeface="HelveticaNeue-Condensed"/>
              </a:rPr>
              <a:t>Having a holistic and systemic view of the project, taking into account internal and external factors equally;</a:t>
            </a:r>
          </a:p>
          <a:p>
            <a:pPr marL="285750" indent="-285750">
              <a:buFont typeface="Wingdings" panose="05000000000000000000" pitchFamily="2" charset="2"/>
              <a:buChar char="q"/>
            </a:pPr>
            <a:r>
              <a:rPr lang="en-US" dirty="0">
                <a:latin typeface="Wingdings-Regular"/>
              </a:rPr>
              <a:t> </a:t>
            </a:r>
            <a:r>
              <a:rPr lang="en-US" sz="2400" dirty="0">
                <a:latin typeface="HelveticaNeue-Condensed"/>
              </a:rPr>
              <a:t>Being able to apply critical thinking (e.g., application of analytical methods to reach decisions) and identify him</a:t>
            </a:r>
          </a:p>
          <a:p>
            <a:pPr marL="285750" indent="-285750">
              <a:buFont typeface="Wingdings" panose="05000000000000000000" pitchFamily="2" charset="2"/>
              <a:buChar char="q"/>
            </a:pPr>
            <a:r>
              <a:rPr lang="en-US" sz="2400" dirty="0">
                <a:latin typeface="HelveticaNeue-Condensed"/>
              </a:rPr>
              <a:t>or herself as a change agent.</a:t>
            </a:r>
          </a:p>
          <a:p>
            <a:pPr marL="285750" indent="-285750">
              <a:buFont typeface="Wingdings" panose="05000000000000000000" pitchFamily="2" charset="2"/>
              <a:buChar char="q"/>
            </a:pPr>
            <a:r>
              <a:rPr lang="en-US" dirty="0">
                <a:latin typeface="Wingdings-Regular"/>
              </a:rPr>
              <a:t> </a:t>
            </a:r>
            <a:r>
              <a:rPr lang="en-US" sz="2400" dirty="0">
                <a:latin typeface="HelveticaNeue-Condensed"/>
              </a:rPr>
              <a:t>Being able to build effective teams, be service-oriented, and have fun and share humor effectively with team embers.</a:t>
            </a:r>
            <a:endParaRPr lang="en-US" sz="2400" dirty="0"/>
          </a:p>
        </p:txBody>
      </p:sp>
    </p:spTree>
    <p:extLst>
      <p:ext uri="{BB962C8B-B14F-4D97-AF65-F5344CB8AC3E}">
        <p14:creationId xmlns:p14="http://schemas.microsoft.com/office/powerpoint/2010/main" val="257476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7168" y="1070318"/>
            <a:ext cx="9440779" cy="5078313"/>
          </a:xfrm>
          <a:prstGeom prst="rect">
            <a:avLst/>
          </a:prstGeom>
        </p:spPr>
        <p:txBody>
          <a:bodyPr wrap="square">
            <a:spAutoFit/>
          </a:bodyPr>
          <a:lstStyle/>
          <a:p>
            <a:pPr algn="just"/>
            <a:r>
              <a:rPr lang="en-US" sz="2400" b="1" dirty="0">
                <a:latin typeface="HelveticaNeue-MediumCond"/>
              </a:rPr>
              <a:t>POLITICS, POWER, AND GETTING THINGS DONE</a:t>
            </a:r>
          </a:p>
          <a:p>
            <a:pPr algn="just"/>
            <a:endParaRPr lang="en-US" sz="2000" dirty="0">
              <a:latin typeface="HelveticaNeue-MediumCond"/>
            </a:endParaRPr>
          </a:p>
          <a:p>
            <a:pPr algn="just"/>
            <a:r>
              <a:rPr lang="en-US" sz="2000" dirty="0">
                <a:latin typeface="HelveticaNeue-Condensed"/>
              </a:rPr>
              <a:t>Leadership and management are ultimately about being able to get things done. The skills and qualities noted help the project manager to achieve the project goals and objectives. At the root of many of these skills and qualities is the ability to deal with politics. Politics involves influence, negotiation, autonomy, and power.</a:t>
            </a:r>
          </a:p>
          <a:p>
            <a:pPr algn="just"/>
            <a:endParaRPr lang="en-US" sz="2000" dirty="0">
              <a:latin typeface="HelveticaNeue-Condensed"/>
            </a:endParaRPr>
          </a:p>
          <a:p>
            <a:pPr algn="just"/>
            <a:r>
              <a:rPr lang="en-US" sz="2000" dirty="0">
                <a:latin typeface="HelveticaNeue-Condensed"/>
              </a:rPr>
              <a:t>Politics and its associated elements are not “good” or “bad,” “positive” or “negative” alone. The better the project</a:t>
            </a:r>
          </a:p>
          <a:p>
            <a:pPr algn="just"/>
            <a:endParaRPr lang="en-US" sz="2000" dirty="0">
              <a:latin typeface="HelveticaNeue-Condensed"/>
            </a:endParaRPr>
          </a:p>
          <a:p>
            <a:pPr algn="just"/>
            <a:r>
              <a:rPr lang="en-US" sz="2000" dirty="0">
                <a:latin typeface="HelveticaNeue-Condensed"/>
              </a:rPr>
              <a:t>manager understands how the organization works, the more likely he or she will be successful. The project manager</a:t>
            </a:r>
          </a:p>
          <a:p>
            <a:pPr algn="just"/>
            <a:endParaRPr lang="en-US" sz="2000" dirty="0">
              <a:latin typeface="HelveticaNeue-Condensed"/>
            </a:endParaRPr>
          </a:p>
          <a:p>
            <a:pPr algn="just"/>
            <a:r>
              <a:rPr lang="en-US" sz="2000" dirty="0">
                <a:latin typeface="HelveticaNeue-Condensed"/>
              </a:rPr>
              <a:t>observes and collects data about the project and organizational landscapes. The data then needs to be reviewed in the context of the project, the people involved, the organization, and the environment as a whole.</a:t>
            </a:r>
            <a:endParaRPr lang="en-US" sz="2000" dirty="0"/>
          </a:p>
        </p:txBody>
      </p:sp>
    </p:spTree>
    <p:extLst>
      <p:ext uri="{BB962C8B-B14F-4D97-AF65-F5344CB8AC3E}">
        <p14:creationId xmlns:p14="http://schemas.microsoft.com/office/powerpoint/2010/main" val="155679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0893" y="1404838"/>
            <a:ext cx="10580318" cy="4093428"/>
          </a:xfrm>
          <a:prstGeom prst="rect">
            <a:avLst/>
          </a:prstGeom>
        </p:spPr>
        <p:txBody>
          <a:bodyPr wrap="square">
            <a:spAutoFit/>
          </a:bodyPr>
          <a:lstStyle/>
          <a:p>
            <a:r>
              <a:rPr lang="en-US" sz="2000" b="1" dirty="0">
                <a:latin typeface="HelveticaNeue-MediumCond"/>
              </a:rPr>
              <a:t>LEADERSHIP STYLES   SHOULD BE EMBADED IN PROJECT MANAGER</a:t>
            </a:r>
          </a:p>
          <a:p>
            <a:endParaRPr lang="en-US" sz="2000" dirty="0">
              <a:latin typeface="HelveticaNeue-MediumCond"/>
            </a:endParaRPr>
          </a:p>
          <a:p>
            <a:r>
              <a:rPr lang="en-US" sz="2000" dirty="0">
                <a:latin typeface="HelveticaNeue-Condensed"/>
              </a:rPr>
              <a:t>Project managers may lead their teams in many ways. The style a project manager selects may be a personal preference, or the result of the combination of multiple factors associated with the project. The style a project manager uses may change over time based on the factors in play. Major factors to consider include but are not limited to:</a:t>
            </a:r>
          </a:p>
          <a:p>
            <a:endParaRPr lang="en-US" sz="2000" dirty="0">
              <a:latin typeface="HelveticaNeue-Condensed"/>
            </a:endParaRPr>
          </a:p>
          <a:p>
            <a:pPr marL="285750" indent="-285750">
              <a:buFont typeface="Wingdings" panose="05000000000000000000" pitchFamily="2" charset="2"/>
              <a:buChar char="q"/>
            </a:pPr>
            <a:r>
              <a:rPr lang="en-US" sz="2000" dirty="0">
                <a:latin typeface="HelveticaNeue-Condensed"/>
              </a:rPr>
              <a:t>Leader characteristics (e.g., attitudes, moods, needs, values, ethics);</a:t>
            </a:r>
          </a:p>
          <a:p>
            <a:pPr marL="285750" indent="-285750">
              <a:buFont typeface="Wingdings" panose="05000000000000000000" pitchFamily="2" charset="2"/>
              <a:buChar char="q"/>
            </a:pPr>
            <a:r>
              <a:rPr lang="en-US" sz="1600" dirty="0">
                <a:latin typeface="Wingdings-Regular"/>
              </a:rPr>
              <a:t> </a:t>
            </a:r>
            <a:r>
              <a:rPr lang="en-US" sz="2000" dirty="0">
                <a:latin typeface="HelveticaNeue-Condensed"/>
              </a:rPr>
              <a:t>Team member characteristics (e.g., attitudes, moods, needs, values, ethics);</a:t>
            </a:r>
          </a:p>
          <a:p>
            <a:pPr marL="285750" indent="-285750">
              <a:buFont typeface="Wingdings" panose="05000000000000000000" pitchFamily="2" charset="2"/>
              <a:buChar char="q"/>
            </a:pPr>
            <a:r>
              <a:rPr lang="en-US" sz="2000" dirty="0">
                <a:latin typeface="HelveticaNeue-Condensed"/>
              </a:rPr>
              <a:t>Organizational characteristics (e.g., its purpose, structure, and type of work performed); and</a:t>
            </a:r>
          </a:p>
          <a:p>
            <a:pPr marL="285750" indent="-285750">
              <a:buFont typeface="Wingdings" panose="05000000000000000000" pitchFamily="2" charset="2"/>
              <a:buChar char="q"/>
            </a:pPr>
            <a:r>
              <a:rPr lang="en-US" sz="1600" dirty="0">
                <a:latin typeface="Wingdings-Regular"/>
              </a:rPr>
              <a:t> </a:t>
            </a:r>
            <a:r>
              <a:rPr lang="en-US" sz="2000" dirty="0">
                <a:latin typeface="HelveticaNeue-Condensed"/>
              </a:rPr>
              <a:t>Environmental characteristics (e.g., social situation, economic state, and political elements).</a:t>
            </a:r>
            <a:endParaRPr lang="en-US" sz="2000" dirty="0"/>
          </a:p>
        </p:txBody>
      </p:sp>
    </p:spTree>
    <p:extLst>
      <p:ext uri="{BB962C8B-B14F-4D97-AF65-F5344CB8AC3E}">
        <p14:creationId xmlns:p14="http://schemas.microsoft.com/office/powerpoint/2010/main" val="3785222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883" y="423012"/>
            <a:ext cx="11828687" cy="523220"/>
          </a:xfrm>
          <a:prstGeom prst="rect">
            <a:avLst/>
          </a:prstGeom>
        </p:spPr>
        <p:txBody>
          <a:bodyPr wrap="none">
            <a:spAutoFit/>
          </a:bodyPr>
          <a:lstStyle/>
          <a:p>
            <a:r>
              <a:rPr lang="en-US" sz="2800" dirty="0">
                <a:latin typeface="HelveticaNeue-Condensed"/>
              </a:rPr>
              <a:t>LEADERSHIP STYLES, SELECT SHOULD BE IN PROJECT MANAGER</a:t>
            </a:r>
            <a:endParaRPr lang="en-US" sz="2800" dirty="0"/>
          </a:p>
        </p:txBody>
      </p:sp>
      <p:sp>
        <p:nvSpPr>
          <p:cNvPr id="3" name="Rectangle 2"/>
          <p:cNvSpPr/>
          <p:nvPr/>
        </p:nvSpPr>
        <p:spPr>
          <a:xfrm>
            <a:off x="430883" y="1054515"/>
            <a:ext cx="11143495" cy="4247317"/>
          </a:xfrm>
          <a:prstGeom prst="rect">
            <a:avLst/>
          </a:prstGeom>
        </p:spPr>
        <p:txBody>
          <a:bodyPr wrap="square">
            <a:spAutoFit/>
          </a:bodyPr>
          <a:lstStyle/>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Transactional </a:t>
            </a:r>
            <a:r>
              <a:rPr lang="en-US" dirty="0">
                <a:latin typeface="Arial" panose="020B0604020202020204" pitchFamily="34" charset="0"/>
                <a:cs typeface="Arial" panose="020B0604020202020204" pitchFamily="34" charset="0"/>
              </a:rPr>
              <a:t>(e.g., focus on goals, feedback, and accomplishment to determine rewards; management</a:t>
            </a:r>
          </a:p>
          <a:p>
            <a:pPr algn="just"/>
            <a:r>
              <a:rPr lang="en-US" dirty="0">
                <a:latin typeface="Arial" panose="020B0604020202020204" pitchFamily="34" charset="0"/>
                <a:cs typeface="Arial" panose="020B0604020202020204" pitchFamily="34" charset="0"/>
              </a:rPr>
              <a:t>by exception);</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Servant leader </a:t>
            </a:r>
            <a:r>
              <a:rPr lang="en-US" dirty="0">
                <a:latin typeface="Arial" panose="020B0604020202020204" pitchFamily="34" charset="0"/>
                <a:cs typeface="Arial" panose="020B0604020202020204" pitchFamily="34" charset="0"/>
              </a:rPr>
              <a:t>(e.g., demonstrates commitment to serve and put other people first; focuses on other people’s growth, learning, development, autonomy, and well-being; concentrates on relationships, community and</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collaboration; leadership </a:t>
            </a:r>
            <a:r>
              <a:rPr lang="en-US" dirty="0">
                <a:latin typeface="Arial" panose="020B0604020202020204" pitchFamily="34" charset="0"/>
                <a:cs typeface="Arial" panose="020B0604020202020204" pitchFamily="34" charset="0"/>
              </a:rPr>
              <a:t>is secondary and emerges after service);</a:t>
            </a:r>
          </a:p>
          <a:p>
            <a:pPr algn="just"/>
            <a:r>
              <a:rPr lang="en-US" dirty="0">
                <a:latin typeface="Arial" panose="020B0604020202020204" pitchFamily="34" charset="0"/>
                <a:cs typeface="Arial" panose="020B0604020202020204" pitchFamily="34" charset="0"/>
              </a:rPr>
              <a:t>Transformational </a:t>
            </a:r>
            <a:r>
              <a:rPr lang="en-US" b="1" dirty="0">
                <a:latin typeface="Arial" panose="020B0604020202020204" pitchFamily="34" charset="0"/>
                <a:cs typeface="Arial" panose="020B0604020202020204" pitchFamily="34" charset="0"/>
              </a:rPr>
              <a:t>(e.g., empowering followers through idealized attributes and behaviors, inspirational </a:t>
            </a:r>
            <a:r>
              <a:rPr lang="en-US" dirty="0">
                <a:latin typeface="Arial" panose="020B0604020202020204" pitchFamily="34" charset="0"/>
                <a:cs typeface="Arial" panose="020B0604020202020204" pitchFamily="34" charset="0"/>
              </a:rPr>
              <a:t>motivation,</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encouragement for innovation </a:t>
            </a:r>
            <a:r>
              <a:rPr lang="en-US" dirty="0">
                <a:latin typeface="Arial" panose="020B0604020202020204" pitchFamily="34" charset="0"/>
                <a:cs typeface="Arial" panose="020B0604020202020204" pitchFamily="34" charset="0"/>
              </a:rPr>
              <a:t>and creativity, and individual consideration);</a:t>
            </a:r>
          </a:p>
          <a:p>
            <a:pPr algn="just"/>
            <a:r>
              <a:rPr lang="en-US" dirty="0">
                <a:latin typeface="Arial" panose="020B0604020202020204" pitchFamily="34" charset="0"/>
                <a:cs typeface="Arial" panose="020B0604020202020204" pitchFamily="34" charset="0"/>
              </a:rPr>
              <a:t>Charismatic (e.g., able to inspire; is high-energy, enthusiastic, self-confident; holds strong convictions); and</a:t>
            </a:r>
          </a:p>
          <a:p>
            <a:pPr algn="just"/>
            <a:r>
              <a:rPr lang="en-US" dirty="0">
                <a:latin typeface="Arial" panose="020B0604020202020204" pitchFamily="34" charset="0"/>
                <a:cs typeface="Arial" panose="020B0604020202020204" pitchFamily="34" charset="0"/>
              </a:rPr>
              <a:t>Interactional (e.g., a combination of transactional, transformational, and charismatic).</a:t>
            </a:r>
          </a:p>
        </p:txBody>
      </p:sp>
    </p:spTree>
    <p:extLst>
      <p:ext uri="{BB962C8B-B14F-4D97-AF65-F5344CB8AC3E}">
        <p14:creationId xmlns:p14="http://schemas.microsoft.com/office/powerpoint/2010/main" val="1651218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968" y="584590"/>
            <a:ext cx="10668000" cy="5570756"/>
          </a:xfrm>
          <a:prstGeom prst="rect">
            <a:avLst/>
          </a:prstGeom>
        </p:spPr>
        <p:txBody>
          <a:bodyPr wrap="square">
            <a:spAutoFit/>
          </a:bodyPr>
          <a:lstStyle/>
          <a:p>
            <a:r>
              <a:rPr lang="en-US" sz="2800" b="1" dirty="0">
                <a:latin typeface="HelveticaNeue-BoldCond"/>
              </a:rPr>
              <a:t>PERFORMING INTEGRATION</a:t>
            </a:r>
          </a:p>
          <a:p>
            <a:endParaRPr lang="en-US" sz="2800" b="1" dirty="0">
              <a:latin typeface="HelveticaNeue-BoldCond"/>
            </a:endParaRPr>
          </a:p>
          <a:p>
            <a:r>
              <a:rPr lang="en-US" sz="2000" dirty="0">
                <a:latin typeface="HelveticaNeue-Condensed"/>
              </a:rPr>
              <a:t>The role of the project manager is twofold when performing integration on the project:</a:t>
            </a:r>
          </a:p>
          <a:p>
            <a:endParaRPr lang="en-US" sz="2000" dirty="0">
              <a:latin typeface="HelveticaNeue-Condensed"/>
            </a:endParaRPr>
          </a:p>
          <a:p>
            <a:pPr marL="285750" indent="-285750">
              <a:buFont typeface="Wingdings" panose="05000000000000000000" pitchFamily="2" charset="2"/>
              <a:buChar char="q"/>
            </a:pPr>
            <a:r>
              <a:rPr lang="en-US" sz="2000" dirty="0">
                <a:latin typeface="HelveticaNeue-Condensed"/>
              </a:rPr>
              <a:t>Project managers play a key role in working with the project sponsor to understand the strategic objectives and</a:t>
            </a:r>
          </a:p>
          <a:p>
            <a:pPr marL="285750" indent="-285750">
              <a:buFont typeface="Wingdings" panose="05000000000000000000" pitchFamily="2" charset="2"/>
              <a:buChar char="q"/>
            </a:pPr>
            <a:r>
              <a:rPr lang="en-US" sz="2000" dirty="0">
                <a:latin typeface="HelveticaNeue-Condensed"/>
              </a:rPr>
              <a:t>ensure the alignment of the project objectives and results with those of the portfolio, program, and business</a:t>
            </a:r>
          </a:p>
          <a:p>
            <a:pPr marL="285750" indent="-285750">
              <a:buFont typeface="Wingdings" panose="05000000000000000000" pitchFamily="2" charset="2"/>
              <a:buChar char="q"/>
            </a:pPr>
            <a:r>
              <a:rPr lang="en-US" sz="2000" dirty="0">
                <a:latin typeface="HelveticaNeue-Condensed"/>
              </a:rPr>
              <a:t>areas. In this way, project managers contribute to the integration and execution of the strategy.</a:t>
            </a:r>
          </a:p>
          <a:p>
            <a:pPr algn="just"/>
            <a:endParaRPr lang="en-US" sz="2000" dirty="0">
              <a:latin typeface="HelveticaNeue-Condensed"/>
            </a:endParaRPr>
          </a:p>
          <a:p>
            <a:r>
              <a:rPr lang="en-US" sz="2000" dirty="0">
                <a:latin typeface="HelveticaNeue-Condensed"/>
              </a:rPr>
              <a:t>Project managers are responsible for guiding the team to work together to focus on what is really essential at the project level. This is achieved through the integration of processes, knowledge, and people.</a:t>
            </a:r>
          </a:p>
          <a:p>
            <a:endParaRPr lang="en-US" sz="2000" dirty="0">
              <a:latin typeface="HelveticaNeue-Condensed"/>
            </a:endParaRPr>
          </a:p>
          <a:p>
            <a:r>
              <a:rPr lang="en-US" sz="2000" dirty="0">
                <a:latin typeface="HelveticaNeue-Condensed"/>
              </a:rPr>
              <a:t>Integration is a critical skill for project managers. Integration is covered more in depth in the Project Integration </a:t>
            </a:r>
          </a:p>
        </p:txBody>
      </p:sp>
    </p:spTree>
    <p:extLst>
      <p:ext uri="{BB962C8B-B14F-4D97-AF65-F5344CB8AC3E}">
        <p14:creationId xmlns:p14="http://schemas.microsoft.com/office/powerpoint/2010/main" val="254416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337" y="3827457"/>
            <a:ext cx="11028947" cy="1569660"/>
          </a:xfrm>
          <a:prstGeom prst="rect">
            <a:avLst/>
          </a:prstGeom>
        </p:spPr>
        <p:txBody>
          <a:bodyPr wrap="square">
            <a:spAutoFit/>
          </a:bodyPr>
          <a:lstStyle/>
          <a:p>
            <a:pPr algn="just"/>
            <a:r>
              <a:rPr lang="en-US" sz="2400" b="1" i="0" u="none" strike="noStrike" baseline="0" dirty="0">
                <a:latin typeface="HelveticaNeue-BoldCond"/>
              </a:rPr>
              <a:t>Project Scope Management.</a:t>
            </a:r>
          </a:p>
          <a:p>
            <a:pPr algn="just"/>
            <a:endParaRPr lang="en-US" sz="2400" b="1" dirty="0">
              <a:latin typeface="HelveticaNeue-BoldCond"/>
            </a:endParaRPr>
          </a:p>
          <a:p>
            <a:pPr algn="just"/>
            <a:r>
              <a:rPr lang="en-US" sz="2400" b="1" i="0" u="none" strike="noStrike" baseline="0" dirty="0">
                <a:latin typeface="HelveticaNeue-BoldCond"/>
              </a:rPr>
              <a:t> </a:t>
            </a:r>
            <a:r>
              <a:rPr lang="en-US" sz="2400" b="0" i="0" u="none" strike="noStrike" baseline="0" dirty="0">
                <a:latin typeface="HelveticaNeue-Condensed"/>
              </a:rPr>
              <a:t>Includes the processes required to ensure the project includes all the work required, and only the work required, to complete the project successfully.</a:t>
            </a:r>
            <a:endParaRPr lang="en-US" sz="2400" dirty="0"/>
          </a:p>
        </p:txBody>
      </p:sp>
      <p:pic>
        <p:nvPicPr>
          <p:cNvPr id="5" name="Picture 4"/>
          <p:cNvPicPr>
            <a:picLocks noChangeAspect="1"/>
          </p:cNvPicPr>
          <p:nvPr/>
        </p:nvPicPr>
        <p:blipFill>
          <a:blip r:embed="rId2"/>
          <a:stretch>
            <a:fillRect/>
          </a:stretch>
        </p:blipFill>
        <p:spPr>
          <a:xfrm>
            <a:off x="390780" y="1141145"/>
            <a:ext cx="11241998" cy="2097206"/>
          </a:xfrm>
          <a:prstGeom prst="rect">
            <a:avLst/>
          </a:prstGeom>
        </p:spPr>
      </p:pic>
    </p:spTree>
    <p:extLst>
      <p:ext uri="{BB962C8B-B14F-4D97-AF65-F5344CB8AC3E}">
        <p14:creationId xmlns:p14="http://schemas.microsoft.com/office/powerpoint/2010/main" val="385963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557" y="366880"/>
            <a:ext cx="10908632" cy="6247864"/>
          </a:xfrm>
          <a:prstGeom prst="rect">
            <a:avLst/>
          </a:prstGeom>
        </p:spPr>
        <p:txBody>
          <a:bodyPr wrap="square">
            <a:spAutoFit/>
          </a:bodyPr>
          <a:lstStyle/>
          <a:p>
            <a:pPr algn="just"/>
            <a:r>
              <a:rPr lang="en-US" sz="2000" b="1" i="0" u="none" strike="noStrike" baseline="0" dirty="0">
                <a:latin typeface="HelveticaNeue-BoldCond"/>
              </a:rPr>
              <a:t>Project time Management.</a:t>
            </a:r>
          </a:p>
          <a:p>
            <a:pPr algn="just"/>
            <a:endParaRPr lang="en-US" sz="2000" b="1" dirty="0">
              <a:latin typeface="HelveticaNeue-BoldCond"/>
            </a:endParaRPr>
          </a:p>
          <a:p>
            <a:pPr algn="just"/>
            <a:r>
              <a:rPr lang="en-US" sz="2000" b="1" i="0" u="none" strike="noStrike" baseline="0" dirty="0">
                <a:latin typeface="HelveticaNeue-BoldCond"/>
              </a:rPr>
              <a:t> </a:t>
            </a:r>
            <a:r>
              <a:rPr lang="en-US" sz="2000" b="0" i="0" u="none" strike="noStrike" baseline="0" dirty="0">
                <a:latin typeface="HelveticaNeue-Condensed"/>
              </a:rPr>
              <a:t>Includes the processes required to manage the timely completion of the project.</a:t>
            </a:r>
          </a:p>
          <a:p>
            <a:pPr algn="just"/>
            <a:endParaRPr lang="en-US" sz="2000" b="0" i="0" u="none" strike="noStrike" baseline="0" dirty="0">
              <a:latin typeface="HelveticaNeue-Condensed"/>
            </a:endParaRPr>
          </a:p>
          <a:p>
            <a:pPr algn="just"/>
            <a:r>
              <a:rPr lang="en-US" sz="2000" b="1" i="0" u="none" strike="noStrike" baseline="0" dirty="0">
                <a:latin typeface="HelveticaNeue-BoldCond"/>
              </a:rPr>
              <a:t>Project Cost Management.</a:t>
            </a:r>
          </a:p>
          <a:p>
            <a:pPr algn="just"/>
            <a:endParaRPr lang="en-US" sz="2000" b="1" dirty="0">
              <a:latin typeface="HelveticaNeue-BoldCond"/>
            </a:endParaRPr>
          </a:p>
          <a:p>
            <a:pPr algn="just"/>
            <a:r>
              <a:rPr lang="en-US" sz="2000" b="1" i="0" u="none" strike="noStrike" baseline="0" dirty="0">
                <a:latin typeface="HelveticaNeue-BoldCond"/>
              </a:rPr>
              <a:t> </a:t>
            </a:r>
            <a:r>
              <a:rPr lang="en-US" sz="2000" b="0" i="0" u="none" strike="noStrike" baseline="0" dirty="0">
                <a:latin typeface="HelveticaNeue-Condensed"/>
              </a:rPr>
              <a:t>Includes the processes involved in planning, estimating, budgeting, </a:t>
            </a:r>
            <a:r>
              <a:rPr lang="en-US" sz="2000" b="0" i="0" u="none" strike="noStrike" baseline="0" dirty="0" err="1">
                <a:latin typeface="HelveticaNeue-Condensed"/>
              </a:rPr>
              <a:t>financing,funding</a:t>
            </a:r>
            <a:r>
              <a:rPr lang="en-US" sz="2000" b="0" i="0" u="none" strike="noStrike" baseline="0" dirty="0">
                <a:latin typeface="HelveticaNeue-Condensed"/>
              </a:rPr>
              <a:t>, managing, and controlling costs so the project can be completed within the approved budget.</a:t>
            </a:r>
          </a:p>
          <a:p>
            <a:pPr algn="just"/>
            <a:endParaRPr lang="en-US" sz="2000" b="0" i="0" u="none" strike="noStrike" baseline="0" dirty="0">
              <a:latin typeface="HelveticaNeue-Condensed"/>
            </a:endParaRPr>
          </a:p>
          <a:p>
            <a:pPr algn="just"/>
            <a:r>
              <a:rPr lang="en-US" sz="2000" b="1" i="0" u="none" strike="noStrike" baseline="0" dirty="0">
                <a:latin typeface="HelveticaNeue-BoldCond"/>
              </a:rPr>
              <a:t>Project Quality Management.</a:t>
            </a:r>
          </a:p>
          <a:p>
            <a:pPr algn="just"/>
            <a:endParaRPr lang="en-US" sz="2000" b="1" dirty="0">
              <a:latin typeface="HelveticaNeue-BoldCond"/>
            </a:endParaRPr>
          </a:p>
          <a:p>
            <a:pPr algn="just"/>
            <a:r>
              <a:rPr lang="en-US" sz="2000" b="1" i="0" u="none" strike="noStrike" baseline="0" dirty="0">
                <a:latin typeface="HelveticaNeue-BoldCond"/>
              </a:rPr>
              <a:t> </a:t>
            </a:r>
            <a:r>
              <a:rPr lang="en-US" sz="2000" b="0" i="0" u="none" strike="noStrike" baseline="0" dirty="0">
                <a:latin typeface="HelveticaNeue-Condensed"/>
              </a:rPr>
              <a:t>Includes the processes for incorporating the organization’s quality policy</a:t>
            </a:r>
          </a:p>
          <a:p>
            <a:pPr algn="just"/>
            <a:r>
              <a:rPr lang="en-US" sz="2000" b="0" i="0" u="none" strike="noStrike" baseline="0" dirty="0">
                <a:latin typeface="HelveticaNeue-Condensed"/>
              </a:rPr>
              <a:t>regarding planning, managing, and controlling project and product quality requirements, in order to meet</a:t>
            </a:r>
          </a:p>
          <a:p>
            <a:pPr algn="just"/>
            <a:r>
              <a:rPr lang="en-US" sz="2000" b="0" i="0" u="none" strike="noStrike" baseline="0" dirty="0">
                <a:latin typeface="HelveticaNeue-Condensed"/>
              </a:rPr>
              <a:t>stakeholders’ expectations.</a:t>
            </a:r>
          </a:p>
          <a:p>
            <a:pPr algn="just"/>
            <a:endParaRPr lang="en-US" sz="2000" b="0" i="0" u="none" strike="noStrike" baseline="0" dirty="0">
              <a:latin typeface="HelveticaNeue-Condensed"/>
            </a:endParaRPr>
          </a:p>
          <a:p>
            <a:pPr algn="just"/>
            <a:r>
              <a:rPr lang="en-US" sz="2000" b="1" i="0" u="none" strike="noStrike" baseline="0" dirty="0">
                <a:latin typeface="HelveticaNeue-BoldCond"/>
              </a:rPr>
              <a:t>Project Resource Management.</a:t>
            </a:r>
          </a:p>
          <a:p>
            <a:pPr algn="just"/>
            <a:endParaRPr lang="en-US" sz="2000" b="1" dirty="0">
              <a:latin typeface="HelveticaNeue-BoldCond"/>
            </a:endParaRPr>
          </a:p>
          <a:p>
            <a:pPr algn="just"/>
            <a:r>
              <a:rPr lang="en-US" sz="2000" b="1" i="0" u="none" strike="noStrike" baseline="0" dirty="0">
                <a:latin typeface="HelveticaNeue-BoldCond"/>
              </a:rPr>
              <a:t> </a:t>
            </a:r>
            <a:r>
              <a:rPr lang="en-US" sz="2000" b="0" i="0" u="none" strike="noStrike" baseline="0" dirty="0">
                <a:latin typeface="HelveticaNeue-Condensed"/>
              </a:rPr>
              <a:t>Includes the processes to identify, acquire, and manage the resources needed for the successful completion of the project.</a:t>
            </a:r>
            <a:endParaRPr lang="en-US" sz="2000" dirty="0"/>
          </a:p>
        </p:txBody>
      </p:sp>
    </p:spTree>
    <p:extLst>
      <p:ext uri="{BB962C8B-B14F-4D97-AF65-F5344CB8AC3E}">
        <p14:creationId xmlns:p14="http://schemas.microsoft.com/office/powerpoint/2010/main" val="49602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0126" y="1150604"/>
            <a:ext cx="10571747" cy="5016758"/>
          </a:xfrm>
          <a:prstGeom prst="rect">
            <a:avLst/>
          </a:prstGeom>
        </p:spPr>
        <p:txBody>
          <a:bodyPr wrap="square">
            <a:spAutoFit/>
          </a:bodyPr>
          <a:lstStyle/>
          <a:p>
            <a:pPr algn="just"/>
            <a:r>
              <a:rPr lang="en-US" sz="2000" b="1" i="0" u="none" strike="noStrike" baseline="0" dirty="0">
                <a:latin typeface="HelveticaNeue-BoldCond"/>
              </a:rPr>
              <a:t>Project Communications Management. </a:t>
            </a:r>
            <a:r>
              <a:rPr lang="en-US" sz="2000" b="0" i="0" u="none" strike="noStrike" baseline="0" dirty="0">
                <a:latin typeface="HelveticaNeue-Condensed"/>
              </a:rPr>
              <a:t>Includes the processes required to ensure timely and appropriate planning, collection, creation, distribution, storage, retrieval, management, control, monitoring, and ultimate disposition of project information.</a:t>
            </a:r>
          </a:p>
          <a:p>
            <a:pPr algn="just"/>
            <a:endParaRPr lang="en-US" sz="2000" b="0" i="0" u="none" strike="noStrike" baseline="0" dirty="0">
              <a:latin typeface="HelveticaNeue-Condensed"/>
            </a:endParaRPr>
          </a:p>
          <a:p>
            <a:pPr algn="just"/>
            <a:r>
              <a:rPr lang="en-US" sz="2000" b="1" i="0" u="none" strike="noStrike" baseline="0" dirty="0">
                <a:latin typeface="HelveticaNeue-BoldCond"/>
              </a:rPr>
              <a:t>Project Risk Management. </a:t>
            </a:r>
            <a:r>
              <a:rPr lang="en-US" sz="2000" b="0" i="0" u="none" strike="noStrike" baseline="0" dirty="0">
                <a:latin typeface="HelveticaNeue-Condensed"/>
              </a:rPr>
              <a:t>Includes the processes of conducting risk management planning, </a:t>
            </a:r>
            <a:r>
              <a:rPr lang="en-US" sz="2000" b="0" i="0" u="none" strike="noStrike" baseline="0" dirty="0" err="1">
                <a:latin typeface="HelveticaNeue-Condensed"/>
              </a:rPr>
              <a:t>identification,analysis</a:t>
            </a:r>
            <a:r>
              <a:rPr lang="en-US" sz="2000" b="0" i="0" u="none" strike="noStrike" baseline="0" dirty="0">
                <a:latin typeface="HelveticaNeue-Condensed"/>
              </a:rPr>
              <a:t>, response planning, response implementation, and monitoring risk on a project.</a:t>
            </a:r>
          </a:p>
          <a:p>
            <a:pPr algn="just"/>
            <a:endParaRPr lang="en-US" sz="2000" b="0" i="0" u="none" strike="noStrike" baseline="0" dirty="0">
              <a:latin typeface="HelveticaNeue-Condensed"/>
            </a:endParaRPr>
          </a:p>
          <a:p>
            <a:pPr algn="just"/>
            <a:r>
              <a:rPr lang="en-US" sz="1600" b="0" i="0" u="none" strike="noStrike" baseline="0" dirty="0">
                <a:latin typeface="Wingdings-Regular"/>
              </a:rPr>
              <a:t> </a:t>
            </a:r>
            <a:r>
              <a:rPr lang="en-US" sz="2000" b="1" i="0" u="none" strike="noStrike" baseline="0" dirty="0">
                <a:latin typeface="HelveticaNeue-BoldCond"/>
              </a:rPr>
              <a:t>Project Procurement Management. </a:t>
            </a:r>
            <a:r>
              <a:rPr lang="en-US" sz="2000" b="0" i="0" u="none" strike="noStrike" baseline="0" dirty="0">
                <a:latin typeface="HelveticaNeue-Condensed"/>
              </a:rPr>
              <a:t>Includes the processes necessary to purchase or acquire </a:t>
            </a:r>
            <a:r>
              <a:rPr lang="en-US" sz="2000" b="0" i="0" u="none" strike="noStrike" baseline="0" dirty="0" err="1">
                <a:latin typeface="HelveticaNeue-Condensed"/>
              </a:rPr>
              <a:t>products,services</a:t>
            </a:r>
            <a:r>
              <a:rPr lang="en-US" sz="2000" b="0" i="0" u="none" strike="noStrike" baseline="0" dirty="0">
                <a:latin typeface="HelveticaNeue-Condensed"/>
              </a:rPr>
              <a:t>, or results needed from outside the project team.</a:t>
            </a:r>
          </a:p>
          <a:p>
            <a:pPr algn="just"/>
            <a:endParaRPr lang="en-US" sz="2000" b="0" i="0" u="none" strike="noStrike" baseline="0" dirty="0">
              <a:latin typeface="HelveticaNeue-Condensed"/>
            </a:endParaRPr>
          </a:p>
          <a:p>
            <a:pPr algn="just"/>
            <a:r>
              <a:rPr lang="en-US" sz="1600" b="0" i="0" u="none" strike="noStrike" baseline="0" dirty="0">
                <a:latin typeface="Wingdings-Regular"/>
              </a:rPr>
              <a:t> </a:t>
            </a:r>
            <a:r>
              <a:rPr lang="en-US" sz="2000" b="1" i="0" u="none" strike="noStrike" baseline="0" dirty="0">
                <a:latin typeface="HelveticaNeue-BoldCond"/>
              </a:rPr>
              <a:t>Project Stakeholder Management.</a:t>
            </a:r>
            <a:endParaRPr lang="en-US" sz="2000" b="1" dirty="0">
              <a:latin typeface="HelveticaNeue-BoldCond"/>
            </a:endParaRPr>
          </a:p>
          <a:p>
            <a:pPr algn="just"/>
            <a:r>
              <a:rPr lang="en-US" sz="2000" b="1" i="0" u="none" strike="noStrike" baseline="0" dirty="0">
                <a:latin typeface="HelveticaNeue-BoldCond"/>
              </a:rPr>
              <a:t> </a:t>
            </a:r>
            <a:r>
              <a:rPr lang="en-US" sz="2000" b="0" i="0" u="none" strike="noStrike" baseline="0" dirty="0">
                <a:latin typeface="HelveticaNeue-Condensed"/>
              </a:rPr>
              <a:t>Includes the processes required to identify the people, groups, or</a:t>
            </a:r>
          </a:p>
          <a:p>
            <a:pPr algn="just"/>
            <a:r>
              <a:rPr lang="en-US" sz="2000" b="0" i="0" u="none" strike="noStrike" baseline="0" dirty="0">
                <a:latin typeface="HelveticaNeue-Condensed"/>
              </a:rPr>
              <a:t>organizations that could impact or be impacted by the project, to analyze stakeholder expectations and their impact on the project, and to develop appropriate management strategies for effectively engaging stakeholders in project decisions and execution.</a:t>
            </a:r>
            <a:endParaRPr lang="en-US" sz="2000" dirty="0"/>
          </a:p>
        </p:txBody>
      </p:sp>
    </p:spTree>
    <p:extLst>
      <p:ext uri="{BB962C8B-B14F-4D97-AF65-F5344CB8AC3E}">
        <p14:creationId xmlns:p14="http://schemas.microsoft.com/office/powerpoint/2010/main" val="24744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1016" y="147059"/>
            <a:ext cx="7886750" cy="6554529"/>
          </a:xfrm>
          <a:prstGeom prst="rect">
            <a:avLst/>
          </a:prstGeom>
        </p:spPr>
      </p:pic>
    </p:spTree>
    <p:extLst>
      <p:ext uri="{BB962C8B-B14F-4D97-AF65-F5344CB8AC3E}">
        <p14:creationId xmlns:p14="http://schemas.microsoft.com/office/powerpoint/2010/main" val="154970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842" y="2895419"/>
            <a:ext cx="6494085" cy="461665"/>
          </a:xfrm>
          <a:prstGeom prst="rect">
            <a:avLst/>
          </a:prstGeom>
        </p:spPr>
        <p:txBody>
          <a:bodyPr wrap="none">
            <a:spAutoFit/>
          </a:bodyPr>
          <a:lstStyle/>
          <a:p>
            <a:r>
              <a:rPr lang="en-US" sz="2400" b="1" i="0" u="none" strike="noStrike" baseline="0" dirty="0">
                <a:latin typeface="HelveticaNeue-MediumCond"/>
              </a:rPr>
              <a:t>PROJECT BENEFITS MANAGEMENT PLAN</a:t>
            </a:r>
            <a:endParaRPr lang="en-US" sz="2400" b="1" dirty="0"/>
          </a:p>
        </p:txBody>
      </p:sp>
    </p:spTree>
    <p:extLst>
      <p:ext uri="{BB962C8B-B14F-4D97-AF65-F5344CB8AC3E}">
        <p14:creationId xmlns:p14="http://schemas.microsoft.com/office/powerpoint/2010/main" val="207473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0" y="968186"/>
            <a:ext cx="11065043" cy="4893647"/>
          </a:xfrm>
          <a:prstGeom prst="rect">
            <a:avLst/>
          </a:prstGeom>
          <a:solidFill>
            <a:schemeClr val="accent1">
              <a:lumMod val="20000"/>
              <a:lumOff val="80000"/>
            </a:schemeClr>
          </a:solidFill>
          <a:ln>
            <a:solidFill>
              <a:srgbClr val="FF0000"/>
            </a:solidFill>
          </a:ln>
        </p:spPr>
        <p:txBody>
          <a:bodyPr wrap="square">
            <a:spAutoFit/>
          </a:bodyPr>
          <a:lstStyle/>
          <a:p>
            <a:pPr algn="just"/>
            <a:r>
              <a:rPr lang="en-US" sz="2400" b="1" i="0" u="none" strike="noStrike" baseline="0" dirty="0">
                <a:latin typeface="HelveticaNeue-BoldCond"/>
              </a:rPr>
              <a:t>Target benefits </a:t>
            </a:r>
            <a:r>
              <a:rPr lang="en-US" sz="2400" b="0" i="0" u="none" strike="noStrike" baseline="0" dirty="0">
                <a:latin typeface="HelveticaNeue-Condensed"/>
              </a:rPr>
              <a:t>(e.g., the expected tangible and intangible value to be gained by the implementation of the project; financial value is expressed as net present value);</a:t>
            </a:r>
          </a:p>
          <a:p>
            <a:pPr algn="just"/>
            <a:r>
              <a:rPr lang="en-US" sz="2400" b="1" i="0" u="none" strike="noStrike" baseline="0" dirty="0">
                <a:latin typeface="HelveticaNeue-BoldCond"/>
              </a:rPr>
              <a:t>Strategic alignment </a:t>
            </a:r>
            <a:r>
              <a:rPr lang="en-US" sz="2400" b="0" i="0" u="none" strike="noStrike" baseline="0" dirty="0">
                <a:latin typeface="HelveticaNeue-Condensed"/>
              </a:rPr>
              <a:t>(e.g., how well the project benefits align to the business strategies of the organization);</a:t>
            </a:r>
          </a:p>
          <a:p>
            <a:pPr algn="just"/>
            <a:r>
              <a:rPr lang="en-US" sz="2400" b="1" i="0" u="none" strike="noStrike" baseline="0" dirty="0">
                <a:latin typeface="HelveticaNeue-BoldCond"/>
              </a:rPr>
              <a:t>Timeframe for realizing benefits </a:t>
            </a:r>
            <a:r>
              <a:rPr lang="en-US" sz="2400" b="0" i="0" u="none" strike="noStrike" baseline="0" dirty="0">
                <a:latin typeface="HelveticaNeue-Condensed"/>
              </a:rPr>
              <a:t>(e.g., benefits by phase, short-term, long-term, and ongoing);</a:t>
            </a:r>
          </a:p>
          <a:p>
            <a:pPr algn="just"/>
            <a:r>
              <a:rPr lang="en-US" sz="2400" b="1" i="0" u="none" strike="noStrike" baseline="0" dirty="0">
                <a:latin typeface="HelveticaNeue-BoldCond"/>
              </a:rPr>
              <a:t>Benefits owner </a:t>
            </a:r>
            <a:r>
              <a:rPr lang="en-US" sz="2400" b="0" i="0" u="none" strike="noStrike" baseline="0" dirty="0">
                <a:latin typeface="HelveticaNeue-Condensed"/>
              </a:rPr>
              <a:t>(e.g., the accountable person to monitor, record, and report realized benefits throughout the timeframe established in the plan);</a:t>
            </a:r>
          </a:p>
          <a:p>
            <a:pPr algn="just"/>
            <a:r>
              <a:rPr lang="en-US" sz="2400" b="1" i="0" u="none" strike="noStrike" baseline="0" dirty="0">
                <a:latin typeface="HelveticaNeue-BoldCond"/>
              </a:rPr>
              <a:t>Metrics </a:t>
            </a:r>
            <a:r>
              <a:rPr lang="en-US" sz="2400" b="0" i="0" u="none" strike="noStrike" baseline="0" dirty="0">
                <a:latin typeface="HelveticaNeue-Condensed"/>
              </a:rPr>
              <a:t>(e.g., the measures to be used to show benefits realized, direct measures, and indirect measures);</a:t>
            </a:r>
          </a:p>
          <a:p>
            <a:pPr algn="just"/>
            <a:r>
              <a:rPr lang="en-US" sz="2400" b="1" i="0" u="none" strike="noStrike" baseline="0" dirty="0">
                <a:latin typeface="HelveticaNeue-BoldCond"/>
              </a:rPr>
              <a:t>Assumptions </a:t>
            </a:r>
            <a:r>
              <a:rPr lang="en-US" sz="2400" b="0" i="0" u="none" strike="noStrike" baseline="0" dirty="0">
                <a:latin typeface="HelveticaNeue-Condensed"/>
              </a:rPr>
              <a:t>(e.g., factors expected to be in place or to be in evidence); and</a:t>
            </a:r>
          </a:p>
          <a:p>
            <a:pPr algn="just"/>
            <a:r>
              <a:rPr lang="en-US" sz="2400" b="1" i="0" u="none" strike="noStrike" baseline="0" dirty="0">
                <a:latin typeface="HelveticaNeue-BoldCond"/>
              </a:rPr>
              <a:t>Risks </a:t>
            </a:r>
            <a:r>
              <a:rPr lang="en-US" sz="2400" b="0" i="0" u="none" strike="noStrike" baseline="0" dirty="0">
                <a:latin typeface="HelveticaNeue-Condensed"/>
              </a:rPr>
              <a:t>(e.g., risks for realization of benefits).</a:t>
            </a:r>
            <a:endParaRPr lang="en-US" sz="2400" dirty="0"/>
          </a:p>
        </p:txBody>
      </p:sp>
    </p:spTree>
    <p:extLst>
      <p:ext uri="{BB962C8B-B14F-4D97-AF65-F5344CB8AC3E}">
        <p14:creationId xmlns:p14="http://schemas.microsoft.com/office/powerpoint/2010/main" val="15679933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TotalTime>
  <Words>2914</Words>
  <Application>Microsoft Office PowerPoint</Application>
  <PresentationFormat>Widescreen</PresentationFormat>
  <Paragraphs>246</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HelveticaNeue-BoldCond</vt:lpstr>
      <vt:lpstr>HelveticaNeue-Condensed</vt:lpstr>
      <vt:lpstr>HelveticaNeue-MediumCond</vt:lpstr>
      <vt:lpstr>Wingdings</vt:lpstr>
      <vt:lpstr>Wingdings-Regular</vt:lpstr>
      <vt:lpstr>Office Theme</vt:lpstr>
      <vt:lpstr>PowerPoint Presentation</vt:lpstr>
      <vt:lpstr>When making the project, need the knowledge of there areas is must.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making the project, need the knowledge of there areas is must.</dc:title>
  <dc:creator>Microsoft account</dc:creator>
  <cp:lastModifiedBy>02-131222-099</cp:lastModifiedBy>
  <cp:revision>26</cp:revision>
  <dcterms:created xsi:type="dcterms:W3CDTF">2024-02-27T05:27:41Z</dcterms:created>
  <dcterms:modified xsi:type="dcterms:W3CDTF">2024-04-15T16:52:49Z</dcterms:modified>
</cp:coreProperties>
</file>