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0"/>
  </p:notesMasterIdLst>
  <p:sldIdLst>
    <p:sldId id="256" r:id="rId2"/>
    <p:sldId id="295" r:id="rId3"/>
    <p:sldId id="297" r:id="rId4"/>
    <p:sldId id="299" r:id="rId5"/>
    <p:sldId id="300" r:id="rId6"/>
    <p:sldId id="301" r:id="rId7"/>
    <p:sldId id="312" r:id="rId8"/>
    <p:sldId id="31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4" r:id="rId17"/>
    <p:sldId id="311" r:id="rId18"/>
    <p:sldId id="293" r:id="rId19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90" d="100"/>
          <a:sy n="90" d="100"/>
        </p:scale>
        <p:origin x="546" y="7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9163E-06D3-4A6D-95AC-806BCB0FAE1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3AD34-DCFB-4492-BE3C-68AED5B0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7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57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88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036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23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7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43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62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41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96958" y="752983"/>
            <a:ext cx="959808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044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5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3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0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0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06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7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1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object 2">
            <a:extLst>
              <a:ext uri="{FF2B5EF4-FFF2-40B4-BE49-F238E27FC236}">
                <a16:creationId xmlns:a16="http://schemas.microsoft.com/office/drawing/2014/main" id="{B96B703E-AECE-B940-B5CC-3ACC10869FD5}"/>
              </a:ext>
            </a:extLst>
          </p:cNvPr>
          <p:cNvGrpSpPr/>
          <p:nvPr/>
        </p:nvGrpSpPr>
        <p:grpSpPr>
          <a:xfrm>
            <a:off x="7461503" y="3377185"/>
            <a:ext cx="1445260" cy="104139"/>
            <a:chOff x="5937503" y="3377184"/>
            <a:chExt cx="1445260" cy="104139"/>
          </a:xfrm>
        </p:grpSpPr>
        <p:sp>
          <p:nvSpPr>
            <p:cNvPr id="22" name="object 3">
              <a:extLst>
                <a:ext uri="{FF2B5EF4-FFF2-40B4-BE49-F238E27FC236}">
                  <a16:creationId xmlns:a16="http://schemas.microsoft.com/office/drawing/2014/main" id="{CF3EAD74-EC46-0AD1-2601-56E427AB3EAC}"/>
                </a:ext>
              </a:extLst>
            </p:cNvPr>
            <p:cNvSpPr/>
            <p:nvPr/>
          </p:nvSpPr>
          <p:spPr>
            <a:xfrm>
              <a:off x="5937503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4">
              <a:extLst>
                <a:ext uri="{FF2B5EF4-FFF2-40B4-BE49-F238E27FC236}">
                  <a16:creationId xmlns:a16="http://schemas.microsoft.com/office/drawing/2014/main" id="{71C1790C-160F-1DED-A774-0EC2C35E1833}"/>
                </a:ext>
              </a:extLst>
            </p:cNvPr>
            <p:cNvSpPr/>
            <p:nvPr/>
          </p:nvSpPr>
          <p:spPr>
            <a:xfrm>
              <a:off x="6659879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5">
            <a:extLst>
              <a:ext uri="{FF2B5EF4-FFF2-40B4-BE49-F238E27FC236}">
                <a16:creationId xmlns:a16="http://schemas.microsoft.com/office/drawing/2014/main" id="{7472B05B-DB86-6810-D664-40F0B3BADD8B}"/>
              </a:ext>
            </a:extLst>
          </p:cNvPr>
          <p:cNvGrpSpPr/>
          <p:nvPr/>
        </p:nvGrpSpPr>
        <p:grpSpPr>
          <a:xfrm>
            <a:off x="1524001" y="3377185"/>
            <a:ext cx="5937885" cy="104139"/>
            <a:chOff x="0" y="3377184"/>
            <a:chExt cx="5937885" cy="104139"/>
          </a:xfrm>
        </p:grpSpPr>
        <p:sp>
          <p:nvSpPr>
            <p:cNvPr id="25" name="object 6">
              <a:extLst>
                <a:ext uri="{FF2B5EF4-FFF2-40B4-BE49-F238E27FC236}">
                  <a16:creationId xmlns:a16="http://schemas.microsoft.com/office/drawing/2014/main" id="{8CF63B38-7917-EA5F-E5B3-D8E875121974}"/>
                </a:ext>
              </a:extLst>
            </p:cNvPr>
            <p:cNvSpPr/>
            <p:nvPr/>
          </p:nvSpPr>
          <p:spPr>
            <a:xfrm>
              <a:off x="0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30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7">
              <a:extLst>
                <a:ext uri="{FF2B5EF4-FFF2-40B4-BE49-F238E27FC236}">
                  <a16:creationId xmlns:a16="http://schemas.microsoft.com/office/drawing/2014/main" id="{9DBCA18C-F86C-DB4A-B4A4-A45F417D33FC}"/>
                </a:ext>
              </a:extLst>
            </p:cNvPr>
            <p:cNvSpPr/>
            <p:nvPr/>
          </p:nvSpPr>
          <p:spPr>
            <a:xfrm>
              <a:off x="720851" y="3377184"/>
              <a:ext cx="5217160" cy="104139"/>
            </a:xfrm>
            <a:custGeom>
              <a:avLst/>
              <a:gdLst/>
              <a:ahLst/>
              <a:cxnLst/>
              <a:rect l="l" t="t" r="r" b="b"/>
              <a:pathLst>
                <a:path w="5217160" h="104139">
                  <a:moveTo>
                    <a:pt x="5216652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5216652" y="103632"/>
                  </a:lnTo>
                  <a:lnTo>
                    <a:pt x="5216652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8">
            <a:extLst>
              <a:ext uri="{FF2B5EF4-FFF2-40B4-BE49-F238E27FC236}">
                <a16:creationId xmlns:a16="http://schemas.microsoft.com/office/drawing/2014/main" id="{229A986E-D67B-C3B9-231F-A4D20F5897CE}"/>
              </a:ext>
            </a:extLst>
          </p:cNvPr>
          <p:cNvSpPr txBox="1">
            <a:spLocks/>
          </p:cNvSpPr>
          <p:nvPr/>
        </p:nvSpPr>
        <p:spPr>
          <a:xfrm>
            <a:off x="1371600" y="2818317"/>
            <a:ext cx="3200400" cy="505908"/>
          </a:xfrm>
          <a:prstGeom prst="rect">
            <a:avLst/>
          </a:prstGeom>
          <a:effectLst/>
        </p:spPr>
        <p:txBody>
          <a:bodyPr vert="horz" wrap="square" lIns="0" tIns="1333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3200" b="1" spc="-15" dirty="0">
                <a:solidFill>
                  <a:srgbClr val="2085C5"/>
                </a:solidFill>
              </a:rPr>
              <a:t>Lecture 5</a:t>
            </a:r>
            <a:endParaRPr lang="en-US" sz="3200" b="1" dirty="0"/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1CA753A9-9C78-C6FB-52E7-5D09A7F3A124}"/>
              </a:ext>
            </a:extLst>
          </p:cNvPr>
          <p:cNvSpPr txBox="1"/>
          <p:nvPr/>
        </p:nvSpPr>
        <p:spPr>
          <a:xfrm>
            <a:off x="2122424" y="3534284"/>
            <a:ext cx="7478776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4000" b="1" spc="-5" dirty="0">
                <a:latin typeface="Arial"/>
                <a:cs typeface="Arial"/>
              </a:rPr>
              <a:t>Work Breakdown Structure</a:t>
            </a:r>
            <a:endParaRPr sz="4000" b="1" dirty="0">
              <a:latin typeface="Arial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4EE724-4B70-D178-15A3-E174FC8972FC}"/>
              </a:ext>
            </a:extLst>
          </p:cNvPr>
          <p:cNvSpPr txBox="1"/>
          <p:nvPr/>
        </p:nvSpPr>
        <p:spPr>
          <a:xfrm>
            <a:off x="7162800" y="5715000"/>
            <a:ext cx="6096000" cy="936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926589">
              <a:spcBef>
                <a:spcPts val="100"/>
              </a:spcBef>
            </a:pPr>
            <a:r>
              <a:rPr lang="en-US" sz="1800" b="1" dirty="0">
                <a:latin typeface="Arial"/>
                <a:cs typeface="Arial"/>
              </a:rPr>
              <a:t>Engr. Rahemeen Khan</a:t>
            </a:r>
          </a:p>
          <a:p>
            <a:pPr marL="12700" marR="1926589">
              <a:spcBef>
                <a:spcPts val="100"/>
              </a:spcBef>
            </a:pPr>
            <a:r>
              <a:rPr lang="en-US" sz="1800" b="1" dirty="0">
                <a:latin typeface="Arial"/>
                <a:cs typeface="Arial"/>
              </a:rPr>
              <a:t>Sr. Lecturer</a:t>
            </a:r>
          </a:p>
          <a:p>
            <a:pPr marL="12700"/>
            <a:r>
              <a:rPr lang="en-US" sz="1800" b="1" dirty="0">
                <a:latin typeface="Arial"/>
                <a:cs typeface="Arial"/>
              </a:rPr>
              <a:t>Software Engineering</a:t>
            </a:r>
            <a:r>
              <a:rPr lang="en-US" sz="1800" b="1" spc="-10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Department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752600" y="228600"/>
            <a:ext cx="8686800" cy="21336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 lang="en-US" sz="1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Breakdown Structure (WBS)</a:t>
            </a:r>
            <a:endParaRPr lang="en-US" sz="93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9300" dirty="0">
                <a:solidFill>
                  <a:schemeClr val="tx1"/>
                </a:solidFill>
              </a:rPr>
              <a:t>Very important…work packages are reached when they include deliverables that:</a:t>
            </a:r>
          </a:p>
          <a:p>
            <a:pPr marL="1371600" indent="-1371600" algn="l">
              <a:buAutoNum type="arabicPeriod"/>
            </a:pPr>
            <a:r>
              <a:rPr lang="en-US" sz="9600" dirty="0">
                <a:solidFill>
                  <a:schemeClr val="tx1"/>
                </a:solidFill>
              </a:rPr>
              <a:t>Can be realistically and confidently estimated.</a:t>
            </a:r>
          </a:p>
          <a:p>
            <a:pPr marL="1371600" indent="-1371600" algn="l">
              <a:buAutoNum type="arabicPeriod"/>
            </a:pPr>
            <a:r>
              <a:rPr lang="en-US" sz="9600" dirty="0">
                <a:solidFill>
                  <a:schemeClr val="tx1"/>
                </a:solidFill>
              </a:rPr>
              <a:t>Can be completed quickly.</a:t>
            </a:r>
          </a:p>
          <a:p>
            <a:pPr marL="1371600" indent="-1371600" algn="l">
              <a:buAutoNum type="arabicPeriod"/>
            </a:pPr>
            <a:r>
              <a:rPr lang="en-US" sz="9600" dirty="0">
                <a:solidFill>
                  <a:schemeClr val="tx1"/>
                </a:solidFill>
              </a:rPr>
              <a:t>Can be completed without interruption (in other words, without the need of more information).</a:t>
            </a:r>
          </a:p>
          <a:p>
            <a:pPr marL="1371600" indent="-1371600" algn="l">
              <a:buAutoNum type="arabicPeriod"/>
            </a:pPr>
            <a:r>
              <a:rPr lang="en-US" sz="9600" dirty="0">
                <a:solidFill>
                  <a:schemeClr val="tx1"/>
                </a:solidFill>
              </a:rPr>
              <a:t>May be outsourced or contracted out.</a:t>
            </a: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648200"/>
            <a:ext cx="17526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95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676400" y="1066800"/>
            <a:ext cx="8686800" cy="21336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 lang="en-US" sz="1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1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BENEFITS:</a:t>
            </a:r>
            <a:endParaRPr lang="en-US" sz="9300" dirty="0">
              <a:solidFill>
                <a:schemeClr val="tx1"/>
              </a:solidFill>
            </a:endParaRPr>
          </a:p>
          <a:p>
            <a:pPr marL="1371600" indent="-1371600" algn="l">
              <a:buAutoNum type="arabicPeriod"/>
            </a:pPr>
            <a:r>
              <a:rPr lang="en-US" sz="9600" dirty="0">
                <a:solidFill>
                  <a:schemeClr val="tx1"/>
                </a:solidFill>
              </a:rPr>
              <a:t>It provides the project team members with an understanding of where their pieces fit into the overall project management plan.</a:t>
            </a:r>
          </a:p>
          <a:p>
            <a:pPr marL="1371600" indent="-1371600" algn="l">
              <a:buAutoNum type="arabicPeriod"/>
            </a:pPr>
            <a:r>
              <a:rPr lang="en-US" sz="9600" dirty="0">
                <a:solidFill>
                  <a:schemeClr val="tx1"/>
                </a:solidFill>
              </a:rPr>
              <a:t>It facilitates communication and cooperation among team members.</a:t>
            </a:r>
          </a:p>
          <a:p>
            <a:pPr marL="1371600" indent="-1371600" algn="l">
              <a:buAutoNum type="arabicPeriod"/>
            </a:pPr>
            <a:r>
              <a:rPr lang="en-US" sz="9600" dirty="0">
                <a:solidFill>
                  <a:schemeClr val="tx1"/>
                </a:solidFill>
              </a:rPr>
              <a:t>It helps prevent changes.</a:t>
            </a:r>
          </a:p>
          <a:p>
            <a:pPr marL="1371600" indent="-1371600" algn="l">
              <a:buAutoNum type="arabicPeriod"/>
            </a:pPr>
            <a:r>
              <a:rPr lang="en-US" sz="9600" dirty="0">
                <a:solidFill>
                  <a:schemeClr val="tx1"/>
                </a:solidFill>
              </a:rPr>
              <a:t>It provides a basis for estimating staff, cost, and time.</a:t>
            </a: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4474536"/>
            <a:ext cx="16287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13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752600" y="228600"/>
            <a:ext cx="8686800" cy="21336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1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you read this information twice:</a:t>
            </a:r>
            <a:endParaRPr lang="en-US" sz="9300" dirty="0">
              <a:solidFill>
                <a:schemeClr val="tx1"/>
              </a:solidFill>
            </a:endParaRPr>
          </a:p>
          <a:p>
            <a:pPr algn="l"/>
            <a:r>
              <a:rPr lang="en-US" sz="9300" dirty="0">
                <a:solidFill>
                  <a:schemeClr val="tx1"/>
                </a:solidFill>
              </a:rPr>
              <a:t>Under a professional project management methodology,  every single project you manage must have a WBS.  </a:t>
            </a:r>
          </a:p>
          <a:p>
            <a:pPr algn="l"/>
            <a:r>
              <a:rPr lang="en-US" sz="9300" dirty="0">
                <a:solidFill>
                  <a:schemeClr val="tx1"/>
                </a:solidFill>
              </a:rPr>
              <a:t>You cannot afford to misunderstand this important project management tool.</a:t>
            </a:r>
          </a:p>
          <a:p>
            <a:pPr marL="0" indent="0" algn="l">
              <a:buNone/>
            </a:pPr>
            <a:r>
              <a:rPr lang="en-US" sz="1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</a:t>
            </a:r>
            <a:endParaRPr lang="en-US" sz="9300" dirty="0">
              <a:solidFill>
                <a:schemeClr val="tx1"/>
              </a:solidFill>
            </a:endParaRPr>
          </a:p>
          <a:p>
            <a:pPr algn="l"/>
            <a:r>
              <a:rPr lang="en-US" sz="9300" dirty="0">
                <a:solidFill>
                  <a:schemeClr val="tx1"/>
                </a:solidFill>
              </a:rPr>
              <a:t>Without it, the project will take longer, elements will slip through the cracks, and the project will be negatively impacted.</a:t>
            </a: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762000"/>
            <a:ext cx="43815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63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058129" y="609600"/>
            <a:ext cx="86868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99DF6-1AED-9B62-9F24-7E22309217B6}"/>
              </a:ext>
            </a:extLst>
          </p:cNvPr>
          <p:cNvSpPr txBox="1"/>
          <p:nvPr/>
        </p:nvSpPr>
        <p:spPr>
          <a:xfrm>
            <a:off x="2514600" y="697468"/>
            <a:ext cx="6113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161616"/>
                </a:solidFill>
                <a:effectLst/>
                <a:latin typeface="Lato-Bold"/>
              </a:rPr>
              <a:t>Work breakdown structure construction project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E34EC-BB48-82DE-D958-2D4368685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541721"/>
            <a:ext cx="7526091" cy="38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3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752599" y="653017"/>
            <a:ext cx="8686800" cy="5334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algn="l"/>
            <a:endParaRPr lang="en-US" sz="1800" b="0" i="0" dirty="0">
              <a:solidFill>
                <a:srgbClr val="4D4D4D"/>
              </a:solidFill>
              <a:effectLst/>
              <a:latin typeface="+mj-lt"/>
            </a:endParaRPr>
          </a:p>
          <a:p>
            <a:pPr algn="l"/>
            <a:r>
              <a:rPr lang="en-US" sz="2100" b="0" i="0" dirty="0">
                <a:solidFill>
                  <a:srgbClr val="4D4D4D"/>
                </a:solidFill>
                <a:effectLst/>
                <a:latin typeface="+mj-lt"/>
              </a:rPr>
              <a:t>Now look at how a WBS can be visualized in </a:t>
            </a:r>
            <a:r>
              <a:rPr lang="en-US" sz="2100" b="0" i="0" dirty="0" err="1">
                <a:solidFill>
                  <a:srgbClr val="4D4D4D"/>
                </a:solidFill>
                <a:effectLst/>
                <a:latin typeface="+mj-lt"/>
              </a:rPr>
              <a:t>GanttPRO</a:t>
            </a:r>
            <a:r>
              <a:rPr lang="en-US" sz="2100" b="0" i="0" dirty="0">
                <a:solidFill>
                  <a:srgbClr val="4D4D4D"/>
                </a:solidFill>
                <a:effectLst/>
                <a:latin typeface="+mj-lt"/>
              </a:rPr>
              <a:t>.</a:t>
            </a:r>
            <a:endParaRPr lang="en-US" sz="21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0D198-4BAA-A35F-A4DF-80DAC879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1232491"/>
            <a:ext cx="6943725" cy="486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8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219200" y="1295400"/>
            <a:ext cx="10058400" cy="914400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8000" b="1" i="0" dirty="0">
                <a:solidFill>
                  <a:srgbClr val="161616"/>
                </a:solidFill>
                <a:effectLst/>
                <a:latin typeface="Lato-Bold"/>
              </a:rPr>
              <a:t>Example of a work breakdown structure for opening a restaurant??</a:t>
            </a: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0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7540FD-F843-0E6C-BD7C-2FA734B0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685800"/>
            <a:ext cx="6648450" cy="555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13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654629" y="685800"/>
            <a:ext cx="8686800" cy="9905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summary:</a:t>
            </a:r>
            <a:endParaRPr lang="en-US" sz="7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7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7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5770" y="1524001"/>
            <a:ext cx="98842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Most commonly, the project title goes at the top of the WBS.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first level is normally the same as the project life cycle.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following levels break the project into smaller pieces.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This is a top – down effort to decompose the deliverables and </a:t>
            </a:r>
          </a:p>
          <a:p>
            <a:r>
              <a:rPr lang="en-US" sz="2400" dirty="0"/>
              <a:t>the work required to produce them.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complete scope of the project (product, project, and management </a:t>
            </a:r>
          </a:p>
          <a:p>
            <a:r>
              <a:rPr lang="en-US" sz="2400" dirty="0"/>
              <a:t>efforts) are included.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3562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8576" y="2345816"/>
            <a:ext cx="21266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600" dirty="0">
                <a:solidFill>
                  <a:srgbClr val="C00000"/>
                </a:solidFill>
                <a:latin typeface="Arial"/>
                <a:cs typeface="Arial"/>
              </a:rPr>
              <a:t>Q/A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676400" y="990600"/>
            <a:ext cx="9220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Breakdown Structure (WBS)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sz="2600" b="0" i="0" dirty="0">
                <a:solidFill>
                  <a:srgbClr val="273239"/>
                </a:solidFill>
                <a:effectLst/>
                <a:latin typeface="Garamond (Body)"/>
              </a:rPr>
              <a:t>A Work Breakdown Structure includes dividing a large and complex project into simpler, manageable, and independent tasks. </a:t>
            </a:r>
          </a:p>
          <a:p>
            <a:pPr algn="l"/>
            <a:r>
              <a:rPr lang="en-US" sz="2600" b="0" i="0" dirty="0">
                <a:solidFill>
                  <a:srgbClr val="273239"/>
                </a:solidFill>
                <a:effectLst/>
                <a:latin typeface="Garamond (Body)"/>
              </a:rPr>
              <a:t>The root of this tree (structure) is labeled by the Project name itself. For constructing a work breakdown structure, each node is recursively decomposed into smaller sub-activities, until at the leaf level, the activities become undividable and independent. </a:t>
            </a:r>
          </a:p>
          <a:p>
            <a:pPr algn="l"/>
            <a:r>
              <a:rPr lang="en-US" sz="2600" b="0" i="0" dirty="0">
                <a:solidFill>
                  <a:srgbClr val="273239"/>
                </a:solidFill>
                <a:effectLst/>
                <a:latin typeface="Garamond (Body)"/>
              </a:rPr>
              <a:t>It follows a Top-Down approach.</a:t>
            </a:r>
            <a:endParaRPr lang="en-US" sz="2600" dirty="0">
              <a:latin typeface="Garamond (Body)"/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2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828800" y="990600"/>
            <a:ext cx="8686800" cy="44958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Breakdown Structure (WBS)</a:t>
            </a:r>
            <a:endParaRPr lang="en-US" sz="7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40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9600" dirty="0">
                <a:solidFill>
                  <a:srgbClr val="C00000"/>
                </a:solidFill>
              </a:rPr>
              <a:t>Levels:</a:t>
            </a:r>
            <a:endParaRPr lang="en-US" sz="9600" dirty="0">
              <a:solidFill>
                <a:schemeClr val="tx1"/>
              </a:solidFill>
            </a:endParaRPr>
          </a:p>
          <a:p>
            <a:pPr algn="l"/>
            <a:r>
              <a:rPr lang="en-US" sz="9600" dirty="0">
                <a:solidFill>
                  <a:schemeClr val="tx1"/>
                </a:solidFill>
              </a:rPr>
              <a:t>The depth of the WBS is dependent upon the size and complexity of the project and the level of detail needed to plan and manage it.</a:t>
            </a:r>
          </a:p>
          <a:p>
            <a:pPr marL="0" indent="0" algn="l">
              <a:buNone/>
            </a:pPr>
            <a:r>
              <a:rPr lang="en-US" sz="9600" dirty="0">
                <a:solidFill>
                  <a:srgbClr val="C00000"/>
                </a:solidFill>
              </a:rPr>
              <a:t>The 100% Rule:</a:t>
            </a:r>
            <a:endParaRPr lang="en-US" sz="9600" dirty="0">
              <a:solidFill>
                <a:schemeClr val="tx1"/>
              </a:solidFill>
            </a:endParaRPr>
          </a:p>
          <a:p>
            <a:pPr algn="l"/>
            <a:r>
              <a:rPr lang="en-US" sz="9600" dirty="0">
                <a:solidFill>
                  <a:schemeClr val="tx1"/>
                </a:solidFill>
              </a:rPr>
              <a:t>This rule states that the WBS includes 100% of the work defined by the project scope and captures all work deliverables to be completed, including project management.</a:t>
            </a:r>
          </a:p>
          <a:p>
            <a:pPr algn="l"/>
            <a:r>
              <a:rPr lang="en-US" sz="9600" dirty="0">
                <a:solidFill>
                  <a:schemeClr val="tx1"/>
                </a:solidFill>
              </a:rPr>
              <a:t>The rule applies to all levels within the hierarchy.</a:t>
            </a:r>
          </a:p>
          <a:p>
            <a:pPr marL="0" indent="0" algn="l">
              <a:buNone/>
            </a:pPr>
            <a:r>
              <a:rPr lang="en-US" sz="9600" dirty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sz="4400" dirty="0">
              <a:solidFill>
                <a:schemeClr val="tx1"/>
              </a:solidFill>
            </a:endParaRPr>
          </a:p>
          <a:p>
            <a:pPr algn="l"/>
            <a:r>
              <a:rPr lang="en-US" sz="4400" dirty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5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826419" y="990600"/>
            <a:ext cx="8686800" cy="4267200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 marL="0" indent="0" algn="l">
              <a:buNone/>
            </a:pPr>
            <a:r>
              <a:rPr lang="en-US" sz="9800" b="1" i="0" dirty="0">
                <a:effectLst/>
              </a:rPr>
              <a:t>Different types of work breakdown structures</a:t>
            </a:r>
          </a:p>
          <a:p>
            <a:pPr algn="l"/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6200" b="0" i="0" dirty="0">
                <a:effectLst/>
              </a:rPr>
              <a:t>Here are some work breakdown structure examples. You can use any of these to outline your WBS.</a:t>
            </a:r>
          </a:p>
          <a:p>
            <a:pPr algn="l">
              <a:buFont typeface="+mj-lt"/>
              <a:buAutoNum type="arabicPeriod"/>
            </a:pPr>
            <a:r>
              <a:rPr lang="en-US" sz="6200" b="1" i="0" dirty="0">
                <a:solidFill>
                  <a:srgbClr val="000000"/>
                </a:solidFill>
                <a:effectLst/>
              </a:rPr>
              <a:t>WBS spreadsheet: </a:t>
            </a:r>
            <a:r>
              <a:rPr lang="en-US" sz="6200" b="0" i="0" dirty="0">
                <a:solidFill>
                  <a:srgbClr val="000000"/>
                </a:solidFill>
                <a:effectLst/>
              </a:rPr>
              <a:t>You can structure your WBS efficiently in a spreadsheet, noting the different phases, tasks, or deliverables in the columns and rows.</a:t>
            </a:r>
          </a:p>
          <a:p>
            <a:pPr algn="l">
              <a:buFont typeface="+mj-lt"/>
              <a:buAutoNum type="arabicPeriod"/>
            </a:pPr>
            <a:r>
              <a:rPr lang="en-US" sz="6200" b="1" i="0" dirty="0">
                <a:solidFill>
                  <a:srgbClr val="000000"/>
                </a:solidFill>
                <a:effectLst/>
              </a:rPr>
              <a:t>WBS flowchart: </a:t>
            </a:r>
            <a:r>
              <a:rPr lang="en-US" sz="6200" b="0" i="0" dirty="0">
                <a:solidFill>
                  <a:srgbClr val="000000"/>
                </a:solidFill>
                <a:effectLst/>
              </a:rPr>
              <a:t>You can structure your WBS in a diagrammatic workflow. Most WBS examples and templates you may find are flowcharts.</a:t>
            </a:r>
          </a:p>
          <a:p>
            <a:pPr algn="l">
              <a:buFont typeface="+mj-lt"/>
              <a:buAutoNum type="arabicPeriod"/>
            </a:pPr>
            <a:r>
              <a:rPr lang="en-US" sz="6200" b="1" i="0" dirty="0">
                <a:solidFill>
                  <a:srgbClr val="000000"/>
                </a:solidFill>
                <a:effectLst/>
              </a:rPr>
              <a:t>WBS list: </a:t>
            </a:r>
            <a:r>
              <a:rPr lang="en-US" sz="6200" b="0" i="0" dirty="0">
                <a:solidFill>
                  <a:srgbClr val="000000"/>
                </a:solidFill>
                <a:effectLst/>
              </a:rPr>
              <a:t>You can structure your WBS as a simple list of tasks or deliverables and subtasks. This is the most straightforward approach to make a WBS.</a:t>
            </a:r>
          </a:p>
          <a:p>
            <a:pPr algn="l">
              <a:buFont typeface="+mj-lt"/>
              <a:buAutoNum type="arabicPeriod"/>
            </a:pPr>
            <a:r>
              <a:rPr lang="en-US" sz="6200" b="1" i="0" dirty="0">
                <a:solidFill>
                  <a:srgbClr val="000000"/>
                </a:solidFill>
                <a:effectLst/>
              </a:rPr>
              <a:t>WBS Gantt chart: </a:t>
            </a:r>
            <a:r>
              <a:rPr lang="en-US" sz="6200" b="0" i="0" dirty="0">
                <a:solidFill>
                  <a:srgbClr val="000000"/>
                </a:solidFill>
                <a:effectLst/>
              </a:rPr>
              <a:t>You can structure your WBS as a Gantt chart that represents both a spreadsheet and a timeline. With a Gantt chart-structured WBS.</a:t>
            </a:r>
          </a:p>
          <a:p>
            <a:pPr algn="l"/>
            <a:endParaRPr lang="en-US" sz="21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 sz="23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 sz="23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 sz="23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 sz="23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60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7576E5-E7DB-46C7-B0D9-A0AB18787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2C244BC-AB19-460B-9A7B-5BAFE9DEA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2D7728D-2CB0-4ADE-B6BF-4BA8ED77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3E0EDB8-8162-4D16-9521-52415777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7060CB3-C139-4548-A73F-74689C929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B4B82D-A989-40D8-A457-F1D9C0345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7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4E99EC7-4ECA-46FD-A4EE-C28A8AC6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54353F-C53C-B314-BA9A-211452A7F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895848"/>
            <a:ext cx="6873258" cy="4209871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67034349-EB95-4DEC-941A-A5BEB23CC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40" name="Rounded Rectangle 21">
              <a:extLst>
                <a:ext uri="{FF2B5EF4-FFF2-40B4-BE49-F238E27FC236}">
                  <a16:creationId xmlns:a16="http://schemas.microsoft.com/office/drawing/2014/main" id="{4ED14EF1-39B3-426A-842A-CEA137A65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0BA46E3-54EA-491A-BDC2-C9A945118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41" name="Rounded Rectangle 27">
              <a:extLst>
                <a:ext uri="{FF2B5EF4-FFF2-40B4-BE49-F238E27FC236}">
                  <a16:creationId xmlns:a16="http://schemas.microsoft.com/office/drawing/2014/main" id="{BC6C1592-02CC-4EA4-9A0E-7BE7C1ED8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67E44A5-FAF8-4D81-90C9-CFD68F1A1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69479B8-EAD5-060A-A4C7-5BB79AB79B8D}"/>
              </a:ext>
            </a:extLst>
          </p:cNvPr>
          <p:cNvSpPr txBox="1"/>
          <p:nvPr/>
        </p:nvSpPr>
        <p:spPr>
          <a:xfrm>
            <a:off x="1600199" y="568258"/>
            <a:ext cx="98324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Steps Work Breakdown Structure:</a:t>
            </a:r>
          </a:p>
          <a:p>
            <a:pPr algn="l" rtl="0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 1: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Identify the major activities of the project.</a:t>
            </a:r>
          </a:p>
          <a:p>
            <a:pPr algn="l" rtl="0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 2: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Identify the sub-activities of the major activities.</a:t>
            </a:r>
          </a:p>
          <a:p>
            <a:pPr algn="l" rtl="0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 3: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Repeat till undividable, simple, and independent activities are created.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208789-16F7-EE03-5F4D-2018828BDC9C}"/>
              </a:ext>
            </a:extLst>
          </p:cNvPr>
          <p:cNvSpPr txBox="1"/>
          <p:nvPr/>
        </p:nvSpPr>
        <p:spPr>
          <a:xfrm>
            <a:off x="9609339" y="2079439"/>
            <a:ext cx="8368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AFF318-34DE-48B9-0ED7-E1028ADCED63}"/>
              </a:ext>
            </a:extLst>
          </p:cNvPr>
          <p:cNvSpPr txBox="1"/>
          <p:nvPr/>
        </p:nvSpPr>
        <p:spPr>
          <a:xfrm>
            <a:off x="9609339" y="3138959"/>
            <a:ext cx="8368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EA9EB1-7330-46C9-7D03-C9524DB8CDDD}"/>
              </a:ext>
            </a:extLst>
          </p:cNvPr>
          <p:cNvSpPr txBox="1"/>
          <p:nvPr/>
        </p:nvSpPr>
        <p:spPr>
          <a:xfrm>
            <a:off x="9609339" y="4224564"/>
            <a:ext cx="8368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0F7EE5-B38F-7827-C1A3-6B349CE8D403}"/>
              </a:ext>
            </a:extLst>
          </p:cNvPr>
          <p:cNvSpPr txBox="1"/>
          <p:nvPr/>
        </p:nvSpPr>
        <p:spPr>
          <a:xfrm>
            <a:off x="9984270" y="5306955"/>
            <a:ext cx="8368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sp>
        <p:nvSpPr>
          <p:cNvPr id="38" name="Right Arrow 11">
            <a:extLst>
              <a:ext uri="{FF2B5EF4-FFF2-40B4-BE49-F238E27FC236}">
                <a16:creationId xmlns:a16="http://schemas.microsoft.com/office/drawing/2014/main" id="{A1086FB2-1037-E448-EF67-267E809668D8}"/>
              </a:ext>
            </a:extLst>
          </p:cNvPr>
          <p:cNvSpPr/>
          <p:nvPr/>
        </p:nvSpPr>
        <p:spPr>
          <a:xfrm>
            <a:off x="6642553" y="2254854"/>
            <a:ext cx="2929941" cy="97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ight Arrow 11">
            <a:extLst>
              <a:ext uri="{FF2B5EF4-FFF2-40B4-BE49-F238E27FC236}">
                <a16:creationId xmlns:a16="http://schemas.microsoft.com/office/drawing/2014/main" id="{A29823C0-0163-583B-47F4-2AC51E93155B}"/>
              </a:ext>
            </a:extLst>
          </p:cNvPr>
          <p:cNvSpPr/>
          <p:nvPr/>
        </p:nvSpPr>
        <p:spPr>
          <a:xfrm>
            <a:off x="9170434" y="5407975"/>
            <a:ext cx="791610" cy="1268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Arrow 11">
            <a:extLst>
              <a:ext uri="{FF2B5EF4-FFF2-40B4-BE49-F238E27FC236}">
                <a16:creationId xmlns:a16="http://schemas.microsoft.com/office/drawing/2014/main" id="{4D7C27CF-9031-4D5B-2FB9-4835A7750C08}"/>
              </a:ext>
            </a:extLst>
          </p:cNvPr>
          <p:cNvSpPr/>
          <p:nvPr/>
        </p:nvSpPr>
        <p:spPr>
          <a:xfrm>
            <a:off x="7391400" y="4381218"/>
            <a:ext cx="2175267" cy="110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ight Arrow 11">
            <a:extLst>
              <a:ext uri="{FF2B5EF4-FFF2-40B4-BE49-F238E27FC236}">
                <a16:creationId xmlns:a16="http://schemas.microsoft.com/office/drawing/2014/main" id="{2BC1A325-D69D-3199-2C58-9E2CEB3B7A65}"/>
              </a:ext>
            </a:extLst>
          </p:cNvPr>
          <p:cNvSpPr/>
          <p:nvPr/>
        </p:nvSpPr>
        <p:spPr>
          <a:xfrm>
            <a:off x="8796876" y="3268598"/>
            <a:ext cx="791610" cy="110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C102C1-4CBE-A1A5-D884-4264261B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1115892"/>
            <a:ext cx="7391399" cy="513250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1206FF8-5F1B-25E8-3854-B95904F2ECE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514600" y="609600"/>
            <a:ext cx="7543800" cy="1012585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0" dirty="0">
                <a:solidFill>
                  <a:srgbClr val="161616"/>
                </a:solidFill>
                <a:effectLst/>
                <a:latin typeface="Garamond (Body)"/>
              </a:rPr>
              <a:t>WBS Example for software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8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C08A89-925D-6E5D-7901-804AA85A7FA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47800" y="838200"/>
            <a:ext cx="9829800" cy="5059847"/>
          </a:xfrm>
        </p:spPr>
        <p:txBody>
          <a:bodyPr/>
          <a:lstStyle/>
          <a:p>
            <a:pPr algn="l" fontAlgn="base"/>
            <a:r>
              <a:rPr lang="en-US" sz="1800" b="0" i="0" dirty="0">
                <a:solidFill>
                  <a:srgbClr val="4D4D4D"/>
                </a:solidFill>
                <a:effectLst/>
              </a:rPr>
              <a:t>As you see, this result-oriented tree work breakdown structure example of a software project focuses on the project management, analysis, designing, developing, and testing stages.</a:t>
            </a:r>
          </a:p>
          <a:p>
            <a:pPr marL="0" indent="0" algn="l" fontAlgn="base">
              <a:buNone/>
            </a:pPr>
            <a:r>
              <a:rPr lang="en-US" sz="1800" b="1" i="0" dirty="0">
                <a:solidFill>
                  <a:srgbClr val="4D4D4D"/>
                </a:solidFill>
                <a:effectLst/>
              </a:rPr>
              <a:t>Project management</a:t>
            </a:r>
            <a:r>
              <a:rPr lang="en-US" sz="1800" b="0" i="0" dirty="0">
                <a:solidFill>
                  <a:srgbClr val="4D4D4D"/>
                </a:solidFill>
                <a:effectLst/>
              </a:rPr>
              <a:t>. The first stage of our work breakdown structure for software project example includes planning, defining scope, scheduling, risk management, and work with possible plan changes. </a:t>
            </a:r>
            <a:endParaRPr lang="en-US" sz="1800" b="0" i="0" dirty="0">
              <a:solidFill>
                <a:srgbClr val="424242"/>
              </a:solidFill>
              <a:effectLst/>
            </a:endParaRPr>
          </a:p>
          <a:p>
            <a:pPr marL="0" indent="0" algn="l" fontAlgn="base">
              <a:buNone/>
            </a:pPr>
            <a:r>
              <a:rPr lang="en-US" sz="1800" b="1" i="0" dirty="0">
                <a:solidFill>
                  <a:srgbClr val="4D4D4D"/>
                </a:solidFill>
                <a:effectLst/>
              </a:rPr>
              <a:t>Analysis.</a:t>
            </a:r>
            <a:r>
              <a:rPr lang="en-US" sz="1800" b="0" i="0" dirty="0">
                <a:solidFill>
                  <a:srgbClr val="4D4D4D"/>
                </a:solidFill>
                <a:effectLst/>
              </a:rPr>
              <a:t> At this stage, project teams conduct required interviews, work on requirements specifications, and prepare use cases.</a:t>
            </a:r>
            <a:endParaRPr lang="en-US" sz="1800" b="0" i="0" dirty="0">
              <a:solidFill>
                <a:srgbClr val="424242"/>
              </a:solidFill>
              <a:effectLst/>
            </a:endParaRPr>
          </a:p>
          <a:p>
            <a:pPr marL="0" indent="0" algn="l" fontAlgn="base">
              <a:buNone/>
            </a:pPr>
            <a:r>
              <a:rPr lang="en-US" sz="1800" b="1" i="0" dirty="0">
                <a:solidFill>
                  <a:srgbClr val="4D4D4D"/>
                </a:solidFill>
                <a:effectLst/>
              </a:rPr>
              <a:t>Design</a:t>
            </a:r>
            <a:r>
              <a:rPr lang="en-US" sz="1800" b="0" i="0" dirty="0">
                <a:solidFill>
                  <a:srgbClr val="4D4D4D"/>
                </a:solidFill>
                <a:effectLst/>
              </a:rPr>
              <a:t> is one of the most essential parts of our software development work breakdown structure example. Here, you should care about the prototype design, architecture design, and site performance improvements.</a:t>
            </a:r>
            <a:endParaRPr lang="en-US" sz="1800" b="0" i="0" dirty="0">
              <a:solidFill>
                <a:srgbClr val="424242"/>
              </a:solidFill>
              <a:effectLst/>
            </a:endParaRPr>
          </a:p>
          <a:p>
            <a:pPr marL="0" indent="0" algn="l" fontAlgn="base">
              <a:buNone/>
            </a:pPr>
            <a:r>
              <a:rPr lang="en-US" sz="1800" b="1" i="0" dirty="0">
                <a:solidFill>
                  <a:srgbClr val="4D4D4D"/>
                </a:solidFill>
                <a:effectLst/>
              </a:rPr>
              <a:t>Developing.</a:t>
            </a:r>
            <a:r>
              <a:rPr lang="en-US" sz="1800" b="0" i="0" dirty="0">
                <a:solidFill>
                  <a:srgbClr val="4D4D4D"/>
                </a:solidFill>
                <a:effectLst/>
              </a:rPr>
              <a:t> This is typically one of the most active phases of software development, so you will need to thoroughly work on developing the new e-commerce site and care about all the details, meaning graphics and interface, content creation, database implementation, catalog engine, transaction processing, iOS and Android integration, security, and other important issues.</a:t>
            </a:r>
            <a:endParaRPr lang="en-US" sz="1800" b="0" i="0" dirty="0">
              <a:solidFill>
                <a:srgbClr val="424242"/>
              </a:solidFill>
              <a:effectLst/>
            </a:endParaRPr>
          </a:p>
          <a:p>
            <a:pPr marL="0" indent="0" algn="l" fontAlgn="base">
              <a:buNone/>
            </a:pPr>
            <a:r>
              <a:rPr lang="en-US" sz="1800" b="1" i="0" dirty="0">
                <a:solidFill>
                  <a:srgbClr val="4D4D4D"/>
                </a:solidFill>
                <a:effectLst/>
              </a:rPr>
              <a:t>Testing and production</a:t>
            </a:r>
            <a:r>
              <a:rPr lang="en-US" sz="1800" b="0" i="0" dirty="0">
                <a:solidFill>
                  <a:srgbClr val="4D4D4D"/>
                </a:solidFill>
                <a:effectLst/>
              </a:rPr>
              <a:t> are what end the process. This is when test configuration, reviewing design, releasing the site, closeout meetings, and preparing closeout documents happen. </a:t>
            </a:r>
            <a:endParaRPr lang="en-US" sz="1800" b="0" i="0" dirty="0">
              <a:solidFill>
                <a:srgbClr val="424242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9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73EF-904B-6C86-B8A9-F04FE8779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958" y="555653"/>
            <a:ext cx="9598084" cy="677108"/>
          </a:xfrm>
        </p:spPr>
        <p:txBody>
          <a:bodyPr/>
          <a:lstStyle/>
          <a:p>
            <a:r>
              <a:rPr lang="en-US" sz="1800" b="0" i="0" dirty="0">
                <a:solidFill>
                  <a:srgbClr val="4D4D4D"/>
                </a:solidFill>
                <a:effectLst/>
              </a:rPr>
              <a:t>Look at how convenient the tasks and subtasks are displayed on a Gantt chart</a:t>
            </a:r>
            <a:r>
              <a:rPr lang="en-US" b="0" i="0" dirty="0">
                <a:solidFill>
                  <a:srgbClr val="4D4D4D"/>
                </a:solidFill>
                <a:effectLst/>
                <a:latin typeface="Lato-Regular"/>
              </a:rPr>
              <a:t>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03D0F-4600-9491-7523-487D498E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232761"/>
            <a:ext cx="7315200" cy="494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752600" y="228600"/>
            <a:ext cx="8686800" cy="16002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 lang="en-US" sz="1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Breakdown Structure (WBS)</a:t>
            </a:r>
            <a:endParaRPr lang="en-US" sz="93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9300" dirty="0">
                <a:solidFill>
                  <a:schemeClr val="tx1"/>
                </a:solidFill>
              </a:rPr>
              <a:t>Very important key points to keep in mind while developing a WBS:</a:t>
            </a:r>
          </a:p>
          <a:p>
            <a:pPr marL="1371600" indent="-1371600" algn="l">
              <a:buAutoNum type="arabicPeriod"/>
            </a:pPr>
            <a:r>
              <a:rPr lang="en-US" sz="9300" dirty="0">
                <a:solidFill>
                  <a:schemeClr val="tx1"/>
                </a:solidFill>
              </a:rPr>
              <a:t>The WBS is created with the help of the team.</a:t>
            </a:r>
          </a:p>
          <a:p>
            <a:pPr marL="1371600" indent="-1371600" algn="l">
              <a:buAutoNum type="arabicPeriod"/>
            </a:pPr>
            <a:r>
              <a:rPr lang="en-US" sz="9300" dirty="0">
                <a:solidFill>
                  <a:schemeClr val="tx1"/>
                </a:solidFill>
              </a:rPr>
              <a:t>The first level is completed before the project is broken down further.</a:t>
            </a:r>
          </a:p>
          <a:p>
            <a:pPr marL="1371600" indent="-1371600" algn="l">
              <a:buAutoNum type="arabicPeriod"/>
            </a:pPr>
            <a:r>
              <a:rPr lang="en-US" sz="9300" dirty="0">
                <a:solidFill>
                  <a:schemeClr val="tx1"/>
                </a:solidFill>
              </a:rPr>
              <a:t>Each level of the WBS is a smaller piece of the level above.</a:t>
            </a:r>
          </a:p>
          <a:p>
            <a:pPr marL="1371600" indent="-1371600" algn="l">
              <a:buAutoNum type="arabicPeriod"/>
            </a:pPr>
            <a:r>
              <a:rPr lang="en-US" sz="9300" dirty="0">
                <a:solidFill>
                  <a:schemeClr val="tx1"/>
                </a:solidFill>
              </a:rPr>
              <a:t>The WBS includes only deliverables that are really needed.</a:t>
            </a:r>
          </a:p>
          <a:p>
            <a:pPr marL="1371600" indent="-1371600" algn="l">
              <a:buAutoNum type="arabicPeriod"/>
            </a:pPr>
            <a:r>
              <a:rPr lang="en-US" sz="9300" dirty="0">
                <a:solidFill>
                  <a:schemeClr val="tx1"/>
                </a:solidFill>
              </a:rPr>
              <a:t>Deliverables not included in the WBS are not part of the project.</a:t>
            </a: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4565710"/>
            <a:ext cx="2753246" cy="160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787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340</TotalTime>
  <Words>953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Garamond</vt:lpstr>
      <vt:lpstr>Garamond (Body)</vt:lpstr>
      <vt:lpstr>Lato-Bold</vt:lpstr>
      <vt:lpstr>Lato-Regular</vt:lpstr>
      <vt:lpstr>Nunito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Look at how convenient the tasks and subtasks are displayed on a Gantt chart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Bahria</dc:creator>
  <cp:lastModifiedBy>rahemeen</cp:lastModifiedBy>
  <cp:revision>72</cp:revision>
  <dcterms:created xsi:type="dcterms:W3CDTF">2021-02-26T07:54:56Z</dcterms:created>
  <dcterms:modified xsi:type="dcterms:W3CDTF">2024-03-19T17:29:15Z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2021-02-26T00:00:00Z</vt:filetime>
  </property>
</Properties>
</file>