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92" r:id="rId1"/>
  </p:sldMasterIdLst>
  <p:notesMasterIdLst>
    <p:notesMasterId r:id="rId20"/>
  </p:notesMasterIdLst>
  <p:sldIdLst>
    <p:sldId id="256" r:id="rId2"/>
    <p:sldId id="295" r:id="rId3"/>
    <p:sldId id="296" r:id="rId4"/>
    <p:sldId id="299" r:id="rId5"/>
    <p:sldId id="301" r:id="rId6"/>
    <p:sldId id="304" r:id="rId7"/>
    <p:sldId id="316" r:id="rId8"/>
    <p:sldId id="305" r:id="rId9"/>
    <p:sldId id="306" r:id="rId10"/>
    <p:sldId id="309" r:id="rId11"/>
    <p:sldId id="310" r:id="rId12"/>
    <p:sldId id="311" r:id="rId13"/>
    <p:sldId id="312" r:id="rId14"/>
    <p:sldId id="315" r:id="rId15"/>
    <p:sldId id="313" r:id="rId16"/>
    <p:sldId id="314" r:id="rId17"/>
    <p:sldId id="308" r:id="rId18"/>
    <p:sldId id="293" r:id="rId19"/>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p:cViewPr varScale="1">
        <p:scale>
          <a:sx n="90" d="100"/>
          <a:sy n="90" d="100"/>
        </p:scale>
        <p:origin x="546" y="78"/>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FC9163E-06D3-4A6D-95AC-806BCB0FAE1B}" type="datetimeFigureOut">
              <a:rPr lang="en-US" smtClean="0"/>
              <a:t>3/25/2024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E73AD34-DCFB-4492-BE3C-68AED5B0120E}" type="slidenum">
              <a:rPr lang="en-US" smtClean="0"/>
              <a:t>‹#›</a:t>
            </a:fld>
            <a:endParaRPr lang="en-US"/>
          </a:p>
        </p:txBody>
      </p:sp>
    </p:spTree>
    <p:extLst>
      <p:ext uri="{BB962C8B-B14F-4D97-AF65-F5344CB8AC3E}">
        <p14:creationId xmlns:p14="http://schemas.microsoft.com/office/powerpoint/2010/main" val="938271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t>3/25/2024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6F15528-21DE-4FAA-801E-634DDDAF4B2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9447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86124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1772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3603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78954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7802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3620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7719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86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06208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151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1442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7893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5934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14540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7529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11998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3/25/2024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4177323396"/>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 name="object 2">
            <a:extLst>
              <a:ext uri="{FF2B5EF4-FFF2-40B4-BE49-F238E27FC236}">
                <a16:creationId xmlns:a16="http://schemas.microsoft.com/office/drawing/2014/main" id="{BD6112BC-65FB-E827-6FC1-4533978E7724}"/>
              </a:ext>
            </a:extLst>
          </p:cNvPr>
          <p:cNvGrpSpPr/>
          <p:nvPr/>
        </p:nvGrpSpPr>
        <p:grpSpPr>
          <a:xfrm>
            <a:off x="7461503" y="3377185"/>
            <a:ext cx="1445260" cy="104139"/>
            <a:chOff x="5937503" y="3377184"/>
            <a:chExt cx="1445260" cy="104139"/>
          </a:xfrm>
        </p:grpSpPr>
        <p:sp>
          <p:nvSpPr>
            <p:cNvPr id="13" name="object 3">
              <a:extLst>
                <a:ext uri="{FF2B5EF4-FFF2-40B4-BE49-F238E27FC236}">
                  <a16:creationId xmlns:a16="http://schemas.microsoft.com/office/drawing/2014/main" id="{5DFFD9CD-6C57-21E7-8C68-BB3FA619EEB8}"/>
                </a:ext>
              </a:extLst>
            </p:cNvPr>
            <p:cNvSpPr/>
            <p:nvPr/>
          </p:nvSpPr>
          <p:spPr>
            <a:xfrm>
              <a:off x="5937503" y="3377184"/>
              <a:ext cx="722630" cy="104139"/>
            </a:xfrm>
            <a:custGeom>
              <a:avLst/>
              <a:gdLst/>
              <a:ahLst/>
              <a:cxnLst/>
              <a:rect l="l" t="t" r="r" b="b"/>
              <a:pathLst>
                <a:path w="722629" h="104139">
                  <a:moveTo>
                    <a:pt x="722376" y="0"/>
                  </a:moveTo>
                  <a:lnTo>
                    <a:pt x="0" y="0"/>
                  </a:lnTo>
                  <a:lnTo>
                    <a:pt x="0" y="103632"/>
                  </a:lnTo>
                  <a:lnTo>
                    <a:pt x="722376" y="103632"/>
                  </a:lnTo>
                  <a:lnTo>
                    <a:pt x="722376" y="0"/>
                  </a:lnTo>
                  <a:close/>
                </a:path>
              </a:pathLst>
            </a:custGeom>
            <a:solidFill>
              <a:srgbClr val="FF9615"/>
            </a:solidFill>
          </p:spPr>
          <p:txBody>
            <a:bodyPr wrap="square" lIns="0" tIns="0" rIns="0" bIns="0" rtlCol="0"/>
            <a:lstStyle/>
            <a:p>
              <a:endParaRPr/>
            </a:p>
          </p:txBody>
        </p:sp>
        <p:sp>
          <p:nvSpPr>
            <p:cNvPr id="14" name="object 4">
              <a:extLst>
                <a:ext uri="{FF2B5EF4-FFF2-40B4-BE49-F238E27FC236}">
                  <a16:creationId xmlns:a16="http://schemas.microsoft.com/office/drawing/2014/main" id="{109879EA-B6B4-7200-75BF-075F592EB5E0}"/>
                </a:ext>
              </a:extLst>
            </p:cNvPr>
            <p:cNvSpPr/>
            <p:nvPr/>
          </p:nvSpPr>
          <p:spPr>
            <a:xfrm>
              <a:off x="6659879" y="3377184"/>
              <a:ext cx="722630" cy="104139"/>
            </a:xfrm>
            <a:custGeom>
              <a:avLst/>
              <a:gdLst/>
              <a:ahLst/>
              <a:cxnLst/>
              <a:rect l="l" t="t" r="r" b="b"/>
              <a:pathLst>
                <a:path w="722629" h="104139">
                  <a:moveTo>
                    <a:pt x="722376" y="0"/>
                  </a:moveTo>
                  <a:lnTo>
                    <a:pt x="0" y="0"/>
                  </a:lnTo>
                  <a:lnTo>
                    <a:pt x="0" y="103632"/>
                  </a:lnTo>
                  <a:lnTo>
                    <a:pt x="722376" y="103632"/>
                  </a:lnTo>
                  <a:lnTo>
                    <a:pt x="722376" y="0"/>
                  </a:lnTo>
                  <a:close/>
                </a:path>
              </a:pathLst>
            </a:custGeom>
            <a:solidFill>
              <a:srgbClr val="F10152"/>
            </a:solidFill>
          </p:spPr>
          <p:txBody>
            <a:bodyPr wrap="square" lIns="0" tIns="0" rIns="0" bIns="0" rtlCol="0"/>
            <a:lstStyle/>
            <a:p>
              <a:endParaRPr/>
            </a:p>
          </p:txBody>
        </p:sp>
      </p:grpSp>
      <p:grpSp>
        <p:nvGrpSpPr>
          <p:cNvPr id="15" name="object 5">
            <a:extLst>
              <a:ext uri="{FF2B5EF4-FFF2-40B4-BE49-F238E27FC236}">
                <a16:creationId xmlns:a16="http://schemas.microsoft.com/office/drawing/2014/main" id="{523D308D-9077-0E66-2D94-4952FD212CC6}"/>
              </a:ext>
            </a:extLst>
          </p:cNvPr>
          <p:cNvGrpSpPr/>
          <p:nvPr/>
        </p:nvGrpSpPr>
        <p:grpSpPr>
          <a:xfrm>
            <a:off x="1524001" y="3377185"/>
            <a:ext cx="5937885" cy="104139"/>
            <a:chOff x="0" y="3377184"/>
            <a:chExt cx="5937885" cy="104139"/>
          </a:xfrm>
        </p:grpSpPr>
        <p:sp>
          <p:nvSpPr>
            <p:cNvPr id="16" name="object 6">
              <a:extLst>
                <a:ext uri="{FF2B5EF4-FFF2-40B4-BE49-F238E27FC236}">
                  <a16:creationId xmlns:a16="http://schemas.microsoft.com/office/drawing/2014/main" id="{D0846FC8-9E75-70B3-52F6-75EA5FCB8255}"/>
                </a:ext>
              </a:extLst>
            </p:cNvPr>
            <p:cNvSpPr/>
            <p:nvPr/>
          </p:nvSpPr>
          <p:spPr>
            <a:xfrm>
              <a:off x="0" y="3377184"/>
              <a:ext cx="722630" cy="104139"/>
            </a:xfrm>
            <a:custGeom>
              <a:avLst/>
              <a:gdLst/>
              <a:ahLst/>
              <a:cxnLst/>
              <a:rect l="l" t="t" r="r" b="b"/>
              <a:pathLst>
                <a:path w="722630" h="104139">
                  <a:moveTo>
                    <a:pt x="722376" y="0"/>
                  </a:moveTo>
                  <a:lnTo>
                    <a:pt x="0" y="0"/>
                  </a:lnTo>
                  <a:lnTo>
                    <a:pt x="0" y="103632"/>
                  </a:lnTo>
                  <a:lnTo>
                    <a:pt x="722376" y="103632"/>
                  </a:lnTo>
                  <a:lnTo>
                    <a:pt x="722376" y="0"/>
                  </a:lnTo>
                  <a:close/>
                </a:path>
              </a:pathLst>
            </a:custGeom>
            <a:solidFill>
              <a:srgbClr val="7DCEFC"/>
            </a:solidFill>
          </p:spPr>
          <p:txBody>
            <a:bodyPr wrap="square" lIns="0" tIns="0" rIns="0" bIns="0" rtlCol="0"/>
            <a:lstStyle/>
            <a:p>
              <a:endParaRPr/>
            </a:p>
          </p:txBody>
        </p:sp>
        <p:sp>
          <p:nvSpPr>
            <p:cNvPr id="17" name="object 7">
              <a:extLst>
                <a:ext uri="{FF2B5EF4-FFF2-40B4-BE49-F238E27FC236}">
                  <a16:creationId xmlns:a16="http://schemas.microsoft.com/office/drawing/2014/main" id="{8270C3D8-6103-89D2-997E-80424D125CC1}"/>
                </a:ext>
              </a:extLst>
            </p:cNvPr>
            <p:cNvSpPr/>
            <p:nvPr/>
          </p:nvSpPr>
          <p:spPr>
            <a:xfrm>
              <a:off x="720851" y="3377184"/>
              <a:ext cx="5217160" cy="104139"/>
            </a:xfrm>
            <a:custGeom>
              <a:avLst/>
              <a:gdLst/>
              <a:ahLst/>
              <a:cxnLst/>
              <a:rect l="l" t="t" r="r" b="b"/>
              <a:pathLst>
                <a:path w="5217160" h="104139">
                  <a:moveTo>
                    <a:pt x="5216652" y="0"/>
                  </a:moveTo>
                  <a:lnTo>
                    <a:pt x="0" y="0"/>
                  </a:lnTo>
                  <a:lnTo>
                    <a:pt x="0" y="103632"/>
                  </a:lnTo>
                  <a:lnTo>
                    <a:pt x="5216652" y="103632"/>
                  </a:lnTo>
                  <a:lnTo>
                    <a:pt x="5216652" y="0"/>
                  </a:lnTo>
                  <a:close/>
                </a:path>
              </a:pathLst>
            </a:custGeom>
            <a:solidFill>
              <a:srgbClr val="2085C5"/>
            </a:solidFill>
          </p:spPr>
          <p:txBody>
            <a:bodyPr wrap="square" lIns="0" tIns="0" rIns="0" bIns="0" rtlCol="0"/>
            <a:lstStyle/>
            <a:p>
              <a:endParaRPr/>
            </a:p>
          </p:txBody>
        </p:sp>
      </p:grpSp>
      <p:sp>
        <p:nvSpPr>
          <p:cNvPr id="18" name="object 8">
            <a:extLst>
              <a:ext uri="{FF2B5EF4-FFF2-40B4-BE49-F238E27FC236}">
                <a16:creationId xmlns:a16="http://schemas.microsoft.com/office/drawing/2014/main" id="{C7A242FC-A59C-53AC-3880-1956B6DB3105}"/>
              </a:ext>
            </a:extLst>
          </p:cNvPr>
          <p:cNvSpPr txBox="1">
            <a:spLocks/>
          </p:cNvSpPr>
          <p:nvPr/>
        </p:nvSpPr>
        <p:spPr>
          <a:xfrm>
            <a:off x="1371600" y="2818317"/>
            <a:ext cx="3200400" cy="505908"/>
          </a:xfrm>
          <a:prstGeom prst="rect">
            <a:avLst/>
          </a:prstGeom>
          <a:effectLst/>
        </p:spPr>
        <p:txBody>
          <a:bodyPr vert="horz" wrap="square" lIns="0" tIns="13335" rIns="0" bIns="0" rtlCol="0" anchor="ctr">
            <a:sp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US" sz="3200" b="1" spc="-15" dirty="0">
                <a:solidFill>
                  <a:srgbClr val="2085C5"/>
                </a:solidFill>
              </a:rPr>
              <a:t>Lecture 6</a:t>
            </a:r>
            <a:endParaRPr lang="en-US" sz="3200" b="1" dirty="0"/>
          </a:p>
        </p:txBody>
      </p:sp>
      <p:sp>
        <p:nvSpPr>
          <p:cNvPr id="19" name="object 9">
            <a:extLst>
              <a:ext uri="{FF2B5EF4-FFF2-40B4-BE49-F238E27FC236}">
                <a16:creationId xmlns:a16="http://schemas.microsoft.com/office/drawing/2014/main" id="{CF4B24EC-D335-4FCC-07CF-CA63519F5F34}"/>
              </a:ext>
            </a:extLst>
          </p:cNvPr>
          <p:cNvSpPr txBox="1"/>
          <p:nvPr/>
        </p:nvSpPr>
        <p:spPr>
          <a:xfrm>
            <a:off x="2122424" y="3534284"/>
            <a:ext cx="9383776" cy="629018"/>
          </a:xfrm>
          <a:prstGeom prst="rect">
            <a:avLst/>
          </a:prstGeom>
        </p:spPr>
        <p:txBody>
          <a:bodyPr vert="horz" wrap="square" lIns="0" tIns="13335" rIns="0" bIns="0" rtlCol="0">
            <a:spAutoFit/>
          </a:bodyPr>
          <a:lstStyle/>
          <a:p>
            <a:pPr marL="12700">
              <a:spcBef>
                <a:spcPts val="105"/>
              </a:spcBef>
            </a:pPr>
            <a:r>
              <a:rPr lang="en-US" sz="4000" b="1" spc="-5" dirty="0">
                <a:latin typeface="Arial"/>
                <a:cs typeface="Arial"/>
              </a:rPr>
              <a:t>Software Requirement Engineering</a:t>
            </a:r>
            <a:endParaRPr sz="4000" b="1" dirty="0">
              <a:latin typeface="Arial"/>
              <a:cs typeface="Arial"/>
            </a:endParaRPr>
          </a:p>
        </p:txBody>
      </p:sp>
      <p:sp>
        <p:nvSpPr>
          <p:cNvPr id="20" name="TextBox 19">
            <a:extLst>
              <a:ext uri="{FF2B5EF4-FFF2-40B4-BE49-F238E27FC236}">
                <a16:creationId xmlns:a16="http://schemas.microsoft.com/office/drawing/2014/main" id="{29E74BBE-167D-900A-721A-E9F639BFF134}"/>
              </a:ext>
            </a:extLst>
          </p:cNvPr>
          <p:cNvSpPr txBox="1"/>
          <p:nvPr/>
        </p:nvSpPr>
        <p:spPr>
          <a:xfrm>
            <a:off x="7162800" y="5715000"/>
            <a:ext cx="6096000" cy="936154"/>
          </a:xfrm>
          <a:prstGeom prst="rect">
            <a:avLst/>
          </a:prstGeom>
          <a:noFill/>
        </p:spPr>
        <p:txBody>
          <a:bodyPr wrap="square">
            <a:spAutoFit/>
          </a:bodyPr>
          <a:lstStyle/>
          <a:p>
            <a:pPr marL="12700" marR="1926589">
              <a:spcBef>
                <a:spcPts val="100"/>
              </a:spcBef>
            </a:pPr>
            <a:r>
              <a:rPr lang="en-US" sz="1800" b="1" dirty="0">
                <a:latin typeface="Arial"/>
                <a:cs typeface="Arial"/>
              </a:rPr>
              <a:t>Engr. Rahemeen Khan</a:t>
            </a:r>
          </a:p>
          <a:p>
            <a:pPr marL="12700" marR="1926589">
              <a:spcBef>
                <a:spcPts val="100"/>
              </a:spcBef>
            </a:pPr>
            <a:r>
              <a:rPr lang="en-US" sz="1800" b="1" dirty="0">
                <a:latin typeface="Arial"/>
                <a:cs typeface="Arial"/>
              </a:rPr>
              <a:t>Sr. Lecturer</a:t>
            </a:r>
          </a:p>
          <a:p>
            <a:pPr marL="12700"/>
            <a:r>
              <a:rPr lang="en-US" sz="1800" b="1" dirty="0">
                <a:latin typeface="Arial"/>
                <a:cs typeface="Arial"/>
              </a:rPr>
              <a:t>Software Engineering</a:t>
            </a:r>
            <a:r>
              <a:rPr lang="en-US" sz="1800" b="1" spc="-105" dirty="0">
                <a:latin typeface="Arial"/>
                <a:cs typeface="Arial"/>
              </a:rPr>
              <a:t> </a:t>
            </a:r>
            <a:r>
              <a:rPr lang="en-US" sz="1800" b="1" dirty="0">
                <a:latin typeface="Arial"/>
                <a:cs typeface="Arial"/>
              </a:rPr>
              <a:t>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AC4D-26C1-584A-E02A-DA1854AA9651}"/>
              </a:ext>
            </a:extLst>
          </p:cNvPr>
          <p:cNvSpPr>
            <a:spLocks noGrp="1"/>
          </p:cNvSpPr>
          <p:nvPr>
            <p:ph type="title"/>
          </p:nvPr>
        </p:nvSpPr>
        <p:spPr>
          <a:xfrm>
            <a:off x="1295401" y="1447800"/>
            <a:ext cx="9601196" cy="1303867"/>
          </a:xfrm>
        </p:spPr>
        <p:txBody>
          <a:bodyPr>
            <a:normAutofit/>
          </a:bodyPr>
          <a:lstStyle/>
          <a:p>
            <a:r>
              <a:rPr lang="en-US" sz="2400" b="0" i="0" dirty="0">
                <a:solidFill>
                  <a:srgbClr val="610B38"/>
                </a:solidFill>
                <a:effectLst/>
                <a:latin typeface="Arial" panose="020B0604020202020204" pitchFamily="34" charset="0"/>
                <a:cs typeface="Arial" panose="020B0604020202020204" pitchFamily="34" charset="0"/>
              </a:rPr>
              <a:t>Requirement Engineering Process</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516379D6-F930-8859-F8F6-C9FD946E5D38}"/>
              </a:ext>
            </a:extLst>
          </p:cNvPr>
          <p:cNvSpPr>
            <a:spLocks noGrp="1"/>
          </p:cNvSpPr>
          <p:nvPr>
            <p:ph idx="1"/>
          </p:nvPr>
        </p:nvSpPr>
        <p:spPr>
          <a:xfrm>
            <a:off x="1905000" y="2446866"/>
            <a:ext cx="9601196" cy="3318936"/>
          </a:xfrm>
        </p:spPr>
        <p:txBody>
          <a:bodyPr/>
          <a:lstStyle/>
          <a:p>
            <a:pPr marL="0" indent="0" algn="just">
              <a:buNone/>
            </a:pPr>
            <a:r>
              <a:rPr lang="en-US" sz="2000" b="0" i="0" dirty="0">
                <a:solidFill>
                  <a:srgbClr val="333333"/>
                </a:solidFill>
                <a:effectLst/>
              </a:rPr>
              <a:t>It is a four-step process, which includes -</a:t>
            </a:r>
          </a:p>
          <a:p>
            <a:pPr algn="just">
              <a:buFont typeface="+mj-lt"/>
              <a:buAutoNum type="arabicPeriod"/>
            </a:pPr>
            <a:r>
              <a:rPr lang="en-US" sz="2000" b="0" i="0" dirty="0">
                <a:solidFill>
                  <a:srgbClr val="000000"/>
                </a:solidFill>
                <a:effectLst/>
              </a:rPr>
              <a:t>Feasibility Study</a:t>
            </a:r>
          </a:p>
          <a:p>
            <a:pPr algn="just">
              <a:buFont typeface="+mj-lt"/>
              <a:buAutoNum type="arabicPeriod"/>
            </a:pPr>
            <a:r>
              <a:rPr lang="en-US" sz="2000" b="0" i="0" dirty="0">
                <a:solidFill>
                  <a:srgbClr val="000000"/>
                </a:solidFill>
                <a:effectLst/>
              </a:rPr>
              <a:t>Requirement Elicitation and Analysis</a:t>
            </a:r>
          </a:p>
          <a:p>
            <a:pPr algn="just">
              <a:buFont typeface="+mj-lt"/>
              <a:buAutoNum type="arabicPeriod"/>
            </a:pPr>
            <a:r>
              <a:rPr lang="en-US" sz="2000" b="0" i="0" dirty="0">
                <a:solidFill>
                  <a:srgbClr val="000000"/>
                </a:solidFill>
                <a:effectLst/>
              </a:rPr>
              <a:t>Software Requirement Specification</a:t>
            </a:r>
          </a:p>
          <a:p>
            <a:pPr algn="just">
              <a:buFont typeface="+mj-lt"/>
              <a:buAutoNum type="arabicPeriod"/>
            </a:pPr>
            <a:r>
              <a:rPr lang="en-US" sz="2000" b="0" i="0" dirty="0">
                <a:solidFill>
                  <a:srgbClr val="000000"/>
                </a:solidFill>
                <a:effectLst/>
              </a:rPr>
              <a:t>Software Requirement Validation</a:t>
            </a:r>
          </a:p>
          <a:p>
            <a:pPr algn="just">
              <a:buFont typeface="+mj-lt"/>
              <a:buAutoNum type="arabicPeriod"/>
            </a:pPr>
            <a:r>
              <a:rPr lang="en-US" sz="2000" b="0" i="0" dirty="0">
                <a:solidFill>
                  <a:srgbClr val="000000"/>
                </a:solidFill>
                <a:effectLst/>
              </a:rPr>
              <a:t>Software Requirement Management</a:t>
            </a:r>
          </a:p>
          <a:p>
            <a:endParaRPr lang="en-US" dirty="0"/>
          </a:p>
        </p:txBody>
      </p:sp>
    </p:spTree>
    <p:extLst>
      <p:ext uri="{BB962C8B-B14F-4D97-AF65-F5344CB8AC3E}">
        <p14:creationId xmlns:p14="http://schemas.microsoft.com/office/powerpoint/2010/main" val="2411299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AE96-C27D-1D64-7F41-D959FFE18C49}"/>
              </a:ext>
            </a:extLst>
          </p:cNvPr>
          <p:cNvSpPr>
            <a:spLocks noGrp="1"/>
          </p:cNvSpPr>
          <p:nvPr>
            <p:ph type="title"/>
          </p:nvPr>
        </p:nvSpPr>
        <p:spPr>
          <a:xfrm>
            <a:off x="1295402" y="838200"/>
            <a:ext cx="9601196" cy="533401"/>
          </a:xfrm>
        </p:spPr>
        <p:txBody>
          <a:bodyPr>
            <a:normAutofit fontScale="90000"/>
          </a:bodyPr>
          <a:lstStyle/>
          <a:p>
            <a:br>
              <a:rPr lang="en-US" sz="2400" b="1" i="0" dirty="0">
                <a:solidFill>
                  <a:srgbClr val="000000"/>
                </a:solidFill>
                <a:effectLst/>
                <a:latin typeface="Arial" panose="020B0604020202020204" pitchFamily="34" charset="0"/>
                <a:cs typeface="Arial" panose="020B0604020202020204" pitchFamily="34" charset="0"/>
              </a:rPr>
            </a:br>
            <a:br>
              <a:rPr lang="en-US" sz="2400" b="1" i="0" dirty="0">
                <a:solidFill>
                  <a:srgbClr val="000000"/>
                </a:solidFill>
                <a:effectLst/>
                <a:latin typeface="Arial" panose="020B0604020202020204" pitchFamily="34" charset="0"/>
                <a:cs typeface="Arial" panose="020B0604020202020204" pitchFamily="34" charset="0"/>
              </a:rPr>
            </a:br>
            <a:r>
              <a:rPr lang="en-US" sz="2400" b="1" i="0" dirty="0">
                <a:solidFill>
                  <a:srgbClr val="000000"/>
                </a:solidFill>
                <a:effectLst/>
                <a:latin typeface="Arial" panose="020B0604020202020204" pitchFamily="34" charset="0"/>
                <a:cs typeface="Arial" panose="020B0604020202020204" pitchFamily="34" charset="0"/>
              </a:rPr>
              <a:t>Feasibility Study</a:t>
            </a:r>
            <a:br>
              <a:rPr lang="en-US" sz="4400" b="0" i="0" dirty="0">
                <a:solidFill>
                  <a:srgbClr val="000000"/>
                </a:solidFill>
                <a:effectLst/>
              </a:rPr>
            </a:br>
            <a:endParaRPr lang="en-US" dirty="0"/>
          </a:p>
        </p:txBody>
      </p:sp>
      <p:sp>
        <p:nvSpPr>
          <p:cNvPr id="3" name="Content Placeholder 2">
            <a:extLst>
              <a:ext uri="{FF2B5EF4-FFF2-40B4-BE49-F238E27FC236}">
                <a16:creationId xmlns:a16="http://schemas.microsoft.com/office/drawing/2014/main" id="{F42A7FDE-1004-3A13-EF18-AE92B4F805B7}"/>
              </a:ext>
            </a:extLst>
          </p:cNvPr>
          <p:cNvSpPr>
            <a:spLocks noGrp="1"/>
          </p:cNvSpPr>
          <p:nvPr>
            <p:ph idx="1"/>
          </p:nvPr>
        </p:nvSpPr>
        <p:spPr>
          <a:xfrm>
            <a:off x="1295401" y="1600200"/>
            <a:ext cx="9601196" cy="4275668"/>
          </a:xfrm>
        </p:spPr>
        <p:txBody>
          <a:bodyPr>
            <a:normAutofit/>
          </a:bodyPr>
          <a:lstStyle/>
          <a:p>
            <a:r>
              <a:rPr lang="en-US" sz="2000" b="0" i="0" dirty="0">
                <a:solidFill>
                  <a:srgbClr val="333333"/>
                </a:solidFill>
                <a:effectLst/>
              </a:rPr>
              <a:t>The objective behind the feasibility study is to create the reasons for developing the software that is acceptable to users, flexible to change and conformable to established standards.</a:t>
            </a:r>
          </a:p>
          <a:p>
            <a:pPr marL="0" indent="0">
              <a:buNone/>
            </a:pPr>
            <a:r>
              <a:rPr lang="en-US" sz="2000" b="1" i="0" dirty="0">
                <a:solidFill>
                  <a:srgbClr val="333333"/>
                </a:solidFill>
                <a:effectLst/>
              </a:rPr>
              <a:t>Types of Feasibility:</a:t>
            </a:r>
            <a:endParaRPr lang="en-US" sz="2000" b="0" i="0" dirty="0">
              <a:solidFill>
                <a:srgbClr val="333333"/>
              </a:solidFill>
              <a:effectLst/>
            </a:endParaRPr>
          </a:p>
          <a:p>
            <a:pPr algn="just">
              <a:buFont typeface="+mj-lt"/>
              <a:buAutoNum type="arabicPeriod"/>
            </a:pPr>
            <a:r>
              <a:rPr lang="en-US" sz="2000" b="1" i="0" dirty="0">
                <a:solidFill>
                  <a:srgbClr val="000000"/>
                </a:solidFill>
                <a:effectLst/>
              </a:rPr>
              <a:t>Technical Feasibility</a:t>
            </a:r>
            <a:r>
              <a:rPr lang="en-US" sz="2000" b="0" i="0" dirty="0">
                <a:solidFill>
                  <a:srgbClr val="000000"/>
                </a:solidFill>
                <a:effectLst/>
              </a:rPr>
              <a:t> - Technical feasibility evaluates the current technologies, which are needed to accomplish customer requirements within the time and budget.</a:t>
            </a:r>
          </a:p>
          <a:p>
            <a:pPr algn="just">
              <a:buFont typeface="+mj-lt"/>
              <a:buAutoNum type="arabicPeriod"/>
            </a:pPr>
            <a:r>
              <a:rPr lang="en-US" sz="2000" b="1" i="0" dirty="0">
                <a:solidFill>
                  <a:srgbClr val="000000"/>
                </a:solidFill>
                <a:effectLst/>
              </a:rPr>
              <a:t>Operational Feasibility</a:t>
            </a:r>
            <a:r>
              <a:rPr lang="en-US" sz="2000" b="0" i="0" dirty="0">
                <a:solidFill>
                  <a:srgbClr val="000000"/>
                </a:solidFill>
                <a:effectLst/>
              </a:rPr>
              <a:t> - Operational feasibility assesses the range in which the required software performs a series of levels to solve business problems and customer requirements.</a:t>
            </a:r>
          </a:p>
          <a:p>
            <a:pPr algn="just">
              <a:buFont typeface="+mj-lt"/>
              <a:buAutoNum type="arabicPeriod"/>
            </a:pPr>
            <a:r>
              <a:rPr lang="en-US" sz="2000" b="1" i="0" dirty="0">
                <a:solidFill>
                  <a:srgbClr val="000000"/>
                </a:solidFill>
                <a:effectLst/>
              </a:rPr>
              <a:t>Economic Feasibility</a:t>
            </a:r>
            <a:r>
              <a:rPr lang="en-US" sz="2000" b="0" i="0" dirty="0">
                <a:solidFill>
                  <a:srgbClr val="000000"/>
                </a:solidFill>
                <a:effectLst/>
              </a:rPr>
              <a:t> - Economic feasibility decides whether the necessary software can generate financial profits for an organization.</a:t>
            </a:r>
          </a:p>
          <a:p>
            <a:endParaRPr lang="en-US" sz="2000" dirty="0"/>
          </a:p>
        </p:txBody>
      </p:sp>
    </p:spTree>
    <p:extLst>
      <p:ext uri="{BB962C8B-B14F-4D97-AF65-F5344CB8AC3E}">
        <p14:creationId xmlns:p14="http://schemas.microsoft.com/office/powerpoint/2010/main" val="1450041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AE96-C27D-1D64-7F41-D959FFE18C49}"/>
              </a:ext>
            </a:extLst>
          </p:cNvPr>
          <p:cNvSpPr>
            <a:spLocks noGrp="1"/>
          </p:cNvSpPr>
          <p:nvPr>
            <p:ph type="title"/>
          </p:nvPr>
        </p:nvSpPr>
        <p:spPr>
          <a:xfrm>
            <a:off x="1295402" y="838200"/>
            <a:ext cx="9601196" cy="609600"/>
          </a:xfrm>
        </p:spPr>
        <p:txBody>
          <a:bodyPr>
            <a:normAutofit fontScale="90000"/>
          </a:bodyPr>
          <a:lstStyle/>
          <a:p>
            <a:br>
              <a:rPr lang="en-US" sz="2400" b="1" i="0" dirty="0">
                <a:solidFill>
                  <a:srgbClr val="000000"/>
                </a:solidFill>
                <a:effectLst/>
                <a:latin typeface="Arial" panose="020B0604020202020204" pitchFamily="34" charset="0"/>
                <a:cs typeface="Arial" panose="020B0604020202020204" pitchFamily="34" charset="0"/>
              </a:rPr>
            </a:br>
            <a:br>
              <a:rPr lang="en-US" sz="2400" b="1" i="0" dirty="0">
                <a:solidFill>
                  <a:srgbClr val="000000"/>
                </a:solidFill>
                <a:effectLst/>
                <a:latin typeface="Arial" panose="020B0604020202020204" pitchFamily="34" charset="0"/>
                <a:cs typeface="Arial" panose="020B0604020202020204" pitchFamily="34" charset="0"/>
              </a:rPr>
            </a:br>
            <a:br>
              <a:rPr lang="en-US" sz="2400" b="1" i="0" dirty="0">
                <a:solidFill>
                  <a:srgbClr val="000000"/>
                </a:solidFill>
                <a:effectLst/>
                <a:latin typeface="Arial" panose="020B0604020202020204" pitchFamily="34" charset="0"/>
                <a:cs typeface="Arial" panose="020B0604020202020204" pitchFamily="34" charset="0"/>
              </a:rPr>
            </a:br>
            <a:r>
              <a:rPr lang="en-US" sz="2400" b="1" dirty="0">
                <a:solidFill>
                  <a:srgbClr val="000000"/>
                </a:solidFill>
                <a:latin typeface="Arial" panose="020B0604020202020204" pitchFamily="34" charset="0"/>
                <a:cs typeface="Arial" panose="020B0604020202020204" pitchFamily="34" charset="0"/>
              </a:rPr>
              <a:t>Requirement Elicitation and Analysis</a:t>
            </a:r>
            <a:br>
              <a:rPr lang="en-US" sz="4400" b="0" i="0" dirty="0">
                <a:solidFill>
                  <a:srgbClr val="000000"/>
                </a:solidFill>
                <a:effectLst/>
              </a:rPr>
            </a:br>
            <a:br>
              <a:rPr lang="en-US" sz="4400" b="0" i="0" dirty="0">
                <a:solidFill>
                  <a:srgbClr val="000000"/>
                </a:solidFill>
                <a:effectLst/>
              </a:rPr>
            </a:br>
            <a:endParaRPr lang="en-US" dirty="0"/>
          </a:p>
        </p:txBody>
      </p:sp>
      <p:sp>
        <p:nvSpPr>
          <p:cNvPr id="3" name="Content Placeholder 2">
            <a:extLst>
              <a:ext uri="{FF2B5EF4-FFF2-40B4-BE49-F238E27FC236}">
                <a16:creationId xmlns:a16="http://schemas.microsoft.com/office/drawing/2014/main" id="{F42A7FDE-1004-3A13-EF18-AE92B4F805B7}"/>
              </a:ext>
            </a:extLst>
          </p:cNvPr>
          <p:cNvSpPr>
            <a:spLocks noGrp="1"/>
          </p:cNvSpPr>
          <p:nvPr>
            <p:ph idx="1"/>
          </p:nvPr>
        </p:nvSpPr>
        <p:spPr>
          <a:xfrm>
            <a:off x="1295402" y="1295400"/>
            <a:ext cx="9601196" cy="4800600"/>
          </a:xfrm>
        </p:spPr>
        <p:txBody>
          <a:bodyPr>
            <a:normAutofit/>
          </a:bodyPr>
          <a:lstStyle/>
          <a:p>
            <a:pPr algn="just"/>
            <a:r>
              <a:rPr lang="en-US" sz="2000" b="0" i="0" dirty="0">
                <a:solidFill>
                  <a:srgbClr val="333333"/>
                </a:solidFill>
                <a:effectLst/>
              </a:rPr>
              <a:t>This is also known as the </a:t>
            </a:r>
            <a:r>
              <a:rPr lang="en-US" sz="2000" b="1" i="0" dirty="0">
                <a:solidFill>
                  <a:srgbClr val="333333"/>
                </a:solidFill>
                <a:effectLst/>
              </a:rPr>
              <a:t>gathering of requirements</a:t>
            </a:r>
            <a:r>
              <a:rPr lang="en-US" sz="2000" b="0" i="0" dirty="0">
                <a:solidFill>
                  <a:srgbClr val="333333"/>
                </a:solidFill>
                <a:effectLst/>
              </a:rPr>
              <a:t>. Here, requirements are identified with the help of customers and existing systems processes, if available.</a:t>
            </a:r>
          </a:p>
          <a:p>
            <a:pPr algn="just"/>
            <a:r>
              <a:rPr lang="en-US" sz="2000" b="0" i="0" dirty="0">
                <a:solidFill>
                  <a:srgbClr val="333333"/>
                </a:solidFill>
                <a:effectLst/>
              </a:rPr>
              <a:t>Analysis of requirements starts with requirement elicitation. </a:t>
            </a:r>
          </a:p>
          <a:p>
            <a:pPr algn="just"/>
            <a:r>
              <a:rPr lang="en-US" sz="2000" b="0" i="0" dirty="0">
                <a:solidFill>
                  <a:srgbClr val="333333"/>
                </a:solidFill>
                <a:effectLst/>
              </a:rPr>
              <a:t>The requirements are analyzed to identify inconsistencies, defects, omission, etc. </a:t>
            </a:r>
          </a:p>
          <a:p>
            <a:pPr algn="just"/>
            <a:r>
              <a:rPr lang="en-US" sz="2000" b="0" i="0" dirty="0">
                <a:solidFill>
                  <a:srgbClr val="333333"/>
                </a:solidFill>
                <a:effectLst/>
              </a:rPr>
              <a:t>We describe requirements in terms of relationships and also resolve conflicts if any.</a:t>
            </a:r>
          </a:p>
          <a:p>
            <a:pPr marL="0" indent="0">
              <a:buNone/>
            </a:pPr>
            <a:r>
              <a:rPr lang="en-US" sz="2000" b="1" i="0" dirty="0">
                <a:solidFill>
                  <a:srgbClr val="333333"/>
                </a:solidFill>
                <a:effectLst/>
              </a:rPr>
              <a:t>Problems of Elicitation and Analysis</a:t>
            </a:r>
          </a:p>
          <a:p>
            <a:pPr algn="just">
              <a:buFont typeface="Arial" panose="020B0604020202020204" pitchFamily="34" charset="0"/>
              <a:buChar char="•"/>
            </a:pPr>
            <a:r>
              <a:rPr lang="en-US" sz="2000" b="0" i="0" dirty="0">
                <a:solidFill>
                  <a:srgbClr val="000000"/>
                </a:solidFill>
                <a:effectLst/>
              </a:rPr>
              <a:t>Stakeholders often don't know what they want</a:t>
            </a:r>
          </a:p>
          <a:p>
            <a:pPr algn="just">
              <a:buFont typeface="Arial" panose="020B0604020202020204" pitchFamily="34" charset="0"/>
              <a:buChar char="•"/>
            </a:pPr>
            <a:r>
              <a:rPr lang="en-US" sz="2000" b="0" i="0" dirty="0">
                <a:solidFill>
                  <a:srgbClr val="000000"/>
                </a:solidFill>
                <a:effectLst/>
              </a:rPr>
              <a:t>Stakeholders may have conflicting requirements.</a:t>
            </a:r>
          </a:p>
          <a:p>
            <a:pPr algn="just">
              <a:buFont typeface="Arial" panose="020B0604020202020204" pitchFamily="34" charset="0"/>
              <a:buChar char="•"/>
            </a:pPr>
            <a:r>
              <a:rPr lang="en-US" sz="2000" b="0" i="0" dirty="0">
                <a:solidFill>
                  <a:srgbClr val="000000"/>
                </a:solidFill>
                <a:effectLst/>
              </a:rPr>
              <a:t>Requirement change during the analysis process.</a:t>
            </a:r>
          </a:p>
          <a:p>
            <a:pPr algn="just">
              <a:buFont typeface="Arial" panose="020B0604020202020204" pitchFamily="34" charset="0"/>
              <a:buChar char="•"/>
            </a:pPr>
            <a:r>
              <a:rPr lang="en-US" sz="2000" b="0" i="0" dirty="0">
                <a:solidFill>
                  <a:srgbClr val="000000"/>
                </a:solidFill>
                <a:effectLst/>
              </a:rPr>
              <a:t>Organizational and political factors may influence system requirements.</a:t>
            </a:r>
          </a:p>
          <a:p>
            <a:pPr marL="0" indent="0">
              <a:buNone/>
            </a:pPr>
            <a:endParaRPr lang="en-US" sz="2000" dirty="0"/>
          </a:p>
        </p:txBody>
      </p:sp>
    </p:spTree>
    <p:extLst>
      <p:ext uri="{BB962C8B-B14F-4D97-AF65-F5344CB8AC3E}">
        <p14:creationId xmlns:p14="http://schemas.microsoft.com/office/powerpoint/2010/main" val="447635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AE96-C27D-1D64-7F41-D959FFE18C49}"/>
              </a:ext>
            </a:extLst>
          </p:cNvPr>
          <p:cNvSpPr>
            <a:spLocks noGrp="1"/>
          </p:cNvSpPr>
          <p:nvPr>
            <p:ph type="title"/>
          </p:nvPr>
        </p:nvSpPr>
        <p:spPr>
          <a:xfrm>
            <a:off x="1295402" y="838200"/>
            <a:ext cx="9601196" cy="533401"/>
          </a:xfrm>
        </p:spPr>
        <p:txBody>
          <a:bodyPr>
            <a:normAutofit fontScale="90000"/>
          </a:bodyPr>
          <a:lstStyle/>
          <a:p>
            <a:br>
              <a:rPr lang="en-US" sz="2400" b="1" i="0" dirty="0">
                <a:solidFill>
                  <a:srgbClr val="000000"/>
                </a:solidFill>
                <a:effectLst/>
                <a:latin typeface="Arial" panose="020B0604020202020204" pitchFamily="34" charset="0"/>
                <a:cs typeface="Arial" panose="020B0604020202020204" pitchFamily="34" charset="0"/>
              </a:rPr>
            </a:br>
            <a:br>
              <a:rPr lang="en-US" sz="2400" b="1" i="0" dirty="0">
                <a:solidFill>
                  <a:srgbClr val="000000"/>
                </a:solidFill>
                <a:effectLst/>
                <a:latin typeface="Arial" panose="020B0604020202020204" pitchFamily="34" charset="0"/>
                <a:cs typeface="Arial" panose="020B0604020202020204" pitchFamily="34" charset="0"/>
              </a:rPr>
            </a:br>
            <a:r>
              <a:rPr lang="en-US" sz="2400" b="1" i="0" dirty="0">
                <a:solidFill>
                  <a:srgbClr val="000000"/>
                </a:solidFill>
                <a:effectLst/>
                <a:latin typeface="Arial" panose="020B0604020202020204" pitchFamily="34" charset="0"/>
                <a:cs typeface="Arial" panose="020B0604020202020204" pitchFamily="34" charset="0"/>
              </a:rPr>
              <a:t>Software Requirement Specification</a:t>
            </a:r>
            <a:br>
              <a:rPr lang="en-US" sz="4400" b="0" i="0" dirty="0">
                <a:solidFill>
                  <a:srgbClr val="000000"/>
                </a:solidFill>
                <a:effectLst/>
              </a:rPr>
            </a:br>
            <a:endParaRPr lang="en-US" dirty="0"/>
          </a:p>
        </p:txBody>
      </p:sp>
      <p:sp>
        <p:nvSpPr>
          <p:cNvPr id="3" name="Content Placeholder 2">
            <a:extLst>
              <a:ext uri="{FF2B5EF4-FFF2-40B4-BE49-F238E27FC236}">
                <a16:creationId xmlns:a16="http://schemas.microsoft.com/office/drawing/2014/main" id="{F42A7FDE-1004-3A13-EF18-AE92B4F805B7}"/>
              </a:ext>
            </a:extLst>
          </p:cNvPr>
          <p:cNvSpPr>
            <a:spLocks noGrp="1"/>
          </p:cNvSpPr>
          <p:nvPr>
            <p:ph idx="1"/>
          </p:nvPr>
        </p:nvSpPr>
        <p:spPr>
          <a:xfrm>
            <a:off x="1295401" y="1371601"/>
            <a:ext cx="9601196" cy="4648199"/>
          </a:xfrm>
        </p:spPr>
        <p:txBody>
          <a:bodyPr>
            <a:normAutofit/>
          </a:bodyPr>
          <a:lstStyle/>
          <a:p>
            <a:pPr algn="just"/>
            <a:r>
              <a:rPr lang="en-US" sz="2000" b="0" i="0" dirty="0">
                <a:solidFill>
                  <a:srgbClr val="333333"/>
                </a:solidFill>
                <a:effectLst/>
              </a:rPr>
              <a:t>Software requirement specification is a kind of document which is created by a software analyst after the requirements collected from the various sources - the requirement received by the customer written in ordinary language.</a:t>
            </a:r>
          </a:p>
          <a:p>
            <a:pPr algn="just"/>
            <a:r>
              <a:rPr lang="en-US" sz="2000" b="0" i="0" dirty="0">
                <a:solidFill>
                  <a:srgbClr val="333333"/>
                </a:solidFill>
                <a:effectLst/>
              </a:rPr>
              <a:t> It is the job of the analyst to write the requirement in technical language so that they can be understood and beneficial by the development team.</a:t>
            </a:r>
          </a:p>
          <a:p>
            <a:pPr algn="just"/>
            <a:r>
              <a:rPr lang="en-US" sz="2000" b="0" i="0" dirty="0">
                <a:solidFill>
                  <a:srgbClr val="333333"/>
                </a:solidFill>
                <a:effectLst/>
              </a:rPr>
              <a:t>The models used at this stage include ER diagrams, data flow diagrams (DFDs), function decomposition diagrams (FDDs), data dictionaries, etc.</a:t>
            </a:r>
          </a:p>
          <a:p>
            <a:endParaRPr lang="en-US" sz="2000" dirty="0"/>
          </a:p>
        </p:txBody>
      </p:sp>
    </p:spTree>
    <p:extLst>
      <p:ext uri="{BB962C8B-B14F-4D97-AF65-F5344CB8AC3E}">
        <p14:creationId xmlns:p14="http://schemas.microsoft.com/office/powerpoint/2010/main" val="2174398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AC33C1-A358-B5D6-3CF2-F1EBD828D9B6}"/>
              </a:ext>
            </a:extLst>
          </p:cNvPr>
          <p:cNvSpPr>
            <a:spLocks noGrp="1"/>
          </p:cNvSpPr>
          <p:nvPr>
            <p:ph idx="1"/>
          </p:nvPr>
        </p:nvSpPr>
        <p:spPr/>
        <p:txBody>
          <a:bodyPr>
            <a:normAutofit fontScale="77500" lnSpcReduction="20000"/>
          </a:bodyPr>
          <a:lstStyle/>
          <a:p>
            <a:pPr algn="just">
              <a:buFont typeface="Arial" panose="020B0604020202020204" pitchFamily="34" charset="0"/>
              <a:buChar char="•"/>
            </a:pPr>
            <a:r>
              <a:rPr lang="en-US" sz="2400" b="1" i="0" dirty="0">
                <a:solidFill>
                  <a:srgbClr val="000000"/>
                </a:solidFill>
                <a:effectLst/>
              </a:rPr>
              <a:t>Data Flow Diagrams:</a:t>
            </a:r>
            <a:r>
              <a:rPr lang="en-US" sz="2400" b="0" i="0" dirty="0">
                <a:solidFill>
                  <a:srgbClr val="000000"/>
                </a:solidFill>
                <a:effectLst/>
              </a:rPr>
              <a:t> DFD shows the flow of data through a system. The system may be a company, an organization, a set of procedures, a computer hardware system, a software system, or any combination of the preceding. The DFD is also known as a data flow graph or bubble chart.</a:t>
            </a:r>
          </a:p>
          <a:p>
            <a:pPr algn="just">
              <a:buFont typeface="Arial" panose="020B0604020202020204" pitchFamily="34" charset="0"/>
              <a:buChar char="•"/>
            </a:pPr>
            <a:r>
              <a:rPr lang="en-US" sz="2400" b="1" i="0" dirty="0">
                <a:solidFill>
                  <a:srgbClr val="000000"/>
                </a:solidFill>
                <a:effectLst/>
              </a:rPr>
              <a:t>Data Dictionaries:</a:t>
            </a:r>
            <a:r>
              <a:rPr lang="en-US" sz="2400" b="0" i="0" dirty="0">
                <a:solidFill>
                  <a:srgbClr val="000000"/>
                </a:solidFill>
                <a:effectLst/>
              </a:rPr>
              <a:t> Data Dictionaries are simply repositories to store information about all data items defined in DFDs. At the requirements stage, the data dictionary should at least define customer data items, to ensure that the customer and developers use the same definition and terminologies.</a:t>
            </a:r>
          </a:p>
          <a:p>
            <a:pPr algn="just">
              <a:buFont typeface="Arial" panose="020B0604020202020204" pitchFamily="34" charset="0"/>
              <a:buChar char="•"/>
            </a:pPr>
            <a:r>
              <a:rPr lang="en-US" sz="2400" b="1" i="0" dirty="0">
                <a:solidFill>
                  <a:srgbClr val="000000"/>
                </a:solidFill>
                <a:effectLst/>
              </a:rPr>
              <a:t>Entity-Relationship Diagrams:</a:t>
            </a:r>
            <a:r>
              <a:rPr lang="en-US" sz="2400" b="0" i="0" dirty="0">
                <a:solidFill>
                  <a:srgbClr val="000000"/>
                </a:solidFill>
                <a:effectLst/>
              </a:rPr>
              <a:t> Another tool for requirement specification is the entity-relationship diagram, often called an "</a:t>
            </a:r>
            <a:r>
              <a:rPr lang="en-US" sz="2400" b="1" i="1" dirty="0">
                <a:solidFill>
                  <a:srgbClr val="000000"/>
                </a:solidFill>
                <a:effectLst/>
              </a:rPr>
              <a:t>E-R diagram</a:t>
            </a:r>
            <a:r>
              <a:rPr lang="en-US" sz="2400" b="0" i="0" dirty="0">
                <a:solidFill>
                  <a:srgbClr val="000000"/>
                </a:solidFill>
                <a:effectLst/>
              </a:rPr>
              <a:t>." It is a detailed logical representation of the data for the organization and uses three main constructs i.e. data entities, relationships, and their associated attributes.</a:t>
            </a:r>
          </a:p>
          <a:p>
            <a:endParaRPr lang="en-US" dirty="0"/>
          </a:p>
        </p:txBody>
      </p:sp>
      <p:sp>
        <p:nvSpPr>
          <p:cNvPr id="5" name="TextBox 4">
            <a:extLst>
              <a:ext uri="{FF2B5EF4-FFF2-40B4-BE49-F238E27FC236}">
                <a16:creationId xmlns:a16="http://schemas.microsoft.com/office/drawing/2014/main" id="{2FC54B7D-DB0B-659E-B06D-86F93861F35B}"/>
              </a:ext>
            </a:extLst>
          </p:cNvPr>
          <p:cNvSpPr txBox="1"/>
          <p:nvPr/>
        </p:nvSpPr>
        <p:spPr>
          <a:xfrm>
            <a:off x="3581400" y="1219200"/>
            <a:ext cx="6113720" cy="369332"/>
          </a:xfrm>
          <a:prstGeom prst="rect">
            <a:avLst/>
          </a:prstGeom>
          <a:noFill/>
        </p:spPr>
        <p:txBody>
          <a:bodyPr wrap="square">
            <a:spAutoFit/>
          </a:bodyPr>
          <a:lstStyle/>
          <a:p>
            <a:r>
              <a:rPr lang="en-US" sz="1800" b="1" i="0" dirty="0">
                <a:solidFill>
                  <a:srgbClr val="000000"/>
                </a:solidFill>
                <a:effectLst/>
                <a:latin typeface="Arial" panose="020B0604020202020204" pitchFamily="34" charset="0"/>
                <a:cs typeface="Arial" panose="020B0604020202020204" pitchFamily="34" charset="0"/>
              </a:rPr>
              <a:t>Software Requirement Specification</a:t>
            </a:r>
            <a:endParaRPr lang="en-US" dirty="0"/>
          </a:p>
        </p:txBody>
      </p:sp>
    </p:spTree>
    <p:extLst>
      <p:ext uri="{BB962C8B-B14F-4D97-AF65-F5344CB8AC3E}">
        <p14:creationId xmlns:p14="http://schemas.microsoft.com/office/powerpoint/2010/main" val="3815464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AE96-C27D-1D64-7F41-D959FFE18C49}"/>
              </a:ext>
            </a:extLst>
          </p:cNvPr>
          <p:cNvSpPr>
            <a:spLocks noGrp="1"/>
          </p:cNvSpPr>
          <p:nvPr>
            <p:ph type="title"/>
          </p:nvPr>
        </p:nvSpPr>
        <p:spPr>
          <a:xfrm>
            <a:off x="1295402" y="838200"/>
            <a:ext cx="9601196" cy="533401"/>
          </a:xfrm>
        </p:spPr>
        <p:txBody>
          <a:bodyPr>
            <a:normAutofit fontScale="90000"/>
          </a:bodyPr>
          <a:lstStyle/>
          <a:p>
            <a:pPr algn="l"/>
            <a:br>
              <a:rPr lang="en-US" sz="2400" b="1" i="0" dirty="0">
                <a:solidFill>
                  <a:srgbClr val="000000"/>
                </a:solidFill>
                <a:effectLst/>
                <a:latin typeface="Arial" panose="020B0604020202020204" pitchFamily="34" charset="0"/>
                <a:cs typeface="Arial" panose="020B0604020202020204" pitchFamily="34" charset="0"/>
              </a:rPr>
            </a:br>
            <a:br>
              <a:rPr lang="en-US" sz="2400" b="1" i="0" dirty="0">
                <a:solidFill>
                  <a:srgbClr val="000000"/>
                </a:solidFill>
                <a:effectLst/>
                <a:latin typeface="Arial" panose="020B0604020202020204" pitchFamily="34" charset="0"/>
                <a:cs typeface="Arial" panose="020B0604020202020204" pitchFamily="34" charset="0"/>
              </a:rPr>
            </a:br>
            <a:r>
              <a:rPr lang="en-US" sz="2400" b="1" i="0" dirty="0">
                <a:solidFill>
                  <a:srgbClr val="000000"/>
                </a:solidFill>
                <a:effectLst/>
                <a:latin typeface="Arial" panose="020B0604020202020204" pitchFamily="34" charset="0"/>
                <a:cs typeface="Arial" panose="020B0604020202020204" pitchFamily="34" charset="0"/>
              </a:rPr>
              <a:t>Software Requirement Validation </a:t>
            </a:r>
            <a:br>
              <a:rPr lang="en-US" sz="4400" b="0" i="0" dirty="0">
                <a:solidFill>
                  <a:srgbClr val="000000"/>
                </a:solidFill>
                <a:effectLst/>
              </a:rPr>
            </a:br>
            <a:endParaRPr lang="en-US" dirty="0"/>
          </a:p>
        </p:txBody>
      </p:sp>
      <p:sp>
        <p:nvSpPr>
          <p:cNvPr id="3" name="Content Placeholder 2">
            <a:extLst>
              <a:ext uri="{FF2B5EF4-FFF2-40B4-BE49-F238E27FC236}">
                <a16:creationId xmlns:a16="http://schemas.microsoft.com/office/drawing/2014/main" id="{F42A7FDE-1004-3A13-EF18-AE92B4F805B7}"/>
              </a:ext>
            </a:extLst>
          </p:cNvPr>
          <p:cNvSpPr>
            <a:spLocks noGrp="1"/>
          </p:cNvSpPr>
          <p:nvPr>
            <p:ph idx="1"/>
          </p:nvPr>
        </p:nvSpPr>
        <p:spPr>
          <a:xfrm>
            <a:off x="1295400" y="1371601"/>
            <a:ext cx="10058399" cy="4724399"/>
          </a:xfrm>
        </p:spPr>
        <p:txBody>
          <a:bodyPr>
            <a:normAutofit/>
          </a:bodyPr>
          <a:lstStyle/>
          <a:p>
            <a:r>
              <a:rPr lang="en-US" sz="2000" b="0" i="0" dirty="0">
                <a:solidFill>
                  <a:srgbClr val="000000"/>
                </a:solidFill>
                <a:effectLst/>
              </a:rPr>
              <a:t>After requirement specifications are developed, the requirements mentioned in this document are validated.</a:t>
            </a:r>
          </a:p>
          <a:p>
            <a:r>
              <a:rPr lang="en-US" sz="2000" b="0" i="0" dirty="0">
                <a:solidFill>
                  <a:srgbClr val="000000"/>
                </a:solidFill>
                <a:effectLst/>
              </a:rPr>
              <a:t> User might ask for illegal, impractical solution or experts may interpret the requirements incorrectly. </a:t>
            </a:r>
          </a:p>
          <a:p>
            <a:r>
              <a:rPr lang="en-US" sz="2000" b="0" i="0" dirty="0">
                <a:solidFill>
                  <a:srgbClr val="000000"/>
                </a:solidFill>
                <a:effectLst/>
              </a:rPr>
              <a:t>This results in huge increase in cost if not nipped in the bud. </a:t>
            </a:r>
          </a:p>
          <a:p>
            <a:r>
              <a:rPr lang="en-US" sz="2000" b="0" i="0" dirty="0">
                <a:solidFill>
                  <a:srgbClr val="000000"/>
                </a:solidFill>
                <a:effectLst/>
              </a:rPr>
              <a:t>Requirements can be checked against following conditions -</a:t>
            </a:r>
          </a:p>
          <a:p>
            <a:pPr>
              <a:buFont typeface="Wingdings" panose="05000000000000000000" pitchFamily="2" charset="2"/>
              <a:buChar char="ü"/>
            </a:pPr>
            <a:r>
              <a:rPr lang="en-US" sz="2000" b="0" i="0" dirty="0">
                <a:solidFill>
                  <a:srgbClr val="000000"/>
                </a:solidFill>
                <a:effectLst/>
              </a:rPr>
              <a:t>If they can be practically implemented</a:t>
            </a:r>
          </a:p>
          <a:p>
            <a:pPr>
              <a:buFont typeface="Wingdings" panose="05000000000000000000" pitchFamily="2" charset="2"/>
              <a:buChar char="ü"/>
            </a:pPr>
            <a:r>
              <a:rPr lang="en-US" sz="2000" b="0" i="0" dirty="0">
                <a:solidFill>
                  <a:srgbClr val="000000"/>
                </a:solidFill>
                <a:effectLst/>
              </a:rPr>
              <a:t>If they are valid and as per functionality and domain of software</a:t>
            </a:r>
          </a:p>
          <a:p>
            <a:pPr>
              <a:buFont typeface="Wingdings" panose="05000000000000000000" pitchFamily="2" charset="2"/>
              <a:buChar char="ü"/>
            </a:pPr>
            <a:r>
              <a:rPr lang="en-US" sz="2000" b="0" i="0" dirty="0">
                <a:solidFill>
                  <a:srgbClr val="000000"/>
                </a:solidFill>
                <a:effectLst/>
              </a:rPr>
              <a:t>If there are any ambiguities</a:t>
            </a:r>
          </a:p>
          <a:p>
            <a:pPr>
              <a:buFont typeface="Wingdings" panose="05000000000000000000" pitchFamily="2" charset="2"/>
              <a:buChar char="ü"/>
            </a:pPr>
            <a:r>
              <a:rPr lang="en-US" sz="2000" b="0" i="0" dirty="0">
                <a:solidFill>
                  <a:srgbClr val="000000"/>
                </a:solidFill>
                <a:effectLst/>
              </a:rPr>
              <a:t>If they are complete</a:t>
            </a:r>
          </a:p>
          <a:p>
            <a:pPr>
              <a:buFont typeface="Wingdings" panose="05000000000000000000" pitchFamily="2" charset="2"/>
              <a:buChar char="ü"/>
            </a:pPr>
            <a:r>
              <a:rPr lang="en-US" sz="2000" b="0" i="0" dirty="0">
                <a:solidFill>
                  <a:srgbClr val="000000"/>
                </a:solidFill>
                <a:effectLst/>
              </a:rPr>
              <a:t>If they can be demonstrated</a:t>
            </a:r>
          </a:p>
          <a:p>
            <a:endParaRPr lang="en-US" dirty="0"/>
          </a:p>
        </p:txBody>
      </p:sp>
    </p:spTree>
    <p:extLst>
      <p:ext uri="{BB962C8B-B14F-4D97-AF65-F5344CB8AC3E}">
        <p14:creationId xmlns:p14="http://schemas.microsoft.com/office/powerpoint/2010/main" val="1332007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AE96-C27D-1D64-7F41-D959FFE18C49}"/>
              </a:ext>
            </a:extLst>
          </p:cNvPr>
          <p:cNvSpPr>
            <a:spLocks noGrp="1"/>
          </p:cNvSpPr>
          <p:nvPr>
            <p:ph type="title"/>
          </p:nvPr>
        </p:nvSpPr>
        <p:spPr>
          <a:xfrm>
            <a:off x="1295402" y="838200"/>
            <a:ext cx="9601196" cy="533401"/>
          </a:xfrm>
        </p:spPr>
        <p:txBody>
          <a:bodyPr>
            <a:normAutofit fontScale="90000"/>
          </a:bodyPr>
          <a:lstStyle/>
          <a:p>
            <a:br>
              <a:rPr lang="en-US" sz="2400" b="1" i="0" dirty="0">
                <a:solidFill>
                  <a:srgbClr val="000000"/>
                </a:solidFill>
                <a:effectLst/>
                <a:latin typeface="Arial" panose="020B0604020202020204" pitchFamily="34" charset="0"/>
                <a:cs typeface="Arial" panose="020B0604020202020204" pitchFamily="34" charset="0"/>
              </a:rPr>
            </a:br>
            <a:br>
              <a:rPr lang="en-US" sz="2400" b="1" i="0" dirty="0">
                <a:solidFill>
                  <a:srgbClr val="000000"/>
                </a:solidFill>
                <a:effectLst/>
                <a:latin typeface="Arial" panose="020B0604020202020204" pitchFamily="34" charset="0"/>
                <a:cs typeface="Arial" panose="020B0604020202020204" pitchFamily="34" charset="0"/>
              </a:rPr>
            </a:br>
            <a:r>
              <a:rPr lang="en-US" sz="2400" b="1" i="0" dirty="0">
                <a:solidFill>
                  <a:srgbClr val="000000"/>
                </a:solidFill>
                <a:effectLst/>
                <a:latin typeface="Arial" panose="020B0604020202020204" pitchFamily="34" charset="0"/>
                <a:cs typeface="Arial" panose="020B0604020202020204" pitchFamily="34" charset="0"/>
              </a:rPr>
              <a:t>Software Requirement Management</a:t>
            </a:r>
            <a:br>
              <a:rPr lang="en-US" sz="4400" b="0" i="0" dirty="0">
                <a:solidFill>
                  <a:srgbClr val="000000"/>
                </a:solidFill>
                <a:effectLst/>
              </a:rPr>
            </a:br>
            <a:endParaRPr lang="en-US" dirty="0"/>
          </a:p>
        </p:txBody>
      </p:sp>
      <p:sp>
        <p:nvSpPr>
          <p:cNvPr id="3" name="Content Placeholder 2">
            <a:extLst>
              <a:ext uri="{FF2B5EF4-FFF2-40B4-BE49-F238E27FC236}">
                <a16:creationId xmlns:a16="http://schemas.microsoft.com/office/drawing/2014/main" id="{F42A7FDE-1004-3A13-EF18-AE92B4F805B7}"/>
              </a:ext>
            </a:extLst>
          </p:cNvPr>
          <p:cNvSpPr>
            <a:spLocks noGrp="1"/>
          </p:cNvSpPr>
          <p:nvPr>
            <p:ph idx="1"/>
          </p:nvPr>
        </p:nvSpPr>
        <p:spPr>
          <a:xfrm>
            <a:off x="1295401" y="1600200"/>
            <a:ext cx="9601196" cy="4275668"/>
          </a:xfrm>
        </p:spPr>
        <p:txBody>
          <a:bodyPr>
            <a:normAutofit/>
          </a:bodyPr>
          <a:lstStyle/>
          <a:p>
            <a:pPr algn="just"/>
            <a:r>
              <a:rPr lang="en-US" sz="2000" b="0" i="0" dirty="0">
                <a:solidFill>
                  <a:srgbClr val="333333"/>
                </a:solidFill>
                <a:effectLst/>
              </a:rPr>
              <a:t>Requirement management is the process of managing changing requirements during the requirements engineering process and system development.</a:t>
            </a:r>
          </a:p>
          <a:p>
            <a:pPr algn="just"/>
            <a:r>
              <a:rPr lang="en-US" sz="2000" b="0" i="0" dirty="0">
                <a:solidFill>
                  <a:srgbClr val="333333"/>
                </a:solidFill>
                <a:effectLst/>
              </a:rPr>
              <a:t>New requirements emerge during the process as business needs a change, and a better understanding of the system is developed.</a:t>
            </a:r>
          </a:p>
          <a:p>
            <a:pPr algn="just"/>
            <a:r>
              <a:rPr lang="en-US" sz="2000" b="0" i="0" dirty="0">
                <a:solidFill>
                  <a:srgbClr val="333333"/>
                </a:solidFill>
                <a:effectLst/>
              </a:rPr>
              <a:t>The priority of requirements from different viewpoints changes during development process.</a:t>
            </a:r>
          </a:p>
          <a:p>
            <a:pPr algn="just"/>
            <a:r>
              <a:rPr lang="en-US" sz="2000" b="0" i="0" dirty="0">
                <a:solidFill>
                  <a:srgbClr val="333333"/>
                </a:solidFill>
                <a:effectLst/>
              </a:rPr>
              <a:t>The business and technical environment of the system changes during the development.</a:t>
            </a:r>
          </a:p>
          <a:p>
            <a:endParaRPr lang="en-US" sz="2000" dirty="0"/>
          </a:p>
        </p:txBody>
      </p:sp>
    </p:spTree>
    <p:extLst>
      <p:ext uri="{BB962C8B-B14F-4D97-AF65-F5344CB8AC3E}">
        <p14:creationId xmlns:p14="http://schemas.microsoft.com/office/powerpoint/2010/main" val="3754126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2286000" y="990600"/>
            <a:ext cx="7292975" cy="369332"/>
          </a:xfrm>
        </p:spPr>
        <p:txBody>
          <a:bodyPr>
            <a:normAutofit fontScale="90000"/>
          </a:bodyPr>
          <a:lstStyle/>
          <a:p>
            <a:pPr eaLnBrk="1"/>
            <a:r>
              <a:rPr lang="en-US" altLang="en-US" sz="2400" b="1" dirty="0">
                <a:solidFill>
                  <a:srgbClr val="46424D"/>
                </a:solidFill>
                <a:latin typeface="Arial" pitchFamily="34" charset="0"/>
                <a:cs typeface="Arial" pitchFamily="34" charset="0"/>
                <a:sym typeface="Arial" pitchFamily="34" charset="0"/>
              </a:rPr>
              <a:t>Key points</a:t>
            </a:r>
            <a:endParaRPr lang="en-US" altLang="en-US" dirty="0"/>
          </a:p>
        </p:txBody>
      </p:sp>
      <p:sp>
        <p:nvSpPr>
          <p:cNvPr id="17412" name="Rectangle 3"/>
          <p:cNvSpPr>
            <a:spLocks noGrp="1"/>
          </p:cNvSpPr>
          <p:nvPr>
            <p:ph idx="1"/>
          </p:nvPr>
        </p:nvSpPr>
        <p:spPr bwMode="auto">
          <a:xfrm>
            <a:off x="1676400" y="1600200"/>
            <a:ext cx="9516978" cy="33958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spAutoFit/>
          </a:bodyPr>
          <a:lstStyle/>
          <a:p>
            <a:pPr marL="342900" indent="-342900">
              <a:spcBef>
                <a:spcPts val="600"/>
              </a:spcBef>
              <a:buFont typeface="Arial" panose="020B0604020202020204" pitchFamily="34" charset="0"/>
              <a:buChar char="•"/>
            </a:pPr>
            <a:r>
              <a:rPr lang="en-US" altLang="en-US" sz="2300" dirty="0"/>
              <a:t>Requirements for a software system set out what the system should do and define constraints on its operation and implementation.</a:t>
            </a:r>
          </a:p>
          <a:p>
            <a:pPr marL="342900" indent="-342900">
              <a:spcBef>
                <a:spcPts val="600"/>
              </a:spcBef>
              <a:buFont typeface="Arial" panose="020B0604020202020204" pitchFamily="34" charset="0"/>
              <a:buChar char="•"/>
            </a:pPr>
            <a:r>
              <a:rPr lang="en-US" altLang="en-US" sz="2300" dirty="0"/>
              <a:t>Functional requirements are statements of the services that the system must provide or are descriptions of how some computations must be carried out. </a:t>
            </a:r>
          </a:p>
          <a:p>
            <a:pPr marL="342900" indent="-342900">
              <a:spcBef>
                <a:spcPts val="600"/>
              </a:spcBef>
              <a:buFont typeface="Arial" panose="020B0604020202020204" pitchFamily="34" charset="0"/>
              <a:buChar char="•"/>
            </a:pPr>
            <a:r>
              <a:rPr lang="en-US" altLang="en-US" sz="2300" dirty="0"/>
              <a:t>Non-functional requirements often constrain the system being developed and the development process being used. </a:t>
            </a:r>
          </a:p>
          <a:p>
            <a:pPr marL="342900" indent="-342900">
              <a:spcBef>
                <a:spcPts val="600"/>
              </a:spcBef>
              <a:buFont typeface="Arial" panose="020B0604020202020204" pitchFamily="34" charset="0"/>
              <a:buChar char="•"/>
            </a:pPr>
            <a:r>
              <a:rPr lang="en-US" altLang="en-US" sz="2300" dirty="0"/>
              <a:t>They often relate to the emergent properties of the system and therefore apply to the system as a whole.</a:t>
            </a:r>
            <a:endParaRPr lang="en-US" altLang="en-US" dirty="0"/>
          </a:p>
        </p:txBody>
      </p:sp>
      <p:sp>
        <p:nvSpPr>
          <p:cNvPr id="17413" name="AutoShape 4"/>
          <p:cNvSpPr>
            <a:spLocks/>
          </p:cNvSpPr>
          <p:nvPr/>
        </p:nvSpPr>
        <p:spPr bwMode="auto">
          <a:xfrm>
            <a:off x="8077200" y="6395283"/>
            <a:ext cx="2133600" cy="287258"/>
          </a:xfrm>
          <a:custGeom>
            <a:avLst/>
            <a:gdLst>
              <a:gd name="T0" fmla="*/ 105376133 w 21600"/>
              <a:gd name="T1" fmla="*/ 3086033 h 21600"/>
              <a:gd name="T2" fmla="*/ 105376133 w 21600"/>
              <a:gd name="T3" fmla="*/ 3086033 h 21600"/>
              <a:gd name="T4" fmla="*/ 105376133 w 21600"/>
              <a:gd name="T5" fmla="*/ 3086033 h 21600"/>
              <a:gd name="T6" fmla="*/ 105376133 w 21600"/>
              <a:gd name="T7" fmla="*/ 308603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algn="r" eaLnBrk="1"/>
            <a:fld id="{451137B8-1868-450E-B0DA-202632E47273}" type="slidenum">
              <a:rPr lang="en-US" altLang="en-US">
                <a:solidFill>
                  <a:srgbClr val="888888"/>
                </a:solidFill>
              </a:rPr>
              <a:pPr algn="r" eaLnBrk="1"/>
              <a:t>17</a:t>
            </a:fld>
            <a:endParaRPr lang="en-US" altLang="en-US"/>
          </a:p>
        </p:txBody>
      </p:sp>
    </p:spTree>
    <p:extLst>
      <p:ext uri="{BB962C8B-B14F-4D97-AF65-F5344CB8AC3E}">
        <p14:creationId xmlns:p14="http://schemas.microsoft.com/office/powerpoint/2010/main" val="289560233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08576" y="2345816"/>
            <a:ext cx="2126615" cy="1488440"/>
          </a:xfrm>
          <a:prstGeom prst="rect">
            <a:avLst/>
          </a:prstGeom>
        </p:spPr>
        <p:txBody>
          <a:bodyPr vert="horz" wrap="square" lIns="0" tIns="12700" rIns="0" bIns="0" rtlCol="0">
            <a:spAutoFit/>
          </a:bodyPr>
          <a:lstStyle/>
          <a:p>
            <a:pPr marL="12700">
              <a:spcBef>
                <a:spcPts val="100"/>
              </a:spcBef>
            </a:pPr>
            <a:r>
              <a:rPr sz="9600" dirty="0">
                <a:solidFill>
                  <a:srgbClr val="C00000"/>
                </a:solidFill>
                <a:latin typeface="Arial"/>
                <a:cs typeface="Arial"/>
              </a:rPr>
              <a:t>Q/A</a:t>
            </a:r>
            <a:endParaRPr sz="96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856341" y="838200"/>
            <a:ext cx="7292975" cy="369332"/>
          </a:xfrm>
        </p:spPr>
        <p:txBody>
          <a:bodyPr>
            <a:normAutofit fontScale="90000"/>
          </a:bodyPr>
          <a:lstStyle/>
          <a:p>
            <a:pPr eaLnBrk="1"/>
            <a:r>
              <a:rPr lang="en-US" altLang="en-US" sz="2400" b="1" dirty="0">
                <a:solidFill>
                  <a:srgbClr val="46424D"/>
                </a:solidFill>
                <a:latin typeface="Arial" pitchFamily="34" charset="0"/>
                <a:cs typeface="Arial" pitchFamily="34" charset="0"/>
                <a:sym typeface="Arial" pitchFamily="34" charset="0"/>
              </a:rPr>
              <a:t>Topics covered</a:t>
            </a:r>
            <a:endParaRPr lang="en-US" altLang="en-US" dirty="0"/>
          </a:p>
        </p:txBody>
      </p:sp>
      <p:sp>
        <p:nvSpPr>
          <p:cNvPr id="4100" name="Rectangle 3"/>
          <p:cNvSpPr>
            <a:spLocks noGrp="1"/>
          </p:cNvSpPr>
          <p:nvPr>
            <p:ph idx="1"/>
          </p:nvPr>
        </p:nvSpPr>
        <p:spPr bwMode="auto">
          <a:xfrm>
            <a:off x="1981200" y="1447800"/>
            <a:ext cx="8229600" cy="31495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spAutoFit/>
          </a:bodyPr>
          <a:lstStyle/>
          <a:p>
            <a:pPr marL="342900" indent="-342900">
              <a:spcBef>
                <a:spcPts val="600"/>
              </a:spcBef>
              <a:buFont typeface="Arial" panose="020B0604020202020204" pitchFamily="34" charset="0"/>
              <a:buChar char="•"/>
            </a:pPr>
            <a:r>
              <a:rPr lang="en-US" altLang="en-US" b="0" dirty="0"/>
              <a:t>Functional and non-functional requirements</a:t>
            </a:r>
          </a:p>
          <a:p>
            <a:pPr marL="342900" indent="-342900">
              <a:spcBef>
                <a:spcPts val="600"/>
              </a:spcBef>
              <a:buFont typeface="Arial" panose="020B0604020202020204" pitchFamily="34" charset="0"/>
              <a:buChar char="•"/>
            </a:pPr>
            <a:r>
              <a:rPr lang="en-US" altLang="en-US" b="0" dirty="0"/>
              <a:t>The software requirements document </a:t>
            </a:r>
          </a:p>
          <a:p>
            <a:pPr marL="342900" indent="-342900">
              <a:spcBef>
                <a:spcPts val="600"/>
              </a:spcBef>
              <a:buFont typeface="Arial" panose="020B0604020202020204" pitchFamily="34" charset="0"/>
              <a:buChar char="•"/>
            </a:pPr>
            <a:r>
              <a:rPr lang="en-US" altLang="en-US" b="0" dirty="0"/>
              <a:t>Requirements specification</a:t>
            </a:r>
          </a:p>
          <a:p>
            <a:pPr marL="342900" indent="-342900">
              <a:spcBef>
                <a:spcPts val="600"/>
              </a:spcBef>
              <a:buFont typeface="Arial" panose="020B0604020202020204" pitchFamily="34" charset="0"/>
              <a:buChar char="•"/>
            </a:pPr>
            <a:r>
              <a:rPr lang="en-US" altLang="en-US" b="0" dirty="0"/>
              <a:t>Requirements engineering processes</a:t>
            </a:r>
          </a:p>
          <a:p>
            <a:pPr marL="342900" indent="-342900">
              <a:spcBef>
                <a:spcPts val="600"/>
              </a:spcBef>
              <a:buFont typeface="Arial" panose="020B0604020202020204" pitchFamily="34" charset="0"/>
              <a:buChar char="•"/>
            </a:pPr>
            <a:r>
              <a:rPr lang="en-US" altLang="en-US" b="0" dirty="0"/>
              <a:t>Requirements elicitation and analysis</a:t>
            </a:r>
          </a:p>
          <a:p>
            <a:pPr marL="342900" indent="-342900">
              <a:spcBef>
                <a:spcPts val="600"/>
              </a:spcBef>
              <a:buFont typeface="Arial" panose="020B0604020202020204" pitchFamily="34" charset="0"/>
              <a:buChar char="•"/>
            </a:pPr>
            <a:r>
              <a:rPr lang="en-US" altLang="en-US" b="0" dirty="0"/>
              <a:t>Requirements validation</a:t>
            </a:r>
          </a:p>
          <a:p>
            <a:pPr marL="342900" indent="-342900">
              <a:spcBef>
                <a:spcPts val="600"/>
              </a:spcBef>
              <a:buFont typeface="Arial" panose="020B0604020202020204" pitchFamily="34" charset="0"/>
              <a:buChar char="•"/>
            </a:pPr>
            <a:r>
              <a:rPr lang="en-US" altLang="en-US" b="0" dirty="0"/>
              <a:t>Requirements management</a:t>
            </a:r>
            <a:endParaRPr lang="en-US" altLang="en-US" dirty="0"/>
          </a:p>
        </p:txBody>
      </p:sp>
      <p:sp>
        <p:nvSpPr>
          <p:cNvPr id="4101" name="AutoShape 4"/>
          <p:cNvSpPr>
            <a:spLocks/>
          </p:cNvSpPr>
          <p:nvPr/>
        </p:nvSpPr>
        <p:spPr bwMode="auto">
          <a:xfrm>
            <a:off x="8077200" y="6395283"/>
            <a:ext cx="2133600" cy="287258"/>
          </a:xfrm>
          <a:custGeom>
            <a:avLst/>
            <a:gdLst>
              <a:gd name="T0" fmla="*/ 105376133 w 21600"/>
              <a:gd name="T1" fmla="*/ 3086033 h 21600"/>
              <a:gd name="T2" fmla="*/ 105376133 w 21600"/>
              <a:gd name="T3" fmla="*/ 3086033 h 21600"/>
              <a:gd name="T4" fmla="*/ 105376133 w 21600"/>
              <a:gd name="T5" fmla="*/ 3086033 h 21600"/>
              <a:gd name="T6" fmla="*/ 105376133 w 21600"/>
              <a:gd name="T7" fmla="*/ 308603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algn="r" eaLnBrk="1"/>
            <a:fld id="{97F0BF99-4AE2-4A07-9737-99374C1C5D21}" type="slidenum">
              <a:rPr lang="en-US" altLang="en-US">
                <a:solidFill>
                  <a:srgbClr val="888888"/>
                </a:solidFill>
              </a:rPr>
              <a:pPr algn="r" eaLnBrk="1"/>
              <a:t>2</a:t>
            </a:fld>
            <a:endParaRPr lang="en-US" altLang="en-US"/>
          </a:p>
        </p:txBody>
      </p:sp>
    </p:spTree>
    <p:extLst>
      <p:ext uri="{BB962C8B-B14F-4D97-AF65-F5344CB8AC3E}">
        <p14:creationId xmlns:p14="http://schemas.microsoft.com/office/powerpoint/2010/main" val="238272053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2449512" y="1344955"/>
            <a:ext cx="7292975" cy="369332"/>
          </a:xfrm>
        </p:spPr>
        <p:txBody>
          <a:bodyPr>
            <a:normAutofit fontScale="90000"/>
          </a:bodyPr>
          <a:lstStyle/>
          <a:p>
            <a:pPr eaLnBrk="1"/>
            <a:r>
              <a:rPr lang="en-US" altLang="en-US" sz="2400" b="1" dirty="0">
                <a:solidFill>
                  <a:srgbClr val="46424D"/>
                </a:solidFill>
                <a:latin typeface="Arial" pitchFamily="34" charset="0"/>
                <a:cs typeface="Arial" pitchFamily="34" charset="0"/>
                <a:sym typeface="Arial" pitchFamily="34" charset="0"/>
              </a:rPr>
              <a:t>Requirements Engineering</a:t>
            </a:r>
            <a:endParaRPr lang="en-US" altLang="en-US" dirty="0"/>
          </a:p>
        </p:txBody>
      </p:sp>
      <p:sp>
        <p:nvSpPr>
          <p:cNvPr id="5124" name="Rectangle 3"/>
          <p:cNvSpPr>
            <a:spLocks noGrp="1"/>
          </p:cNvSpPr>
          <p:nvPr>
            <p:ph idx="1"/>
          </p:nvPr>
        </p:nvSpPr>
        <p:spPr bwMode="auto">
          <a:xfrm>
            <a:off x="1981200" y="2438400"/>
            <a:ext cx="9300411" cy="3241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spAutoFit/>
          </a:bodyPr>
          <a:lstStyle/>
          <a:p>
            <a:pPr marL="342900" indent="-342900">
              <a:spcBef>
                <a:spcPts val="600"/>
              </a:spcBef>
              <a:buFont typeface="Arial" panose="020B0604020202020204" pitchFamily="34" charset="0"/>
              <a:buChar char="•"/>
            </a:pPr>
            <a:r>
              <a:rPr lang="en-US" altLang="en-US" b="0" dirty="0"/>
              <a:t>The process of </a:t>
            </a:r>
            <a:r>
              <a:rPr lang="en-US" altLang="en-US" dirty="0"/>
              <a:t>establishing the services </a:t>
            </a:r>
            <a:r>
              <a:rPr lang="en-US" altLang="en-US" b="0" dirty="0"/>
              <a:t>that the customer requires from a system </a:t>
            </a:r>
            <a:r>
              <a:rPr lang="en-US" altLang="en-US" sz="3000" dirty="0"/>
              <a:t>and</a:t>
            </a:r>
            <a:r>
              <a:rPr lang="en-US" altLang="en-US" b="0" dirty="0"/>
              <a:t> the </a:t>
            </a:r>
            <a:r>
              <a:rPr lang="en-US" altLang="en-US" dirty="0"/>
              <a:t>constraints</a:t>
            </a:r>
            <a:r>
              <a:rPr lang="en-US" altLang="en-US" b="0" dirty="0"/>
              <a:t> under which it operates and is developed.</a:t>
            </a:r>
          </a:p>
          <a:p>
            <a:pPr marL="342900" indent="-342900">
              <a:spcBef>
                <a:spcPts val="600"/>
              </a:spcBef>
              <a:buFont typeface="Arial" panose="020B0604020202020204" pitchFamily="34" charset="0"/>
              <a:buChar char="•"/>
            </a:pPr>
            <a:r>
              <a:rPr lang="en-US" dirty="0"/>
              <a:t>The software requirements are description of features and functionalities of the target system. </a:t>
            </a:r>
          </a:p>
          <a:p>
            <a:pPr marL="342900" indent="-342900">
              <a:spcBef>
                <a:spcPts val="600"/>
              </a:spcBef>
              <a:buFont typeface="Arial" panose="020B0604020202020204" pitchFamily="34" charset="0"/>
              <a:buChar char="•"/>
            </a:pPr>
            <a:r>
              <a:rPr lang="en-US" dirty="0"/>
              <a:t>Requirements convey the expectations of users from the software product.</a:t>
            </a:r>
          </a:p>
          <a:p>
            <a:pPr marL="342900" indent="-342900">
              <a:spcBef>
                <a:spcPts val="600"/>
              </a:spcBef>
              <a:buFont typeface="Arial" panose="020B0604020202020204" pitchFamily="34" charset="0"/>
              <a:buChar char="•"/>
            </a:pPr>
            <a:r>
              <a:rPr lang="en-US" dirty="0"/>
              <a:t>The requirements can be obvious or hidden, known or unknown, expected or unexpected from client’s point of view.</a:t>
            </a:r>
            <a:endParaRPr lang="en-US" altLang="en-US" dirty="0"/>
          </a:p>
        </p:txBody>
      </p:sp>
      <p:sp>
        <p:nvSpPr>
          <p:cNvPr id="5125" name="AutoShape 4"/>
          <p:cNvSpPr>
            <a:spLocks/>
          </p:cNvSpPr>
          <p:nvPr/>
        </p:nvSpPr>
        <p:spPr bwMode="auto">
          <a:xfrm>
            <a:off x="8077200" y="6395283"/>
            <a:ext cx="2133600" cy="287258"/>
          </a:xfrm>
          <a:custGeom>
            <a:avLst/>
            <a:gdLst>
              <a:gd name="T0" fmla="*/ 105376133 w 21600"/>
              <a:gd name="T1" fmla="*/ 3086033 h 21600"/>
              <a:gd name="T2" fmla="*/ 105376133 w 21600"/>
              <a:gd name="T3" fmla="*/ 3086033 h 21600"/>
              <a:gd name="T4" fmla="*/ 105376133 w 21600"/>
              <a:gd name="T5" fmla="*/ 3086033 h 21600"/>
              <a:gd name="T6" fmla="*/ 105376133 w 21600"/>
              <a:gd name="T7" fmla="*/ 308603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algn="r" eaLnBrk="1"/>
            <a:fld id="{E3D8504F-9F76-4B73-AB8F-57C5E92E75B1}" type="slidenum">
              <a:rPr lang="en-US" altLang="en-US" smtClean="0">
                <a:solidFill>
                  <a:srgbClr val="888888"/>
                </a:solidFill>
              </a:rPr>
              <a:pPr algn="r" eaLnBrk="1"/>
              <a:t>3</a:t>
            </a:fld>
            <a:endParaRPr lang="en-US" altLang="en-US"/>
          </a:p>
        </p:txBody>
      </p:sp>
    </p:spTree>
    <p:extLst>
      <p:ext uri="{BB962C8B-B14F-4D97-AF65-F5344CB8AC3E}">
        <p14:creationId xmlns:p14="http://schemas.microsoft.com/office/powerpoint/2010/main" val="408100372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905000" y="710228"/>
            <a:ext cx="8915400" cy="369332"/>
          </a:xfrm>
        </p:spPr>
        <p:txBody>
          <a:bodyPr>
            <a:normAutofit fontScale="90000"/>
          </a:bodyPr>
          <a:lstStyle/>
          <a:p>
            <a:pPr eaLnBrk="1"/>
            <a:r>
              <a:rPr lang="en-US" altLang="en-US" sz="2400" b="1" dirty="0">
                <a:solidFill>
                  <a:srgbClr val="46424D"/>
                </a:solidFill>
                <a:latin typeface="Arial" pitchFamily="34" charset="0"/>
                <a:cs typeface="Arial" pitchFamily="34" charset="0"/>
                <a:sym typeface="Arial" pitchFamily="34" charset="0"/>
              </a:rPr>
              <a:t>Types of Requirements</a:t>
            </a:r>
            <a:endParaRPr lang="en-US" altLang="en-US" dirty="0"/>
          </a:p>
        </p:txBody>
      </p:sp>
      <p:sp>
        <p:nvSpPr>
          <p:cNvPr id="8196" name="Rectangle 3"/>
          <p:cNvSpPr>
            <a:spLocks noGrp="1"/>
          </p:cNvSpPr>
          <p:nvPr>
            <p:ph idx="1"/>
          </p:nvPr>
        </p:nvSpPr>
        <p:spPr bwMode="auto">
          <a:xfrm>
            <a:off x="1790700" y="1156015"/>
            <a:ext cx="9448800" cy="476540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spAutoFit/>
          </a:bodyPr>
          <a:lstStyle/>
          <a:p>
            <a:pPr marL="0" indent="0">
              <a:spcBef>
                <a:spcPts val="600"/>
              </a:spcBef>
              <a:buNone/>
            </a:pPr>
            <a:r>
              <a:rPr lang="en-US" altLang="en-US" b="1" dirty="0"/>
              <a:t>User requirements</a:t>
            </a:r>
          </a:p>
          <a:p>
            <a:pPr marL="800100" lvl="1" indent="-342900">
              <a:spcBef>
                <a:spcPts val="300"/>
              </a:spcBef>
              <a:buFont typeface="Arial" panose="020B0604020202020204" pitchFamily="34" charset="0"/>
              <a:buChar char="•"/>
            </a:pPr>
            <a:r>
              <a:rPr lang="en-US" altLang="en-US" sz="2000" dirty="0"/>
              <a:t>Statements in natural language plus diagrams of the services the system provides and its operational constraints. </a:t>
            </a:r>
          </a:p>
          <a:p>
            <a:pPr marL="800100" lvl="1" indent="-342900">
              <a:spcBef>
                <a:spcPts val="300"/>
              </a:spcBef>
              <a:buFont typeface="Arial" panose="020B0604020202020204" pitchFamily="34" charset="0"/>
              <a:buChar char="•"/>
            </a:pPr>
            <a:r>
              <a:rPr lang="en-US" altLang="en-US" sz="2000" dirty="0"/>
              <a:t>Written for customers.</a:t>
            </a:r>
          </a:p>
          <a:p>
            <a:pPr marL="0" indent="0">
              <a:spcBef>
                <a:spcPts val="600"/>
              </a:spcBef>
              <a:buNone/>
            </a:pPr>
            <a:r>
              <a:rPr lang="en-US" altLang="en-US" b="1" dirty="0"/>
              <a:t>System requirements</a:t>
            </a:r>
          </a:p>
          <a:p>
            <a:pPr marL="800100" lvl="1" indent="-342900">
              <a:spcBef>
                <a:spcPts val="300"/>
              </a:spcBef>
              <a:buFont typeface="Arial" panose="020B0604020202020204" pitchFamily="34" charset="0"/>
              <a:buChar char="•"/>
            </a:pPr>
            <a:r>
              <a:rPr lang="en-US" altLang="en-US" sz="2000" dirty="0"/>
              <a:t>A structured document setting out detailed descriptions of the system’s functions, services and operational constraints. </a:t>
            </a:r>
          </a:p>
          <a:p>
            <a:pPr marL="800100" lvl="1" indent="-342900">
              <a:spcBef>
                <a:spcPts val="300"/>
              </a:spcBef>
              <a:buFont typeface="Arial" panose="020B0604020202020204" pitchFamily="34" charset="0"/>
              <a:buChar char="•"/>
            </a:pPr>
            <a:r>
              <a:rPr lang="en-US" altLang="en-US" sz="2000" dirty="0"/>
              <a:t>Defines what should be implemented so may be part of a contract between client and contractor.</a:t>
            </a:r>
          </a:p>
          <a:p>
            <a:pPr marL="800100" lvl="1" indent="-342900">
              <a:spcBef>
                <a:spcPts val="300"/>
              </a:spcBef>
              <a:buFont typeface="Arial" panose="020B0604020202020204" pitchFamily="34" charset="0"/>
              <a:buChar char="•"/>
            </a:pPr>
            <a:r>
              <a:rPr lang="en-US" altLang="en-US" sz="2000" dirty="0"/>
              <a:t>Whom do you think these are written for?</a:t>
            </a:r>
          </a:p>
          <a:p>
            <a:pPr marL="800100" lvl="1" indent="-342900">
              <a:spcBef>
                <a:spcPts val="300"/>
              </a:spcBef>
              <a:buFont typeface="Arial" panose="020B0604020202020204" pitchFamily="34" charset="0"/>
              <a:buChar char="•"/>
            </a:pPr>
            <a:r>
              <a:rPr lang="en-US" altLang="en-US" sz="2000" dirty="0"/>
              <a:t>These are higher level than functional and non-functional requirements, which these may subsume.  </a:t>
            </a:r>
            <a:endParaRPr lang="en-US" altLang="en-US" dirty="0"/>
          </a:p>
        </p:txBody>
      </p:sp>
      <p:sp>
        <p:nvSpPr>
          <p:cNvPr id="8197" name="AutoShape 4"/>
          <p:cNvSpPr>
            <a:spLocks/>
          </p:cNvSpPr>
          <p:nvPr/>
        </p:nvSpPr>
        <p:spPr bwMode="auto">
          <a:xfrm>
            <a:off x="8077200" y="6395283"/>
            <a:ext cx="2133600" cy="287258"/>
          </a:xfrm>
          <a:custGeom>
            <a:avLst/>
            <a:gdLst>
              <a:gd name="T0" fmla="*/ 105376133 w 21600"/>
              <a:gd name="T1" fmla="*/ 3086033 h 21600"/>
              <a:gd name="T2" fmla="*/ 105376133 w 21600"/>
              <a:gd name="T3" fmla="*/ 3086033 h 21600"/>
              <a:gd name="T4" fmla="*/ 105376133 w 21600"/>
              <a:gd name="T5" fmla="*/ 3086033 h 21600"/>
              <a:gd name="T6" fmla="*/ 105376133 w 21600"/>
              <a:gd name="T7" fmla="*/ 308603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algn="r" eaLnBrk="1"/>
            <a:fld id="{3DD63D3B-7759-4EDE-BE11-51962E14CC41}" type="slidenum">
              <a:rPr lang="en-US" altLang="en-US">
                <a:solidFill>
                  <a:srgbClr val="888888"/>
                </a:solidFill>
              </a:rPr>
              <a:pPr algn="r" eaLnBrk="1"/>
              <a:t>4</a:t>
            </a:fld>
            <a:endParaRPr lang="en-US" altLang="en-US"/>
          </a:p>
        </p:txBody>
      </p:sp>
    </p:spTree>
    <p:extLst>
      <p:ext uri="{BB962C8B-B14F-4D97-AF65-F5344CB8AC3E}">
        <p14:creationId xmlns:p14="http://schemas.microsoft.com/office/powerpoint/2010/main" val="53453139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057400" y="838200"/>
            <a:ext cx="8382000" cy="369332"/>
          </a:xfrm>
        </p:spPr>
        <p:txBody>
          <a:bodyPr>
            <a:normAutofit fontScale="90000"/>
          </a:bodyPr>
          <a:lstStyle/>
          <a:p>
            <a:pPr eaLnBrk="1"/>
            <a:r>
              <a:rPr lang="en-US" altLang="en-US" sz="2400" b="1" dirty="0">
                <a:solidFill>
                  <a:srgbClr val="46424D"/>
                </a:solidFill>
                <a:latin typeface="Arial" pitchFamily="34" charset="0"/>
                <a:cs typeface="Arial" pitchFamily="34" charset="0"/>
                <a:sym typeface="Arial" pitchFamily="34" charset="0"/>
              </a:rPr>
              <a:t>Functional and  Non-functional requirements</a:t>
            </a:r>
            <a:endParaRPr lang="en-US" altLang="en-US" dirty="0"/>
          </a:p>
        </p:txBody>
      </p:sp>
      <p:sp>
        <p:nvSpPr>
          <p:cNvPr id="10244" name="Rectangle 3"/>
          <p:cNvSpPr>
            <a:spLocks noGrp="1"/>
          </p:cNvSpPr>
          <p:nvPr>
            <p:ph idx="1"/>
          </p:nvPr>
        </p:nvSpPr>
        <p:spPr bwMode="auto">
          <a:xfrm>
            <a:off x="1447800" y="1371600"/>
            <a:ext cx="9894277" cy="177657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spAutoFit/>
          </a:bodyPr>
          <a:lstStyle/>
          <a:p>
            <a:pPr marL="0" indent="0">
              <a:lnSpc>
                <a:spcPct val="90000"/>
              </a:lnSpc>
              <a:spcBef>
                <a:spcPts val="600"/>
              </a:spcBef>
              <a:buNone/>
            </a:pPr>
            <a:r>
              <a:rPr lang="en-US" altLang="en-US" b="1" dirty="0"/>
              <a:t>Functional requirements</a:t>
            </a:r>
          </a:p>
          <a:p>
            <a:pPr marL="800100" lvl="1" indent="-342900">
              <a:lnSpc>
                <a:spcPct val="90000"/>
              </a:lnSpc>
              <a:spcBef>
                <a:spcPts val="300"/>
              </a:spcBef>
              <a:buFont typeface="Arial" panose="020B0604020202020204" pitchFamily="34" charset="0"/>
              <a:buChar char="•"/>
            </a:pPr>
            <a:r>
              <a:rPr lang="en-US" dirty="0"/>
              <a:t>A functional requirement in software engineering specifies a particular behavior or function of a system or its components.</a:t>
            </a:r>
          </a:p>
          <a:p>
            <a:pPr marL="800100" lvl="1" indent="-342900">
              <a:lnSpc>
                <a:spcPct val="90000"/>
              </a:lnSpc>
              <a:spcBef>
                <a:spcPts val="300"/>
              </a:spcBef>
              <a:buFont typeface="Arial" panose="020B0604020202020204" pitchFamily="34" charset="0"/>
              <a:buChar char="•"/>
            </a:pPr>
            <a:r>
              <a:rPr lang="en-US" dirty="0"/>
              <a:t>It describes what the system should do, how it should behave, and what actions it should perform under specific conditions.</a:t>
            </a:r>
          </a:p>
        </p:txBody>
      </p:sp>
      <p:sp>
        <p:nvSpPr>
          <p:cNvPr id="10245" name="AutoShape 4"/>
          <p:cNvSpPr>
            <a:spLocks/>
          </p:cNvSpPr>
          <p:nvPr/>
        </p:nvSpPr>
        <p:spPr bwMode="auto">
          <a:xfrm>
            <a:off x="8077200" y="6395283"/>
            <a:ext cx="2133600" cy="287258"/>
          </a:xfrm>
          <a:custGeom>
            <a:avLst/>
            <a:gdLst>
              <a:gd name="T0" fmla="*/ 105376133 w 21600"/>
              <a:gd name="T1" fmla="*/ 3086033 h 21600"/>
              <a:gd name="T2" fmla="*/ 105376133 w 21600"/>
              <a:gd name="T3" fmla="*/ 3086033 h 21600"/>
              <a:gd name="T4" fmla="*/ 105376133 w 21600"/>
              <a:gd name="T5" fmla="*/ 3086033 h 21600"/>
              <a:gd name="T6" fmla="*/ 105376133 w 21600"/>
              <a:gd name="T7" fmla="*/ 308603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algn="r" eaLnBrk="1"/>
            <a:fld id="{9CEFEC68-84B3-436B-BAED-FCC212F5B8C2}" type="slidenum">
              <a:rPr lang="en-US" altLang="en-US">
                <a:solidFill>
                  <a:srgbClr val="888888"/>
                </a:solidFill>
              </a:rPr>
              <a:pPr algn="r" eaLnBrk="1"/>
              <a:t>5</a:t>
            </a:fld>
            <a:endParaRPr lang="en-US" altLang="en-US"/>
          </a:p>
        </p:txBody>
      </p:sp>
      <p:sp>
        <p:nvSpPr>
          <p:cNvPr id="3" name="TextBox 2">
            <a:extLst>
              <a:ext uri="{FF2B5EF4-FFF2-40B4-BE49-F238E27FC236}">
                <a16:creationId xmlns:a16="http://schemas.microsoft.com/office/drawing/2014/main" id="{AD418E18-C60F-14CC-37F2-EFA986C99E4C}"/>
              </a:ext>
            </a:extLst>
          </p:cNvPr>
          <p:cNvSpPr txBox="1"/>
          <p:nvPr/>
        </p:nvSpPr>
        <p:spPr>
          <a:xfrm>
            <a:off x="1670538" y="3343204"/>
            <a:ext cx="9448800" cy="2031325"/>
          </a:xfrm>
          <a:prstGeom prst="rect">
            <a:avLst/>
          </a:prstGeom>
          <a:noFill/>
        </p:spPr>
        <p:txBody>
          <a:bodyPr wrap="square">
            <a:spAutoFit/>
          </a:bodyPr>
          <a:lstStyle/>
          <a:p>
            <a:pPr algn="l"/>
            <a:r>
              <a:rPr lang="en-US" b="1" i="0" dirty="0">
                <a:effectLst/>
                <a:latin typeface="Garamond (Body)"/>
              </a:rPr>
              <a:t>Examples -</a:t>
            </a:r>
          </a:p>
          <a:p>
            <a:pPr algn="just">
              <a:buFont typeface="Arial" panose="020B0604020202020204" pitchFamily="34" charset="0"/>
              <a:buChar char="•"/>
            </a:pPr>
            <a:r>
              <a:rPr lang="en-US" b="0" i="0" dirty="0">
                <a:solidFill>
                  <a:srgbClr val="000000"/>
                </a:solidFill>
                <a:effectLst/>
                <a:latin typeface="Garamond (Body)"/>
              </a:rPr>
              <a:t>Search option given to user to search from various invoices.</a:t>
            </a:r>
          </a:p>
          <a:p>
            <a:pPr algn="just">
              <a:buFont typeface="Arial" panose="020B0604020202020204" pitchFamily="34" charset="0"/>
              <a:buChar char="•"/>
            </a:pPr>
            <a:r>
              <a:rPr lang="en-US" b="0" i="0" dirty="0">
                <a:solidFill>
                  <a:srgbClr val="000000"/>
                </a:solidFill>
                <a:effectLst/>
                <a:latin typeface="Garamond (Body)"/>
              </a:rPr>
              <a:t>User should be able to mail any report to management.</a:t>
            </a:r>
          </a:p>
          <a:p>
            <a:pPr algn="just">
              <a:buFont typeface="Arial" panose="020B0604020202020204" pitchFamily="34" charset="0"/>
              <a:buChar char="•"/>
            </a:pPr>
            <a:r>
              <a:rPr lang="en-US" b="0" i="0" dirty="0">
                <a:solidFill>
                  <a:srgbClr val="000000"/>
                </a:solidFill>
                <a:effectLst/>
                <a:latin typeface="Garamond (Body)"/>
              </a:rPr>
              <a:t>Users can be divided into groups and groups can be given separate rights.</a:t>
            </a:r>
          </a:p>
          <a:p>
            <a:pPr algn="just">
              <a:buFont typeface="Arial" panose="020B0604020202020204" pitchFamily="34" charset="0"/>
              <a:buChar char="•"/>
            </a:pPr>
            <a:r>
              <a:rPr lang="en-US" dirty="0">
                <a:solidFill>
                  <a:srgbClr val="000000"/>
                </a:solidFill>
                <a:latin typeface="Garamond (Body)"/>
              </a:rPr>
              <a:t>The system shall allow users to create new accounts with a unique username and password.</a:t>
            </a:r>
          </a:p>
          <a:p>
            <a:pPr algn="just">
              <a:buFont typeface="Arial" panose="020B0604020202020204" pitchFamily="34" charset="0"/>
              <a:buChar char="•"/>
            </a:pPr>
            <a:r>
              <a:rPr lang="en-US" dirty="0">
                <a:solidFill>
                  <a:srgbClr val="000000"/>
                </a:solidFill>
                <a:latin typeface="Garamond (Body)"/>
              </a:rPr>
              <a:t>The system shall provide a search functionality to allow users to search for products by name, category, or price range.</a:t>
            </a:r>
          </a:p>
        </p:txBody>
      </p:sp>
    </p:spTree>
    <p:extLst>
      <p:ext uri="{BB962C8B-B14F-4D97-AF65-F5344CB8AC3E}">
        <p14:creationId xmlns:p14="http://schemas.microsoft.com/office/powerpoint/2010/main" val="34559562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AutoShape 4"/>
          <p:cNvSpPr>
            <a:spLocks/>
          </p:cNvSpPr>
          <p:nvPr/>
        </p:nvSpPr>
        <p:spPr bwMode="auto">
          <a:xfrm>
            <a:off x="8077200" y="6395283"/>
            <a:ext cx="2133600" cy="287258"/>
          </a:xfrm>
          <a:custGeom>
            <a:avLst/>
            <a:gdLst>
              <a:gd name="T0" fmla="*/ 105376133 w 21600"/>
              <a:gd name="T1" fmla="*/ 3086033 h 21600"/>
              <a:gd name="T2" fmla="*/ 105376133 w 21600"/>
              <a:gd name="T3" fmla="*/ 3086033 h 21600"/>
              <a:gd name="T4" fmla="*/ 105376133 w 21600"/>
              <a:gd name="T5" fmla="*/ 3086033 h 21600"/>
              <a:gd name="T6" fmla="*/ 105376133 w 21600"/>
              <a:gd name="T7" fmla="*/ 308603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algn="r" eaLnBrk="1"/>
            <a:fld id="{354D5D97-B7BD-4351-A4B8-2F57C1526DA7}" type="slidenum">
              <a:rPr lang="en-US" altLang="en-US" smtClean="0">
                <a:solidFill>
                  <a:srgbClr val="888888"/>
                </a:solidFill>
              </a:rPr>
              <a:pPr algn="r" eaLnBrk="1"/>
              <a:t>6</a:t>
            </a:fld>
            <a:endParaRPr lang="en-US" altLang="en-US"/>
          </a:p>
        </p:txBody>
      </p:sp>
      <p:sp>
        <p:nvSpPr>
          <p:cNvPr id="3" name="TextBox 2">
            <a:extLst>
              <a:ext uri="{FF2B5EF4-FFF2-40B4-BE49-F238E27FC236}">
                <a16:creationId xmlns:a16="http://schemas.microsoft.com/office/drawing/2014/main" id="{DA2CDACA-20AC-634D-12B2-50CF8170D41B}"/>
              </a:ext>
            </a:extLst>
          </p:cNvPr>
          <p:cNvSpPr txBox="1"/>
          <p:nvPr/>
        </p:nvSpPr>
        <p:spPr>
          <a:xfrm>
            <a:off x="1981199" y="3313696"/>
            <a:ext cx="4114800" cy="1938992"/>
          </a:xfrm>
          <a:prstGeom prst="rect">
            <a:avLst/>
          </a:prstGeom>
          <a:noFill/>
        </p:spPr>
        <p:txBody>
          <a:bodyPr wrap="square">
            <a:spAutoFit/>
          </a:bodyPr>
          <a:lstStyle/>
          <a:p>
            <a:pPr algn="l"/>
            <a:r>
              <a:rPr lang="en-US" sz="2000" dirty="0"/>
              <a:t>Non-functional requirements include -</a:t>
            </a:r>
          </a:p>
          <a:p>
            <a:pPr algn="just">
              <a:buFont typeface="Arial" panose="020B0604020202020204" pitchFamily="34" charset="0"/>
              <a:buChar char="•"/>
            </a:pPr>
            <a:r>
              <a:rPr lang="en-US" sz="2000" dirty="0"/>
              <a:t>Security</a:t>
            </a:r>
          </a:p>
          <a:p>
            <a:pPr algn="just">
              <a:buFont typeface="Arial" panose="020B0604020202020204" pitchFamily="34" charset="0"/>
              <a:buChar char="•"/>
            </a:pPr>
            <a:r>
              <a:rPr lang="en-US" sz="2000" dirty="0"/>
              <a:t>Logging</a:t>
            </a:r>
          </a:p>
          <a:p>
            <a:pPr algn="just">
              <a:buFont typeface="Arial" panose="020B0604020202020204" pitchFamily="34" charset="0"/>
              <a:buChar char="•"/>
            </a:pPr>
            <a:r>
              <a:rPr lang="en-US" sz="2000" dirty="0"/>
              <a:t>Storage</a:t>
            </a:r>
          </a:p>
          <a:p>
            <a:pPr algn="just">
              <a:buFont typeface="Arial" panose="020B0604020202020204" pitchFamily="34" charset="0"/>
              <a:buChar char="•"/>
            </a:pPr>
            <a:r>
              <a:rPr lang="en-US" sz="2000" dirty="0"/>
              <a:t>Configuration</a:t>
            </a:r>
          </a:p>
          <a:p>
            <a:pPr algn="just">
              <a:buFont typeface="Arial" panose="020B0604020202020204" pitchFamily="34" charset="0"/>
              <a:buChar char="•"/>
            </a:pPr>
            <a:r>
              <a:rPr lang="en-US" sz="2000" dirty="0"/>
              <a:t>Performance</a:t>
            </a:r>
          </a:p>
        </p:txBody>
      </p:sp>
      <p:sp>
        <p:nvSpPr>
          <p:cNvPr id="5" name="TextBox 4">
            <a:extLst>
              <a:ext uri="{FF2B5EF4-FFF2-40B4-BE49-F238E27FC236}">
                <a16:creationId xmlns:a16="http://schemas.microsoft.com/office/drawing/2014/main" id="{292D85BC-68BE-C343-B292-619326F1CA23}"/>
              </a:ext>
            </a:extLst>
          </p:cNvPr>
          <p:cNvSpPr txBox="1"/>
          <p:nvPr/>
        </p:nvSpPr>
        <p:spPr>
          <a:xfrm>
            <a:off x="1371600" y="1219200"/>
            <a:ext cx="10134600" cy="2434513"/>
          </a:xfrm>
          <a:prstGeom prst="rect">
            <a:avLst/>
          </a:prstGeom>
          <a:noFill/>
        </p:spPr>
        <p:txBody>
          <a:bodyPr wrap="square">
            <a:spAutoFit/>
          </a:bodyPr>
          <a:lstStyle/>
          <a:p>
            <a:pPr marL="0" indent="0">
              <a:lnSpc>
                <a:spcPct val="90000"/>
              </a:lnSpc>
              <a:spcBef>
                <a:spcPts val="600"/>
              </a:spcBef>
              <a:buNone/>
            </a:pPr>
            <a:r>
              <a:rPr lang="en-US" altLang="en-US" b="1" dirty="0"/>
              <a:t>Non-functional requirements</a:t>
            </a:r>
          </a:p>
          <a:p>
            <a:pPr>
              <a:buFont typeface="Arial" panose="020B0604020202020204" pitchFamily="34" charset="0"/>
              <a:buChar char="•"/>
            </a:pPr>
            <a:r>
              <a:rPr lang="en-US" sz="2000" b="0" i="0" dirty="0">
                <a:solidFill>
                  <a:srgbClr val="0D0D0D"/>
                </a:solidFill>
                <a:effectLst/>
              </a:rPr>
              <a:t>A non-functional requirement in software engineering specifies criteria that are used to judge the operation of a system, rather than specific behaviors. </a:t>
            </a:r>
          </a:p>
          <a:p>
            <a:pPr>
              <a:buFont typeface="Arial" panose="020B0604020202020204" pitchFamily="34" charset="0"/>
              <a:buChar char="•"/>
            </a:pPr>
            <a:r>
              <a:rPr lang="en-US" sz="2000" b="0" i="0" dirty="0">
                <a:solidFill>
                  <a:srgbClr val="0D0D0D"/>
                </a:solidFill>
                <a:effectLst/>
              </a:rPr>
              <a:t>Unlike functional requirements, which define what the system should do, non-functional requirements define how the system should perform or behave under certain conditions. </a:t>
            </a:r>
          </a:p>
          <a:p>
            <a:pPr>
              <a:buFont typeface="Arial" panose="020B0604020202020204" pitchFamily="34" charset="0"/>
              <a:buChar char="•"/>
            </a:pPr>
            <a:r>
              <a:rPr lang="en-US" sz="2000" b="0" i="0" dirty="0">
                <a:solidFill>
                  <a:srgbClr val="0D0D0D"/>
                </a:solidFill>
                <a:effectLst/>
              </a:rPr>
              <a:t>Non-functional requirements are often related to qualities such as usability, performance, reliability, security, and maintainability.</a:t>
            </a:r>
            <a:br>
              <a:rPr lang="en-US" sz="2000" dirty="0"/>
            </a:br>
            <a:endParaRPr lang="en-US" sz="1600" dirty="0"/>
          </a:p>
        </p:txBody>
      </p:sp>
      <p:sp>
        <p:nvSpPr>
          <p:cNvPr id="7" name="TextBox 6">
            <a:extLst>
              <a:ext uri="{FF2B5EF4-FFF2-40B4-BE49-F238E27FC236}">
                <a16:creationId xmlns:a16="http://schemas.microsoft.com/office/drawing/2014/main" id="{F2E40127-5ADF-64C9-8830-A775C8BBDE8E}"/>
              </a:ext>
            </a:extLst>
          </p:cNvPr>
          <p:cNvSpPr txBox="1"/>
          <p:nvPr/>
        </p:nvSpPr>
        <p:spPr>
          <a:xfrm>
            <a:off x="6515100" y="3742651"/>
            <a:ext cx="3848100" cy="1477328"/>
          </a:xfrm>
          <a:prstGeom prst="rect">
            <a:avLst/>
          </a:prstGeom>
          <a:noFill/>
        </p:spPr>
        <p:txBody>
          <a:bodyPr wrap="square">
            <a:spAutoFit/>
          </a:bodyPr>
          <a:lstStyle/>
          <a:p>
            <a:pPr algn="just">
              <a:buFont typeface="Arial" panose="020B0604020202020204" pitchFamily="34" charset="0"/>
              <a:buChar char="•"/>
            </a:pPr>
            <a:r>
              <a:rPr lang="en-US" sz="1800" dirty="0"/>
              <a:t>Cost</a:t>
            </a:r>
          </a:p>
          <a:p>
            <a:pPr algn="just">
              <a:buFont typeface="Arial" panose="020B0604020202020204" pitchFamily="34" charset="0"/>
              <a:buChar char="•"/>
            </a:pPr>
            <a:r>
              <a:rPr lang="en-US" sz="1800" dirty="0"/>
              <a:t>Interoperability</a:t>
            </a:r>
          </a:p>
          <a:p>
            <a:pPr algn="just">
              <a:buFont typeface="Arial" panose="020B0604020202020204" pitchFamily="34" charset="0"/>
              <a:buChar char="•"/>
            </a:pPr>
            <a:r>
              <a:rPr lang="en-US" sz="1800" dirty="0"/>
              <a:t>Flexibility</a:t>
            </a:r>
          </a:p>
          <a:p>
            <a:pPr algn="just">
              <a:buFont typeface="Arial" panose="020B0604020202020204" pitchFamily="34" charset="0"/>
              <a:buChar char="•"/>
            </a:pPr>
            <a:r>
              <a:rPr lang="en-US" sz="1800" dirty="0"/>
              <a:t>Disaster recovery</a:t>
            </a:r>
          </a:p>
          <a:p>
            <a:pPr algn="just">
              <a:buFont typeface="Arial" panose="020B0604020202020204" pitchFamily="34" charset="0"/>
              <a:buChar char="•"/>
            </a:pPr>
            <a:r>
              <a:rPr lang="en-US" sz="1800" dirty="0"/>
              <a:t>Accessibility</a:t>
            </a:r>
          </a:p>
        </p:txBody>
      </p:sp>
    </p:spTree>
    <p:extLst>
      <p:ext uri="{BB962C8B-B14F-4D97-AF65-F5344CB8AC3E}">
        <p14:creationId xmlns:p14="http://schemas.microsoft.com/office/powerpoint/2010/main" val="329629404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21D72-BB76-B953-0F3E-1971FF482815}"/>
              </a:ext>
            </a:extLst>
          </p:cNvPr>
          <p:cNvSpPr>
            <a:spLocks noGrp="1"/>
          </p:cNvSpPr>
          <p:nvPr>
            <p:ph idx="1"/>
          </p:nvPr>
        </p:nvSpPr>
        <p:spPr>
          <a:xfrm>
            <a:off x="1524000" y="1066800"/>
            <a:ext cx="9601196" cy="3318936"/>
          </a:xfrm>
        </p:spPr>
        <p:txBody>
          <a:bodyPr>
            <a:normAutofit fontScale="62500" lnSpcReduction="20000"/>
          </a:bodyPr>
          <a:lstStyle/>
          <a:p>
            <a:pPr marL="0" indent="0" algn="l">
              <a:buNone/>
            </a:pPr>
            <a:r>
              <a:rPr lang="en-US" sz="2900" b="0" i="0" dirty="0">
                <a:solidFill>
                  <a:srgbClr val="0D0D0D"/>
                </a:solidFill>
                <a:effectLst/>
              </a:rPr>
              <a:t>Examples of non-functional requirements:</a:t>
            </a:r>
          </a:p>
          <a:p>
            <a:pPr algn="l">
              <a:buFont typeface="+mj-lt"/>
              <a:buAutoNum type="arabicPeriod"/>
            </a:pPr>
            <a:r>
              <a:rPr lang="en-US" sz="2900" b="1" i="0" dirty="0">
                <a:solidFill>
                  <a:srgbClr val="0D0D0D"/>
                </a:solidFill>
                <a:effectLst/>
              </a:rPr>
              <a:t>Performance</a:t>
            </a:r>
            <a:r>
              <a:rPr lang="en-US" sz="2900" b="0" i="0" dirty="0">
                <a:solidFill>
                  <a:srgbClr val="0D0D0D"/>
                </a:solidFill>
                <a:effectLst/>
              </a:rPr>
              <a:t>: "The system shall respond to user queries within two seconds under peak load conditions."</a:t>
            </a:r>
          </a:p>
          <a:p>
            <a:pPr algn="l">
              <a:buFont typeface="+mj-lt"/>
              <a:buAutoNum type="arabicPeriod"/>
            </a:pPr>
            <a:r>
              <a:rPr lang="en-US" sz="2900" b="1" i="0" dirty="0">
                <a:solidFill>
                  <a:srgbClr val="0D0D0D"/>
                </a:solidFill>
                <a:effectLst/>
              </a:rPr>
              <a:t>Usability</a:t>
            </a:r>
            <a:r>
              <a:rPr lang="en-US" sz="2900" b="0" i="0" dirty="0">
                <a:solidFill>
                  <a:srgbClr val="0D0D0D"/>
                </a:solidFill>
                <a:effectLst/>
              </a:rPr>
              <a:t>: "The user interface shall be intuitive and require no more than one hour of training for new users."</a:t>
            </a:r>
          </a:p>
          <a:p>
            <a:pPr algn="l">
              <a:buFont typeface="+mj-lt"/>
              <a:buAutoNum type="arabicPeriod"/>
            </a:pPr>
            <a:r>
              <a:rPr lang="en-US" sz="2900" b="1" i="0" dirty="0">
                <a:solidFill>
                  <a:srgbClr val="0D0D0D"/>
                </a:solidFill>
                <a:effectLst/>
              </a:rPr>
              <a:t>Reliability</a:t>
            </a:r>
            <a:r>
              <a:rPr lang="en-US" sz="2900" b="0" i="0" dirty="0">
                <a:solidFill>
                  <a:srgbClr val="0D0D0D"/>
                </a:solidFill>
                <a:effectLst/>
              </a:rPr>
              <a:t>: "The system shall have an uptime of 99.99% over a one-year period, with scheduled downtime."</a:t>
            </a:r>
          </a:p>
          <a:p>
            <a:pPr algn="l">
              <a:buFont typeface="+mj-lt"/>
              <a:buAutoNum type="arabicPeriod"/>
            </a:pPr>
            <a:r>
              <a:rPr lang="en-US" sz="2900" b="1" i="0" dirty="0">
                <a:solidFill>
                  <a:srgbClr val="0D0D0D"/>
                </a:solidFill>
                <a:effectLst/>
              </a:rPr>
              <a:t>Security</a:t>
            </a:r>
            <a:r>
              <a:rPr lang="en-US" sz="2900" b="0" i="0" dirty="0">
                <a:solidFill>
                  <a:srgbClr val="0D0D0D"/>
                </a:solidFill>
                <a:effectLst/>
              </a:rPr>
              <a:t>: "User authentication shall use industry-standard encryption algorithms to protect sensitive data."</a:t>
            </a:r>
          </a:p>
          <a:p>
            <a:pPr algn="l">
              <a:buFont typeface="+mj-lt"/>
              <a:buAutoNum type="arabicPeriod"/>
            </a:pPr>
            <a:r>
              <a:rPr lang="en-US" sz="2900" b="1" i="0" dirty="0">
                <a:solidFill>
                  <a:srgbClr val="0D0D0D"/>
                </a:solidFill>
                <a:effectLst/>
              </a:rPr>
              <a:t>Scalability</a:t>
            </a:r>
            <a:r>
              <a:rPr lang="en-US" sz="2900" b="0" i="0" dirty="0">
                <a:solidFill>
                  <a:srgbClr val="0D0D0D"/>
                </a:solidFill>
                <a:effectLst/>
              </a:rPr>
              <a:t>: "The system shall be able to handle a tenfold increase in the number of concurrent users without significant degradation in performance."</a:t>
            </a:r>
          </a:p>
          <a:p>
            <a:endParaRPr lang="en-US" dirty="0"/>
          </a:p>
        </p:txBody>
      </p:sp>
    </p:spTree>
    <p:extLst>
      <p:ext uri="{BB962C8B-B14F-4D97-AF65-F5344CB8AC3E}">
        <p14:creationId xmlns:p14="http://schemas.microsoft.com/office/powerpoint/2010/main" val="4210797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2449512" y="914400"/>
            <a:ext cx="7292975" cy="369332"/>
          </a:xfrm>
        </p:spPr>
        <p:txBody>
          <a:bodyPr>
            <a:normAutofit fontScale="90000"/>
          </a:bodyPr>
          <a:lstStyle/>
          <a:p>
            <a:pPr eaLnBrk="1"/>
            <a:r>
              <a:rPr lang="en-US" altLang="en-US" sz="2400" b="1" dirty="0">
                <a:solidFill>
                  <a:srgbClr val="46424D"/>
                </a:solidFill>
                <a:latin typeface="Arial" pitchFamily="34" charset="0"/>
                <a:cs typeface="Arial" pitchFamily="34" charset="0"/>
                <a:sym typeface="Arial" pitchFamily="34" charset="0"/>
              </a:rPr>
              <a:t>Non-functional Requirements Implementation</a:t>
            </a:r>
            <a:endParaRPr lang="en-US" altLang="en-US" dirty="0"/>
          </a:p>
        </p:txBody>
      </p:sp>
      <p:sp>
        <p:nvSpPr>
          <p:cNvPr id="14340" name="Rectangle 3"/>
          <p:cNvSpPr>
            <a:spLocks noGrp="1"/>
          </p:cNvSpPr>
          <p:nvPr>
            <p:ph idx="1"/>
          </p:nvPr>
        </p:nvSpPr>
        <p:spPr bwMode="auto">
          <a:xfrm>
            <a:off x="1828800" y="1600200"/>
            <a:ext cx="9296400" cy="325730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spAutoFit/>
          </a:bodyPr>
          <a:lstStyle/>
          <a:p>
            <a:pPr marL="342900" indent="-342900">
              <a:spcBef>
                <a:spcPts val="600"/>
              </a:spcBef>
              <a:buFont typeface="Arial" panose="020B0604020202020204" pitchFamily="34" charset="0"/>
              <a:buChar char="•"/>
            </a:pPr>
            <a:r>
              <a:rPr lang="en-US" altLang="en-US" b="0" dirty="0"/>
              <a:t>Non-functional requirements may affect the </a:t>
            </a:r>
            <a:r>
              <a:rPr lang="en-US" altLang="en-US" dirty="0"/>
              <a:t>overall architecture of a system</a:t>
            </a:r>
            <a:r>
              <a:rPr lang="en-US" altLang="en-US" b="0" dirty="0"/>
              <a:t> rather than the individual components. </a:t>
            </a:r>
          </a:p>
          <a:p>
            <a:pPr marL="800100" lvl="1" indent="-342900">
              <a:spcBef>
                <a:spcPts val="300"/>
              </a:spcBef>
              <a:buFont typeface="Arial" panose="020B0604020202020204" pitchFamily="34" charset="0"/>
              <a:buChar char="•"/>
            </a:pPr>
            <a:r>
              <a:rPr lang="en-US" altLang="en-US" sz="2000" dirty="0"/>
              <a:t>For example, to ensure that performance requirements are met, you may have to organize the system to minimize communications between components.</a:t>
            </a:r>
          </a:p>
          <a:p>
            <a:pPr marL="342900" indent="-342900">
              <a:spcBef>
                <a:spcPts val="600"/>
              </a:spcBef>
              <a:buFont typeface="Arial" panose="020B0604020202020204" pitchFamily="34" charset="0"/>
              <a:buChar char="•"/>
            </a:pPr>
            <a:r>
              <a:rPr lang="en-US" altLang="en-US" b="0" dirty="0"/>
              <a:t>A single non-functional requirement, such as a security requirement, may generate a </a:t>
            </a:r>
            <a:r>
              <a:rPr lang="en-US" altLang="en-US" dirty="0"/>
              <a:t>number</a:t>
            </a:r>
            <a:r>
              <a:rPr lang="en-US" altLang="en-US" b="0" dirty="0"/>
              <a:t> of related functional requirements that define system services that are required. </a:t>
            </a:r>
          </a:p>
          <a:p>
            <a:pPr marL="800100" lvl="1" indent="-342900">
              <a:spcBef>
                <a:spcPts val="300"/>
              </a:spcBef>
              <a:buFont typeface="Arial" panose="020B0604020202020204" pitchFamily="34" charset="0"/>
              <a:buChar char="•"/>
            </a:pPr>
            <a:r>
              <a:rPr lang="en-US" altLang="en-US" sz="2000" dirty="0"/>
              <a:t>It may also generate requirements that restrict existing requirements. </a:t>
            </a:r>
            <a:endParaRPr lang="en-US" altLang="en-US" dirty="0"/>
          </a:p>
        </p:txBody>
      </p:sp>
      <p:sp>
        <p:nvSpPr>
          <p:cNvPr id="14341" name="AutoShape 4"/>
          <p:cNvSpPr>
            <a:spLocks/>
          </p:cNvSpPr>
          <p:nvPr/>
        </p:nvSpPr>
        <p:spPr bwMode="auto">
          <a:xfrm>
            <a:off x="8077200" y="6395283"/>
            <a:ext cx="2133600" cy="287258"/>
          </a:xfrm>
          <a:custGeom>
            <a:avLst/>
            <a:gdLst>
              <a:gd name="T0" fmla="*/ 105376133 w 21600"/>
              <a:gd name="T1" fmla="*/ 3086033 h 21600"/>
              <a:gd name="T2" fmla="*/ 105376133 w 21600"/>
              <a:gd name="T3" fmla="*/ 3086033 h 21600"/>
              <a:gd name="T4" fmla="*/ 105376133 w 21600"/>
              <a:gd name="T5" fmla="*/ 3086033 h 21600"/>
              <a:gd name="T6" fmla="*/ 105376133 w 21600"/>
              <a:gd name="T7" fmla="*/ 308603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algn="r" eaLnBrk="1"/>
            <a:fld id="{3AC7E5C7-6A2E-436B-825B-A61FE17A8734}" type="slidenum">
              <a:rPr lang="en-US" altLang="en-US">
                <a:solidFill>
                  <a:srgbClr val="888888"/>
                </a:solidFill>
              </a:rPr>
              <a:pPr algn="r" eaLnBrk="1"/>
              <a:t>8</a:t>
            </a:fld>
            <a:endParaRPr lang="en-US" altLang="en-US"/>
          </a:p>
        </p:txBody>
      </p:sp>
    </p:spTree>
    <p:extLst>
      <p:ext uri="{BB962C8B-B14F-4D97-AF65-F5344CB8AC3E}">
        <p14:creationId xmlns:p14="http://schemas.microsoft.com/office/powerpoint/2010/main" val="206112406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1"/>
          <p:cNvSpPr>
            <a:spLocks/>
          </p:cNvSpPr>
          <p:nvPr/>
        </p:nvSpPr>
        <p:spPr bwMode="auto">
          <a:xfrm>
            <a:off x="4648200" y="6354763"/>
            <a:ext cx="2895600" cy="368300"/>
          </a:xfrm>
          <a:custGeom>
            <a:avLst/>
            <a:gdLst>
              <a:gd name="T0" fmla="*/ 194085633 w 21600"/>
              <a:gd name="T1" fmla="*/ 3139928 h 21600"/>
              <a:gd name="T2" fmla="*/ 194085633 w 21600"/>
              <a:gd name="T3" fmla="*/ 3139928 h 21600"/>
              <a:gd name="T4" fmla="*/ 194085633 w 21600"/>
              <a:gd name="T5" fmla="*/ 3139928 h 21600"/>
              <a:gd name="T6" fmla="*/ 194085633 w 21600"/>
              <a:gd name="T7" fmla="*/ 313992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algn="ctr" eaLnBrk="1"/>
            <a:r>
              <a:rPr lang="en-US" altLang="en-US">
                <a:solidFill>
                  <a:srgbClr val="888888"/>
                </a:solidFill>
              </a:rPr>
              <a:t>Chapter 4 Requirements engineering</a:t>
            </a:r>
            <a:endParaRPr lang="en-US" altLang="en-US"/>
          </a:p>
        </p:txBody>
      </p:sp>
      <p:sp>
        <p:nvSpPr>
          <p:cNvPr id="15363" name="Rectangle 2"/>
          <p:cNvSpPr>
            <a:spLocks noGrp="1" noChangeArrowheads="1"/>
          </p:cNvSpPr>
          <p:nvPr>
            <p:ph type="title"/>
          </p:nvPr>
        </p:nvSpPr>
        <p:spPr>
          <a:xfrm>
            <a:off x="2525712" y="757962"/>
            <a:ext cx="7292975" cy="369332"/>
          </a:xfrm>
        </p:spPr>
        <p:txBody>
          <a:bodyPr>
            <a:normAutofit fontScale="90000"/>
          </a:bodyPr>
          <a:lstStyle/>
          <a:p>
            <a:pPr eaLnBrk="1"/>
            <a:r>
              <a:rPr lang="en-US" altLang="en-US" sz="2400" b="1" dirty="0">
                <a:solidFill>
                  <a:srgbClr val="46424D"/>
                </a:solidFill>
                <a:latin typeface="Arial" pitchFamily="34" charset="0"/>
                <a:cs typeface="Arial" pitchFamily="34" charset="0"/>
                <a:sym typeface="Arial" pitchFamily="34" charset="0"/>
              </a:rPr>
              <a:t>Metrics for specifying nonfunctional requirements</a:t>
            </a:r>
            <a:endParaRPr lang="en-US" altLang="en-US" dirty="0"/>
          </a:p>
        </p:txBody>
      </p:sp>
      <p:graphicFrame>
        <p:nvGraphicFramePr>
          <p:cNvPr id="16387" name="Group 3"/>
          <p:cNvGraphicFramePr>
            <a:graphicFrameLocks noGrp="1"/>
          </p:cNvGraphicFramePr>
          <p:nvPr>
            <p:extLst>
              <p:ext uri="{D42A27DB-BD31-4B8C-83A1-F6EECF244321}">
                <p14:modId xmlns:p14="http://schemas.microsoft.com/office/powerpoint/2010/main" val="2427268992"/>
              </p:ext>
            </p:extLst>
          </p:nvPr>
        </p:nvGraphicFramePr>
        <p:xfrm>
          <a:off x="2362200" y="1295400"/>
          <a:ext cx="7620000" cy="4295777"/>
        </p:xfrm>
        <a:graphic>
          <a:graphicData uri="http://schemas.openxmlformats.org/drawingml/2006/table">
            <a:tbl>
              <a:tblPr/>
              <a:tblGrid>
                <a:gridCol w="29718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471488">
                <a:tc>
                  <a:txBody>
                    <a:body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Arial" pitchFamily="34" charset="0"/>
                          <a:cs typeface="Arial" pitchFamily="34" charset="0"/>
                          <a:sym typeface="Arial" pitchFamily="34" charset="0"/>
                        </a:rPr>
                        <a:t>Property</a:t>
                      </a:r>
                      <a:endParaRPr kumimoji="0" lang="en-US" sz="3200" b="0" i="0" u="none" strike="noStrike" cap="none" normalizeH="0" baseline="0" dirty="0">
                        <a:ln>
                          <a:noFill/>
                        </a:ln>
                        <a:solidFill>
                          <a:srgbClr val="000000"/>
                        </a:solidFill>
                        <a:effectLst/>
                        <a:latin typeface="Helvetica" charset="0"/>
                        <a:cs typeface="Arial" pitchFamily="34" charset="0"/>
                        <a:sym typeface="Helvetica" charset="0"/>
                      </a:endParaRPr>
                    </a:p>
                  </a:txBody>
                  <a:tcPr marL="73025" marR="73025" marT="73025" marB="730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Arial" pitchFamily="34" charset="0"/>
                          <a:cs typeface="Arial" pitchFamily="34" charset="0"/>
                          <a:sym typeface="Arial" pitchFamily="34" charset="0"/>
                        </a:rPr>
                        <a:t>Measure</a:t>
                      </a:r>
                      <a:endParaRPr kumimoji="0" lang="en-US" sz="3200" b="0" i="0" u="none" strike="noStrike" cap="none" normalizeH="0" baseline="0">
                        <a:ln>
                          <a:noFill/>
                        </a:ln>
                        <a:solidFill>
                          <a:srgbClr val="000000"/>
                        </a:solidFill>
                        <a:effectLst/>
                        <a:latin typeface="Helvetica" charset="0"/>
                        <a:cs typeface="Arial" pitchFamily="34" charset="0"/>
                        <a:sym typeface="Helvetica" charset="0"/>
                      </a:endParaRPr>
                    </a:p>
                  </a:txBody>
                  <a:tcPr marL="73025" marR="73025" marT="73025" marB="730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811213">
                <a:tc>
                  <a:txBody>
                    <a:body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pitchFamily="34" charset="0"/>
                          <a:cs typeface="Arial" pitchFamily="34" charset="0"/>
                          <a:sym typeface="Arial" pitchFamily="34" charset="0"/>
                        </a:rPr>
                        <a:t>Speed</a:t>
                      </a:r>
                      <a:endParaRPr kumimoji="0" lang="en-US" sz="3200" b="0" i="0" u="none" strike="noStrike" cap="none" normalizeH="0" baseline="0">
                        <a:ln>
                          <a:noFill/>
                        </a:ln>
                        <a:solidFill>
                          <a:srgbClr val="000000"/>
                        </a:solidFill>
                        <a:effectLst/>
                        <a:latin typeface="Helvetica" charset="0"/>
                        <a:cs typeface="Arial" pitchFamily="34" charset="0"/>
                        <a:sym typeface="Helvetica" charset="0"/>
                      </a:endParaRP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pitchFamily="34" charset="0"/>
                          <a:cs typeface="Arial" pitchFamily="34" charset="0"/>
                          <a:sym typeface="Arial" pitchFamily="34" charset="0"/>
                        </a:rPr>
                        <a:t>Processed transactions/second</a:t>
                      </a:r>
                    </a:p>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pitchFamily="34" charset="0"/>
                          <a:cs typeface="Arial" pitchFamily="34" charset="0"/>
                          <a:sym typeface="Arial" pitchFamily="34" charset="0"/>
                        </a:rPr>
                        <a:t>User/event response time</a:t>
                      </a:r>
                    </a:p>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pitchFamily="34" charset="0"/>
                          <a:cs typeface="Arial" pitchFamily="34" charset="0"/>
                          <a:sym typeface="Arial" pitchFamily="34" charset="0"/>
                        </a:rPr>
                        <a:t>Screen refresh time</a:t>
                      </a:r>
                      <a:endParaRPr kumimoji="0" lang="en-US" sz="3200" b="0" i="0" u="none" strike="noStrike" cap="none" normalizeH="0" baseline="0">
                        <a:ln>
                          <a:noFill/>
                        </a:ln>
                        <a:solidFill>
                          <a:srgbClr val="000000"/>
                        </a:solidFill>
                        <a:effectLst/>
                        <a:latin typeface="Helvetica" charset="0"/>
                        <a:cs typeface="Arial" pitchFamily="34" charset="0"/>
                        <a:sym typeface="Helvetica" charset="0"/>
                      </a:endParaRP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579438">
                <a:tc>
                  <a:txBody>
                    <a:body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Arial" pitchFamily="34" charset="0"/>
                          <a:cs typeface="Arial" pitchFamily="34" charset="0"/>
                          <a:sym typeface="Arial" pitchFamily="34" charset="0"/>
                        </a:rPr>
                        <a:t>Size</a:t>
                      </a:r>
                      <a:endParaRPr kumimoji="0" lang="en-US" sz="3200" b="1" i="0" u="none" strike="noStrike" cap="none" normalizeH="0" baseline="0" dirty="0">
                        <a:ln>
                          <a:noFill/>
                        </a:ln>
                        <a:solidFill>
                          <a:srgbClr val="000000"/>
                        </a:solidFill>
                        <a:effectLst/>
                        <a:latin typeface="Helvetica" charset="0"/>
                        <a:cs typeface="Arial" pitchFamily="34" charset="0"/>
                        <a:sym typeface="Helvetica" charset="0"/>
                      </a:endParaRP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pitchFamily="34" charset="0"/>
                          <a:cs typeface="Arial" pitchFamily="34" charset="0"/>
                          <a:sym typeface="Arial" pitchFamily="34" charset="0"/>
                        </a:rPr>
                        <a:t>Mbytes</a:t>
                      </a:r>
                    </a:p>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pitchFamily="34" charset="0"/>
                          <a:cs typeface="Arial" pitchFamily="34" charset="0"/>
                          <a:sym typeface="Arial" pitchFamily="34" charset="0"/>
                        </a:rPr>
                        <a:t>Number of ROM chips</a:t>
                      </a:r>
                      <a:endParaRPr kumimoji="0" lang="en-US" sz="3200" b="0" i="0" u="none" strike="noStrike" cap="none" normalizeH="0" baseline="0">
                        <a:ln>
                          <a:noFill/>
                        </a:ln>
                        <a:solidFill>
                          <a:srgbClr val="000000"/>
                        </a:solidFill>
                        <a:effectLst/>
                        <a:latin typeface="Helvetica" charset="0"/>
                        <a:cs typeface="Arial" pitchFamily="34" charset="0"/>
                        <a:sym typeface="Helvetica" charset="0"/>
                      </a:endParaRP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79438">
                <a:tc>
                  <a:txBody>
                    <a:body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pitchFamily="34" charset="0"/>
                          <a:cs typeface="Arial" pitchFamily="34" charset="0"/>
                          <a:sym typeface="Arial" pitchFamily="34" charset="0"/>
                        </a:rPr>
                        <a:t>Ease of use</a:t>
                      </a:r>
                      <a:endParaRPr kumimoji="0" lang="en-US" sz="3200" b="0" i="0" u="none" strike="noStrike" cap="none" normalizeH="0" baseline="0" dirty="0">
                        <a:ln>
                          <a:noFill/>
                        </a:ln>
                        <a:solidFill>
                          <a:srgbClr val="000000"/>
                        </a:solidFill>
                        <a:effectLst/>
                        <a:latin typeface="Helvetica" charset="0"/>
                        <a:cs typeface="Arial" pitchFamily="34" charset="0"/>
                        <a:sym typeface="Helvetica" charset="0"/>
                      </a:endParaRP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pitchFamily="34" charset="0"/>
                          <a:cs typeface="Arial" pitchFamily="34" charset="0"/>
                          <a:sym typeface="Arial" pitchFamily="34" charset="0"/>
                        </a:rPr>
                        <a:t>Training time</a:t>
                      </a:r>
                    </a:p>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pitchFamily="34" charset="0"/>
                          <a:cs typeface="Arial" pitchFamily="34" charset="0"/>
                          <a:sym typeface="Arial" pitchFamily="34" charset="0"/>
                        </a:rPr>
                        <a:t>Number of help frames</a:t>
                      </a:r>
                      <a:endParaRPr kumimoji="0" lang="en-US" sz="3200" b="0" i="0" u="none" strike="noStrike" cap="none" normalizeH="0" baseline="0">
                        <a:ln>
                          <a:noFill/>
                        </a:ln>
                        <a:solidFill>
                          <a:srgbClr val="000000"/>
                        </a:solidFill>
                        <a:effectLst/>
                        <a:latin typeface="Helvetica" charset="0"/>
                        <a:cs typeface="Arial" pitchFamily="34" charset="0"/>
                        <a:sym typeface="Helvetica" charset="0"/>
                      </a:endParaRP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042987">
                <a:tc>
                  <a:txBody>
                    <a:body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Arial" pitchFamily="34" charset="0"/>
                          <a:cs typeface="Arial" pitchFamily="34" charset="0"/>
                          <a:sym typeface="Arial" pitchFamily="34" charset="0"/>
                        </a:rPr>
                        <a:t>Reliability</a:t>
                      </a:r>
                      <a:endParaRPr kumimoji="0" lang="en-US" sz="3200" b="1" i="0" u="none" strike="noStrike" cap="none" normalizeH="0" baseline="0" dirty="0">
                        <a:ln>
                          <a:noFill/>
                        </a:ln>
                        <a:solidFill>
                          <a:srgbClr val="000000"/>
                        </a:solidFill>
                        <a:effectLst/>
                        <a:latin typeface="Helvetica" charset="0"/>
                        <a:cs typeface="Arial" pitchFamily="34" charset="0"/>
                        <a:sym typeface="Helvetica" charset="0"/>
                      </a:endParaRP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Arial" pitchFamily="34" charset="0"/>
                          <a:cs typeface="Arial" pitchFamily="34" charset="0"/>
                          <a:sym typeface="Arial" pitchFamily="34" charset="0"/>
                        </a:rPr>
                        <a:t>Mean time to failure  (MTTF)</a:t>
                      </a:r>
                    </a:p>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pitchFamily="34" charset="0"/>
                          <a:cs typeface="Arial" pitchFamily="34" charset="0"/>
                          <a:sym typeface="Arial" pitchFamily="34" charset="0"/>
                        </a:rPr>
                        <a:t>Probability of unavailability</a:t>
                      </a:r>
                    </a:p>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pitchFamily="34" charset="0"/>
                          <a:cs typeface="Arial" pitchFamily="34" charset="0"/>
                          <a:sym typeface="Arial" pitchFamily="34" charset="0"/>
                        </a:rPr>
                        <a:t>Rate of failure occurrence</a:t>
                      </a:r>
                    </a:p>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pitchFamily="34" charset="0"/>
                          <a:cs typeface="Arial" pitchFamily="34" charset="0"/>
                          <a:sym typeface="Arial" pitchFamily="34" charset="0"/>
                        </a:rPr>
                        <a:t>Availability</a:t>
                      </a:r>
                      <a:endParaRPr kumimoji="0" lang="en-US" sz="3200" b="0" i="0" u="none" strike="noStrike" cap="none" normalizeH="0" baseline="0" dirty="0">
                        <a:ln>
                          <a:noFill/>
                        </a:ln>
                        <a:solidFill>
                          <a:srgbClr val="000000"/>
                        </a:solidFill>
                        <a:effectLst/>
                        <a:latin typeface="Helvetica" charset="0"/>
                        <a:cs typeface="Arial" pitchFamily="34" charset="0"/>
                        <a:sym typeface="Helvetica" charset="0"/>
                      </a:endParaRP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811213">
                <a:tc>
                  <a:txBody>
                    <a:body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Arial" pitchFamily="34" charset="0"/>
                          <a:cs typeface="Arial" pitchFamily="34" charset="0"/>
                          <a:sym typeface="Arial" pitchFamily="34" charset="0"/>
                        </a:rPr>
                        <a:t>Robustness</a:t>
                      </a:r>
                      <a:endParaRPr kumimoji="0" lang="en-US" sz="3200" b="1" i="0" u="none" strike="noStrike" cap="none" normalizeH="0" baseline="0" dirty="0">
                        <a:ln>
                          <a:noFill/>
                        </a:ln>
                        <a:solidFill>
                          <a:srgbClr val="000000"/>
                        </a:solidFill>
                        <a:effectLst/>
                        <a:latin typeface="Helvetica" charset="0"/>
                        <a:cs typeface="Arial" pitchFamily="34" charset="0"/>
                        <a:sym typeface="Helvetica" charset="0"/>
                      </a:endParaRP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pitchFamily="34" charset="0"/>
                          <a:cs typeface="Arial" pitchFamily="34" charset="0"/>
                          <a:sym typeface="Arial" pitchFamily="34" charset="0"/>
                        </a:rPr>
                        <a:t>Time to restart after failure  </a:t>
                      </a:r>
                      <a:r>
                        <a:rPr kumimoji="0" lang="en-US" sz="1600" b="1" i="0" u="none" strike="noStrike" cap="none" normalizeH="0" baseline="0" dirty="0">
                          <a:ln>
                            <a:noFill/>
                          </a:ln>
                          <a:solidFill>
                            <a:srgbClr val="000000"/>
                          </a:solidFill>
                          <a:effectLst/>
                          <a:latin typeface="Arial" pitchFamily="34" charset="0"/>
                          <a:cs typeface="Arial" pitchFamily="34" charset="0"/>
                          <a:sym typeface="Arial" pitchFamily="34" charset="0"/>
                        </a:rPr>
                        <a:t>(MTTR)</a:t>
                      </a:r>
                    </a:p>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pitchFamily="34" charset="0"/>
                          <a:cs typeface="Arial" pitchFamily="34" charset="0"/>
                          <a:sym typeface="Arial" pitchFamily="34" charset="0"/>
                        </a:rPr>
                        <a:t>Percentage of events causing failure</a:t>
                      </a:r>
                    </a:p>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pitchFamily="34" charset="0"/>
                          <a:cs typeface="Arial" pitchFamily="34" charset="0"/>
                          <a:sym typeface="Arial" pitchFamily="34" charset="0"/>
                        </a:rPr>
                        <a:t>Probability of data corruption on failure</a:t>
                      </a:r>
                      <a:endParaRPr kumimoji="0" lang="en-US" sz="3200" b="0" i="0" u="none" strike="noStrike" cap="none" normalizeH="0" baseline="0" dirty="0">
                        <a:ln>
                          <a:noFill/>
                        </a:ln>
                        <a:solidFill>
                          <a:srgbClr val="000000"/>
                        </a:solidFill>
                        <a:effectLst/>
                        <a:latin typeface="Helvetica" charset="0"/>
                        <a:cs typeface="Arial" pitchFamily="34" charset="0"/>
                        <a:sym typeface="Helvetica" charset="0"/>
                      </a:endParaRP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15390" name="AutoShape 55"/>
          <p:cNvSpPr>
            <a:spLocks/>
          </p:cNvSpPr>
          <p:nvPr/>
        </p:nvSpPr>
        <p:spPr bwMode="auto">
          <a:xfrm>
            <a:off x="8077200" y="6395283"/>
            <a:ext cx="2133600" cy="287258"/>
          </a:xfrm>
          <a:custGeom>
            <a:avLst/>
            <a:gdLst>
              <a:gd name="T0" fmla="*/ 105376133 w 21600"/>
              <a:gd name="T1" fmla="*/ 3086033 h 21600"/>
              <a:gd name="T2" fmla="*/ 105376133 w 21600"/>
              <a:gd name="T3" fmla="*/ 3086033 h 21600"/>
              <a:gd name="T4" fmla="*/ 105376133 w 21600"/>
              <a:gd name="T5" fmla="*/ 3086033 h 21600"/>
              <a:gd name="T6" fmla="*/ 105376133 w 21600"/>
              <a:gd name="T7" fmla="*/ 308603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algn="r" eaLnBrk="1"/>
            <a:fld id="{854593D2-D580-48B1-BB68-003DC308AF32}" type="slidenum">
              <a:rPr lang="en-US" altLang="en-US">
                <a:solidFill>
                  <a:srgbClr val="888888"/>
                </a:solidFill>
              </a:rPr>
              <a:pPr algn="r" eaLnBrk="1"/>
              <a:t>9</a:t>
            </a:fld>
            <a:endParaRPr lang="en-US" altLang="en-US"/>
          </a:p>
        </p:txBody>
      </p:sp>
    </p:spTree>
    <p:extLst>
      <p:ext uri="{BB962C8B-B14F-4D97-AF65-F5344CB8AC3E}">
        <p14:creationId xmlns:p14="http://schemas.microsoft.com/office/powerpoint/2010/main" val="4157655131"/>
      </p:ext>
    </p:extLst>
  </p:cSld>
  <p:clrMapOvr>
    <a:masterClrMapping/>
  </p:clrMapOvr>
  <p:transition spd="med"/>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366</TotalTime>
  <Words>1425</Words>
  <Application>Microsoft Office PowerPoint</Application>
  <PresentationFormat>Widescreen</PresentationFormat>
  <Paragraphs>146</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erdana</vt:lpstr>
      <vt:lpstr>Garamond</vt:lpstr>
      <vt:lpstr>Garamond (Body)</vt:lpstr>
      <vt:lpstr>Helvetica</vt:lpstr>
      <vt:lpstr>Wingdings</vt:lpstr>
      <vt:lpstr>Organic</vt:lpstr>
      <vt:lpstr>PowerPoint Presentation</vt:lpstr>
      <vt:lpstr>Topics covered</vt:lpstr>
      <vt:lpstr>Requirements Engineering</vt:lpstr>
      <vt:lpstr>Types of Requirements</vt:lpstr>
      <vt:lpstr>Functional and  Non-functional requirements</vt:lpstr>
      <vt:lpstr>PowerPoint Presentation</vt:lpstr>
      <vt:lpstr>PowerPoint Presentation</vt:lpstr>
      <vt:lpstr>Non-functional Requirements Implementation</vt:lpstr>
      <vt:lpstr>Metrics for specifying nonfunctional requirements</vt:lpstr>
      <vt:lpstr>Requirement Engineering Process </vt:lpstr>
      <vt:lpstr>  Feasibility Study </vt:lpstr>
      <vt:lpstr>   Requirement Elicitation and Analysis  </vt:lpstr>
      <vt:lpstr>  Software Requirement Specification </vt:lpstr>
      <vt:lpstr>PowerPoint Presentation</vt:lpstr>
      <vt:lpstr>  Software Requirement Validation  </vt:lpstr>
      <vt:lpstr>  Software Requirement Management </vt:lpstr>
      <vt:lpstr>Key points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Bahria</dc:creator>
  <cp:lastModifiedBy>rahemeen</cp:lastModifiedBy>
  <cp:revision>78</cp:revision>
  <dcterms:created xsi:type="dcterms:W3CDTF">2021-02-26T07:54:56Z</dcterms:created>
  <dcterms:modified xsi:type="dcterms:W3CDTF">2024-03-25T16:31:13Z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2020-09-27T00:00:00Z</vt:filetime>
  </property>
  <property fmtid="{D5CDD505-2E9C-101B-9397-08002B2CF9AE}" pid="3" name="Creator">
    <vt:lpwstr>Microsoft® PowerPoint® 2013</vt:lpwstr>
  </property>
  <property fmtid="{D5CDD505-2E9C-101B-9397-08002B2CF9AE}" pid="4" name="LastSaved">
    <vt:filetime>2021-02-26T00:00:00Z</vt:filetime>
  </property>
</Properties>
</file>