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8076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154679"/>
            <a:ext cx="761999" cy="60502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37619" y="3154679"/>
            <a:ext cx="754379" cy="605028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395983" y="2421635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0">
                <a:moveTo>
                  <a:pt x="0" y="0"/>
                </a:moveTo>
                <a:lnTo>
                  <a:pt x="9407525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38400" y="2362200"/>
            <a:ext cx="7770876" cy="3733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92702" y="682243"/>
            <a:ext cx="339725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8076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154679"/>
            <a:ext cx="761999" cy="60502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37619" y="3154679"/>
            <a:ext cx="754379" cy="60502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8076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3154679"/>
            <a:ext cx="761999" cy="60502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437619" y="3154679"/>
            <a:ext cx="754379" cy="605028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395983" y="2421635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0">
                <a:moveTo>
                  <a:pt x="0" y="0"/>
                </a:moveTo>
                <a:lnTo>
                  <a:pt x="9407525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7537" y="572515"/>
            <a:ext cx="7916925" cy="13653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98269" y="1453642"/>
            <a:ext cx="9356725" cy="3335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610977" y="6034836"/>
            <a:ext cx="2444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461504" y="3377180"/>
            <a:ext cx="1446530" cy="103505"/>
            <a:chOff x="7461504" y="3377180"/>
            <a:chExt cx="1446530" cy="103505"/>
          </a:xfrm>
        </p:grpSpPr>
        <p:sp>
          <p:nvSpPr>
            <p:cNvPr id="3" name="object 3" descr=""/>
            <p:cNvSpPr/>
            <p:nvPr/>
          </p:nvSpPr>
          <p:spPr>
            <a:xfrm>
              <a:off x="7461504" y="3377180"/>
              <a:ext cx="722630" cy="103505"/>
            </a:xfrm>
            <a:custGeom>
              <a:avLst/>
              <a:gdLst/>
              <a:ahLst/>
              <a:cxnLst/>
              <a:rect l="l" t="t" r="r" b="b"/>
              <a:pathLst>
                <a:path w="722629" h="103504">
                  <a:moveTo>
                    <a:pt x="722122" y="0"/>
                  </a:moveTo>
                  <a:lnTo>
                    <a:pt x="0" y="0"/>
                  </a:lnTo>
                  <a:lnTo>
                    <a:pt x="0" y="103127"/>
                  </a:lnTo>
                  <a:lnTo>
                    <a:pt x="722122" y="103127"/>
                  </a:lnTo>
                  <a:lnTo>
                    <a:pt x="722122" y="0"/>
                  </a:lnTo>
                  <a:close/>
                </a:path>
              </a:pathLst>
            </a:custGeom>
            <a:solidFill>
              <a:srgbClr val="FF951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8183880" y="3377180"/>
              <a:ext cx="723900" cy="103505"/>
            </a:xfrm>
            <a:custGeom>
              <a:avLst/>
              <a:gdLst/>
              <a:ahLst/>
              <a:cxnLst/>
              <a:rect l="l" t="t" r="r" b="b"/>
              <a:pathLst>
                <a:path w="723900" h="103504">
                  <a:moveTo>
                    <a:pt x="723646" y="0"/>
                  </a:moveTo>
                  <a:lnTo>
                    <a:pt x="0" y="0"/>
                  </a:lnTo>
                  <a:lnTo>
                    <a:pt x="0" y="103127"/>
                  </a:lnTo>
                  <a:lnTo>
                    <a:pt x="723646" y="103127"/>
                  </a:lnTo>
                  <a:lnTo>
                    <a:pt x="723646" y="0"/>
                  </a:lnTo>
                  <a:close/>
                </a:path>
              </a:pathLst>
            </a:custGeom>
            <a:solidFill>
              <a:srgbClr val="F0015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1524000" y="3377180"/>
            <a:ext cx="5937250" cy="103505"/>
            <a:chOff x="1524000" y="3377180"/>
            <a:chExt cx="5937250" cy="103505"/>
          </a:xfrm>
        </p:grpSpPr>
        <p:sp>
          <p:nvSpPr>
            <p:cNvPr id="6" name="object 6" descr=""/>
            <p:cNvSpPr/>
            <p:nvPr/>
          </p:nvSpPr>
          <p:spPr>
            <a:xfrm>
              <a:off x="1524000" y="3377180"/>
              <a:ext cx="722630" cy="103505"/>
            </a:xfrm>
            <a:custGeom>
              <a:avLst/>
              <a:gdLst/>
              <a:ahLst/>
              <a:cxnLst/>
              <a:rect l="l" t="t" r="r" b="b"/>
              <a:pathLst>
                <a:path w="722630" h="103504">
                  <a:moveTo>
                    <a:pt x="722122" y="0"/>
                  </a:moveTo>
                  <a:lnTo>
                    <a:pt x="0" y="0"/>
                  </a:lnTo>
                  <a:lnTo>
                    <a:pt x="0" y="103127"/>
                  </a:lnTo>
                  <a:lnTo>
                    <a:pt x="722122" y="103127"/>
                  </a:lnTo>
                  <a:lnTo>
                    <a:pt x="722122" y="0"/>
                  </a:lnTo>
                  <a:close/>
                </a:path>
              </a:pathLst>
            </a:custGeom>
            <a:solidFill>
              <a:srgbClr val="7CCE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244851" y="3377180"/>
              <a:ext cx="5216525" cy="103505"/>
            </a:xfrm>
            <a:custGeom>
              <a:avLst/>
              <a:gdLst/>
              <a:ahLst/>
              <a:cxnLst/>
              <a:rect l="l" t="t" r="r" b="b"/>
              <a:pathLst>
                <a:path w="5216525" h="103504">
                  <a:moveTo>
                    <a:pt x="5216144" y="0"/>
                  </a:moveTo>
                  <a:lnTo>
                    <a:pt x="0" y="0"/>
                  </a:lnTo>
                  <a:lnTo>
                    <a:pt x="0" y="103127"/>
                  </a:lnTo>
                  <a:lnTo>
                    <a:pt x="5216144" y="103127"/>
                  </a:lnTo>
                  <a:lnTo>
                    <a:pt x="5216144" y="0"/>
                  </a:lnTo>
                  <a:close/>
                </a:path>
              </a:pathLst>
            </a:custGeom>
            <a:solidFill>
              <a:srgbClr val="1F85C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65350" y="2787853"/>
            <a:ext cx="162750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40" b="1">
                <a:solidFill>
                  <a:srgbClr val="1F85C5"/>
                </a:solidFill>
                <a:latin typeface="Times New Roman"/>
                <a:cs typeface="Times New Roman"/>
              </a:rPr>
              <a:t>Lecture</a:t>
            </a:r>
            <a:r>
              <a:rPr dirty="0" sz="3200" spc="-150" b="1">
                <a:solidFill>
                  <a:srgbClr val="1F85C5"/>
                </a:solidFill>
                <a:latin typeface="Times New Roman"/>
                <a:cs typeface="Times New Roman"/>
              </a:rPr>
              <a:t> </a:t>
            </a:r>
            <a:r>
              <a:rPr dirty="0" sz="3200" spc="-50" b="1">
                <a:solidFill>
                  <a:srgbClr val="1F85C5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122170" y="3521455"/>
            <a:ext cx="419925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latin typeface="Arial"/>
                <a:cs typeface="Arial"/>
              </a:rPr>
              <a:t>System</a:t>
            </a:r>
            <a:r>
              <a:rPr dirty="0" sz="4000" spc="-175" b="1">
                <a:latin typeface="Arial"/>
                <a:cs typeface="Arial"/>
              </a:rPr>
              <a:t> </a:t>
            </a:r>
            <a:r>
              <a:rPr dirty="0" sz="4000" spc="-10" b="1">
                <a:latin typeface="Arial"/>
                <a:cs typeface="Arial"/>
              </a:rPr>
              <a:t>Modeling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187821" y="5209794"/>
            <a:ext cx="3705225" cy="86106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 marR="1258570">
              <a:lnSpc>
                <a:spcPct val="104400"/>
              </a:lnSpc>
              <a:spcBef>
                <a:spcPts val="5"/>
              </a:spcBef>
            </a:pPr>
            <a:r>
              <a:rPr dirty="0" sz="1800" spc="-10" b="1">
                <a:latin typeface="Arial"/>
                <a:cs typeface="Arial"/>
              </a:rPr>
              <a:t>Engr.</a:t>
            </a:r>
            <a:r>
              <a:rPr dirty="0" sz="1800" spc="-7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Rahemeen</a:t>
            </a:r>
            <a:r>
              <a:rPr dirty="0" sz="1800" spc="-60" b="1">
                <a:latin typeface="Arial"/>
                <a:cs typeface="Arial"/>
              </a:rPr>
              <a:t> </a:t>
            </a:r>
            <a:r>
              <a:rPr dirty="0" sz="1800" spc="-20" b="1">
                <a:latin typeface="Arial"/>
                <a:cs typeface="Arial"/>
              </a:rPr>
              <a:t>Khan </a:t>
            </a:r>
            <a:r>
              <a:rPr dirty="0" sz="1800" b="1">
                <a:latin typeface="Arial"/>
                <a:cs typeface="Arial"/>
              </a:rPr>
              <a:t>Sr.</a:t>
            </a:r>
            <a:r>
              <a:rPr dirty="0" sz="1800" spc="-110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Lecturer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Software</a:t>
            </a:r>
            <a:r>
              <a:rPr dirty="0" sz="1800" spc="-9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Engineering</a:t>
            </a:r>
            <a:r>
              <a:rPr dirty="0" sz="1800" spc="-70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Department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395983" y="1444752"/>
            <a:ext cx="9407525" cy="3327400"/>
            <a:chOff x="1395983" y="1444752"/>
            <a:chExt cx="9407525" cy="3327400"/>
          </a:xfrm>
        </p:grpSpPr>
        <p:sp>
          <p:nvSpPr>
            <p:cNvPr id="3" name="object 3" descr=""/>
            <p:cNvSpPr/>
            <p:nvPr/>
          </p:nvSpPr>
          <p:spPr>
            <a:xfrm>
              <a:off x="1395983" y="2421636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525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1551" y="1444752"/>
              <a:ext cx="7473695" cy="332689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361565">
              <a:lnSpc>
                <a:spcPct val="100000"/>
              </a:lnSpc>
              <a:spcBef>
                <a:spcPts val="105"/>
              </a:spcBef>
            </a:pPr>
            <a:r>
              <a:rPr dirty="0" spc="-125"/>
              <a:t>Class</a:t>
            </a:r>
            <a:r>
              <a:rPr dirty="0" spc="-140"/>
              <a:t> </a:t>
            </a:r>
            <a:r>
              <a:rPr dirty="0" spc="-60"/>
              <a:t>Diagram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6" name="object 6" descr=""/>
          <p:cNvSpPr txBox="1"/>
          <p:nvPr/>
        </p:nvSpPr>
        <p:spPr>
          <a:xfrm>
            <a:off x="1526794" y="4780279"/>
            <a:ext cx="7576184" cy="10013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Carlito"/>
                <a:cs typeface="Carlito"/>
              </a:rPr>
              <a:t>Show</a:t>
            </a:r>
            <a:r>
              <a:rPr dirty="0" sz="3200" spc="-50">
                <a:latin typeface="Carlito"/>
                <a:cs typeface="Carlito"/>
              </a:rPr>
              <a:t> </a:t>
            </a:r>
            <a:r>
              <a:rPr dirty="0" sz="3200">
                <a:latin typeface="Carlito"/>
                <a:cs typeface="Carlito"/>
              </a:rPr>
              <a:t>the</a:t>
            </a:r>
            <a:r>
              <a:rPr dirty="0" sz="3200" spc="-50">
                <a:latin typeface="Carlito"/>
                <a:cs typeface="Carlito"/>
              </a:rPr>
              <a:t> </a:t>
            </a:r>
            <a:r>
              <a:rPr dirty="0" sz="3200">
                <a:latin typeface="Carlito"/>
                <a:cs typeface="Carlito"/>
              </a:rPr>
              <a:t>object</a:t>
            </a:r>
            <a:r>
              <a:rPr dirty="0" sz="3200" spc="-50">
                <a:latin typeface="Carlito"/>
                <a:cs typeface="Carlito"/>
              </a:rPr>
              <a:t> </a:t>
            </a:r>
            <a:r>
              <a:rPr dirty="0" sz="3200">
                <a:latin typeface="Carlito"/>
                <a:cs typeface="Carlito"/>
              </a:rPr>
              <a:t>classes</a:t>
            </a:r>
            <a:r>
              <a:rPr dirty="0" sz="3200" spc="-65">
                <a:latin typeface="Carlito"/>
                <a:cs typeface="Carlito"/>
              </a:rPr>
              <a:t> </a:t>
            </a:r>
            <a:r>
              <a:rPr dirty="0" sz="3200">
                <a:latin typeface="Carlito"/>
                <a:cs typeface="Carlito"/>
              </a:rPr>
              <a:t>in</a:t>
            </a:r>
            <a:r>
              <a:rPr dirty="0" sz="3200" spc="-65">
                <a:latin typeface="Carlito"/>
                <a:cs typeface="Carlito"/>
              </a:rPr>
              <a:t> </a:t>
            </a:r>
            <a:r>
              <a:rPr dirty="0" sz="3200">
                <a:latin typeface="Carlito"/>
                <a:cs typeface="Carlito"/>
              </a:rPr>
              <a:t>the</a:t>
            </a:r>
            <a:r>
              <a:rPr dirty="0" sz="3200" spc="-50">
                <a:latin typeface="Carlito"/>
                <a:cs typeface="Carlito"/>
              </a:rPr>
              <a:t> </a:t>
            </a:r>
            <a:r>
              <a:rPr dirty="0" sz="3200">
                <a:latin typeface="Carlito"/>
                <a:cs typeface="Carlito"/>
              </a:rPr>
              <a:t>system</a:t>
            </a:r>
            <a:r>
              <a:rPr dirty="0" sz="3200" spc="-50">
                <a:latin typeface="Carlito"/>
                <a:cs typeface="Carlito"/>
              </a:rPr>
              <a:t> </a:t>
            </a:r>
            <a:r>
              <a:rPr dirty="0" sz="3200">
                <a:latin typeface="Carlito"/>
                <a:cs typeface="Carlito"/>
              </a:rPr>
              <a:t>and</a:t>
            </a:r>
            <a:r>
              <a:rPr dirty="0" sz="3200" spc="-35">
                <a:latin typeface="Carlito"/>
                <a:cs typeface="Carlito"/>
              </a:rPr>
              <a:t> </a:t>
            </a:r>
            <a:r>
              <a:rPr dirty="0" sz="3200" spc="-25">
                <a:latin typeface="Carlito"/>
                <a:cs typeface="Carlito"/>
              </a:rPr>
              <a:t>the </a:t>
            </a:r>
            <a:r>
              <a:rPr dirty="0" sz="3200">
                <a:latin typeface="Carlito"/>
                <a:cs typeface="Carlito"/>
              </a:rPr>
              <a:t>associations</a:t>
            </a:r>
            <a:r>
              <a:rPr dirty="0" sz="3200" spc="-45">
                <a:latin typeface="Carlito"/>
                <a:cs typeface="Carlito"/>
              </a:rPr>
              <a:t> </a:t>
            </a:r>
            <a:r>
              <a:rPr dirty="0" sz="3200">
                <a:latin typeface="Carlito"/>
                <a:cs typeface="Carlito"/>
              </a:rPr>
              <a:t>between</a:t>
            </a:r>
            <a:r>
              <a:rPr dirty="0" sz="3200" spc="-75">
                <a:latin typeface="Carlito"/>
                <a:cs typeface="Carlito"/>
              </a:rPr>
              <a:t> </a:t>
            </a:r>
            <a:r>
              <a:rPr dirty="0" sz="3200">
                <a:latin typeface="Carlito"/>
                <a:cs typeface="Carlito"/>
              </a:rPr>
              <a:t>these</a:t>
            </a:r>
            <a:r>
              <a:rPr dirty="0" sz="3200" spc="-50">
                <a:latin typeface="Carlito"/>
                <a:cs typeface="Carlito"/>
              </a:rPr>
              <a:t> </a:t>
            </a:r>
            <a:r>
              <a:rPr dirty="0" sz="3200" spc="-10">
                <a:latin typeface="Carlito"/>
                <a:cs typeface="Carlito"/>
              </a:rPr>
              <a:t>classes.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395983" y="1225296"/>
            <a:ext cx="9729470" cy="4904740"/>
            <a:chOff x="1395983" y="1225296"/>
            <a:chExt cx="9729470" cy="4904740"/>
          </a:xfrm>
        </p:grpSpPr>
        <p:sp>
          <p:nvSpPr>
            <p:cNvPr id="3" name="object 3" descr=""/>
            <p:cNvSpPr/>
            <p:nvPr/>
          </p:nvSpPr>
          <p:spPr>
            <a:xfrm>
              <a:off x="1395983" y="2421636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525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0399" y="1225296"/>
              <a:ext cx="4114800" cy="490423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10717" rIns="0" bIns="0" rtlCol="0" vert="horz">
            <a:spAutoFit/>
          </a:bodyPr>
          <a:lstStyle/>
          <a:p>
            <a:pPr marL="309245">
              <a:lnSpc>
                <a:spcPct val="100000"/>
              </a:lnSpc>
              <a:spcBef>
                <a:spcPts val="95"/>
              </a:spcBef>
            </a:pPr>
            <a:r>
              <a:rPr dirty="0" sz="4000" spc="-65"/>
              <a:t>State</a:t>
            </a:r>
            <a:r>
              <a:rPr dirty="0" sz="4000" spc="-170"/>
              <a:t> </a:t>
            </a:r>
            <a:r>
              <a:rPr dirty="0" sz="4000" spc="-65"/>
              <a:t>Diagram</a:t>
            </a:r>
            <a:endParaRPr sz="4000"/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6" name="object 6" descr=""/>
          <p:cNvSpPr txBox="1"/>
          <p:nvPr/>
        </p:nvSpPr>
        <p:spPr>
          <a:xfrm>
            <a:off x="2060194" y="2392502"/>
            <a:ext cx="453072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These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are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very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useful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describe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behavior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objects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that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act </a:t>
            </a:r>
            <a:r>
              <a:rPr dirty="0" sz="2400">
                <a:latin typeface="Arial"/>
                <a:cs typeface="Arial"/>
              </a:rPr>
              <a:t>differently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according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state </a:t>
            </a:r>
            <a:r>
              <a:rPr dirty="0" sz="2400">
                <a:latin typeface="Arial"/>
                <a:cs typeface="Arial"/>
              </a:rPr>
              <a:t>they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are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moment.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95983" y="2421635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0">
                <a:moveTo>
                  <a:pt x="0" y="0"/>
                </a:moveTo>
                <a:lnTo>
                  <a:pt x="9407525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41470" y="849324"/>
            <a:ext cx="34537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/>
              <a:t>Context</a:t>
            </a:r>
            <a:r>
              <a:rPr dirty="0" sz="4000" spc="-185"/>
              <a:t> </a:t>
            </a:r>
            <a:r>
              <a:rPr dirty="0" sz="4000" spc="-60"/>
              <a:t>Diagram</a:t>
            </a:r>
            <a:endParaRPr sz="4000"/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4" name="object 4" descr=""/>
          <p:cNvSpPr txBox="1"/>
          <p:nvPr/>
        </p:nvSpPr>
        <p:spPr>
          <a:xfrm>
            <a:off x="1450594" y="1910537"/>
            <a:ext cx="9596755" cy="32689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3695" marR="5080" indent="-34099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system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context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diagram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represents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all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external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entities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that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may </a:t>
            </a:r>
            <a:r>
              <a:rPr dirty="0" sz="2800" spc="-25">
                <a:latin typeface="Times New Roman"/>
                <a:cs typeface="Times New Roman"/>
              </a:rPr>
              <a:t>	</a:t>
            </a:r>
            <a:r>
              <a:rPr dirty="0" sz="2800" spc="-30">
                <a:latin typeface="Times New Roman"/>
                <a:cs typeface="Times New Roman"/>
              </a:rPr>
              <a:t>interact</a:t>
            </a:r>
            <a:r>
              <a:rPr dirty="0" sz="2800" spc="-140">
                <a:latin typeface="Times New Roman"/>
                <a:cs typeface="Times New Roman"/>
              </a:rPr>
              <a:t> </a:t>
            </a:r>
            <a:r>
              <a:rPr dirty="0" sz="2800" spc="-30">
                <a:latin typeface="Times New Roman"/>
                <a:cs typeface="Times New Roman"/>
              </a:rPr>
              <a:t>with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system.</a:t>
            </a:r>
            <a:endParaRPr sz="2800">
              <a:latin typeface="Times New Roman"/>
              <a:cs typeface="Times New Roman"/>
            </a:endParaRPr>
          </a:p>
          <a:p>
            <a:pPr algn="just" marL="354330" indent="-34163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330" algn="l"/>
              </a:tabLst>
            </a:pP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13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entire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 spc="-45">
                <a:latin typeface="Times New Roman"/>
                <a:cs typeface="Times New Roman"/>
              </a:rPr>
              <a:t>software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 spc="-65">
                <a:latin typeface="Times New Roman"/>
                <a:cs typeface="Times New Roman"/>
              </a:rPr>
              <a:t>system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-30">
                <a:latin typeface="Times New Roman"/>
                <a:cs typeface="Times New Roman"/>
              </a:rPr>
              <a:t>is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shown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as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spc="-85">
                <a:latin typeface="Times New Roman"/>
                <a:cs typeface="Times New Roman"/>
              </a:rPr>
              <a:t>single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process.</a:t>
            </a:r>
            <a:endParaRPr sz="2800">
              <a:latin typeface="Times New Roman"/>
              <a:cs typeface="Times New Roman"/>
            </a:endParaRPr>
          </a:p>
          <a:p>
            <a:pPr algn="just" marL="353695" marR="5080" indent="-34099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800" spc="-65">
                <a:latin typeface="Times New Roman"/>
                <a:cs typeface="Times New Roman"/>
              </a:rPr>
              <a:t>Such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-45">
                <a:latin typeface="Times New Roman"/>
                <a:cs typeface="Times New Roman"/>
              </a:rPr>
              <a:t>diagram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-30">
                <a:latin typeface="Times New Roman"/>
                <a:cs typeface="Times New Roman"/>
              </a:rPr>
              <a:t>pictures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-55">
                <a:latin typeface="Times New Roman"/>
                <a:cs typeface="Times New Roman"/>
              </a:rPr>
              <a:t>system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at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-30">
                <a:latin typeface="Times New Roman"/>
                <a:cs typeface="Times New Roman"/>
              </a:rPr>
              <a:t>center,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with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no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-65">
                <a:latin typeface="Times New Roman"/>
                <a:cs typeface="Times New Roman"/>
              </a:rPr>
              <a:t>details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of </a:t>
            </a:r>
            <a:r>
              <a:rPr dirty="0" sz="2800" spc="-25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its</a:t>
            </a:r>
            <a:r>
              <a:rPr dirty="0" sz="2800" spc="6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interior</a:t>
            </a:r>
            <a:r>
              <a:rPr dirty="0" sz="2800" spc="8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structure,</a:t>
            </a:r>
            <a:r>
              <a:rPr dirty="0" sz="2800" spc="7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surrounded</a:t>
            </a:r>
            <a:r>
              <a:rPr dirty="0" sz="2800" spc="8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by</a:t>
            </a:r>
            <a:r>
              <a:rPr dirty="0" sz="2800" spc="6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all</a:t>
            </a:r>
            <a:r>
              <a:rPr dirty="0" sz="2800" spc="7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its</a:t>
            </a:r>
            <a:r>
              <a:rPr dirty="0" sz="2800" spc="7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External</a:t>
            </a:r>
            <a:r>
              <a:rPr dirty="0" sz="2800" spc="75">
                <a:latin typeface="Times New Roman"/>
                <a:cs typeface="Times New Roman"/>
              </a:rPr>
              <a:t>  </a:t>
            </a:r>
            <a:r>
              <a:rPr dirty="0" sz="2800" spc="-30">
                <a:latin typeface="Times New Roman"/>
                <a:cs typeface="Times New Roman"/>
              </a:rPr>
              <a:t>entities, </a:t>
            </a:r>
            <a:r>
              <a:rPr dirty="0" sz="2800" spc="-30">
                <a:latin typeface="Times New Roman"/>
                <a:cs typeface="Times New Roman"/>
              </a:rPr>
              <a:t>	</a:t>
            </a:r>
            <a:r>
              <a:rPr dirty="0" sz="2800" spc="-50">
                <a:latin typeface="Times New Roman"/>
                <a:cs typeface="Times New Roman"/>
              </a:rPr>
              <a:t>interacting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-85">
                <a:latin typeface="Times New Roman"/>
                <a:cs typeface="Times New Roman"/>
              </a:rPr>
              <a:t>systems,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environments.</a:t>
            </a:r>
            <a:endParaRPr sz="2800">
              <a:latin typeface="Times New Roman"/>
              <a:cs typeface="Times New Roman"/>
            </a:endParaRPr>
          </a:p>
          <a:p>
            <a:pPr algn="just" marL="353695" indent="-34099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3695" algn="l"/>
              </a:tabLst>
            </a:pPr>
            <a:r>
              <a:rPr dirty="0" sz="2800">
                <a:latin typeface="Times New Roman"/>
                <a:cs typeface="Times New Roman"/>
              </a:rPr>
              <a:t>It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-30">
                <a:latin typeface="Times New Roman"/>
                <a:cs typeface="Times New Roman"/>
              </a:rPr>
              <a:t>is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-55">
                <a:latin typeface="Times New Roman"/>
                <a:cs typeface="Times New Roman"/>
              </a:rPr>
              <a:t>also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known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-30">
                <a:latin typeface="Times New Roman"/>
                <a:cs typeface="Times New Roman"/>
              </a:rPr>
              <a:t>as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70">
                <a:latin typeface="Times New Roman"/>
                <a:cs typeface="Times New Roman"/>
              </a:rPr>
              <a:t>DFD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(Data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-60">
                <a:latin typeface="Times New Roman"/>
                <a:cs typeface="Times New Roman"/>
              </a:rPr>
              <a:t>Flow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Diagram)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5559" y="1438655"/>
            <a:ext cx="7040880" cy="48097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07010">
              <a:lnSpc>
                <a:spcPct val="100000"/>
              </a:lnSpc>
              <a:spcBef>
                <a:spcPts val="95"/>
              </a:spcBef>
            </a:pPr>
            <a:r>
              <a:rPr dirty="0" sz="4000" spc="-20"/>
              <a:t>Context</a:t>
            </a:r>
            <a:r>
              <a:rPr dirty="0" sz="4000" spc="-135"/>
              <a:t> </a:t>
            </a:r>
            <a:r>
              <a:rPr dirty="0" sz="4000" spc="-50"/>
              <a:t>Diagram</a:t>
            </a:r>
            <a:r>
              <a:rPr dirty="0" sz="4000" spc="-80"/>
              <a:t> </a:t>
            </a:r>
            <a:r>
              <a:rPr dirty="0" sz="4000" spc="-185"/>
              <a:t>(Sale</a:t>
            </a:r>
            <a:r>
              <a:rPr dirty="0" sz="4000" spc="-65"/>
              <a:t> </a:t>
            </a:r>
            <a:r>
              <a:rPr dirty="0" sz="4000"/>
              <a:t>Order</a:t>
            </a:r>
            <a:r>
              <a:rPr dirty="0" sz="4000" spc="-85"/>
              <a:t> </a:t>
            </a:r>
            <a:r>
              <a:rPr dirty="0" sz="4000" spc="-105"/>
              <a:t>System)</a:t>
            </a:r>
            <a:endParaRPr sz="4000"/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95983" y="2421635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0">
                <a:moveTo>
                  <a:pt x="0" y="0"/>
                </a:moveTo>
                <a:lnTo>
                  <a:pt x="9407525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81431" rIns="0" bIns="0" rtlCol="0" vert="horz">
            <a:spAutoFit/>
          </a:bodyPr>
          <a:lstStyle/>
          <a:p>
            <a:pPr marL="1845945">
              <a:lnSpc>
                <a:spcPct val="100000"/>
              </a:lnSpc>
              <a:spcBef>
                <a:spcPts val="105"/>
              </a:spcBef>
            </a:pPr>
            <a:r>
              <a:rPr dirty="0" spc="-35"/>
              <a:t>Process</a:t>
            </a:r>
            <a:r>
              <a:rPr dirty="0" spc="-235"/>
              <a:t> </a:t>
            </a:r>
            <a:r>
              <a:rPr dirty="0" spc="-75"/>
              <a:t>perspective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4" name="object 4" descr=""/>
          <p:cNvSpPr txBox="1"/>
          <p:nvPr/>
        </p:nvSpPr>
        <p:spPr>
          <a:xfrm>
            <a:off x="1374394" y="2566796"/>
            <a:ext cx="9335770" cy="2449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Context</a:t>
            </a:r>
            <a:r>
              <a:rPr dirty="0" sz="2400" spc="-5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FF0000"/>
                </a:solidFill>
                <a:latin typeface="Times New Roman"/>
                <a:cs typeface="Times New Roman"/>
              </a:rPr>
              <a:t>models</a:t>
            </a:r>
            <a:r>
              <a:rPr dirty="0" sz="2400" spc="-6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80">
                <a:solidFill>
                  <a:srgbClr val="252525"/>
                </a:solidFill>
                <a:latin typeface="Times New Roman"/>
                <a:cs typeface="Times New Roman"/>
              </a:rPr>
              <a:t>simply</a:t>
            </a:r>
            <a:r>
              <a:rPr dirty="0" sz="240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show</a:t>
            </a:r>
            <a:r>
              <a:rPr dirty="0" sz="240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40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other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5">
                <a:solidFill>
                  <a:srgbClr val="252525"/>
                </a:solidFill>
                <a:latin typeface="Times New Roman"/>
                <a:cs typeface="Times New Roman"/>
              </a:rPr>
              <a:t>systems</a:t>
            </a:r>
            <a:r>
              <a:rPr dirty="0" sz="240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40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environment,</a:t>
            </a:r>
            <a:r>
              <a:rPr dirty="0" sz="240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not</a:t>
            </a:r>
            <a:r>
              <a:rPr dirty="0" sz="240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how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400" spc="-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0">
                <a:solidFill>
                  <a:srgbClr val="252525"/>
                </a:solidFill>
                <a:latin typeface="Times New Roman"/>
                <a:cs typeface="Times New Roman"/>
              </a:rPr>
              <a:t>system</a:t>
            </a:r>
            <a:r>
              <a:rPr dirty="0" sz="2400" spc="-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being</a:t>
            </a:r>
            <a:r>
              <a:rPr dirty="0" sz="2400" spc="-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252525"/>
                </a:solidFill>
                <a:latin typeface="Times New Roman"/>
                <a:cs typeface="Times New Roman"/>
              </a:rPr>
              <a:t>developed</a:t>
            </a:r>
            <a:r>
              <a:rPr dirty="0" sz="240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45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dirty="0" sz="2400" spc="-9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used</a:t>
            </a:r>
            <a:r>
              <a:rPr dirty="0" sz="2400" spc="-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dirty="0" sz="2400" spc="-1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that</a:t>
            </a:r>
            <a:r>
              <a:rPr dirty="0" sz="240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environment.</a:t>
            </a:r>
            <a:endParaRPr sz="2400">
              <a:latin typeface="Times New Roman"/>
              <a:cs typeface="Times New Roman"/>
            </a:endParaRPr>
          </a:p>
          <a:p>
            <a:pPr marL="299085" marR="354330" indent="-287020">
              <a:lnSpc>
                <a:spcPct val="100000"/>
              </a:lnSpc>
              <a:spcBef>
                <a:spcPts val="5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dirty="0" sz="2400" spc="-25">
                <a:solidFill>
                  <a:srgbClr val="FF0000"/>
                </a:solidFill>
                <a:latin typeface="Times New Roman"/>
                <a:cs typeface="Times New Roman"/>
              </a:rPr>
              <a:t>Process</a:t>
            </a:r>
            <a:r>
              <a:rPr dirty="0" sz="2400" spc="-1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FF0000"/>
                </a:solidFill>
                <a:latin typeface="Times New Roman"/>
                <a:cs typeface="Times New Roman"/>
              </a:rPr>
              <a:t>models</a:t>
            </a:r>
            <a:r>
              <a:rPr dirty="0" sz="2400" spc="-1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70">
                <a:solidFill>
                  <a:srgbClr val="252525"/>
                </a:solidFill>
                <a:latin typeface="Times New Roman"/>
                <a:cs typeface="Times New Roman"/>
              </a:rPr>
              <a:t>reveal</a:t>
            </a:r>
            <a:r>
              <a:rPr dirty="0" sz="240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how</a:t>
            </a:r>
            <a:r>
              <a:rPr dirty="0" sz="2400" spc="-1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400" spc="-1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0">
                <a:solidFill>
                  <a:srgbClr val="252525"/>
                </a:solidFill>
                <a:latin typeface="Times New Roman"/>
                <a:cs typeface="Times New Roman"/>
              </a:rPr>
              <a:t>system</a:t>
            </a:r>
            <a:r>
              <a:rPr dirty="0" sz="2400" spc="-1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being</a:t>
            </a:r>
            <a:r>
              <a:rPr dirty="0" sz="2400" spc="-1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252525"/>
                </a:solidFill>
                <a:latin typeface="Times New Roman"/>
                <a:cs typeface="Times New Roman"/>
              </a:rPr>
              <a:t>developed</a:t>
            </a:r>
            <a:r>
              <a:rPr dirty="0" sz="2400" spc="-9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dirty="0" sz="2400" spc="-1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used</a:t>
            </a:r>
            <a:r>
              <a:rPr dirty="0" sz="2400" spc="-1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dirty="0" sz="2400" spc="-1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broader </a:t>
            </a:r>
            <a:r>
              <a:rPr dirty="0" sz="2400" spc="-40">
                <a:solidFill>
                  <a:srgbClr val="252525"/>
                </a:solidFill>
                <a:latin typeface="Times New Roman"/>
                <a:cs typeface="Times New Roman"/>
              </a:rPr>
              <a:t>business</a:t>
            </a:r>
            <a:r>
              <a:rPr dirty="0" sz="2400" spc="-9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processes.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5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dirty="0" sz="2400" spc="-85">
                <a:solidFill>
                  <a:srgbClr val="FF0000"/>
                </a:solidFill>
                <a:latin typeface="Times New Roman"/>
                <a:cs typeface="Times New Roman"/>
              </a:rPr>
              <a:t>UML</a:t>
            </a:r>
            <a:r>
              <a:rPr dirty="0" sz="2400" spc="-6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85">
                <a:solidFill>
                  <a:srgbClr val="FF0000"/>
                </a:solidFill>
                <a:latin typeface="Times New Roman"/>
                <a:cs typeface="Times New Roman"/>
              </a:rPr>
              <a:t>activity</a:t>
            </a:r>
            <a:r>
              <a:rPr dirty="0" sz="2400" spc="-6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0">
                <a:solidFill>
                  <a:srgbClr val="FF0000"/>
                </a:solidFill>
                <a:latin typeface="Times New Roman"/>
                <a:cs typeface="Times New Roman"/>
              </a:rPr>
              <a:t>diagrams</a:t>
            </a:r>
            <a:r>
              <a:rPr dirty="0" sz="2400" spc="-8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114">
                <a:solidFill>
                  <a:srgbClr val="252525"/>
                </a:solidFill>
                <a:latin typeface="Times New Roman"/>
                <a:cs typeface="Times New Roman"/>
              </a:rPr>
              <a:t>may</a:t>
            </a:r>
            <a:r>
              <a:rPr dirty="0" sz="240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dirty="0" sz="240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used</a:t>
            </a:r>
            <a:r>
              <a:rPr dirty="0" sz="240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define</a:t>
            </a:r>
            <a:r>
              <a:rPr dirty="0" sz="240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40">
                <a:solidFill>
                  <a:srgbClr val="252525"/>
                </a:solidFill>
                <a:latin typeface="Times New Roman"/>
                <a:cs typeface="Times New Roman"/>
              </a:rPr>
              <a:t>business</a:t>
            </a:r>
            <a:r>
              <a:rPr dirty="0" sz="240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process</a:t>
            </a:r>
            <a:r>
              <a:rPr dirty="0" sz="240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models.</a:t>
            </a:r>
            <a:endParaRPr sz="2400">
              <a:latin typeface="Times New Roman"/>
              <a:cs typeface="Times New Roman"/>
            </a:endParaRPr>
          </a:p>
          <a:p>
            <a:pPr marL="375285" indent="-362585">
              <a:lnSpc>
                <a:spcPct val="100000"/>
              </a:lnSpc>
              <a:spcBef>
                <a:spcPts val="5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375285" algn="l"/>
              </a:tabLst>
            </a:pPr>
            <a:r>
              <a:rPr dirty="0" sz="2400" spc="-30">
                <a:solidFill>
                  <a:srgbClr val="FF0000"/>
                </a:solidFill>
                <a:latin typeface="Times New Roman"/>
                <a:cs typeface="Times New Roman"/>
              </a:rPr>
              <a:t>interaction</a:t>
            </a:r>
            <a:r>
              <a:rPr dirty="0" sz="2400" spc="-5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model</a:t>
            </a:r>
            <a:r>
              <a:rPr dirty="0" sz="2400" spc="-5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0">
                <a:solidFill>
                  <a:srgbClr val="FF0000"/>
                </a:solidFill>
                <a:latin typeface="Times New Roman"/>
                <a:cs typeface="Times New Roman"/>
              </a:rPr>
              <a:t>diagrams</a:t>
            </a:r>
            <a:r>
              <a:rPr dirty="0" sz="2400" spc="-8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40">
                <a:solidFill>
                  <a:srgbClr val="252525"/>
                </a:solidFill>
                <a:latin typeface="Times New Roman"/>
                <a:cs typeface="Times New Roman"/>
              </a:rPr>
              <a:t>modeling</a:t>
            </a:r>
            <a:r>
              <a:rPr dirty="0" sz="240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0">
                <a:solidFill>
                  <a:srgbClr val="252525"/>
                </a:solidFill>
                <a:latin typeface="Times New Roman"/>
                <a:cs typeface="Times New Roman"/>
              </a:rPr>
              <a:t>system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dirty="0" sz="240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60">
                <a:solidFill>
                  <a:srgbClr val="252525"/>
                </a:solidFill>
                <a:latin typeface="Times New Roman"/>
                <a:cs typeface="Times New Roman"/>
              </a:rPr>
              <a:t>system</a:t>
            </a:r>
            <a:r>
              <a:rPr dirty="0" sz="240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interaction.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95983" y="2421635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0">
                <a:moveTo>
                  <a:pt x="0" y="0"/>
                </a:moveTo>
                <a:lnTo>
                  <a:pt x="9407525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81431" rIns="0" bIns="0" rtlCol="0" vert="horz">
            <a:spAutoFit/>
          </a:bodyPr>
          <a:lstStyle/>
          <a:p>
            <a:pPr marL="2235835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Context</a:t>
            </a:r>
            <a:r>
              <a:rPr dirty="0" spc="-240"/>
              <a:t> </a:t>
            </a:r>
            <a:r>
              <a:rPr dirty="0" spc="-45"/>
              <a:t>models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4" name="object 4" descr=""/>
          <p:cNvSpPr txBox="1"/>
          <p:nvPr/>
        </p:nvSpPr>
        <p:spPr>
          <a:xfrm>
            <a:off x="1374394" y="2566796"/>
            <a:ext cx="9058910" cy="2519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Context</a:t>
            </a:r>
            <a:r>
              <a:rPr dirty="0" sz="240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models</a:t>
            </a:r>
            <a:r>
              <a:rPr dirty="0" sz="2400" spc="-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used</a:t>
            </a:r>
            <a:r>
              <a:rPr dirty="0" sz="2400" spc="-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dirty="0" sz="240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45">
                <a:solidFill>
                  <a:srgbClr val="252525"/>
                </a:solidFill>
                <a:latin typeface="Times New Roman"/>
                <a:cs typeface="Times New Roman"/>
              </a:rPr>
              <a:t>illustrate</a:t>
            </a:r>
            <a:r>
              <a:rPr dirty="0" sz="2400" spc="-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400" spc="-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operational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context</a:t>
            </a:r>
            <a:r>
              <a:rPr dirty="0" sz="2400" spc="-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dirty="0" sz="2400" spc="204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240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system</a:t>
            </a:r>
            <a:r>
              <a:rPr dirty="0" sz="240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0">
                <a:solidFill>
                  <a:srgbClr val="252525"/>
                </a:solidFill>
                <a:latin typeface="Times New Roman"/>
                <a:cs typeface="Times New Roman"/>
              </a:rPr>
              <a:t>- </a:t>
            </a:r>
            <a:r>
              <a:rPr dirty="0" sz="2400" spc="-40">
                <a:solidFill>
                  <a:srgbClr val="252525"/>
                </a:solidFill>
                <a:latin typeface="Times New Roman"/>
                <a:cs typeface="Times New Roman"/>
              </a:rPr>
              <a:t>they</a:t>
            </a:r>
            <a:r>
              <a:rPr dirty="0" sz="240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show</a:t>
            </a:r>
            <a:r>
              <a:rPr dirty="0" sz="240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252525"/>
                </a:solidFill>
                <a:latin typeface="Times New Roman"/>
                <a:cs typeface="Times New Roman"/>
              </a:rPr>
              <a:t>what</a:t>
            </a:r>
            <a:r>
              <a:rPr dirty="0" sz="240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70">
                <a:solidFill>
                  <a:srgbClr val="252525"/>
                </a:solidFill>
                <a:latin typeface="Times New Roman"/>
                <a:cs typeface="Times New Roman"/>
              </a:rPr>
              <a:t>lies</a:t>
            </a:r>
            <a:r>
              <a:rPr dirty="0" sz="240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outside</a:t>
            </a:r>
            <a:r>
              <a:rPr dirty="0" sz="240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40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60">
                <a:solidFill>
                  <a:srgbClr val="252525"/>
                </a:solidFill>
                <a:latin typeface="Times New Roman"/>
                <a:cs typeface="Times New Roman"/>
              </a:rPr>
              <a:t>system</a:t>
            </a:r>
            <a:r>
              <a:rPr dirty="0" sz="2400" spc="-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boundaries.</a:t>
            </a:r>
            <a:endParaRPr sz="2400">
              <a:latin typeface="Times New Roman"/>
              <a:cs typeface="Times New Roman"/>
            </a:endParaRPr>
          </a:p>
          <a:p>
            <a:pPr marL="299085" marR="396240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dirty="0" sz="2400" spc="-95">
                <a:solidFill>
                  <a:srgbClr val="252525"/>
                </a:solidFill>
                <a:latin typeface="Times New Roman"/>
                <a:cs typeface="Times New Roman"/>
              </a:rPr>
              <a:t>Social</a:t>
            </a:r>
            <a:r>
              <a:rPr dirty="0" sz="240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45">
                <a:solidFill>
                  <a:srgbClr val="252525"/>
                </a:solidFill>
                <a:latin typeface="Times New Roman"/>
                <a:cs typeface="Times New Roman"/>
              </a:rPr>
              <a:t>organisational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concerns</a:t>
            </a:r>
            <a:r>
              <a:rPr dirty="0" sz="240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10">
                <a:solidFill>
                  <a:srgbClr val="252525"/>
                </a:solidFill>
                <a:latin typeface="Times New Roman"/>
                <a:cs typeface="Times New Roman"/>
              </a:rPr>
              <a:t>may</a:t>
            </a:r>
            <a:r>
              <a:rPr dirty="0" sz="240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affect</a:t>
            </a:r>
            <a:r>
              <a:rPr dirty="0" sz="240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40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45">
                <a:solidFill>
                  <a:srgbClr val="252525"/>
                </a:solidFill>
                <a:latin typeface="Times New Roman"/>
                <a:cs typeface="Times New Roman"/>
              </a:rPr>
              <a:t>decision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dirty="0" sz="240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40">
                <a:solidFill>
                  <a:srgbClr val="252525"/>
                </a:solidFill>
                <a:latin typeface="Times New Roman"/>
                <a:cs typeface="Times New Roman"/>
              </a:rPr>
              <a:t>where</a:t>
            </a:r>
            <a:r>
              <a:rPr dirty="0" sz="240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position</a:t>
            </a:r>
            <a:r>
              <a:rPr dirty="0" sz="2400" spc="-114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0">
                <a:solidFill>
                  <a:srgbClr val="252525"/>
                </a:solidFill>
                <a:latin typeface="Times New Roman"/>
                <a:cs typeface="Times New Roman"/>
              </a:rPr>
              <a:t>system</a:t>
            </a:r>
            <a:r>
              <a:rPr dirty="0" sz="2400" spc="-1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boundaries.</a:t>
            </a:r>
            <a:endParaRPr sz="2400">
              <a:latin typeface="Times New Roman"/>
              <a:cs typeface="Times New Roman"/>
            </a:endParaRPr>
          </a:p>
          <a:p>
            <a:pPr marL="299085" marR="657225" indent="-287020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dirty="0" sz="2400" spc="-45">
                <a:solidFill>
                  <a:srgbClr val="252525"/>
                </a:solidFill>
                <a:latin typeface="Times New Roman"/>
                <a:cs typeface="Times New Roman"/>
              </a:rPr>
              <a:t>Architectural</a:t>
            </a:r>
            <a:r>
              <a:rPr dirty="0" sz="240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models</a:t>
            </a:r>
            <a:r>
              <a:rPr dirty="0" sz="2400" spc="-9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show</a:t>
            </a:r>
            <a:r>
              <a:rPr dirty="0" sz="2400" spc="-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400" spc="-9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0">
                <a:solidFill>
                  <a:srgbClr val="252525"/>
                </a:solidFill>
                <a:latin typeface="Times New Roman"/>
                <a:cs typeface="Times New Roman"/>
              </a:rPr>
              <a:t>system</a:t>
            </a:r>
            <a:r>
              <a:rPr dirty="0" sz="2400" spc="-9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2400" spc="-9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its</a:t>
            </a:r>
            <a:r>
              <a:rPr dirty="0" sz="2400" spc="-9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40">
                <a:solidFill>
                  <a:srgbClr val="252525"/>
                </a:solidFill>
                <a:latin typeface="Times New Roman"/>
                <a:cs typeface="Times New Roman"/>
              </a:rPr>
              <a:t>relationship</a:t>
            </a:r>
            <a:r>
              <a:rPr dirty="0" sz="2400" spc="-9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r>
              <a:rPr dirty="0" sz="2400" spc="-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other systems.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95983" y="2421635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0">
                <a:moveTo>
                  <a:pt x="0" y="0"/>
                </a:moveTo>
                <a:lnTo>
                  <a:pt x="9407525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7838" y="1240612"/>
            <a:ext cx="411924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Interaction</a:t>
            </a:r>
            <a:r>
              <a:rPr dirty="0" spc="-215"/>
              <a:t> </a:t>
            </a:r>
            <a:r>
              <a:rPr dirty="0" spc="-50"/>
              <a:t>models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4" name="object 4" descr=""/>
          <p:cNvSpPr txBox="1"/>
          <p:nvPr/>
        </p:nvSpPr>
        <p:spPr>
          <a:xfrm>
            <a:off x="1374394" y="2532710"/>
            <a:ext cx="9184005" cy="3245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ts val="2735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dirty="0" sz="2400" spc="-70">
                <a:solidFill>
                  <a:srgbClr val="252525"/>
                </a:solidFill>
                <a:latin typeface="Times New Roman"/>
                <a:cs typeface="Times New Roman"/>
              </a:rPr>
              <a:t>Modeling</a:t>
            </a:r>
            <a:r>
              <a:rPr dirty="0" sz="240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user</a:t>
            </a:r>
            <a:r>
              <a:rPr dirty="0" sz="2400" spc="-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interaction</a:t>
            </a:r>
            <a:r>
              <a:rPr dirty="0" sz="240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dirty="0" sz="240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important</a:t>
            </a:r>
            <a:r>
              <a:rPr dirty="0" sz="2400" spc="-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as</a:t>
            </a:r>
            <a:r>
              <a:rPr dirty="0" sz="240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it</a:t>
            </a:r>
            <a:r>
              <a:rPr dirty="0" sz="2400" spc="-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helps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dirty="0" sz="240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60">
                <a:solidFill>
                  <a:srgbClr val="252525"/>
                </a:solidFill>
                <a:latin typeface="Times New Roman"/>
                <a:cs typeface="Times New Roman"/>
              </a:rPr>
              <a:t>identify</a:t>
            </a:r>
            <a:r>
              <a:rPr dirty="0" sz="2400" spc="-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user</a:t>
            </a:r>
            <a:endParaRPr sz="2400">
              <a:latin typeface="Times New Roman"/>
              <a:cs typeface="Times New Roman"/>
            </a:endParaRPr>
          </a:p>
          <a:p>
            <a:pPr marL="299085">
              <a:lnSpc>
                <a:spcPts val="2735"/>
              </a:lnSpc>
            </a:pP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requirements.</a:t>
            </a:r>
            <a:endParaRPr sz="2400">
              <a:latin typeface="Times New Roman"/>
              <a:cs typeface="Times New Roman"/>
            </a:endParaRPr>
          </a:p>
          <a:p>
            <a:pPr marL="299085" marR="713740" indent="-287020">
              <a:lnSpc>
                <a:spcPts val="2590"/>
              </a:lnSpc>
              <a:spcBef>
                <a:spcPts val="61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dirty="0" sz="2400" spc="-60">
                <a:solidFill>
                  <a:srgbClr val="252525"/>
                </a:solidFill>
                <a:latin typeface="Times New Roman"/>
                <a:cs typeface="Times New Roman"/>
              </a:rPr>
              <a:t>Modeling</a:t>
            </a:r>
            <a:r>
              <a:rPr dirty="0" sz="240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75">
                <a:solidFill>
                  <a:srgbClr val="252525"/>
                </a:solidFill>
                <a:latin typeface="Times New Roman"/>
                <a:cs typeface="Times New Roman"/>
              </a:rPr>
              <a:t>system-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to-</a:t>
            </a:r>
            <a:r>
              <a:rPr dirty="0" sz="2400" spc="-55">
                <a:solidFill>
                  <a:srgbClr val="252525"/>
                </a:solidFill>
                <a:latin typeface="Times New Roman"/>
                <a:cs typeface="Times New Roman"/>
              </a:rPr>
              <a:t>system</a:t>
            </a:r>
            <a:r>
              <a:rPr dirty="0" sz="240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interaction</a:t>
            </a:r>
            <a:r>
              <a:rPr dirty="0" sz="240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0">
                <a:solidFill>
                  <a:srgbClr val="252525"/>
                </a:solidFill>
                <a:latin typeface="Times New Roman"/>
                <a:cs typeface="Times New Roman"/>
              </a:rPr>
              <a:t>highlights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40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communication problems</a:t>
            </a:r>
            <a:r>
              <a:rPr dirty="0" sz="2400" spc="-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that</a:t>
            </a:r>
            <a:r>
              <a:rPr dirty="0" sz="240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10">
                <a:solidFill>
                  <a:srgbClr val="252525"/>
                </a:solidFill>
                <a:latin typeface="Times New Roman"/>
                <a:cs typeface="Times New Roman"/>
              </a:rPr>
              <a:t>may</a:t>
            </a:r>
            <a:r>
              <a:rPr dirty="0" sz="240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arise.</a:t>
            </a:r>
            <a:endParaRPr sz="24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90100"/>
              </a:lnSpc>
              <a:spcBef>
                <a:spcPts val="54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dirty="0" sz="2400" spc="-70">
                <a:solidFill>
                  <a:srgbClr val="252525"/>
                </a:solidFill>
                <a:latin typeface="Times New Roman"/>
                <a:cs typeface="Times New Roman"/>
              </a:rPr>
              <a:t>Modeling</a:t>
            </a:r>
            <a:r>
              <a:rPr dirty="0" sz="240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component</a:t>
            </a:r>
            <a:r>
              <a:rPr dirty="0" sz="240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interaction</a:t>
            </a:r>
            <a:r>
              <a:rPr dirty="0" sz="240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helps</a:t>
            </a:r>
            <a:r>
              <a:rPr dirty="0" sz="2400" spc="-9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us</a:t>
            </a:r>
            <a:r>
              <a:rPr dirty="0" sz="2400" spc="-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understand</a:t>
            </a:r>
            <a:r>
              <a:rPr dirty="0" sz="240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if</a:t>
            </a:r>
            <a:r>
              <a:rPr dirty="0" sz="2400" spc="1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240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proposed</a:t>
            </a:r>
            <a:r>
              <a:rPr dirty="0" sz="240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system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structure</a:t>
            </a:r>
            <a:r>
              <a:rPr dirty="0" sz="2400" spc="-9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dirty="0" sz="240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25">
                <a:solidFill>
                  <a:srgbClr val="252525"/>
                </a:solidFill>
                <a:latin typeface="Times New Roman"/>
                <a:cs typeface="Times New Roman"/>
              </a:rPr>
              <a:t>likely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dirty="0" sz="240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75">
                <a:solidFill>
                  <a:srgbClr val="252525"/>
                </a:solidFill>
                <a:latin typeface="Times New Roman"/>
                <a:cs typeface="Times New Roman"/>
              </a:rPr>
              <a:t>deliver</a:t>
            </a:r>
            <a:r>
              <a:rPr dirty="0" sz="240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40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required</a:t>
            </a:r>
            <a:r>
              <a:rPr dirty="0" sz="2400" spc="-60">
                <a:solidFill>
                  <a:srgbClr val="252525"/>
                </a:solidFill>
                <a:latin typeface="Times New Roman"/>
                <a:cs typeface="Times New Roman"/>
              </a:rPr>
              <a:t> system</a:t>
            </a:r>
            <a:r>
              <a:rPr dirty="0" sz="240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performance</a:t>
            </a:r>
            <a:r>
              <a:rPr dirty="0" sz="240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dependability.</a:t>
            </a:r>
            <a:endParaRPr sz="2400">
              <a:latin typeface="Times New Roman"/>
              <a:cs typeface="Times New Roman"/>
            </a:endParaRPr>
          </a:p>
          <a:p>
            <a:pPr marL="299085" marR="621030" indent="-287020">
              <a:lnSpc>
                <a:spcPts val="2590"/>
              </a:lnSpc>
              <a:spcBef>
                <a:spcPts val="61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Use</a:t>
            </a:r>
            <a:r>
              <a:rPr dirty="0" sz="2400" spc="-1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60">
                <a:solidFill>
                  <a:srgbClr val="252525"/>
                </a:solidFill>
                <a:latin typeface="Times New Roman"/>
                <a:cs typeface="Times New Roman"/>
              </a:rPr>
              <a:t>case</a:t>
            </a:r>
            <a:r>
              <a:rPr dirty="0" sz="240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0">
                <a:solidFill>
                  <a:srgbClr val="252525"/>
                </a:solidFill>
                <a:latin typeface="Times New Roman"/>
                <a:cs typeface="Times New Roman"/>
              </a:rPr>
              <a:t>diagrams</a:t>
            </a:r>
            <a:r>
              <a:rPr dirty="0" sz="2400" spc="-9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2400" spc="-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40">
                <a:solidFill>
                  <a:srgbClr val="252525"/>
                </a:solidFill>
                <a:latin typeface="Times New Roman"/>
                <a:cs typeface="Times New Roman"/>
              </a:rPr>
              <a:t>sequence</a:t>
            </a:r>
            <a:r>
              <a:rPr dirty="0" sz="240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45">
                <a:solidFill>
                  <a:srgbClr val="252525"/>
                </a:solidFill>
                <a:latin typeface="Times New Roman"/>
                <a:cs typeface="Times New Roman"/>
              </a:rPr>
              <a:t>diagrams</a:t>
            </a:r>
            <a:r>
              <a:rPr dirty="0" sz="240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14">
                <a:solidFill>
                  <a:srgbClr val="252525"/>
                </a:solidFill>
                <a:latin typeface="Times New Roman"/>
                <a:cs typeface="Times New Roman"/>
              </a:rPr>
              <a:t>may</a:t>
            </a:r>
            <a:r>
              <a:rPr dirty="0" sz="240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dirty="0" sz="240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used</a:t>
            </a:r>
            <a:r>
              <a:rPr dirty="0" sz="240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dirty="0" sz="2400" spc="-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interaction modelling.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95983" y="2421635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0">
                <a:moveTo>
                  <a:pt x="0" y="0"/>
                </a:moveTo>
                <a:lnTo>
                  <a:pt x="9407525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71950" y="1240612"/>
            <a:ext cx="384746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70"/>
              <a:t>Structural</a:t>
            </a:r>
            <a:r>
              <a:rPr dirty="0" spc="-120"/>
              <a:t> </a:t>
            </a:r>
            <a:r>
              <a:rPr dirty="0" spc="-40"/>
              <a:t>models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4" name="object 4" descr=""/>
          <p:cNvSpPr txBox="1"/>
          <p:nvPr/>
        </p:nvSpPr>
        <p:spPr>
          <a:xfrm>
            <a:off x="1374394" y="2566796"/>
            <a:ext cx="9221470" cy="2732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dirty="0" sz="2400" spc="-35">
                <a:solidFill>
                  <a:srgbClr val="252525"/>
                </a:solidFill>
                <a:latin typeface="Times New Roman"/>
                <a:cs typeface="Times New Roman"/>
              </a:rPr>
              <a:t>Structural</a:t>
            </a:r>
            <a:r>
              <a:rPr dirty="0" sz="240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models</a:t>
            </a:r>
            <a:r>
              <a:rPr dirty="0" sz="240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dirty="0" sz="2400" spc="2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40">
                <a:solidFill>
                  <a:srgbClr val="252525"/>
                </a:solidFill>
                <a:latin typeface="Times New Roman"/>
                <a:cs typeface="Times New Roman"/>
              </a:rPr>
              <a:t>software</a:t>
            </a:r>
            <a:r>
              <a:rPr dirty="0" sz="240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90">
                <a:solidFill>
                  <a:srgbClr val="252525"/>
                </a:solidFill>
                <a:latin typeface="Times New Roman"/>
                <a:cs typeface="Times New Roman"/>
              </a:rPr>
              <a:t>display</a:t>
            </a:r>
            <a:r>
              <a:rPr dirty="0" sz="240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40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252525"/>
                </a:solidFill>
                <a:latin typeface="Times New Roman"/>
                <a:cs typeface="Times New Roman"/>
              </a:rPr>
              <a:t>organization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dirty="0" sz="2400" spc="2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240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0">
                <a:solidFill>
                  <a:srgbClr val="252525"/>
                </a:solidFill>
                <a:latin typeface="Times New Roman"/>
                <a:cs typeface="Times New Roman"/>
              </a:rPr>
              <a:t>system</a:t>
            </a:r>
            <a:r>
              <a:rPr dirty="0" sz="240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dirty="0" sz="2400" spc="-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terms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dirty="0" sz="2400" spc="2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40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components</a:t>
            </a:r>
            <a:r>
              <a:rPr dirty="0" sz="240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that</a:t>
            </a:r>
            <a:r>
              <a:rPr dirty="0" sz="240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5">
                <a:solidFill>
                  <a:srgbClr val="252525"/>
                </a:solidFill>
                <a:latin typeface="Times New Roman"/>
                <a:cs typeface="Times New Roman"/>
              </a:rPr>
              <a:t>make</a:t>
            </a:r>
            <a:r>
              <a:rPr dirty="0" sz="240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up</a:t>
            </a:r>
            <a:r>
              <a:rPr dirty="0" sz="240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that</a:t>
            </a:r>
            <a:r>
              <a:rPr dirty="0" sz="240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0">
                <a:solidFill>
                  <a:srgbClr val="252525"/>
                </a:solidFill>
                <a:latin typeface="Times New Roman"/>
                <a:cs typeface="Times New Roman"/>
              </a:rPr>
              <a:t>system</a:t>
            </a:r>
            <a:r>
              <a:rPr dirty="0" sz="240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240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their</a:t>
            </a:r>
            <a:r>
              <a:rPr dirty="0" sz="240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relationships.</a:t>
            </a:r>
            <a:endParaRPr sz="2400">
              <a:latin typeface="Times New Roman"/>
              <a:cs typeface="Times New Roman"/>
            </a:endParaRPr>
          </a:p>
          <a:p>
            <a:pPr marL="299085" marR="366395" indent="-287020">
              <a:lnSpc>
                <a:spcPct val="100000"/>
              </a:lnSpc>
              <a:spcBef>
                <a:spcPts val="5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dirty="0" sz="2400" spc="-35">
                <a:solidFill>
                  <a:srgbClr val="252525"/>
                </a:solidFill>
                <a:latin typeface="Times New Roman"/>
                <a:cs typeface="Times New Roman"/>
              </a:rPr>
              <a:t>Structural</a:t>
            </a:r>
            <a:r>
              <a:rPr dirty="0" sz="2400" spc="-114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models</a:t>
            </a:r>
            <a:r>
              <a:rPr dirty="0" sz="2400" spc="-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14">
                <a:solidFill>
                  <a:srgbClr val="252525"/>
                </a:solidFill>
                <a:latin typeface="Times New Roman"/>
                <a:cs typeface="Times New Roman"/>
              </a:rPr>
              <a:t>may</a:t>
            </a:r>
            <a:r>
              <a:rPr dirty="0" sz="240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dirty="0" sz="2400" spc="-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static</a:t>
            </a:r>
            <a:r>
              <a:rPr dirty="0" sz="2400" spc="-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40">
                <a:solidFill>
                  <a:srgbClr val="252525"/>
                </a:solidFill>
                <a:latin typeface="Times New Roman"/>
                <a:cs typeface="Times New Roman"/>
              </a:rPr>
              <a:t>models,</a:t>
            </a:r>
            <a:r>
              <a:rPr dirty="0" sz="2400" spc="-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5">
                <a:solidFill>
                  <a:srgbClr val="252525"/>
                </a:solidFill>
                <a:latin typeface="Times New Roman"/>
                <a:cs typeface="Times New Roman"/>
              </a:rPr>
              <a:t>which</a:t>
            </a:r>
            <a:r>
              <a:rPr dirty="0" sz="2400" spc="-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show</a:t>
            </a:r>
            <a:r>
              <a:rPr dirty="0" sz="240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40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structure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dirty="0" sz="2400" spc="19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dirty="0" sz="2400" spc="-50">
                <a:solidFill>
                  <a:srgbClr val="252525"/>
                </a:solidFill>
                <a:latin typeface="Times New Roman"/>
                <a:cs typeface="Times New Roman"/>
              </a:rPr>
              <a:t>system</a:t>
            </a:r>
            <a:r>
              <a:rPr dirty="0" sz="240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design,</a:t>
            </a:r>
            <a:r>
              <a:rPr dirty="0" sz="240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or</a:t>
            </a:r>
            <a:r>
              <a:rPr dirty="0" sz="240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70">
                <a:solidFill>
                  <a:srgbClr val="252525"/>
                </a:solidFill>
                <a:latin typeface="Times New Roman"/>
                <a:cs typeface="Times New Roman"/>
              </a:rPr>
              <a:t>dynamic</a:t>
            </a:r>
            <a:r>
              <a:rPr dirty="0" sz="240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5">
                <a:solidFill>
                  <a:srgbClr val="252525"/>
                </a:solidFill>
                <a:latin typeface="Times New Roman"/>
                <a:cs typeface="Times New Roman"/>
              </a:rPr>
              <a:t>models,</a:t>
            </a:r>
            <a:r>
              <a:rPr dirty="0" sz="240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5">
                <a:solidFill>
                  <a:srgbClr val="252525"/>
                </a:solidFill>
                <a:latin typeface="Times New Roman"/>
                <a:cs typeface="Times New Roman"/>
              </a:rPr>
              <a:t>which</a:t>
            </a:r>
            <a:r>
              <a:rPr dirty="0" sz="240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show</a:t>
            </a:r>
            <a:r>
              <a:rPr dirty="0" sz="240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40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252525"/>
                </a:solidFill>
                <a:latin typeface="Times New Roman"/>
                <a:cs typeface="Times New Roman"/>
              </a:rPr>
              <a:t>organization</a:t>
            </a:r>
            <a:r>
              <a:rPr dirty="0" sz="240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dirty="0" sz="2400" spc="2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dirty="0" sz="2400" spc="-60">
                <a:solidFill>
                  <a:srgbClr val="252525"/>
                </a:solidFill>
                <a:latin typeface="Times New Roman"/>
                <a:cs typeface="Times New Roman"/>
              </a:rPr>
              <a:t>system</a:t>
            </a:r>
            <a:r>
              <a:rPr dirty="0" sz="2400" spc="-9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when</a:t>
            </a:r>
            <a:r>
              <a:rPr dirty="0" sz="2400" spc="-10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it</a:t>
            </a:r>
            <a:r>
              <a:rPr dirty="0" sz="2400" spc="-9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dirty="0" sz="2400" spc="-9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executing.</a:t>
            </a:r>
            <a:endParaRPr sz="2400">
              <a:latin typeface="Times New Roman"/>
              <a:cs typeface="Times New Roman"/>
            </a:endParaRPr>
          </a:p>
          <a:p>
            <a:pPr marL="299085" marR="660400" indent="-287020">
              <a:lnSpc>
                <a:spcPct val="100000"/>
              </a:lnSpc>
              <a:spcBef>
                <a:spcPts val="5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dirty="0" sz="2400" spc="-105">
                <a:solidFill>
                  <a:srgbClr val="252525"/>
                </a:solidFill>
                <a:latin typeface="Times New Roman"/>
                <a:cs typeface="Times New Roman"/>
              </a:rPr>
              <a:t>You</a:t>
            </a:r>
            <a:r>
              <a:rPr dirty="0" sz="240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create</a:t>
            </a:r>
            <a:r>
              <a:rPr dirty="0" sz="2400" spc="-10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structural</a:t>
            </a:r>
            <a:r>
              <a:rPr dirty="0" sz="2400" spc="-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models</a:t>
            </a:r>
            <a:r>
              <a:rPr dirty="0" sz="240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dirty="0" sz="2400" spc="19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240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60">
                <a:solidFill>
                  <a:srgbClr val="252525"/>
                </a:solidFill>
                <a:latin typeface="Times New Roman"/>
                <a:cs typeface="Times New Roman"/>
              </a:rPr>
              <a:t>system</a:t>
            </a:r>
            <a:r>
              <a:rPr dirty="0" sz="2400" spc="-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when</a:t>
            </a:r>
            <a:r>
              <a:rPr dirty="0" sz="2400" spc="-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0">
                <a:solidFill>
                  <a:srgbClr val="252525"/>
                </a:solidFill>
                <a:latin typeface="Times New Roman"/>
                <a:cs typeface="Times New Roman"/>
              </a:rPr>
              <a:t>you</a:t>
            </a:r>
            <a:r>
              <a:rPr dirty="0" sz="2400" spc="-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dirty="0" sz="2400" spc="-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discussing</a:t>
            </a:r>
            <a:r>
              <a:rPr dirty="0" sz="2400" spc="-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dirty="0" sz="2400" spc="-55">
                <a:solidFill>
                  <a:srgbClr val="252525"/>
                </a:solidFill>
                <a:latin typeface="Times New Roman"/>
                <a:cs typeface="Times New Roman"/>
              </a:rPr>
              <a:t>designing</a:t>
            </a:r>
            <a:r>
              <a:rPr dirty="0" sz="240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0">
                <a:solidFill>
                  <a:srgbClr val="252525"/>
                </a:solidFill>
                <a:latin typeface="Times New Roman"/>
                <a:cs typeface="Times New Roman"/>
              </a:rPr>
              <a:t>system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architecture.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95983" y="2421635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0">
                <a:moveTo>
                  <a:pt x="0" y="0"/>
                </a:moveTo>
                <a:lnTo>
                  <a:pt x="9407525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55134" y="502361"/>
            <a:ext cx="365823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14"/>
              <a:t>Behavioral</a:t>
            </a:r>
            <a:r>
              <a:rPr dirty="0" sz="4000" spc="-80"/>
              <a:t> </a:t>
            </a:r>
            <a:r>
              <a:rPr dirty="0" sz="4000" spc="-45"/>
              <a:t>models</a:t>
            </a:r>
            <a:endParaRPr sz="4000"/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4" name="object 4" descr=""/>
          <p:cNvSpPr txBox="1"/>
          <p:nvPr/>
        </p:nvSpPr>
        <p:spPr>
          <a:xfrm>
            <a:off x="1361694" y="1449069"/>
            <a:ext cx="9700260" cy="32937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7815" marR="5080" indent="-285750">
              <a:lnSpc>
                <a:spcPct val="100000"/>
              </a:lnSpc>
              <a:spcBef>
                <a:spcPts val="95"/>
              </a:spcBef>
              <a:buClr>
                <a:srgbClr val="83992A"/>
              </a:buClr>
              <a:buSzPct val="114285"/>
              <a:buFont typeface="Arial"/>
              <a:buChar char="•"/>
              <a:tabLst>
                <a:tab pos="299085" algn="l"/>
                <a:tab pos="4939665" algn="l"/>
                <a:tab pos="8420100" algn="l"/>
              </a:tabLst>
            </a:pPr>
            <a:r>
              <a:rPr dirty="0" sz="2800" spc="-85">
                <a:solidFill>
                  <a:srgbClr val="252525"/>
                </a:solidFill>
                <a:latin typeface="Times New Roman"/>
                <a:cs typeface="Times New Roman"/>
              </a:rPr>
              <a:t>Behavioral</a:t>
            </a:r>
            <a:r>
              <a:rPr dirty="0" sz="2800" spc="-9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252525"/>
                </a:solidFill>
                <a:latin typeface="Times New Roman"/>
                <a:cs typeface="Times New Roman"/>
              </a:rPr>
              <a:t>models</a:t>
            </a:r>
            <a:r>
              <a:rPr dirty="0" sz="2800" spc="-1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dirty="0" sz="2800" spc="-10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800" spc="-30">
                <a:solidFill>
                  <a:srgbClr val="252525"/>
                </a:solidFill>
                <a:latin typeface="Times New Roman"/>
                <a:cs typeface="Times New Roman"/>
              </a:rPr>
              <a:t>models</a:t>
            </a:r>
            <a:r>
              <a:rPr dirty="0" sz="2800" spc="-10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dirty="0" sz="2800">
                <a:solidFill>
                  <a:srgbClr val="252525"/>
                </a:solidFill>
                <a:latin typeface="Times New Roman"/>
                <a:cs typeface="Times New Roman"/>
              </a:rPr>
              <a:t>	the</a:t>
            </a:r>
            <a:r>
              <a:rPr dirty="0" sz="28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800" spc="-80">
                <a:solidFill>
                  <a:srgbClr val="252525"/>
                </a:solidFill>
                <a:latin typeface="Times New Roman"/>
                <a:cs typeface="Times New Roman"/>
              </a:rPr>
              <a:t>dynamic</a:t>
            </a:r>
            <a:r>
              <a:rPr dirty="0" sz="280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800" spc="-45">
                <a:solidFill>
                  <a:srgbClr val="252525"/>
                </a:solidFill>
                <a:latin typeface="Times New Roman"/>
                <a:cs typeface="Times New Roman"/>
              </a:rPr>
              <a:t>behavior</a:t>
            </a:r>
            <a:r>
              <a:rPr dirty="0" sz="280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dirty="0" sz="2800">
                <a:solidFill>
                  <a:srgbClr val="252525"/>
                </a:solidFill>
                <a:latin typeface="Times New Roman"/>
                <a:cs typeface="Times New Roman"/>
              </a:rPr>
              <a:t>	a</a:t>
            </a:r>
            <a:r>
              <a:rPr dirty="0" sz="2800" spc="-1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252525"/>
                </a:solidFill>
                <a:latin typeface="Times New Roman"/>
                <a:cs typeface="Times New Roman"/>
              </a:rPr>
              <a:t>system 	as</a:t>
            </a:r>
            <a:r>
              <a:rPr dirty="0" sz="2800" spc="-1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52525"/>
                </a:solidFill>
                <a:latin typeface="Times New Roman"/>
                <a:cs typeface="Times New Roman"/>
              </a:rPr>
              <a:t>it</a:t>
            </a:r>
            <a:r>
              <a:rPr dirty="0" sz="2800" spc="-114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800" spc="-55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dirty="0" sz="2800" spc="-1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800" spc="-90">
                <a:solidFill>
                  <a:srgbClr val="252525"/>
                </a:solidFill>
                <a:latin typeface="Times New Roman"/>
                <a:cs typeface="Times New Roman"/>
              </a:rPr>
              <a:t>executing.</a:t>
            </a:r>
            <a:r>
              <a:rPr dirty="0" sz="2800" spc="-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252525"/>
                </a:solidFill>
                <a:latin typeface="Times New Roman"/>
                <a:cs typeface="Times New Roman"/>
              </a:rPr>
              <a:t>They</a:t>
            </a:r>
            <a:r>
              <a:rPr dirty="0" sz="2800" spc="-114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800" spc="-35">
                <a:solidFill>
                  <a:srgbClr val="252525"/>
                </a:solidFill>
                <a:latin typeface="Times New Roman"/>
                <a:cs typeface="Times New Roman"/>
              </a:rPr>
              <a:t>show</a:t>
            </a:r>
            <a:r>
              <a:rPr dirty="0" sz="2800" spc="-114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252525"/>
                </a:solidFill>
                <a:latin typeface="Times New Roman"/>
                <a:cs typeface="Times New Roman"/>
              </a:rPr>
              <a:t>what</a:t>
            </a:r>
            <a:r>
              <a:rPr dirty="0" sz="2800" spc="-114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52525"/>
                </a:solidFill>
                <a:latin typeface="Times New Roman"/>
                <a:cs typeface="Times New Roman"/>
              </a:rPr>
              <a:t>happens</a:t>
            </a:r>
            <a:r>
              <a:rPr dirty="0" sz="2800" spc="-1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52525"/>
                </a:solidFill>
                <a:latin typeface="Times New Roman"/>
                <a:cs typeface="Times New Roman"/>
              </a:rPr>
              <a:t>or</a:t>
            </a:r>
            <a:r>
              <a:rPr dirty="0" sz="2800" spc="-114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252525"/>
                </a:solidFill>
                <a:latin typeface="Times New Roman"/>
                <a:cs typeface="Times New Roman"/>
              </a:rPr>
              <a:t>what</a:t>
            </a:r>
            <a:r>
              <a:rPr dirty="0" sz="2800" spc="-114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800" spc="-35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dirty="0" sz="2800" spc="-1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252525"/>
                </a:solidFill>
                <a:latin typeface="Times New Roman"/>
                <a:cs typeface="Times New Roman"/>
              </a:rPr>
              <a:t>supposed</a:t>
            </a:r>
            <a:r>
              <a:rPr dirty="0" sz="2800" spc="-1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dirty="0" sz="2800" spc="-25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252525"/>
                </a:solidFill>
                <a:latin typeface="Times New Roman"/>
                <a:cs typeface="Times New Roman"/>
              </a:rPr>
              <a:t>happen</a:t>
            </a:r>
            <a:r>
              <a:rPr dirty="0" sz="2800" spc="-114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252525"/>
                </a:solidFill>
                <a:latin typeface="Times New Roman"/>
                <a:cs typeface="Times New Roman"/>
              </a:rPr>
              <a:t>when</a:t>
            </a:r>
            <a:r>
              <a:rPr dirty="0" sz="2800" spc="-1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2800" spc="-1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800" spc="-65">
                <a:solidFill>
                  <a:srgbClr val="252525"/>
                </a:solidFill>
                <a:latin typeface="Times New Roman"/>
                <a:cs typeface="Times New Roman"/>
              </a:rPr>
              <a:t>system</a:t>
            </a:r>
            <a:r>
              <a:rPr dirty="0" sz="2800" spc="-9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252525"/>
                </a:solidFill>
                <a:latin typeface="Times New Roman"/>
                <a:cs typeface="Times New Roman"/>
              </a:rPr>
              <a:t>responds</a:t>
            </a:r>
            <a:r>
              <a:rPr dirty="0" sz="2800" spc="-1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dirty="0" sz="2800" spc="-1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2800" spc="-1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800" spc="-50">
                <a:solidFill>
                  <a:srgbClr val="252525"/>
                </a:solidFill>
                <a:latin typeface="Times New Roman"/>
                <a:cs typeface="Times New Roman"/>
              </a:rPr>
              <a:t>stimulus</a:t>
            </a:r>
            <a:r>
              <a:rPr dirty="0" sz="2800" spc="-9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52525"/>
                </a:solidFill>
                <a:latin typeface="Times New Roman"/>
                <a:cs typeface="Times New Roman"/>
              </a:rPr>
              <a:t>from</a:t>
            </a:r>
            <a:r>
              <a:rPr dirty="0" sz="2800" spc="-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252525"/>
                </a:solidFill>
                <a:latin typeface="Times New Roman"/>
                <a:cs typeface="Times New Roman"/>
              </a:rPr>
              <a:t>its</a:t>
            </a:r>
            <a:r>
              <a:rPr dirty="0" sz="2800" spc="-1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252525"/>
                </a:solidFill>
                <a:latin typeface="Times New Roman"/>
                <a:cs typeface="Times New Roman"/>
              </a:rPr>
              <a:t>environment.</a:t>
            </a:r>
            <a:endParaRPr sz="2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275"/>
              </a:spcBef>
              <a:buClr>
                <a:srgbClr val="83992A"/>
              </a:buClr>
              <a:buSzPct val="114285"/>
              <a:buFont typeface="Arial"/>
              <a:buChar char="•"/>
              <a:tabLst>
                <a:tab pos="298450" algn="l"/>
                <a:tab pos="2745740" algn="l"/>
                <a:tab pos="6188075" algn="l"/>
              </a:tabLst>
            </a:pPr>
            <a:r>
              <a:rPr dirty="0" sz="2800" spc="-125">
                <a:solidFill>
                  <a:srgbClr val="252525"/>
                </a:solidFill>
                <a:latin typeface="Times New Roman"/>
                <a:cs typeface="Times New Roman"/>
              </a:rPr>
              <a:t>You</a:t>
            </a:r>
            <a:r>
              <a:rPr dirty="0" sz="280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r>
              <a:rPr dirty="0" sz="2800" spc="-1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252525"/>
                </a:solidFill>
                <a:latin typeface="Times New Roman"/>
                <a:cs typeface="Times New Roman"/>
              </a:rPr>
              <a:t>think</a:t>
            </a:r>
            <a:r>
              <a:rPr dirty="0" sz="2800" spc="-1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dirty="0" sz="2800">
                <a:solidFill>
                  <a:srgbClr val="252525"/>
                </a:solidFill>
                <a:latin typeface="Times New Roman"/>
                <a:cs typeface="Times New Roman"/>
              </a:rPr>
              <a:t>	these</a:t>
            </a:r>
            <a:r>
              <a:rPr dirty="0" sz="2800" spc="-1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800" spc="-75">
                <a:solidFill>
                  <a:srgbClr val="252525"/>
                </a:solidFill>
                <a:latin typeface="Times New Roman"/>
                <a:cs typeface="Times New Roman"/>
              </a:rPr>
              <a:t>stimuli</a:t>
            </a:r>
            <a:r>
              <a:rPr dirty="0" sz="2800" spc="-1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252525"/>
                </a:solidFill>
                <a:latin typeface="Times New Roman"/>
                <a:cs typeface="Times New Roman"/>
              </a:rPr>
              <a:t>as</a:t>
            </a:r>
            <a:r>
              <a:rPr dirty="0" sz="2800" spc="-1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800" spc="-45">
                <a:solidFill>
                  <a:srgbClr val="252525"/>
                </a:solidFill>
                <a:latin typeface="Times New Roman"/>
                <a:cs typeface="Times New Roman"/>
              </a:rPr>
              <a:t>being</a:t>
            </a:r>
            <a:r>
              <a:rPr dirty="0" sz="2800" spc="-1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dirty="0" sz="280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dirty="0" sz="2800" spc="-20">
                <a:solidFill>
                  <a:srgbClr val="252525"/>
                </a:solidFill>
                <a:latin typeface="Times New Roman"/>
                <a:cs typeface="Times New Roman"/>
              </a:rPr>
              <a:t>two</a:t>
            </a:r>
            <a:r>
              <a:rPr dirty="0" sz="2800" spc="-1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252525"/>
                </a:solidFill>
                <a:latin typeface="Times New Roman"/>
                <a:cs typeface="Times New Roman"/>
              </a:rPr>
              <a:t>types:</a:t>
            </a:r>
            <a:endParaRPr sz="28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120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756285" algn="l"/>
              </a:tabLst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dirty="0" sz="2400" spc="-5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0">
                <a:solidFill>
                  <a:srgbClr val="252525"/>
                </a:solidFill>
                <a:latin typeface="Times New Roman"/>
                <a:cs typeface="Times New Roman"/>
              </a:rPr>
              <a:t>Some</a:t>
            </a:r>
            <a:r>
              <a:rPr dirty="0" sz="240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dirty="0" sz="2400" spc="-60">
                <a:solidFill>
                  <a:srgbClr val="252525"/>
                </a:solidFill>
                <a:latin typeface="Times New Roman"/>
                <a:cs typeface="Times New Roman"/>
              </a:rPr>
              <a:t> arrives</a:t>
            </a:r>
            <a:r>
              <a:rPr dirty="0" sz="240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that</a:t>
            </a:r>
            <a:r>
              <a:rPr dirty="0" sz="240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has</a:t>
            </a:r>
            <a:r>
              <a:rPr dirty="0" sz="240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dirty="0" sz="240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processed</a:t>
            </a:r>
            <a:r>
              <a:rPr dirty="0" sz="240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70">
                <a:solidFill>
                  <a:srgbClr val="252525"/>
                </a:solidFill>
                <a:latin typeface="Times New Roman"/>
                <a:cs typeface="Times New Roman"/>
              </a:rPr>
              <a:t>by</a:t>
            </a:r>
            <a:r>
              <a:rPr dirty="0" sz="240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40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  <a:p>
            <a:pPr lvl="1" marL="756285" marR="394335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756285" algn="l"/>
              </a:tabLst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Events</a:t>
            </a:r>
            <a:r>
              <a:rPr dirty="0" sz="2400" spc="-8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0">
                <a:solidFill>
                  <a:srgbClr val="252525"/>
                </a:solidFill>
                <a:latin typeface="Times New Roman"/>
                <a:cs typeface="Times New Roman"/>
              </a:rPr>
              <a:t>Some</a:t>
            </a:r>
            <a:r>
              <a:rPr dirty="0" sz="2400" spc="-9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event</a:t>
            </a:r>
            <a:r>
              <a:rPr dirty="0" sz="2400" spc="-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happens</a:t>
            </a:r>
            <a:r>
              <a:rPr dirty="0" sz="240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that</a:t>
            </a:r>
            <a:r>
              <a:rPr dirty="0" sz="2400" spc="-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252525"/>
                </a:solidFill>
                <a:latin typeface="Times New Roman"/>
                <a:cs typeface="Times New Roman"/>
              </a:rPr>
              <a:t>triggers</a:t>
            </a:r>
            <a:r>
              <a:rPr dirty="0" sz="2400" spc="-1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0">
                <a:solidFill>
                  <a:srgbClr val="252525"/>
                </a:solidFill>
                <a:latin typeface="Times New Roman"/>
                <a:cs typeface="Times New Roman"/>
              </a:rPr>
              <a:t>system</a:t>
            </a:r>
            <a:r>
              <a:rPr dirty="0" sz="2400" spc="-9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5">
                <a:solidFill>
                  <a:srgbClr val="252525"/>
                </a:solidFill>
                <a:latin typeface="Times New Roman"/>
                <a:cs typeface="Times New Roman"/>
              </a:rPr>
              <a:t>processing.</a:t>
            </a:r>
            <a:r>
              <a:rPr dirty="0" sz="2400" spc="-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Events</a:t>
            </a:r>
            <a:r>
              <a:rPr dirty="0" sz="240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may </a:t>
            </a:r>
            <a:r>
              <a:rPr dirty="0" sz="2400" spc="-60">
                <a:solidFill>
                  <a:srgbClr val="252525"/>
                </a:solidFill>
                <a:latin typeface="Times New Roman"/>
                <a:cs typeface="Times New Roman"/>
              </a:rPr>
              <a:t>have</a:t>
            </a:r>
            <a:r>
              <a:rPr dirty="0" sz="2400" spc="-9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0">
                <a:solidFill>
                  <a:srgbClr val="252525"/>
                </a:solidFill>
                <a:latin typeface="Times New Roman"/>
                <a:cs typeface="Times New Roman"/>
              </a:rPr>
              <a:t>associated</a:t>
            </a:r>
            <a:r>
              <a:rPr dirty="0" sz="240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data,</a:t>
            </a:r>
            <a:r>
              <a:rPr dirty="0" sz="240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although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this</a:t>
            </a:r>
            <a:r>
              <a:rPr dirty="0" sz="240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dirty="0" sz="240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not</a:t>
            </a:r>
            <a:r>
              <a:rPr dirty="0" sz="2400" spc="-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30">
                <a:solidFill>
                  <a:srgbClr val="252525"/>
                </a:solidFill>
                <a:latin typeface="Times New Roman"/>
                <a:cs typeface="Times New Roman"/>
              </a:rPr>
              <a:t>always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case.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95983" y="2421635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0">
                <a:moveTo>
                  <a:pt x="0" y="0"/>
                </a:moveTo>
                <a:lnTo>
                  <a:pt x="9407525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8758" y="560069"/>
            <a:ext cx="433133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45"/>
              <a:t>Data-</a:t>
            </a:r>
            <a:r>
              <a:rPr dirty="0" sz="4000" spc="-70"/>
              <a:t>driven</a:t>
            </a:r>
            <a:r>
              <a:rPr dirty="0" sz="4000" spc="-110"/>
              <a:t> </a:t>
            </a:r>
            <a:r>
              <a:rPr dirty="0" sz="4000" spc="-70"/>
              <a:t>modeling</a:t>
            </a:r>
            <a:endParaRPr sz="4000"/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97815" marR="163830" indent="-285750">
              <a:lnSpc>
                <a:spcPct val="100000"/>
              </a:lnSpc>
              <a:spcBef>
                <a:spcPts val="95"/>
              </a:spcBef>
              <a:buClr>
                <a:srgbClr val="83992A"/>
              </a:buClr>
              <a:buSzPct val="114285"/>
              <a:buFont typeface="Arial"/>
              <a:buChar char="•"/>
              <a:tabLst>
                <a:tab pos="299085" algn="l"/>
              </a:tabLst>
            </a:pPr>
            <a:r>
              <a:rPr dirty="0" spc="-120"/>
              <a:t>Many</a:t>
            </a:r>
            <a:r>
              <a:rPr dirty="0" spc="-55"/>
              <a:t> </a:t>
            </a:r>
            <a:r>
              <a:rPr dirty="0" spc="-45"/>
              <a:t>business</a:t>
            </a:r>
            <a:r>
              <a:rPr dirty="0" spc="-85"/>
              <a:t> </a:t>
            </a:r>
            <a:r>
              <a:rPr dirty="0" spc="-60"/>
              <a:t>systems</a:t>
            </a:r>
            <a:r>
              <a:rPr dirty="0" spc="-70"/>
              <a:t> </a:t>
            </a:r>
            <a:r>
              <a:rPr dirty="0" spc="-10"/>
              <a:t>are</a:t>
            </a:r>
            <a:r>
              <a:rPr dirty="0" spc="-70"/>
              <a:t> </a:t>
            </a:r>
            <a:r>
              <a:rPr dirty="0" spc="-60"/>
              <a:t>data-</a:t>
            </a:r>
            <a:r>
              <a:rPr dirty="0" spc="-50"/>
              <a:t>processing</a:t>
            </a:r>
            <a:r>
              <a:rPr dirty="0" spc="-90"/>
              <a:t> </a:t>
            </a:r>
            <a:r>
              <a:rPr dirty="0" spc="-70"/>
              <a:t>systems</a:t>
            </a:r>
            <a:r>
              <a:rPr dirty="0" spc="-80"/>
              <a:t> </a:t>
            </a:r>
            <a:r>
              <a:rPr dirty="0"/>
              <a:t>that</a:t>
            </a:r>
            <a:r>
              <a:rPr dirty="0" spc="-70"/>
              <a:t> </a:t>
            </a:r>
            <a:r>
              <a:rPr dirty="0" spc="-25"/>
              <a:t>are </a:t>
            </a:r>
            <a:r>
              <a:rPr dirty="0" spc="-25"/>
              <a:t>	</a:t>
            </a:r>
            <a:r>
              <a:rPr dirty="0" spc="-90"/>
              <a:t>primarily</a:t>
            </a:r>
            <a:r>
              <a:rPr dirty="0" spc="-85"/>
              <a:t> </a:t>
            </a:r>
            <a:r>
              <a:rPr dirty="0" spc="-60"/>
              <a:t>driven</a:t>
            </a:r>
            <a:r>
              <a:rPr dirty="0" spc="-114"/>
              <a:t> </a:t>
            </a:r>
            <a:r>
              <a:rPr dirty="0" spc="-90"/>
              <a:t>by</a:t>
            </a:r>
            <a:r>
              <a:rPr dirty="0" spc="-85"/>
              <a:t> </a:t>
            </a:r>
            <a:r>
              <a:rPr dirty="0" spc="-25"/>
              <a:t>data.</a:t>
            </a:r>
            <a:r>
              <a:rPr dirty="0" spc="-125"/>
              <a:t> </a:t>
            </a:r>
            <a:r>
              <a:rPr dirty="0" spc="-30"/>
              <a:t>They</a:t>
            </a:r>
            <a:r>
              <a:rPr dirty="0" spc="-100"/>
              <a:t> </a:t>
            </a:r>
            <a:r>
              <a:rPr dirty="0" spc="-20"/>
              <a:t>are</a:t>
            </a:r>
            <a:r>
              <a:rPr dirty="0" spc="-95"/>
              <a:t> </a:t>
            </a:r>
            <a:r>
              <a:rPr dirty="0" spc="-25"/>
              <a:t>controlled</a:t>
            </a:r>
            <a:r>
              <a:rPr dirty="0" spc="-110"/>
              <a:t> </a:t>
            </a:r>
            <a:r>
              <a:rPr dirty="0" spc="-90"/>
              <a:t>by</a:t>
            </a:r>
            <a:r>
              <a:rPr dirty="0" spc="-85"/>
              <a:t> </a:t>
            </a:r>
            <a:r>
              <a:rPr dirty="0"/>
              <a:t>the</a:t>
            </a:r>
            <a:r>
              <a:rPr dirty="0" spc="-114"/>
              <a:t> </a:t>
            </a:r>
            <a:r>
              <a:rPr dirty="0" spc="-10"/>
              <a:t>data</a:t>
            </a:r>
            <a:r>
              <a:rPr dirty="0" spc="-100"/>
              <a:t> </a:t>
            </a:r>
            <a:r>
              <a:rPr dirty="0"/>
              <a:t>input</a:t>
            </a:r>
            <a:r>
              <a:rPr dirty="0" spc="-100"/>
              <a:t> </a:t>
            </a:r>
            <a:r>
              <a:rPr dirty="0" spc="-25"/>
              <a:t>to </a:t>
            </a:r>
            <a:r>
              <a:rPr dirty="0" spc="-25"/>
              <a:t>	</a:t>
            </a:r>
            <a:r>
              <a:rPr dirty="0"/>
              <a:t>the</a:t>
            </a:r>
            <a:r>
              <a:rPr dirty="0" spc="-140"/>
              <a:t> </a:t>
            </a:r>
            <a:r>
              <a:rPr dirty="0" spc="-65"/>
              <a:t>system,</a:t>
            </a:r>
            <a:r>
              <a:rPr dirty="0" spc="-80"/>
              <a:t> </a:t>
            </a:r>
            <a:r>
              <a:rPr dirty="0" spc="-30"/>
              <a:t>with</a:t>
            </a:r>
            <a:r>
              <a:rPr dirty="0" spc="-95"/>
              <a:t> </a:t>
            </a:r>
            <a:r>
              <a:rPr dirty="0" spc="-110"/>
              <a:t>relatively</a:t>
            </a:r>
            <a:r>
              <a:rPr dirty="0" spc="-65"/>
              <a:t> </a:t>
            </a:r>
            <a:r>
              <a:rPr dirty="0" spc="-55"/>
              <a:t>little</a:t>
            </a:r>
            <a:r>
              <a:rPr dirty="0" spc="-105"/>
              <a:t> </a:t>
            </a:r>
            <a:r>
              <a:rPr dirty="0" spc="-45"/>
              <a:t>external</a:t>
            </a:r>
            <a:r>
              <a:rPr dirty="0" spc="-90"/>
              <a:t> </a:t>
            </a:r>
            <a:r>
              <a:rPr dirty="0" spc="-30"/>
              <a:t>event</a:t>
            </a:r>
            <a:r>
              <a:rPr dirty="0" spc="-105"/>
              <a:t> </a:t>
            </a:r>
            <a:r>
              <a:rPr dirty="0" spc="-10"/>
              <a:t>processing.</a:t>
            </a:r>
          </a:p>
          <a:p>
            <a:pPr marL="297815" marR="563245" indent="-285750">
              <a:lnSpc>
                <a:spcPct val="100000"/>
              </a:lnSpc>
              <a:spcBef>
                <a:spcPts val="1275"/>
              </a:spcBef>
              <a:buClr>
                <a:srgbClr val="83992A"/>
              </a:buClr>
              <a:buSzPct val="114285"/>
              <a:buFont typeface="Arial"/>
              <a:buChar char="•"/>
              <a:tabLst>
                <a:tab pos="299085" algn="l"/>
                <a:tab pos="6210935" algn="l"/>
              </a:tabLst>
            </a:pPr>
            <a:r>
              <a:rPr dirty="0" spc="-35"/>
              <a:t>Data-</a:t>
            </a:r>
            <a:r>
              <a:rPr dirty="0" spc="-60"/>
              <a:t>driven</a:t>
            </a:r>
            <a:r>
              <a:rPr dirty="0" spc="-110"/>
              <a:t> </a:t>
            </a:r>
            <a:r>
              <a:rPr dirty="0" spc="-25"/>
              <a:t>models</a:t>
            </a:r>
            <a:r>
              <a:rPr dirty="0" spc="-95"/>
              <a:t> </a:t>
            </a:r>
            <a:r>
              <a:rPr dirty="0" spc="-25"/>
              <a:t>show</a:t>
            </a:r>
            <a:r>
              <a:rPr dirty="0" spc="-90"/>
              <a:t> </a:t>
            </a:r>
            <a:r>
              <a:rPr dirty="0"/>
              <a:t>the</a:t>
            </a:r>
            <a:r>
              <a:rPr dirty="0" spc="-105"/>
              <a:t> </a:t>
            </a:r>
            <a:r>
              <a:rPr dirty="0" spc="-45"/>
              <a:t>sequence</a:t>
            </a:r>
            <a:r>
              <a:rPr dirty="0" spc="-90"/>
              <a:t> </a:t>
            </a:r>
            <a:r>
              <a:rPr dirty="0" spc="-25"/>
              <a:t>of</a:t>
            </a:r>
            <a:r>
              <a:rPr dirty="0"/>
              <a:t>	</a:t>
            </a:r>
            <a:r>
              <a:rPr dirty="0" spc="-30"/>
              <a:t>actions</a:t>
            </a:r>
            <a:r>
              <a:rPr dirty="0" spc="-65"/>
              <a:t> </a:t>
            </a:r>
            <a:r>
              <a:rPr dirty="0" spc="-80"/>
              <a:t>involved</a:t>
            </a:r>
            <a:r>
              <a:rPr dirty="0" spc="-75"/>
              <a:t> </a:t>
            </a:r>
            <a:r>
              <a:rPr dirty="0" spc="-35"/>
              <a:t>in </a:t>
            </a:r>
            <a:r>
              <a:rPr dirty="0" spc="-35"/>
              <a:t>	</a:t>
            </a:r>
            <a:r>
              <a:rPr dirty="0" spc="-50"/>
              <a:t>processing</a:t>
            </a:r>
            <a:r>
              <a:rPr dirty="0" spc="-110"/>
              <a:t> </a:t>
            </a:r>
            <a:r>
              <a:rPr dirty="0"/>
              <a:t>input</a:t>
            </a:r>
            <a:r>
              <a:rPr dirty="0" spc="-110"/>
              <a:t> </a:t>
            </a:r>
            <a:r>
              <a:rPr dirty="0" spc="-10"/>
              <a:t>data</a:t>
            </a:r>
            <a:r>
              <a:rPr dirty="0" spc="-114"/>
              <a:t> </a:t>
            </a:r>
            <a:r>
              <a:rPr dirty="0"/>
              <a:t>and</a:t>
            </a:r>
            <a:r>
              <a:rPr dirty="0" spc="-95"/>
              <a:t> </a:t>
            </a:r>
            <a:r>
              <a:rPr dirty="0" spc="-55"/>
              <a:t>generating</a:t>
            </a:r>
            <a:r>
              <a:rPr dirty="0" spc="-120"/>
              <a:t> </a:t>
            </a:r>
            <a:r>
              <a:rPr dirty="0"/>
              <a:t>an</a:t>
            </a:r>
            <a:r>
              <a:rPr dirty="0" spc="-100"/>
              <a:t> </a:t>
            </a:r>
            <a:r>
              <a:rPr dirty="0" spc="-50"/>
              <a:t>associated</a:t>
            </a:r>
            <a:r>
              <a:rPr dirty="0" spc="-105"/>
              <a:t> </a:t>
            </a:r>
            <a:r>
              <a:rPr dirty="0" spc="-10"/>
              <a:t>output.</a:t>
            </a:r>
          </a:p>
          <a:p>
            <a:pPr marL="297815" marR="5080" indent="-285750">
              <a:lnSpc>
                <a:spcPct val="100000"/>
              </a:lnSpc>
              <a:spcBef>
                <a:spcPts val="1275"/>
              </a:spcBef>
              <a:buClr>
                <a:srgbClr val="83992A"/>
              </a:buClr>
              <a:buSzPct val="114285"/>
              <a:buFont typeface="Arial"/>
              <a:buChar char="•"/>
              <a:tabLst>
                <a:tab pos="299085" algn="l"/>
                <a:tab pos="7180580" algn="l"/>
              </a:tabLst>
            </a:pPr>
            <a:r>
              <a:rPr dirty="0" spc="-25"/>
              <a:t>They</a:t>
            </a:r>
            <a:r>
              <a:rPr dirty="0" spc="-114"/>
              <a:t> </a:t>
            </a:r>
            <a:r>
              <a:rPr dirty="0" spc="-20"/>
              <a:t>are</a:t>
            </a:r>
            <a:r>
              <a:rPr dirty="0" spc="-85"/>
              <a:t> </a:t>
            </a:r>
            <a:r>
              <a:rPr dirty="0" spc="-65"/>
              <a:t>particularly</a:t>
            </a:r>
            <a:r>
              <a:rPr dirty="0" spc="-90"/>
              <a:t> </a:t>
            </a:r>
            <a:r>
              <a:rPr dirty="0" spc="-55"/>
              <a:t>useful</a:t>
            </a:r>
            <a:r>
              <a:rPr dirty="0" spc="-75"/>
              <a:t> </a:t>
            </a:r>
            <a:r>
              <a:rPr dirty="0" spc="-50"/>
              <a:t>during</a:t>
            </a:r>
            <a:r>
              <a:rPr dirty="0" spc="-90"/>
              <a:t> </a:t>
            </a:r>
            <a:r>
              <a:rPr dirty="0"/>
              <a:t>the</a:t>
            </a:r>
            <a:r>
              <a:rPr dirty="0" spc="-90"/>
              <a:t> </a:t>
            </a:r>
            <a:r>
              <a:rPr dirty="0" spc="-110"/>
              <a:t>analysis</a:t>
            </a:r>
            <a:r>
              <a:rPr dirty="0" spc="-65"/>
              <a:t> </a:t>
            </a:r>
            <a:r>
              <a:rPr dirty="0" spc="-25"/>
              <a:t>of</a:t>
            </a:r>
            <a:r>
              <a:rPr dirty="0"/>
              <a:t>	</a:t>
            </a:r>
            <a:r>
              <a:rPr dirty="0" spc="-40"/>
              <a:t>requirements</a:t>
            </a:r>
            <a:r>
              <a:rPr dirty="0" spc="-110"/>
              <a:t> </a:t>
            </a:r>
            <a:r>
              <a:rPr dirty="0" spc="-25"/>
              <a:t>as </a:t>
            </a:r>
            <a:r>
              <a:rPr dirty="0" spc="-25"/>
              <a:t>	</a:t>
            </a:r>
            <a:r>
              <a:rPr dirty="0" spc="-45"/>
              <a:t>they</a:t>
            </a:r>
            <a:r>
              <a:rPr dirty="0" spc="-90"/>
              <a:t> </a:t>
            </a:r>
            <a:r>
              <a:rPr dirty="0" spc="-10"/>
              <a:t>can</a:t>
            </a:r>
            <a:r>
              <a:rPr dirty="0" spc="-105"/>
              <a:t> </a:t>
            </a:r>
            <a:r>
              <a:rPr dirty="0"/>
              <a:t>be</a:t>
            </a:r>
            <a:r>
              <a:rPr dirty="0" spc="-85"/>
              <a:t> </a:t>
            </a:r>
            <a:r>
              <a:rPr dirty="0" spc="-20"/>
              <a:t>used</a:t>
            </a:r>
            <a:r>
              <a:rPr dirty="0" spc="-90"/>
              <a:t> </a:t>
            </a:r>
            <a:r>
              <a:rPr dirty="0"/>
              <a:t>to</a:t>
            </a:r>
            <a:r>
              <a:rPr dirty="0" spc="-85"/>
              <a:t> </a:t>
            </a:r>
            <a:r>
              <a:rPr dirty="0" spc="-35"/>
              <a:t>show</a:t>
            </a:r>
            <a:r>
              <a:rPr dirty="0" spc="-85"/>
              <a:t> </a:t>
            </a:r>
            <a:r>
              <a:rPr dirty="0" spc="-40"/>
              <a:t>end-</a:t>
            </a:r>
            <a:r>
              <a:rPr dirty="0" spc="-10"/>
              <a:t>to-</a:t>
            </a:r>
            <a:r>
              <a:rPr dirty="0"/>
              <a:t>end</a:t>
            </a:r>
            <a:r>
              <a:rPr dirty="0" spc="-95"/>
              <a:t> </a:t>
            </a:r>
            <a:r>
              <a:rPr dirty="0" spc="-45"/>
              <a:t>processing</a:t>
            </a:r>
            <a:r>
              <a:rPr dirty="0" spc="-95"/>
              <a:t> </a:t>
            </a:r>
            <a:r>
              <a:rPr dirty="0"/>
              <a:t>in</a:t>
            </a:r>
            <a:r>
              <a:rPr dirty="0" spc="-90"/>
              <a:t> </a:t>
            </a:r>
            <a:r>
              <a:rPr dirty="0"/>
              <a:t>a</a:t>
            </a:r>
            <a:r>
              <a:rPr dirty="0" spc="-90"/>
              <a:t> </a:t>
            </a:r>
            <a:r>
              <a:rPr dirty="0" spc="-10"/>
              <a:t>system.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8872" y="1084529"/>
            <a:ext cx="210947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80">
                <a:solidFill>
                  <a:srgbClr val="006FC0"/>
                </a:solidFill>
              </a:rPr>
              <a:t>Objective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966466" y="1746605"/>
            <a:ext cx="4178935" cy="2433955"/>
          </a:xfrm>
          <a:prstGeom prst="rect">
            <a:avLst/>
          </a:prstGeom>
        </p:spPr>
        <p:txBody>
          <a:bodyPr wrap="square" lIns="0" tIns="127000" rIns="0" bIns="0" rtlCol="0" vert="horz">
            <a:spAutoFit/>
          </a:bodyPr>
          <a:lstStyle/>
          <a:p>
            <a:pPr marL="400685" indent="-387985">
              <a:lnSpc>
                <a:spcPct val="100000"/>
              </a:lnSpc>
              <a:spcBef>
                <a:spcPts val="1000"/>
              </a:spcBef>
              <a:buClr>
                <a:srgbClr val="83992A"/>
              </a:buClr>
              <a:buSzPct val="75000"/>
              <a:buFont typeface="Arial"/>
              <a:buChar char="–"/>
              <a:tabLst>
                <a:tab pos="400685" algn="l"/>
              </a:tabLst>
            </a:pPr>
            <a:r>
              <a:rPr dirty="0" sz="3200" spc="-110">
                <a:solidFill>
                  <a:srgbClr val="252525"/>
                </a:solidFill>
                <a:latin typeface="Times New Roman"/>
                <a:cs typeface="Times New Roman"/>
              </a:rPr>
              <a:t>System</a:t>
            </a:r>
            <a:r>
              <a:rPr dirty="0" sz="3200" spc="-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252525"/>
                </a:solidFill>
                <a:latin typeface="Times New Roman"/>
                <a:cs typeface="Times New Roman"/>
              </a:rPr>
              <a:t>Perspective</a:t>
            </a:r>
            <a:endParaRPr sz="32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900"/>
              </a:spcBef>
              <a:buClr>
                <a:srgbClr val="83992A"/>
              </a:buClr>
              <a:buSzPct val="75000"/>
              <a:buFont typeface="Arial"/>
              <a:buChar char="–"/>
              <a:tabLst>
                <a:tab pos="297815" algn="l"/>
              </a:tabLst>
            </a:pPr>
            <a:r>
              <a:rPr dirty="0" sz="3200" spc="-95">
                <a:solidFill>
                  <a:srgbClr val="252525"/>
                </a:solidFill>
                <a:latin typeface="Times New Roman"/>
                <a:cs typeface="Times New Roman"/>
              </a:rPr>
              <a:t>UML</a:t>
            </a:r>
            <a:r>
              <a:rPr dirty="0" sz="3200" spc="-10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3200" spc="-35">
                <a:solidFill>
                  <a:srgbClr val="252525"/>
                </a:solidFill>
                <a:latin typeface="Times New Roman"/>
                <a:cs typeface="Times New Roman"/>
              </a:rPr>
              <a:t>Diagram</a:t>
            </a:r>
            <a:r>
              <a:rPr dirty="0" sz="3200" spc="-1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252525"/>
                </a:solidFill>
                <a:latin typeface="Times New Roman"/>
                <a:cs typeface="Times New Roman"/>
              </a:rPr>
              <a:t>types</a:t>
            </a:r>
            <a:endParaRPr sz="32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900"/>
              </a:spcBef>
              <a:buClr>
                <a:srgbClr val="83992A"/>
              </a:buClr>
              <a:buSzPct val="75000"/>
              <a:buFont typeface="Arial"/>
              <a:buChar char="–"/>
              <a:tabLst>
                <a:tab pos="297815" algn="l"/>
                <a:tab pos="1499870" algn="l"/>
              </a:tabLst>
            </a:pPr>
            <a:r>
              <a:rPr dirty="0" sz="3200" spc="-35">
                <a:solidFill>
                  <a:srgbClr val="252525"/>
                </a:solidFill>
                <a:latin typeface="Times New Roman"/>
                <a:cs typeface="Times New Roman"/>
              </a:rPr>
              <a:t>Use</a:t>
            </a:r>
            <a:r>
              <a:rPr dirty="0" sz="3200" spc="-1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3200" spc="-25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dirty="0" sz="320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dirty="0" sz="3200" spc="-40">
                <a:solidFill>
                  <a:srgbClr val="252525"/>
                </a:solidFill>
                <a:latin typeface="Times New Roman"/>
                <a:cs typeface="Times New Roman"/>
              </a:rPr>
              <a:t>Graphical</a:t>
            </a:r>
            <a:r>
              <a:rPr dirty="0" sz="3200" spc="-1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3200" spc="-55">
                <a:solidFill>
                  <a:srgbClr val="252525"/>
                </a:solidFill>
                <a:latin typeface="Times New Roman"/>
                <a:cs typeface="Times New Roman"/>
              </a:rPr>
              <a:t>Model</a:t>
            </a:r>
            <a:endParaRPr sz="32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900"/>
              </a:spcBef>
              <a:buClr>
                <a:srgbClr val="83992A"/>
              </a:buClr>
              <a:buSzPct val="75000"/>
              <a:buFont typeface="Arial"/>
              <a:buChar char="–"/>
              <a:tabLst>
                <a:tab pos="297815" algn="l"/>
              </a:tabLst>
            </a:pPr>
            <a:r>
              <a:rPr dirty="0" sz="3200" spc="-35">
                <a:solidFill>
                  <a:srgbClr val="252525"/>
                </a:solidFill>
                <a:latin typeface="Times New Roman"/>
                <a:cs typeface="Times New Roman"/>
              </a:rPr>
              <a:t>Use</a:t>
            </a:r>
            <a:r>
              <a:rPr dirty="0" sz="3200" spc="-1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3200" spc="-85">
                <a:solidFill>
                  <a:srgbClr val="252525"/>
                </a:solidFill>
                <a:latin typeface="Times New Roman"/>
                <a:cs typeface="Times New Roman"/>
              </a:rPr>
              <a:t>case</a:t>
            </a:r>
            <a:r>
              <a:rPr dirty="0" sz="3200" spc="-114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252525"/>
                </a:solidFill>
                <a:latin typeface="Times New Roman"/>
                <a:cs typeface="Times New Roman"/>
              </a:rPr>
              <a:t>Modeling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95983" y="2421635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0">
                <a:moveTo>
                  <a:pt x="0" y="0"/>
                </a:moveTo>
                <a:lnTo>
                  <a:pt x="9407525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81431" rIns="0" bIns="0" rtlCol="0" vert="horz">
            <a:spAutoFit/>
          </a:bodyPr>
          <a:lstStyle/>
          <a:p>
            <a:pPr marL="2112645">
              <a:lnSpc>
                <a:spcPct val="100000"/>
              </a:lnSpc>
              <a:spcBef>
                <a:spcPts val="105"/>
              </a:spcBef>
            </a:pPr>
            <a:r>
              <a:rPr dirty="0" spc="-135"/>
              <a:t>System</a:t>
            </a:r>
            <a:r>
              <a:rPr dirty="0" spc="-120"/>
              <a:t> </a:t>
            </a:r>
            <a:r>
              <a:rPr dirty="0" spc="-85"/>
              <a:t>modeling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dirty="0" spc="-50"/>
              <a:t>3</a:t>
            </a:fld>
          </a:p>
        </p:txBody>
      </p:sp>
      <p:sp>
        <p:nvSpPr>
          <p:cNvPr id="4" name="object 4" descr=""/>
          <p:cNvSpPr txBox="1"/>
          <p:nvPr/>
        </p:nvSpPr>
        <p:spPr>
          <a:xfrm>
            <a:off x="1374394" y="2566796"/>
            <a:ext cx="9418320" cy="2732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257175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dirty="0" sz="2400" spc="-80">
                <a:solidFill>
                  <a:srgbClr val="252525"/>
                </a:solidFill>
                <a:latin typeface="Times New Roman"/>
                <a:cs typeface="Times New Roman"/>
              </a:rPr>
              <a:t>System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40">
                <a:solidFill>
                  <a:srgbClr val="252525"/>
                </a:solidFill>
                <a:latin typeface="Times New Roman"/>
                <a:cs typeface="Times New Roman"/>
              </a:rPr>
              <a:t>modeling</a:t>
            </a:r>
            <a:r>
              <a:rPr dirty="0" sz="240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40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process</a:t>
            </a:r>
            <a:r>
              <a:rPr dirty="0" sz="240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dirty="0" sz="2400" spc="2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45">
                <a:solidFill>
                  <a:srgbClr val="252525"/>
                </a:solidFill>
                <a:latin typeface="Times New Roman"/>
                <a:cs typeface="Times New Roman"/>
              </a:rPr>
              <a:t>developing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abstract</a:t>
            </a:r>
            <a:r>
              <a:rPr dirty="0" sz="240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models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dirty="0" sz="2400" spc="2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45">
                <a:solidFill>
                  <a:srgbClr val="252525"/>
                </a:solidFill>
                <a:latin typeface="Times New Roman"/>
                <a:cs typeface="Times New Roman"/>
              </a:rPr>
              <a:t>system, 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r>
              <a:rPr dirty="0" sz="240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each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model</a:t>
            </a:r>
            <a:r>
              <a:rPr dirty="0" sz="240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presenting</a:t>
            </a:r>
            <a:r>
              <a:rPr dirty="0" sz="240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2400" spc="-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different</a:t>
            </a:r>
            <a:r>
              <a:rPr dirty="0" sz="2400" spc="-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90">
                <a:solidFill>
                  <a:srgbClr val="252525"/>
                </a:solidFill>
                <a:latin typeface="Times New Roman"/>
                <a:cs typeface="Times New Roman"/>
              </a:rPr>
              <a:t>view</a:t>
            </a:r>
            <a:r>
              <a:rPr dirty="0" sz="240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or</a:t>
            </a:r>
            <a:r>
              <a:rPr dirty="0" sz="240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45">
                <a:solidFill>
                  <a:srgbClr val="252525"/>
                </a:solidFill>
                <a:latin typeface="Times New Roman"/>
                <a:cs typeface="Times New Roman"/>
              </a:rPr>
              <a:t>perspective</a:t>
            </a:r>
            <a:r>
              <a:rPr dirty="0" sz="240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dirty="0" sz="2400" spc="2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that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spcBef>
                <a:spcPts val="5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dirty="0" sz="2400" spc="-80">
                <a:solidFill>
                  <a:srgbClr val="252525"/>
                </a:solidFill>
                <a:latin typeface="Times New Roman"/>
                <a:cs typeface="Times New Roman"/>
              </a:rPr>
              <a:t>System</a:t>
            </a:r>
            <a:r>
              <a:rPr dirty="0" sz="240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40">
                <a:solidFill>
                  <a:srgbClr val="252525"/>
                </a:solidFill>
                <a:latin typeface="Times New Roman"/>
                <a:cs typeface="Times New Roman"/>
              </a:rPr>
              <a:t>modeling</a:t>
            </a:r>
            <a:r>
              <a:rPr dirty="0" sz="240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has</a:t>
            </a:r>
            <a:r>
              <a:rPr dirty="0" sz="2400" spc="-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now</a:t>
            </a:r>
            <a:r>
              <a:rPr dirty="0" sz="240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come</a:t>
            </a:r>
            <a:r>
              <a:rPr dirty="0" sz="2400" spc="-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dirty="0" sz="240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mean</a:t>
            </a:r>
            <a:r>
              <a:rPr dirty="0" sz="240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representing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240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60">
                <a:solidFill>
                  <a:srgbClr val="252525"/>
                </a:solidFill>
                <a:latin typeface="Times New Roman"/>
                <a:cs typeface="Times New Roman"/>
              </a:rPr>
              <a:t>system</a:t>
            </a:r>
            <a:r>
              <a:rPr dirty="0" sz="240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0">
                <a:solidFill>
                  <a:srgbClr val="252525"/>
                </a:solidFill>
                <a:latin typeface="Times New Roman"/>
                <a:cs typeface="Times New Roman"/>
              </a:rPr>
              <a:t>using</a:t>
            </a:r>
            <a:r>
              <a:rPr dirty="0" sz="2400" spc="-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some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kind</a:t>
            </a:r>
            <a:r>
              <a:rPr dirty="0" sz="2400" spc="-1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dirty="0" sz="2400" spc="19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0">
                <a:solidFill>
                  <a:srgbClr val="252525"/>
                </a:solidFill>
                <a:latin typeface="Times New Roman"/>
                <a:cs typeface="Times New Roman"/>
              </a:rPr>
              <a:t>graphical</a:t>
            </a:r>
            <a:r>
              <a:rPr dirty="0" sz="2400" spc="-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notation,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5">
                <a:solidFill>
                  <a:srgbClr val="252525"/>
                </a:solidFill>
                <a:latin typeface="Times New Roman"/>
                <a:cs typeface="Times New Roman"/>
              </a:rPr>
              <a:t>which</a:t>
            </a:r>
            <a:r>
              <a:rPr dirty="0" sz="240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dirty="0" sz="2400" spc="-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now</a:t>
            </a:r>
            <a:r>
              <a:rPr dirty="0" sz="2400" spc="-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almost</a:t>
            </a:r>
            <a:r>
              <a:rPr dirty="0" sz="2400" spc="-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35">
                <a:solidFill>
                  <a:srgbClr val="252525"/>
                </a:solidFill>
                <a:latin typeface="Times New Roman"/>
                <a:cs typeface="Times New Roman"/>
              </a:rPr>
              <a:t>always</a:t>
            </a:r>
            <a:r>
              <a:rPr dirty="0" sz="240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based</a:t>
            </a:r>
            <a:r>
              <a:rPr dirty="0" sz="240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dirty="0" sz="240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notations</a:t>
            </a:r>
            <a:r>
              <a:rPr dirty="0" sz="2400" spc="-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40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40">
                <a:solidFill>
                  <a:srgbClr val="252525"/>
                </a:solidFill>
                <a:latin typeface="Times New Roman"/>
                <a:cs typeface="Times New Roman"/>
              </a:rPr>
              <a:t>Unified</a:t>
            </a:r>
            <a:r>
              <a:rPr dirty="0" sz="240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60">
                <a:solidFill>
                  <a:srgbClr val="252525"/>
                </a:solidFill>
                <a:latin typeface="Times New Roman"/>
                <a:cs typeface="Times New Roman"/>
              </a:rPr>
              <a:t>Modeling</a:t>
            </a:r>
            <a:r>
              <a:rPr dirty="0" sz="240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70">
                <a:solidFill>
                  <a:srgbClr val="252525"/>
                </a:solidFill>
                <a:latin typeface="Times New Roman"/>
                <a:cs typeface="Times New Roman"/>
              </a:rPr>
              <a:t>Language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(UML).</a:t>
            </a:r>
            <a:endParaRPr sz="2400">
              <a:latin typeface="Times New Roman"/>
              <a:cs typeface="Times New Roman"/>
            </a:endParaRPr>
          </a:p>
          <a:p>
            <a:pPr marL="299085" marR="470534" indent="-287020">
              <a:lnSpc>
                <a:spcPct val="100000"/>
              </a:lnSpc>
              <a:spcBef>
                <a:spcPts val="5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dirty="0" sz="2400" spc="-80">
                <a:solidFill>
                  <a:srgbClr val="252525"/>
                </a:solidFill>
                <a:latin typeface="Times New Roman"/>
                <a:cs typeface="Times New Roman"/>
              </a:rPr>
              <a:t>System</a:t>
            </a:r>
            <a:r>
              <a:rPr dirty="0" sz="240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0">
                <a:solidFill>
                  <a:srgbClr val="252525"/>
                </a:solidFill>
                <a:latin typeface="Times New Roman"/>
                <a:cs typeface="Times New Roman"/>
              </a:rPr>
              <a:t>modelling</a:t>
            </a:r>
            <a:r>
              <a:rPr dirty="0" sz="240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helps</a:t>
            </a:r>
            <a:r>
              <a:rPr dirty="0" sz="240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40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75">
                <a:solidFill>
                  <a:srgbClr val="252525"/>
                </a:solidFill>
                <a:latin typeface="Times New Roman"/>
                <a:cs typeface="Times New Roman"/>
              </a:rPr>
              <a:t>analyst</a:t>
            </a:r>
            <a:r>
              <a:rPr dirty="0" sz="240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dirty="0" sz="240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understand</a:t>
            </a:r>
            <a:r>
              <a:rPr dirty="0" sz="240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40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0">
                <a:solidFill>
                  <a:srgbClr val="252525"/>
                </a:solidFill>
                <a:latin typeface="Times New Roman"/>
                <a:cs typeface="Times New Roman"/>
              </a:rPr>
              <a:t>functionality</a:t>
            </a:r>
            <a:r>
              <a:rPr dirty="0" sz="240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dirty="0" sz="2400" spc="2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dirty="0" sz="2400" spc="-50">
                <a:solidFill>
                  <a:srgbClr val="252525"/>
                </a:solidFill>
                <a:latin typeface="Times New Roman"/>
                <a:cs typeface="Times New Roman"/>
              </a:rPr>
              <a:t>system</a:t>
            </a:r>
            <a:r>
              <a:rPr dirty="0" sz="2400" spc="-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2400" spc="-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models</a:t>
            </a:r>
            <a:r>
              <a:rPr dirty="0" sz="2400" spc="-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dirty="0" sz="2400" spc="-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used</a:t>
            </a:r>
            <a:r>
              <a:rPr dirty="0" sz="240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dirty="0" sz="2400" spc="-9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252525"/>
                </a:solidFill>
                <a:latin typeface="Times New Roman"/>
                <a:cs typeface="Times New Roman"/>
              </a:rPr>
              <a:t>communicate</a:t>
            </a:r>
            <a:r>
              <a:rPr dirty="0" sz="240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r>
              <a:rPr dirty="0" sz="2400" spc="-9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customers.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95983" y="2421635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0">
                <a:moveTo>
                  <a:pt x="0" y="0"/>
                </a:moveTo>
                <a:lnTo>
                  <a:pt x="9407525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81431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dirty="0" spc="-75"/>
              <a:t>Existing</a:t>
            </a:r>
            <a:r>
              <a:rPr dirty="0" spc="-165"/>
              <a:t> </a:t>
            </a:r>
            <a:r>
              <a:rPr dirty="0"/>
              <a:t>and</a:t>
            </a:r>
            <a:r>
              <a:rPr dirty="0" spc="-155"/>
              <a:t> </a:t>
            </a:r>
            <a:r>
              <a:rPr dirty="0" spc="-30"/>
              <a:t>planned</a:t>
            </a:r>
            <a:r>
              <a:rPr dirty="0" spc="-150"/>
              <a:t> </a:t>
            </a:r>
            <a:r>
              <a:rPr dirty="0" spc="-100"/>
              <a:t>system</a:t>
            </a:r>
            <a:r>
              <a:rPr dirty="0" spc="-170"/>
              <a:t> </a:t>
            </a:r>
            <a:r>
              <a:rPr dirty="0" spc="-20"/>
              <a:t>models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dirty="0" spc="-50"/>
              <a:t>3</a:t>
            </a:fld>
          </a:p>
        </p:txBody>
      </p:sp>
      <p:sp>
        <p:nvSpPr>
          <p:cNvPr id="4" name="object 4" descr=""/>
          <p:cNvSpPr txBox="1"/>
          <p:nvPr/>
        </p:nvSpPr>
        <p:spPr>
          <a:xfrm>
            <a:off x="1373250" y="2537841"/>
            <a:ext cx="9448800" cy="308165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algn="just" marL="299085" marR="171450" indent="-287020">
              <a:lnSpc>
                <a:spcPct val="90100"/>
              </a:lnSpc>
              <a:spcBef>
                <a:spcPts val="355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</a:tabLst>
            </a:pPr>
            <a:r>
              <a:rPr dirty="0" sz="2200" spc="-55">
                <a:solidFill>
                  <a:srgbClr val="252525"/>
                </a:solidFill>
                <a:latin typeface="Times New Roman"/>
                <a:cs typeface="Times New Roman"/>
              </a:rPr>
              <a:t>Models</a:t>
            </a:r>
            <a:r>
              <a:rPr dirty="0" sz="2200" spc="-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dirty="0" sz="2200" spc="19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2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70">
                <a:solidFill>
                  <a:srgbClr val="252525"/>
                </a:solidFill>
                <a:latin typeface="Times New Roman"/>
                <a:cs typeface="Times New Roman"/>
              </a:rPr>
              <a:t>existing</a:t>
            </a:r>
            <a:r>
              <a:rPr dirty="0" sz="220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60">
                <a:solidFill>
                  <a:srgbClr val="252525"/>
                </a:solidFill>
                <a:latin typeface="Times New Roman"/>
                <a:cs typeface="Times New Roman"/>
              </a:rPr>
              <a:t>system</a:t>
            </a:r>
            <a:r>
              <a:rPr dirty="0" sz="220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dirty="0" sz="22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252525"/>
                </a:solidFill>
                <a:latin typeface="Times New Roman"/>
                <a:cs typeface="Times New Roman"/>
              </a:rPr>
              <a:t>used</a:t>
            </a:r>
            <a:r>
              <a:rPr dirty="0" sz="220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25">
                <a:solidFill>
                  <a:srgbClr val="252525"/>
                </a:solidFill>
                <a:latin typeface="Times New Roman"/>
                <a:cs typeface="Times New Roman"/>
              </a:rPr>
              <a:t>during</a:t>
            </a:r>
            <a:r>
              <a:rPr dirty="0" sz="220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30">
                <a:solidFill>
                  <a:srgbClr val="252525"/>
                </a:solidFill>
                <a:latin typeface="Times New Roman"/>
                <a:cs typeface="Times New Roman"/>
              </a:rPr>
              <a:t>requirements</a:t>
            </a:r>
            <a:r>
              <a:rPr dirty="0" sz="220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60">
                <a:solidFill>
                  <a:srgbClr val="252525"/>
                </a:solidFill>
                <a:latin typeface="Times New Roman"/>
                <a:cs typeface="Times New Roman"/>
              </a:rPr>
              <a:t>engineering.</a:t>
            </a:r>
            <a:r>
              <a:rPr dirty="0" sz="220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25">
                <a:solidFill>
                  <a:srgbClr val="252525"/>
                </a:solidFill>
                <a:latin typeface="Times New Roman"/>
                <a:cs typeface="Times New Roman"/>
              </a:rPr>
              <a:t>They</a:t>
            </a:r>
            <a:r>
              <a:rPr dirty="0" sz="220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20">
                <a:solidFill>
                  <a:srgbClr val="252525"/>
                </a:solidFill>
                <a:latin typeface="Times New Roman"/>
                <a:cs typeface="Times New Roman"/>
              </a:rPr>
              <a:t>help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dirty="0" sz="2200" spc="-9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90">
                <a:solidFill>
                  <a:srgbClr val="252525"/>
                </a:solidFill>
                <a:latin typeface="Times New Roman"/>
                <a:cs typeface="Times New Roman"/>
              </a:rPr>
              <a:t>clarify</a:t>
            </a:r>
            <a:r>
              <a:rPr dirty="0" sz="220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25">
                <a:solidFill>
                  <a:srgbClr val="252525"/>
                </a:solidFill>
                <a:latin typeface="Times New Roman"/>
                <a:cs typeface="Times New Roman"/>
              </a:rPr>
              <a:t>what</a:t>
            </a:r>
            <a:r>
              <a:rPr dirty="0" sz="22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2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60">
                <a:solidFill>
                  <a:srgbClr val="252525"/>
                </a:solidFill>
                <a:latin typeface="Times New Roman"/>
                <a:cs typeface="Times New Roman"/>
              </a:rPr>
              <a:t>existing</a:t>
            </a:r>
            <a:r>
              <a:rPr dirty="0" sz="22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60">
                <a:solidFill>
                  <a:srgbClr val="252525"/>
                </a:solidFill>
                <a:latin typeface="Times New Roman"/>
                <a:cs typeface="Times New Roman"/>
              </a:rPr>
              <a:t>system</a:t>
            </a:r>
            <a:r>
              <a:rPr dirty="0" sz="220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does</a:t>
            </a:r>
            <a:r>
              <a:rPr dirty="0" sz="2200" spc="-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220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r>
              <a:rPr dirty="0" sz="22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dirty="0" sz="220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252525"/>
                </a:solidFill>
                <a:latin typeface="Times New Roman"/>
                <a:cs typeface="Times New Roman"/>
              </a:rPr>
              <a:t>used</a:t>
            </a:r>
            <a:r>
              <a:rPr dirty="0" sz="220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20">
                <a:solidFill>
                  <a:srgbClr val="252525"/>
                </a:solidFill>
                <a:latin typeface="Times New Roman"/>
                <a:cs typeface="Times New Roman"/>
              </a:rPr>
              <a:t>as</a:t>
            </a:r>
            <a:r>
              <a:rPr dirty="0" sz="2200" spc="-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22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40">
                <a:solidFill>
                  <a:srgbClr val="252525"/>
                </a:solidFill>
                <a:latin typeface="Times New Roman"/>
                <a:cs typeface="Times New Roman"/>
              </a:rPr>
              <a:t>basis</a:t>
            </a:r>
            <a:r>
              <a:rPr dirty="0" sz="220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dirty="0" sz="22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60">
                <a:solidFill>
                  <a:srgbClr val="252525"/>
                </a:solidFill>
                <a:latin typeface="Times New Roman"/>
                <a:cs typeface="Times New Roman"/>
              </a:rPr>
              <a:t>discussing</a:t>
            </a:r>
            <a:r>
              <a:rPr dirty="0" sz="2200" spc="-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25">
                <a:solidFill>
                  <a:srgbClr val="252525"/>
                </a:solidFill>
                <a:latin typeface="Times New Roman"/>
                <a:cs typeface="Times New Roman"/>
              </a:rPr>
              <a:t>its </a:t>
            </a:r>
            <a:r>
              <a:rPr dirty="0" sz="2200" spc="-20">
                <a:solidFill>
                  <a:srgbClr val="252525"/>
                </a:solidFill>
                <a:latin typeface="Times New Roman"/>
                <a:cs typeface="Times New Roman"/>
              </a:rPr>
              <a:t>strengths</a:t>
            </a:r>
            <a:r>
              <a:rPr dirty="0" sz="220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220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70">
                <a:solidFill>
                  <a:srgbClr val="252525"/>
                </a:solidFill>
                <a:latin typeface="Times New Roman"/>
                <a:cs typeface="Times New Roman"/>
              </a:rPr>
              <a:t>weaknesses.</a:t>
            </a:r>
            <a:r>
              <a:rPr dirty="0" sz="220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These</a:t>
            </a:r>
            <a:r>
              <a:rPr dirty="0" sz="220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then</a:t>
            </a:r>
            <a:r>
              <a:rPr dirty="0" sz="22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45">
                <a:solidFill>
                  <a:srgbClr val="252525"/>
                </a:solidFill>
                <a:latin typeface="Times New Roman"/>
                <a:cs typeface="Times New Roman"/>
              </a:rPr>
              <a:t>lead</a:t>
            </a:r>
            <a:r>
              <a:rPr dirty="0" sz="220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dirty="0" sz="2200" spc="-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35">
                <a:solidFill>
                  <a:srgbClr val="252525"/>
                </a:solidFill>
                <a:latin typeface="Times New Roman"/>
                <a:cs typeface="Times New Roman"/>
              </a:rPr>
              <a:t>requirements</a:t>
            </a:r>
            <a:r>
              <a:rPr dirty="0" sz="220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dirty="0" sz="220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20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20">
                <a:solidFill>
                  <a:srgbClr val="252525"/>
                </a:solidFill>
                <a:latin typeface="Times New Roman"/>
                <a:cs typeface="Times New Roman"/>
              </a:rPr>
              <a:t>new</a:t>
            </a:r>
            <a:r>
              <a:rPr dirty="0" sz="220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252525"/>
                </a:solidFill>
                <a:latin typeface="Times New Roman"/>
                <a:cs typeface="Times New Roman"/>
              </a:rPr>
              <a:t>system.</a:t>
            </a:r>
            <a:endParaRPr sz="2200">
              <a:latin typeface="Times New Roman"/>
              <a:cs typeface="Times New Roman"/>
            </a:endParaRPr>
          </a:p>
          <a:p>
            <a:pPr algn="just" marL="299085" marR="5080" indent="-287020">
              <a:lnSpc>
                <a:spcPct val="90000"/>
              </a:lnSpc>
              <a:spcBef>
                <a:spcPts val="1130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</a:tabLst>
            </a:pPr>
            <a:r>
              <a:rPr dirty="0" sz="2200" spc="-40">
                <a:solidFill>
                  <a:srgbClr val="252525"/>
                </a:solidFill>
                <a:latin typeface="Times New Roman"/>
                <a:cs typeface="Times New Roman"/>
              </a:rPr>
              <a:t>Models</a:t>
            </a:r>
            <a:r>
              <a:rPr dirty="0" sz="220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dirty="0" sz="2200" spc="19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20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252525"/>
                </a:solidFill>
                <a:latin typeface="Times New Roman"/>
                <a:cs typeface="Times New Roman"/>
              </a:rPr>
              <a:t>new</a:t>
            </a:r>
            <a:r>
              <a:rPr dirty="0" sz="220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45">
                <a:solidFill>
                  <a:srgbClr val="252525"/>
                </a:solidFill>
                <a:latin typeface="Times New Roman"/>
                <a:cs typeface="Times New Roman"/>
              </a:rPr>
              <a:t>system</a:t>
            </a:r>
            <a:r>
              <a:rPr dirty="0" sz="220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dirty="0" sz="220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used</a:t>
            </a:r>
            <a:r>
              <a:rPr dirty="0" sz="220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25">
                <a:solidFill>
                  <a:srgbClr val="252525"/>
                </a:solidFill>
                <a:latin typeface="Times New Roman"/>
                <a:cs typeface="Times New Roman"/>
              </a:rPr>
              <a:t>during</a:t>
            </a:r>
            <a:r>
              <a:rPr dirty="0" sz="220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30">
                <a:solidFill>
                  <a:srgbClr val="252525"/>
                </a:solidFill>
                <a:latin typeface="Times New Roman"/>
                <a:cs typeface="Times New Roman"/>
              </a:rPr>
              <a:t>requirements </a:t>
            </a:r>
            <a:r>
              <a:rPr dirty="0" sz="2200" spc="-50">
                <a:solidFill>
                  <a:srgbClr val="252525"/>
                </a:solidFill>
                <a:latin typeface="Times New Roman"/>
                <a:cs typeface="Times New Roman"/>
              </a:rPr>
              <a:t>engineering</a:t>
            </a:r>
            <a:r>
              <a:rPr dirty="0" sz="220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dirty="0" sz="220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help</a:t>
            </a:r>
            <a:r>
              <a:rPr dirty="0" sz="220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252525"/>
                </a:solidFill>
                <a:latin typeface="Times New Roman"/>
                <a:cs typeface="Times New Roman"/>
              </a:rPr>
              <a:t>explain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200" spc="49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proposed</a:t>
            </a:r>
            <a:r>
              <a:rPr dirty="0" sz="2200" spc="5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requirements</a:t>
            </a:r>
            <a:r>
              <a:rPr dirty="0" sz="2200" spc="5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dirty="0" sz="2200" spc="484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other</a:t>
            </a:r>
            <a:r>
              <a:rPr dirty="0" sz="2200" spc="49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system</a:t>
            </a:r>
            <a:r>
              <a:rPr dirty="0" sz="2200" spc="4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stakeholders.</a:t>
            </a:r>
            <a:r>
              <a:rPr dirty="0" sz="2200" spc="49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Engineers</a:t>
            </a:r>
            <a:r>
              <a:rPr dirty="0" sz="2200" spc="4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use</a:t>
            </a:r>
            <a:r>
              <a:rPr dirty="0" sz="2200" spc="49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252525"/>
                </a:solidFill>
                <a:latin typeface="Times New Roman"/>
                <a:cs typeface="Times New Roman"/>
              </a:rPr>
              <a:t>these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models</a:t>
            </a:r>
            <a:r>
              <a:rPr dirty="0" sz="2200" spc="350">
                <a:solidFill>
                  <a:srgbClr val="252525"/>
                </a:solidFill>
                <a:latin typeface="Times New Roman"/>
                <a:cs typeface="Times New Roman"/>
              </a:rPr>
              <a:t> 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dirty="0" sz="2200" spc="355">
                <a:solidFill>
                  <a:srgbClr val="252525"/>
                </a:solidFill>
                <a:latin typeface="Times New Roman"/>
                <a:cs typeface="Times New Roman"/>
              </a:rPr>
              <a:t> 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discuss</a:t>
            </a:r>
            <a:r>
              <a:rPr dirty="0" sz="2200" spc="355">
                <a:solidFill>
                  <a:srgbClr val="252525"/>
                </a:solidFill>
                <a:latin typeface="Times New Roman"/>
                <a:cs typeface="Times New Roman"/>
              </a:rPr>
              <a:t> 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design</a:t>
            </a:r>
            <a:r>
              <a:rPr dirty="0" sz="2200" spc="350">
                <a:solidFill>
                  <a:srgbClr val="252525"/>
                </a:solidFill>
                <a:latin typeface="Times New Roman"/>
                <a:cs typeface="Times New Roman"/>
              </a:rPr>
              <a:t> 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proposals</a:t>
            </a:r>
            <a:r>
              <a:rPr dirty="0" sz="2200" spc="355">
                <a:solidFill>
                  <a:srgbClr val="252525"/>
                </a:solidFill>
                <a:latin typeface="Times New Roman"/>
                <a:cs typeface="Times New Roman"/>
              </a:rPr>
              <a:t> 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2200" spc="355">
                <a:solidFill>
                  <a:srgbClr val="252525"/>
                </a:solidFill>
                <a:latin typeface="Times New Roman"/>
                <a:cs typeface="Times New Roman"/>
              </a:rPr>
              <a:t> 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dirty="0" sz="2200" spc="350">
                <a:solidFill>
                  <a:srgbClr val="252525"/>
                </a:solidFill>
                <a:latin typeface="Times New Roman"/>
                <a:cs typeface="Times New Roman"/>
              </a:rPr>
              <a:t> 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document</a:t>
            </a:r>
            <a:r>
              <a:rPr dirty="0" sz="2200" spc="345">
                <a:solidFill>
                  <a:srgbClr val="252525"/>
                </a:solidFill>
                <a:latin typeface="Times New Roman"/>
                <a:cs typeface="Times New Roman"/>
              </a:rPr>
              <a:t> 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200" spc="355">
                <a:solidFill>
                  <a:srgbClr val="252525"/>
                </a:solidFill>
                <a:latin typeface="Times New Roman"/>
                <a:cs typeface="Times New Roman"/>
              </a:rPr>
              <a:t> 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system</a:t>
            </a:r>
            <a:r>
              <a:rPr dirty="0" sz="2200" spc="345">
                <a:solidFill>
                  <a:srgbClr val="252525"/>
                </a:solidFill>
                <a:latin typeface="Times New Roman"/>
                <a:cs typeface="Times New Roman"/>
              </a:rPr>
              <a:t>  </a:t>
            </a:r>
            <a:r>
              <a:rPr dirty="0" sz="2200" spc="-25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dirty="0" sz="2200" spc="-10">
                <a:solidFill>
                  <a:srgbClr val="252525"/>
                </a:solidFill>
                <a:latin typeface="Times New Roman"/>
                <a:cs typeface="Times New Roman"/>
              </a:rPr>
              <a:t>implementation.</a:t>
            </a:r>
            <a:endParaRPr sz="2200">
              <a:latin typeface="Times New Roman"/>
              <a:cs typeface="Times New Roman"/>
            </a:endParaRPr>
          </a:p>
          <a:p>
            <a:pPr algn="just" marL="299085" marR="728980" indent="-287020">
              <a:lnSpc>
                <a:spcPts val="2530"/>
              </a:lnSpc>
              <a:spcBef>
                <a:spcPts val="1040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</a:tabLst>
            </a:pP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dirty="0" sz="22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2200" spc="-55">
                <a:solidFill>
                  <a:srgbClr val="252525"/>
                </a:solidFill>
                <a:latin typeface="Times New Roman"/>
                <a:cs typeface="Times New Roman"/>
              </a:rPr>
              <a:t> model-</a:t>
            </a:r>
            <a:r>
              <a:rPr dirty="0" sz="2200" spc="-45">
                <a:solidFill>
                  <a:srgbClr val="252525"/>
                </a:solidFill>
                <a:latin typeface="Times New Roman"/>
                <a:cs typeface="Times New Roman"/>
              </a:rPr>
              <a:t>driven</a:t>
            </a:r>
            <a:r>
              <a:rPr dirty="0" sz="22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50">
                <a:solidFill>
                  <a:srgbClr val="252525"/>
                </a:solidFill>
                <a:latin typeface="Times New Roman"/>
                <a:cs typeface="Times New Roman"/>
              </a:rPr>
              <a:t>engineering</a:t>
            </a:r>
            <a:r>
              <a:rPr dirty="0" sz="22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35">
                <a:solidFill>
                  <a:srgbClr val="252525"/>
                </a:solidFill>
                <a:latin typeface="Times New Roman"/>
                <a:cs typeface="Times New Roman"/>
              </a:rPr>
              <a:t>process,</a:t>
            </a:r>
            <a:r>
              <a:rPr dirty="0" sz="220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it</a:t>
            </a:r>
            <a:r>
              <a:rPr dirty="0" sz="220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3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dirty="0" sz="22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35">
                <a:solidFill>
                  <a:srgbClr val="252525"/>
                </a:solidFill>
                <a:latin typeface="Times New Roman"/>
                <a:cs typeface="Times New Roman"/>
              </a:rPr>
              <a:t>possible</a:t>
            </a:r>
            <a:r>
              <a:rPr dirty="0" sz="220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dirty="0" sz="220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30">
                <a:solidFill>
                  <a:srgbClr val="252525"/>
                </a:solidFill>
                <a:latin typeface="Times New Roman"/>
                <a:cs typeface="Times New Roman"/>
              </a:rPr>
              <a:t>generate</a:t>
            </a:r>
            <a:r>
              <a:rPr dirty="0" sz="220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22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25">
                <a:solidFill>
                  <a:srgbClr val="252525"/>
                </a:solidFill>
                <a:latin typeface="Times New Roman"/>
                <a:cs typeface="Times New Roman"/>
              </a:rPr>
              <a:t>complete</a:t>
            </a:r>
            <a:r>
              <a:rPr dirty="0" sz="220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25">
                <a:solidFill>
                  <a:srgbClr val="252525"/>
                </a:solidFill>
                <a:latin typeface="Times New Roman"/>
                <a:cs typeface="Times New Roman"/>
              </a:rPr>
              <a:t>or </a:t>
            </a:r>
            <a:r>
              <a:rPr dirty="0" sz="2200" spc="-35">
                <a:solidFill>
                  <a:srgbClr val="252525"/>
                </a:solidFill>
                <a:latin typeface="Times New Roman"/>
                <a:cs typeface="Times New Roman"/>
              </a:rPr>
              <a:t>partial </a:t>
            </a:r>
            <a:r>
              <a:rPr dirty="0" sz="2200" spc="-60">
                <a:solidFill>
                  <a:srgbClr val="252525"/>
                </a:solidFill>
                <a:latin typeface="Times New Roman"/>
                <a:cs typeface="Times New Roman"/>
              </a:rPr>
              <a:t>system </a:t>
            </a:r>
            <a:r>
              <a:rPr dirty="0" sz="2200" spc="-35">
                <a:solidFill>
                  <a:srgbClr val="252525"/>
                </a:solidFill>
                <a:latin typeface="Times New Roman"/>
                <a:cs typeface="Times New Roman"/>
              </a:rPr>
              <a:t>implementation</a:t>
            </a:r>
            <a:r>
              <a:rPr dirty="0" sz="22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from</a:t>
            </a:r>
            <a:r>
              <a:rPr dirty="0" sz="220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20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60">
                <a:solidFill>
                  <a:srgbClr val="252525"/>
                </a:solidFill>
                <a:latin typeface="Times New Roman"/>
                <a:cs typeface="Times New Roman"/>
              </a:rPr>
              <a:t>system </a:t>
            </a:r>
            <a:r>
              <a:rPr dirty="0" sz="2200" spc="-10">
                <a:solidFill>
                  <a:srgbClr val="252525"/>
                </a:solidFill>
                <a:latin typeface="Times New Roman"/>
                <a:cs typeface="Times New Roman"/>
              </a:rPr>
              <a:t>model.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95983" y="2421635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0">
                <a:moveTo>
                  <a:pt x="0" y="0"/>
                </a:moveTo>
                <a:lnTo>
                  <a:pt x="9407525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81431" rIns="0" bIns="0" rtlCol="0" vert="horz">
            <a:spAutoFit/>
          </a:bodyPr>
          <a:lstStyle/>
          <a:p>
            <a:pPr marL="1805939">
              <a:lnSpc>
                <a:spcPct val="100000"/>
              </a:lnSpc>
              <a:spcBef>
                <a:spcPts val="105"/>
              </a:spcBef>
            </a:pPr>
            <a:r>
              <a:rPr dirty="0" spc="-135"/>
              <a:t>System</a:t>
            </a:r>
            <a:r>
              <a:rPr dirty="0" spc="-120"/>
              <a:t> </a:t>
            </a:r>
            <a:r>
              <a:rPr dirty="0" spc="-85"/>
              <a:t>perspectives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dirty="0" spc="-50"/>
              <a:t>3</a:t>
            </a:fld>
          </a:p>
        </p:txBody>
      </p:sp>
      <p:sp>
        <p:nvSpPr>
          <p:cNvPr id="4" name="object 4" descr=""/>
          <p:cNvSpPr txBox="1"/>
          <p:nvPr/>
        </p:nvSpPr>
        <p:spPr>
          <a:xfrm>
            <a:off x="1374394" y="2566796"/>
            <a:ext cx="9408795" cy="3171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An</a:t>
            </a:r>
            <a:r>
              <a:rPr dirty="0" sz="2400" spc="-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FF0000"/>
                </a:solidFill>
                <a:latin typeface="Times New Roman"/>
                <a:cs typeface="Times New Roman"/>
              </a:rPr>
              <a:t>external</a:t>
            </a:r>
            <a:r>
              <a:rPr dirty="0" sz="2400" spc="-6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0">
                <a:solidFill>
                  <a:srgbClr val="FF0000"/>
                </a:solidFill>
                <a:latin typeface="Times New Roman"/>
                <a:cs typeface="Times New Roman"/>
              </a:rPr>
              <a:t>perspective, </a:t>
            </a:r>
            <a:r>
              <a:rPr dirty="0" sz="2400" spc="-35">
                <a:solidFill>
                  <a:srgbClr val="252525"/>
                </a:solidFill>
                <a:latin typeface="Times New Roman"/>
                <a:cs typeface="Times New Roman"/>
              </a:rPr>
              <a:t>where</a:t>
            </a:r>
            <a:r>
              <a:rPr dirty="0" sz="240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45">
                <a:solidFill>
                  <a:srgbClr val="252525"/>
                </a:solidFill>
                <a:latin typeface="Times New Roman"/>
                <a:cs typeface="Times New Roman"/>
              </a:rPr>
              <a:t>you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model</a:t>
            </a:r>
            <a:r>
              <a:rPr dirty="0" sz="240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40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context</a:t>
            </a:r>
            <a:r>
              <a:rPr dirty="0" sz="240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or</a:t>
            </a:r>
            <a:r>
              <a:rPr dirty="0" sz="2400" spc="-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environment</a:t>
            </a:r>
            <a:r>
              <a:rPr dirty="0" sz="240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dirty="0" sz="2400" spc="2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  <a:p>
            <a:pPr marL="299085" marR="670560" indent="-287020">
              <a:lnSpc>
                <a:spcPct val="100000"/>
              </a:lnSpc>
              <a:spcBef>
                <a:spcPts val="5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An</a:t>
            </a:r>
            <a:r>
              <a:rPr dirty="0" sz="2400" spc="-9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FF0000"/>
                </a:solidFill>
                <a:latin typeface="Times New Roman"/>
                <a:cs typeface="Times New Roman"/>
              </a:rPr>
              <a:t>interaction</a:t>
            </a:r>
            <a:r>
              <a:rPr dirty="0" sz="2400" spc="-6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0">
                <a:solidFill>
                  <a:srgbClr val="FF0000"/>
                </a:solidFill>
                <a:latin typeface="Times New Roman"/>
                <a:cs typeface="Times New Roman"/>
              </a:rPr>
              <a:t>perspective</a:t>
            </a:r>
            <a:r>
              <a:rPr dirty="0" sz="2400" spc="-50">
                <a:solidFill>
                  <a:srgbClr val="252525"/>
                </a:solidFill>
                <a:latin typeface="Times New Roman"/>
                <a:cs typeface="Times New Roman"/>
              </a:rPr>
              <a:t>,</a:t>
            </a:r>
            <a:r>
              <a:rPr dirty="0" sz="2400" spc="-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40">
                <a:solidFill>
                  <a:srgbClr val="252525"/>
                </a:solidFill>
                <a:latin typeface="Times New Roman"/>
                <a:cs typeface="Times New Roman"/>
              </a:rPr>
              <a:t>where</a:t>
            </a:r>
            <a:r>
              <a:rPr dirty="0" sz="240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45">
                <a:solidFill>
                  <a:srgbClr val="252525"/>
                </a:solidFill>
                <a:latin typeface="Times New Roman"/>
                <a:cs typeface="Times New Roman"/>
              </a:rPr>
              <a:t>you</a:t>
            </a:r>
            <a:r>
              <a:rPr dirty="0" sz="2400" spc="-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model</a:t>
            </a:r>
            <a:r>
              <a:rPr dirty="0" sz="240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400" spc="-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252525"/>
                </a:solidFill>
                <a:latin typeface="Times New Roman"/>
                <a:cs typeface="Times New Roman"/>
              </a:rPr>
              <a:t>interactions</a:t>
            </a:r>
            <a:r>
              <a:rPr dirty="0" sz="2400" spc="-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between</a:t>
            </a:r>
            <a:r>
              <a:rPr dirty="0" sz="240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0">
                <a:solidFill>
                  <a:srgbClr val="252525"/>
                </a:solidFill>
                <a:latin typeface="Times New Roman"/>
                <a:cs typeface="Times New Roman"/>
              </a:rPr>
              <a:t>a system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its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environment,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or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between</a:t>
            </a:r>
            <a:r>
              <a:rPr dirty="0" sz="240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components</a:t>
            </a:r>
            <a:r>
              <a:rPr dirty="0" sz="240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dirty="0" sz="2400" spc="2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240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  <a:p>
            <a:pPr marL="299085" marR="348615" indent="-287020">
              <a:lnSpc>
                <a:spcPct val="100000"/>
              </a:lnSpc>
              <a:spcBef>
                <a:spcPts val="5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240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FF0000"/>
                </a:solidFill>
                <a:latin typeface="Times New Roman"/>
                <a:cs typeface="Times New Roman"/>
              </a:rPr>
              <a:t>structural</a:t>
            </a:r>
            <a:r>
              <a:rPr dirty="0" sz="2400" spc="-6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0">
                <a:solidFill>
                  <a:srgbClr val="FF0000"/>
                </a:solidFill>
                <a:latin typeface="Times New Roman"/>
                <a:cs typeface="Times New Roman"/>
              </a:rPr>
              <a:t>perspective</a:t>
            </a:r>
            <a:r>
              <a:rPr dirty="0" sz="2400" spc="-50">
                <a:solidFill>
                  <a:srgbClr val="252525"/>
                </a:solidFill>
                <a:latin typeface="Times New Roman"/>
                <a:cs typeface="Times New Roman"/>
              </a:rPr>
              <a:t>,</a:t>
            </a:r>
            <a:r>
              <a:rPr dirty="0" sz="240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40">
                <a:solidFill>
                  <a:srgbClr val="252525"/>
                </a:solidFill>
                <a:latin typeface="Times New Roman"/>
                <a:cs typeface="Times New Roman"/>
              </a:rPr>
              <a:t>where</a:t>
            </a:r>
            <a:r>
              <a:rPr dirty="0" sz="240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0">
                <a:solidFill>
                  <a:srgbClr val="252525"/>
                </a:solidFill>
                <a:latin typeface="Times New Roman"/>
                <a:cs typeface="Times New Roman"/>
              </a:rPr>
              <a:t>you</a:t>
            </a:r>
            <a:r>
              <a:rPr dirty="0" sz="240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model</a:t>
            </a:r>
            <a:r>
              <a:rPr dirty="0" sz="240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40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252525"/>
                </a:solidFill>
                <a:latin typeface="Times New Roman"/>
                <a:cs typeface="Times New Roman"/>
              </a:rPr>
              <a:t>organization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dirty="0" sz="2400" spc="2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2400" spc="-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60">
                <a:solidFill>
                  <a:srgbClr val="252525"/>
                </a:solidFill>
                <a:latin typeface="Times New Roman"/>
                <a:cs typeface="Times New Roman"/>
              </a:rPr>
              <a:t>system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or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structure</a:t>
            </a:r>
            <a:r>
              <a:rPr dirty="0" sz="240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dirty="0" sz="2400" spc="204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dirty="0" sz="240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that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dirty="0" sz="240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processed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70">
                <a:solidFill>
                  <a:srgbClr val="252525"/>
                </a:solidFill>
                <a:latin typeface="Times New Roman"/>
                <a:cs typeface="Times New Roman"/>
              </a:rPr>
              <a:t>by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40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  <a:p>
            <a:pPr marL="299085" marR="587375" indent="-287020">
              <a:lnSpc>
                <a:spcPct val="100000"/>
              </a:lnSpc>
              <a:spcBef>
                <a:spcPts val="5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2400" spc="-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5">
                <a:solidFill>
                  <a:srgbClr val="FF0000"/>
                </a:solidFill>
                <a:latin typeface="Times New Roman"/>
                <a:cs typeface="Times New Roman"/>
              </a:rPr>
              <a:t>behavioral</a:t>
            </a:r>
            <a:r>
              <a:rPr dirty="0" sz="2400" spc="-7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0">
                <a:solidFill>
                  <a:srgbClr val="FF0000"/>
                </a:solidFill>
                <a:latin typeface="Times New Roman"/>
                <a:cs typeface="Times New Roman"/>
              </a:rPr>
              <a:t>perspective</a:t>
            </a:r>
            <a:r>
              <a:rPr dirty="0" sz="2400" spc="-50">
                <a:solidFill>
                  <a:srgbClr val="252525"/>
                </a:solidFill>
                <a:latin typeface="Times New Roman"/>
                <a:cs typeface="Times New Roman"/>
              </a:rPr>
              <a:t>,</a:t>
            </a:r>
            <a:r>
              <a:rPr dirty="0" sz="240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252525"/>
                </a:solidFill>
                <a:latin typeface="Times New Roman"/>
                <a:cs typeface="Times New Roman"/>
              </a:rPr>
              <a:t>where</a:t>
            </a:r>
            <a:r>
              <a:rPr dirty="0" sz="2400" spc="-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45">
                <a:solidFill>
                  <a:srgbClr val="252525"/>
                </a:solidFill>
                <a:latin typeface="Times New Roman"/>
                <a:cs typeface="Times New Roman"/>
              </a:rPr>
              <a:t>you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model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40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70">
                <a:solidFill>
                  <a:srgbClr val="252525"/>
                </a:solidFill>
                <a:latin typeface="Times New Roman"/>
                <a:cs typeface="Times New Roman"/>
              </a:rPr>
              <a:t>dynamic</a:t>
            </a:r>
            <a:r>
              <a:rPr dirty="0" sz="2400" spc="-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252525"/>
                </a:solidFill>
                <a:latin typeface="Times New Roman"/>
                <a:cs typeface="Times New Roman"/>
              </a:rPr>
              <a:t>behavior</a:t>
            </a:r>
            <a:r>
              <a:rPr dirty="0" sz="240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dirty="0" sz="2400" spc="2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dirty="0" sz="2400" spc="-50">
                <a:solidFill>
                  <a:srgbClr val="252525"/>
                </a:solidFill>
                <a:latin typeface="Times New Roman"/>
                <a:cs typeface="Times New Roman"/>
              </a:rPr>
              <a:t>system</a:t>
            </a:r>
            <a:r>
              <a:rPr dirty="0" sz="2400" spc="-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240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how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it</a:t>
            </a:r>
            <a:r>
              <a:rPr dirty="0" sz="240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responds</a:t>
            </a:r>
            <a:r>
              <a:rPr dirty="0" sz="240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dirty="0" sz="240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events.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2200" y="1205483"/>
            <a:ext cx="7848600" cy="50429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93311" y="440816"/>
            <a:ext cx="434975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10"/>
              <a:t>UML</a:t>
            </a:r>
            <a:r>
              <a:rPr dirty="0" spc="-160"/>
              <a:t> </a:t>
            </a:r>
            <a:r>
              <a:rPr dirty="0" spc="-80"/>
              <a:t>diagram</a:t>
            </a:r>
            <a:r>
              <a:rPr dirty="0" spc="-155"/>
              <a:t> </a:t>
            </a:r>
            <a:r>
              <a:rPr dirty="0" spc="-80"/>
              <a:t>types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dirty="0" spc="-50"/>
              <a:t>3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35"/>
              <a:t>Activity</a:t>
            </a:r>
            <a:r>
              <a:rPr dirty="0" sz="4000" spc="-90"/>
              <a:t> </a:t>
            </a:r>
            <a:r>
              <a:rPr dirty="0" sz="4000" spc="-55"/>
              <a:t>Diagram</a:t>
            </a:r>
            <a:endParaRPr sz="4000"/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dirty="0" spc="-50"/>
              <a:t>3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566417"/>
            <a:ext cx="1060577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Show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activities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involved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2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processing.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They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2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used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to </a:t>
            </a:r>
            <a:r>
              <a:rPr dirty="0" sz="2400">
                <a:latin typeface="Times New Roman"/>
                <a:cs typeface="Times New Roman"/>
              </a:rPr>
              <a:t>describe</a:t>
            </a:r>
            <a:r>
              <a:rPr dirty="0" sz="2400" spc="2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2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business</a:t>
            </a:r>
            <a:r>
              <a:rPr dirty="0" sz="2400" spc="2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workflow</a:t>
            </a:r>
            <a:r>
              <a:rPr dirty="0" sz="2400" spc="2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25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2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operational</a:t>
            </a:r>
            <a:r>
              <a:rPr dirty="0" sz="2400" spc="2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workflow</a:t>
            </a:r>
            <a:r>
              <a:rPr dirty="0" sz="2400" spc="2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5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any</a:t>
            </a:r>
            <a:r>
              <a:rPr dirty="0" sz="2400" spc="2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component</a:t>
            </a:r>
            <a:r>
              <a:rPr dirty="0" sz="2400" spc="2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260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a </a:t>
            </a:r>
            <a:r>
              <a:rPr dirty="0" sz="2400" spc="-10"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395983" y="803148"/>
            <a:ext cx="10034270" cy="5166360"/>
            <a:chOff x="1395983" y="803148"/>
            <a:chExt cx="10034270" cy="5166360"/>
          </a:xfrm>
        </p:grpSpPr>
        <p:sp>
          <p:nvSpPr>
            <p:cNvPr id="3" name="object 3" descr=""/>
            <p:cNvSpPr/>
            <p:nvPr/>
          </p:nvSpPr>
          <p:spPr>
            <a:xfrm>
              <a:off x="1395983" y="2421636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525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3199" y="803148"/>
              <a:ext cx="4876800" cy="516636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42185" y="574928"/>
            <a:ext cx="4053204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Use</a:t>
            </a:r>
            <a:r>
              <a:rPr dirty="0" spc="-220"/>
              <a:t> </a:t>
            </a:r>
            <a:r>
              <a:rPr dirty="0" spc="-110"/>
              <a:t>Case</a:t>
            </a:r>
            <a:r>
              <a:rPr dirty="0" spc="-165"/>
              <a:t> </a:t>
            </a:r>
            <a:r>
              <a:rPr dirty="0" spc="-45"/>
              <a:t>Diagram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dirty="0" spc="-50"/>
              <a:t>3</a:t>
            </a:fld>
          </a:p>
        </p:txBody>
      </p:sp>
      <p:sp>
        <p:nvSpPr>
          <p:cNvPr id="6" name="object 6" descr=""/>
          <p:cNvSpPr txBox="1"/>
          <p:nvPr/>
        </p:nvSpPr>
        <p:spPr>
          <a:xfrm>
            <a:off x="1737741" y="1529537"/>
            <a:ext cx="4257675" cy="25863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895600" algn="l"/>
              </a:tabLst>
            </a:pPr>
            <a:r>
              <a:rPr dirty="0" sz="2800" spc="-20">
                <a:latin typeface="Times New Roman"/>
                <a:cs typeface="Times New Roman"/>
              </a:rPr>
              <a:t>Use</a:t>
            </a:r>
            <a:r>
              <a:rPr dirty="0" sz="2800" spc="-135">
                <a:latin typeface="Times New Roman"/>
                <a:cs typeface="Times New Roman"/>
              </a:rPr>
              <a:t> </a:t>
            </a:r>
            <a:r>
              <a:rPr dirty="0" sz="2800" spc="-55">
                <a:latin typeface="Times New Roman"/>
                <a:cs typeface="Times New Roman"/>
              </a:rPr>
              <a:t>case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-60">
                <a:latin typeface="Times New Roman"/>
                <a:cs typeface="Times New Roman"/>
              </a:rPr>
              <a:t>diagrams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-125">
                <a:latin typeface="Times New Roman"/>
                <a:cs typeface="Times New Roman"/>
              </a:rPr>
              <a:t>give</a:t>
            </a:r>
            <a:r>
              <a:rPr dirty="0" sz="2800" spc="-50">
                <a:latin typeface="Times New Roman"/>
                <a:cs typeface="Times New Roman"/>
              </a:rPr>
              <a:t> a </a:t>
            </a:r>
            <a:r>
              <a:rPr dirty="0" sz="2800" spc="-40">
                <a:latin typeface="Times New Roman"/>
                <a:cs typeface="Times New Roman"/>
              </a:rPr>
              <a:t>graphic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-75">
                <a:latin typeface="Times New Roman"/>
                <a:cs typeface="Times New Roman"/>
              </a:rPr>
              <a:t>overview </a:t>
            </a:r>
            <a:r>
              <a:rPr dirty="0" sz="2800" spc="-25">
                <a:latin typeface="Times New Roman"/>
                <a:cs typeface="Times New Roman"/>
              </a:rPr>
              <a:t>of</a:t>
            </a:r>
            <a:r>
              <a:rPr dirty="0" sz="2800">
                <a:latin typeface="Times New Roman"/>
                <a:cs typeface="Times New Roman"/>
              </a:rPr>
              <a:t>	the</a:t>
            </a:r>
            <a:r>
              <a:rPr dirty="0" sz="2800" spc="-35">
                <a:latin typeface="Times New Roman"/>
                <a:cs typeface="Times New Roman"/>
              </a:rPr>
              <a:t> actors </a:t>
            </a:r>
            <a:r>
              <a:rPr dirty="0" sz="2800" spc="-75">
                <a:latin typeface="Times New Roman"/>
                <a:cs typeface="Times New Roman"/>
              </a:rPr>
              <a:t>involved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-70">
                <a:latin typeface="Times New Roman"/>
                <a:cs typeface="Times New Roman"/>
              </a:rPr>
              <a:t>system,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different </a:t>
            </a:r>
            <a:r>
              <a:rPr dirty="0" sz="2800" spc="-25">
                <a:latin typeface="Times New Roman"/>
                <a:cs typeface="Times New Roman"/>
              </a:rPr>
              <a:t>functions</a:t>
            </a:r>
            <a:r>
              <a:rPr dirty="0" sz="2800" spc="-14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needed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 spc="-90">
                <a:latin typeface="Times New Roman"/>
                <a:cs typeface="Times New Roman"/>
              </a:rPr>
              <a:t>by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those actors</a:t>
            </a:r>
            <a:r>
              <a:rPr dirty="0" sz="2800" spc="-1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1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how</a:t>
            </a:r>
            <a:r>
              <a:rPr dirty="0" sz="2800" spc="-13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these</a:t>
            </a:r>
            <a:r>
              <a:rPr dirty="0" sz="2800" spc="-14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different </a:t>
            </a:r>
            <a:r>
              <a:rPr dirty="0" sz="2800" spc="-25">
                <a:latin typeface="Times New Roman"/>
                <a:cs typeface="Times New Roman"/>
              </a:rPr>
              <a:t>functions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interact.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95983" y="2421635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0">
                <a:moveTo>
                  <a:pt x="0" y="0"/>
                </a:moveTo>
                <a:lnTo>
                  <a:pt x="9407525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7898" y="1396745"/>
            <a:ext cx="409511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90"/>
              <a:t>Sequence</a:t>
            </a:r>
            <a:r>
              <a:rPr dirty="0" spc="-125"/>
              <a:t> </a:t>
            </a:r>
            <a:r>
              <a:rPr dirty="0" spc="-65"/>
              <a:t>Diagram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1515" y="1371600"/>
            <a:ext cx="5105399" cy="506120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983994" y="2560701"/>
            <a:ext cx="3093720" cy="2466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dirty="0" sz="3200" spc="-30">
                <a:latin typeface="Times New Roman"/>
                <a:cs typeface="Times New Roman"/>
              </a:rPr>
              <a:t>show</a:t>
            </a:r>
            <a:r>
              <a:rPr dirty="0" sz="3200" spc="-17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how</a:t>
            </a:r>
            <a:r>
              <a:rPr dirty="0" sz="3200" spc="-17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objects </a:t>
            </a:r>
            <a:r>
              <a:rPr dirty="0" sz="3200" spc="-30">
                <a:latin typeface="Times New Roman"/>
                <a:cs typeface="Times New Roman"/>
              </a:rPr>
              <a:t>interact</a:t>
            </a:r>
            <a:r>
              <a:rPr dirty="0" sz="3200" spc="-130">
                <a:latin typeface="Times New Roman"/>
                <a:cs typeface="Times New Roman"/>
              </a:rPr>
              <a:t> </a:t>
            </a:r>
            <a:r>
              <a:rPr dirty="0" sz="3200" spc="-40">
                <a:latin typeface="Times New Roman"/>
                <a:cs typeface="Times New Roman"/>
              </a:rPr>
              <a:t>with</a:t>
            </a:r>
            <a:r>
              <a:rPr dirty="0" sz="3200" spc="-15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each </a:t>
            </a:r>
            <a:r>
              <a:rPr dirty="0" sz="3200">
                <a:latin typeface="Times New Roman"/>
                <a:cs typeface="Times New Roman"/>
              </a:rPr>
              <a:t>other</a:t>
            </a:r>
            <a:r>
              <a:rPr dirty="0" sz="3200" spc="-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and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-5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order </a:t>
            </a:r>
            <a:r>
              <a:rPr dirty="0" sz="3200">
                <a:latin typeface="Times New Roman"/>
                <a:cs typeface="Times New Roman"/>
              </a:rPr>
              <a:t>those</a:t>
            </a:r>
            <a:r>
              <a:rPr dirty="0" sz="3200" spc="-7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interactions occur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2024-04-04T16:33:45Z</dcterms:created>
  <dcterms:modified xsi:type="dcterms:W3CDTF">2024-04-04T16:33:45Z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2024-04-04T00:00:00Z</vt:filetime>
  </property>
  <property fmtid="{D5CDD505-2E9C-101B-9397-08002B2CF9AE}" pid="5" name="Producer">
    <vt:lpwstr>3-Heights(TM) PDF Security Shell 4.8.25.2 (http://www.pdf-tools.com)</vt:lpwstr>
  </property>
</Properties>
</file>