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69" r:id="rId16"/>
    <p:sldId id="290" r:id="rId17"/>
    <p:sldId id="291" r:id="rId18"/>
    <p:sldId id="271" r:id="rId19"/>
    <p:sldId id="297" r:id="rId20"/>
    <p:sldId id="298" r:id="rId21"/>
    <p:sldId id="299" r:id="rId22"/>
    <p:sldId id="300" r:id="rId23"/>
    <p:sldId id="304" r:id="rId24"/>
    <p:sldId id="301" r:id="rId25"/>
    <p:sldId id="302" r:id="rId26"/>
    <p:sldId id="303" r:id="rId27"/>
    <p:sldId id="305" r:id="rId28"/>
    <p:sldId id="306" r:id="rId29"/>
    <p:sldId id="307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0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21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788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137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668" y="4560570"/>
            <a:ext cx="5366173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3425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41653" indent="-241653"/>
            <a:r>
              <a:rPr lang="en-US" altLang="en-US"/>
              <a:t>The slides for this text are organized into chapters. This lecture covers relational algebra, from Chapter 4. The relational calculus part can be found in Chapter 4, Part B.</a:t>
            </a:r>
          </a:p>
          <a:p>
            <a:pPr marL="241653" indent="-241653"/>
            <a:r>
              <a:rPr lang="en-US" altLang="en-US"/>
              <a:t>Examples are used extensively.  The text and chapter exercises contain numerous additional examples, and I often ask students to do several of these as assignments.</a:t>
            </a:r>
          </a:p>
          <a:p>
            <a:pPr marL="241653" indent="-241653"/>
            <a:r>
              <a:rPr lang="en-US" altLang="en-US"/>
              <a:t>This material is important for two reasons:</a:t>
            </a:r>
          </a:p>
          <a:p>
            <a:pPr marL="241653" indent="-241653">
              <a:buFontTx/>
              <a:buChar char="•"/>
            </a:pPr>
            <a:r>
              <a:rPr lang="en-US" altLang="en-US"/>
              <a:t>It is a foundation for SQL.  This is an important reason to cover algebra in detail, but the discussion of SQL in the book does NOT depend on a detailed understanding of algebra. Instructors who prefer to explain the basic algebra operators and skip the discussion of how to write a wide range of queries in algebra can safely do so.</a:t>
            </a:r>
          </a:p>
          <a:p>
            <a:pPr marL="241653" indent="-241653">
              <a:buFontTx/>
              <a:buChar char="•"/>
            </a:pPr>
            <a:r>
              <a:rPr lang="en-US" altLang="en-US"/>
              <a:t>It is a foundation for query processing.  Students need to know what each operator does, and how they can be composed in queries. Again, it is possible to skip a detailed discussion of how to write complex queries in algebra, and this is left to the instructor’s discretion.	</a:t>
            </a:r>
          </a:p>
        </p:txBody>
      </p:sp>
      <p:sp>
        <p:nvSpPr>
          <p:cNvPr id="174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738757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5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11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24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68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12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63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13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08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14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94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14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41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14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6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16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6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41653" indent="-241653"/>
            <a:r>
              <a:rPr lang="en-US" altLang="en-US"/>
              <a:t>The slides for this text are organized into chapters. This lecture covers relational algebra, from Chapter 4. The relational calculus part can be found in Chapter 4, Part B.</a:t>
            </a:r>
          </a:p>
          <a:p>
            <a:pPr marL="241653" indent="-241653"/>
            <a:r>
              <a:rPr lang="en-US" altLang="en-US"/>
              <a:t>Examples are used extensively.  The text and chapter exercises contain numerous additional examples, and I often ask students to do several of these as assignments.</a:t>
            </a:r>
          </a:p>
          <a:p>
            <a:pPr marL="241653" indent="-241653"/>
            <a:r>
              <a:rPr lang="en-US" altLang="en-US"/>
              <a:t>This material is important for two reasons:</a:t>
            </a:r>
          </a:p>
          <a:p>
            <a:pPr marL="241653" indent="-241653">
              <a:buFontTx/>
              <a:buChar char="•"/>
            </a:pPr>
            <a:r>
              <a:rPr lang="en-US" altLang="en-US"/>
              <a:t>It is a foundation for SQL.  This is an important reason to cover algebra in detail, but the discussion of SQL in the book does NOT depend on a detailed understanding of algebra. Instructors who prefer to explain the basic algebra operators and skip the discussion of how to write a wide range of queries in algebra can safely do so.</a:t>
            </a:r>
          </a:p>
          <a:p>
            <a:pPr marL="241653" indent="-241653">
              <a:buFontTx/>
              <a:buChar char="•"/>
            </a:pPr>
            <a:r>
              <a:rPr lang="en-US" altLang="en-US"/>
              <a:t>It is a foundation for query processing.  Students need to know what each operator does, and how they can be composed in queries. Again, it is possible to skip a detailed discussion of how to write complex queries in algebra, and this is left to the instructor’s discretion.	</a:t>
            </a:r>
          </a:p>
        </p:txBody>
      </p:sp>
      <p:sp>
        <p:nvSpPr>
          <p:cNvPr id="174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10174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2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39853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98673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4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2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5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71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41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7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46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8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57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143588" y="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43588" y="9121140"/>
            <a:ext cx="3171613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9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6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5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23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68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1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8" Type="http://schemas.openxmlformats.org/officeDocument/2006/relationships/image" Target="../media/image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.png"/><Relationship Id="rId10" Type="http://schemas.openxmlformats.org/officeDocument/2006/relationships/image" Target="../media/image7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000" dirty="0">
                <a:solidFill>
                  <a:schemeClr val="tx2"/>
                </a:solidFill>
              </a:rPr>
              <a:t>Relational Algebra</a:t>
            </a:r>
          </a:p>
        </p:txBody>
      </p:sp>
      <p:sp>
        <p:nvSpPr>
          <p:cNvPr id="1638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04049" cy="81506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428373"/>
            <a:ext cx="8001000" cy="11049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Cross-Product (Cartesian Product)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04118"/>
            <a:ext cx="8534400" cy="4076700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Each row of S1 is paired with each row of R1.</a:t>
            </a:r>
          </a:p>
          <a:p>
            <a:r>
              <a:rPr lang="en-US" altLang="en-US" i="1" dirty="0">
                <a:solidFill>
                  <a:schemeClr val="tx2"/>
                </a:solidFill>
              </a:rPr>
              <a:t>Result schema </a:t>
            </a:r>
            <a:r>
              <a:rPr lang="en-US" altLang="en-US" dirty="0">
                <a:solidFill>
                  <a:schemeClr val="tx2"/>
                </a:solidFill>
              </a:rPr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altLang="en-US" sz="2800" i="1" dirty="0">
                <a:solidFill>
                  <a:schemeClr val="tx2"/>
                </a:solidFill>
              </a:rPr>
              <a:t>Conflict</a:t>
            </a:r>
            <a:r>
              <a:rPr lang="en-US" altLang="en-US" sz="2800" dirty="0">
                <a:solidFill>
                  <a:schemeClr val="tx2"/>
                </a:solidFill>
              </a:rPr>
              <a:t>:  Both S1 and R1 have a field called </a:t>
            </a:r>
            <a:r>
              <a:rPr lang="en-US" altLang="en-US" sz="2800" i="1" dirty="0" err="1">
                <a:solidFill>
                  <a:schemeClr val="tx2"/>
                </a:solidFill>
              </a:rPr>
              <a:t>sid</a:t>
            </a:r>
            <a:r>
              <a:rPr lang="en-US" altLang="en-US" sz="280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48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29038" y="6045200"/>
          <a:ext cx="547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4" imgW="5480050" imgH="585788" progId="Equation.3">
                  <p:embed/>
                </p:oleObj>
              </mc:Choice>
              <mc:Fallback>
                <p:oleObj name="Equation" r:id="rId4" imgW="5480050" imgH="5857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6045200"/>
                        <a:ext cx="5478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9838" y="3128963"/>
          <a:ext cx="6989762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Document" r:id="rId6" imgW="6991350" imgH="2908300" progId="Word.Document.8">
                  <p:embed/>
                </p:oleObj>
              </mc:Choice>
              <mc:Fallback>
                <p:oleObj name="Document" r:id="rId6" imgW="6991350" imgH="29083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28963"/>
                        <a:ext cx="6989762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73100" y="6005513"/>
            <a:ext cx="29114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i="1" u="sng">
                <a:solidFill>
                  <a:schemeClr val="accent2"/>
                </a:solidFill>
                <a:latin typeface="Book Antiqua" panose="02040602050305030304" pitchFamily="18" charset="0"/>
              </a:rPr>
              <a:t> Renaming operator</a:t>
            </a:r>
            <a:r>
              <a:rPr lang="en-US" altLang="en-US">
                <a:latin typeface="Book Antiqua" panose="02040602050305030304" pitchFamily="18" charset="0"/>
              </a:rPr>
              <a:t>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496058"/>
            <a:ext cx="7886700" cy="1325563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Joins: used to combine relations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5181600"/>
          </a:xfrm>
          <a:noFill/>
        </p:spPr>
        <p:txBody>
          <a:bodyPr>
            <a:normAutofit/>
          </a:bodyPr>
          <a:lstStyle/>
          <a:p>
            <a:r>
              <a:rPr lang="en-US" altLang="en-US" i="1" u="sng" dirty="0">
                <a:solidFill>
                  <a:schemeClr val="tx2"/>
                </a:solidFill>
              </a:rPr>
              <a:t>Condition Join</a:t>
            </a:r>
            <a:r>
              <a:rPr lang="en-US" altLang="en-US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i="1" dirty="0">
                <a:solidFill>
                  <a:schemeClr val="tx2"/>
                </a:solidFill>
              </a:rPr>
              <a:t>Result schema </a:t>
            </a:r>
            <a:r>
              <a:rPr lang="en-US" altLang="en-US" dirty="0">
                <a:solidFill>
                  <a:schemeClr val="tx2"/>
                </a:solidFill>
              </a:rPr>
              <a:t>same as that of cross-product.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Fewer tuples than cross-product, might be able to compute more efficiently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Sometimes called a </a:t>
            </a:r>
            <a:r>
              <a:rPr lang="en-US" altLang="en-US" i="1" dirty="0">
                <a:solidFill>
                  <a:schemeClr val="tx2"/>
                </a:solidFill>
              </a:rPr>
              <a:t>theta-join</a:t>
            </a:r>
            <a:r>
              <a:rPr lang="en-US" altLang="en-US" dirty="0">
                <a:solidFill>
                  <a:schemeClr val="tx2"/>
                </a:solidFill>
              </a:rPr>
              <a:t>.  </a:t>
            </a:r>
          </a:p>
        </p:txBody>
      </p:sp>
      <p:graphicFrame>
        <p:nvGraphicFramePr>
          <p:cNvPr id="368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81438" y="1620838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Microsoft Equation 3.0" r:id="rId4" imgW="4179888" imgH="703263" progId="Equation.3">
                  <p:embed/>
                </p:oleObj>
              </mc:Choice>
              <mc:Fallback>
                <p:oleObj name="Microsoft Equation 3.0" r:id="rId4" imgW="4179888" imgH="70326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620838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2346325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Document" r:id="rId6" imgW="8307388" imgH="1620838" progId="Word.Document.8">
                  <p:embed/>
                </p:oleObj>
              </mc:Choice>
              <mc:Fallback>
                <p:oleObj name="Document" r:id="rId6" imgW="8307388" imgH="162083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46325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3886200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8" imgW="4297363" imgH="944563" progId="Equation.3">
                  <p:embed/>
                </p:oleObj>
              </mc:Choice>
              <mc:Fallback>
                <p:oleObj name="Equation" r:id="rId8" imgW="4297363" imgH="9445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Join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534400" cy="4800600"/>
          </a:xfrm>
          <a:noFill/>
        </p:spPr>
        <p:txBody>
          <a:bodyPr/>
          <a:lstStyle/>
          <a:p>
            <a:r>
              <a:rPr lang="en-US" altLang="en-US" i="1" u="sng">
                <a:solidFill>
                  <a:schemeClr val="tx2"/>
                </a:solidFill>
              </a:rPr>
              <a:t>Equi-Join</a:t>
            </a:r>
            <a:r>
              <a:rPr lang="en-US" altLang="en-US">
                <a:solidFill>
                  <a:schemeClr val="tx2"/>
                </a:solidFill>
              </a:rPr>
              <a:t>:  A special case of condition join where the condition </a:t>
            </a:r>
            <a:r>
              <a:rPr lang="en-US" altLang="en-US" i="1">
                <a:solidFill>
                  <a:schemeClr val="tx2"/>
                </a:solidFill>
              </a:rPr>
              <a:t>c</a:t>
            </a:r>
            <a:r>
              <a:rPr lang="en-US" altLang="en-US">
                <a:solidFill>
                  <a:schemeClr val="tx2"/>
                </a:solidFill>
              </a:rPr>
              <a:t> contains only </a:t>
            </a:r>
            <a:r>
              <a:rPr lang="en-US" altLang="en-US" b="1" i="1">
                <a:solidFill>
                  <a:schemeClr val="tx2"/>
                </a:solidFill>
              </a:rPr>
              <a:t>equalities</a:t>
            </a:r>
            <a:r>
              <a:rPr lang="en-US" altLang="en-US" b="1">
                <a:solidFill>
                  <a:schemeClr val="tx2"/>
                </a:solidFill>
              </a:rPr>
              <a:t>.</a:t>
            </a: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 i="1">
                <a:solidFill>
                  <a:schemeClr val="tx2"/>
                </a:solidFill>
              </a:rPr>
              <a:t>Result schema </a:t>
            </a:r>
            <a:r>
              <a:rPr lang="en-US" altLang="en-US">
                <a:solidFill>
                  <a:schemeClr val="tx2"/>
                </a:solidFill>
              </a:rPr>
              <a:t>similar to cross-product, but only one copy of fields for which equality is specified.</a:t>
            </a:r>
          </a:p>
          <a:p>
            <a:r>
              <a:rPr lang="en-US" altLang="en-US" i="1" u="sng">
                <a:solidFill>
                  <a:schemeClr val="tx2"/>
                </a:solidFill>
              </a:rPr>
              <a:t>Natural Join</a:t>
            </a:r>
            <a:r>
              <a:rPr lang="en-US" altLang="en-US">
                <a:solidFill>
                  <a:schemeClr val="tx2"/>
                </a:solidFill>
              </a:rPr>
              <a:t>:  Equijoin on </a:t>
            </a:r>
            <a:r>
              <a:rPr lang="en-US" altLang="en-US" i="1">
                <a:solidFill>
                  <a:schemeClr val="tx2"/>
                </a:solidFill>
              </a:rPr>
              <a:t>all</a:t>
            </a:r>
            <a:r>
              <a:rPr lang="en-US" altLang="en-US">
                <a:solidFill>
                  <a:schemeClr val="tx2"/>
                </a:solidFill>
              </a:rPr>
              <a:t> common fields.</a:t>
            </a:r>
          </a:p>
        </p:txBody>
      </p:sp>
      <p:graphicFrame>
        <p:nvGraphicFramePr>
          <p:cNvPr id="389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8238" y="264636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Document" r:id="rId4" imgW="7526338" imgH="1620838" progId="Word.Document.8">
                  <p:embed/>
                </p:oleObj>
              </mc:Choice>
              <mc:Fallback>
                <p:oleObj name="Document" r:id="rId4" imgW="7526338" imgH="162083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64636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40200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6" imgW="2312148" imgH="790790" progId="Equation.3">
                  <p:embed/>
                </p:oleObj>
              </mc:Choice>
              <mc:Fallback>
                <p:oleObj name="Equation" r:id="rId6" imgW="2312148" imgH="79079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40200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Properties of  join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44196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Selecting power: can join be used for selection?</a:t>
            </a:r>
          </a:p>
          <a:p>
            <a:r>
              <a:rPr lang="en-US" altLang="en-US">
                <a:solidFill>
                  <a:schemeClr val="tx2"/>
                </a:solidFill>
              </a:rPr>
              <a:t>Is join commutative? 		   =		       ?</a:t>
            </a:r>
          </a:p>
          <a:p>
            <a:r>
              <a:rPr lang="en-US" altLang="en-US">
                <a:solidFill>
                  <a:schemeClr val="tx2"/>
                </a:solidFill>
              </a:rPr>
              <a:t>Is join associative?</a:t>
            </a:r>
          </a:p>
          <a:p>
            <a:r>
              <a:rPr lang="en-US" altLang="en-US">
                <a:solidFill>
                  <a:schemeClr val="tx2"/>
                </a:solidFill>
              </a:rPr>
              <a:t>Join and projection perform complementary functions</a:t>
            </a:r>
          </a:p>
          <a:p>
            <a:r>
              <a:rPr lang="en-US" altLang="en-US">
                <a:solidFill>
                  <a:schemeClr val="tx2"/>
                </a:solidFill>
              </a:rPr>
              <a:t>Lossless and lossy decomposition</a:t>
            </a:r>
          </a:p>
        </p:txBody>
      </p:sp>
      <p:graphicFrame>
        <p:nvGraphicFramePr>
          <p:cNvPr id="4096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25718"/>
              </p:ext>
            </p:extLst>
          </p:nvPr>
        </p:nvGraphicFramePr>
        <p:xfrm>
          <a:off x="3581400" y="2274816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4" imgW="1270000" imgH="368300" progId="Equation.3">
                  <p:embed/>
                </p:oleObj>
              </mc:Choice>
              <mc:Fallback>
                <p:oleObj name="Equation" r:id="rId4" imgW="1270000" imgH="3683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74816"/>
                        <a:ext cx="1270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140444"/>
              </p:ext>
            </p:extLst>
          </p:nvPr>
        </p:nvGraphicFramePr>
        <p:xfrm>
          <a:off x="5384800" y="2298700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6" imgW="1270000" imgH="368300" progId="Equation.3">
                  <p:embed/>
                </p:oleObj>
              </mc:Choice>
              <mc:Fallback>
                <p:oleObj name="Equation" r:id="rId6" imgW="1270000" imgH="3683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2298700"/>
                        <a:ext cx="1270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81400" y="2819400"/>
          <a:ext cx="525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8" imgW="5257800" imgH="431800" progId="Equation.3">
                  <p:embed/>
                </p:oleObj>
              </mc:Choice>
              <mc:Fallback>
                <p:oleObj name="Equation" r:id="rId8" imgW="5257800" imgH="4318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19400"/>
                        <a:ext cx="525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134436" y="746145"/>
            <a:ext cx="7772400" cy="723900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Division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991600" cy="50292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altLang="en-US" i="1">
                <a:solidFill>
                  <a:schemeClr val="tx2"/>
                </a:solidFill>
              </a:rPr>
              <a:t>Find sailors who have reserved </a:t>
            </a:r>
            <a:r>
              <a:rPr lang="en-US" altLang="en-US" b="1" i="1" u="sng">
                <a:solidFill>
                  <a:schemeClr val="tx2"/>
                </a:solidFill>
              </a:rPr>
              <a:t>all</a:t>
            </a:r>
            <a:r>
              <a:rPr lang="en-US" altLang="en-US" i="1">
                <a:solidFill>
                  <a:schemeClr val="tx2"/>
                </a:solidFill>
              </a:rPr>
              <a:t> boats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  <a:p>
            <a:r>
              <a:rPr lang="en-US" altLang="en-US">
                <a:solidFill>
                  <a:schemeClr val="tx2"/>
                </a:solidFill>
              </a:rPr>
              <a:t>Let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have 2 fields, </a:t>
            </a:r>
            <a:r>
              <a:rPr lang="en-US" altLang="en-US" i="1">
                <a:solidFill>
                  <a:schemeClr val="tx2"/>
                </a:solidFill>
              </a:rPr>
              <a:t>x</a:t>
            </a:r>
            <a:r>
              <a:rPr lang="en-US" altLang="en-US">
                <a:solidFill>
                  <a:schemeClr val="tx2"/>
                </a:solidFill>
              </a:rPr>
              <a:t> and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>
                <a:solidFill>
                  <a:schemeClr val="tx2"/>
                </a:solidFill>
              </a:rPr>
              <a:t>;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  <a:r>
              <a:rPr lang="en-US" altLang="en-US">
                <a:solidFill>
                  <a:schemeClr val="tx2"/>
                </a:solidFill>
              </a:rPr>
              <a:t> have only field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>
                <a:solidFill>
                  <a:schemeClr val="tx2"/>
                </a:solidFill>
              </a:rPr>
              <a:t>:</a:t>
            </a:r>
          </a:p>
          <a:p>
            <a:pPr lvl="1">
              <a:buSzPct val="75000"/>
            </a:pPr>
            <a:r>
              <a:rPr lang="en-US" altLang="en-US" sz="2800" i="1">
                <a:solidFill>
                  <a:schemeClr val="tx2"/>
                </a:solidFill>
              </a:rPr>
              <a:t>A/B </a:t>
            </a:r>
            <a:r>
              <a:rPr lang="en-US" altLang="en-US">
                <a:solidFill>
                  <a:schemeClr val="tx2"/>
                </a:solidFill>
              </a:rPr>
              <a:t>= 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i.e., </a:t>
            </a:r>
            <a:r>
              <a:rPr lang="en-US" altLang="en-US" b="1" i="1">
                <a:solidFill>
                  <a:schemeClr val="tx2"/>
                </a:solidFill>
              </a:rPr>
              <a:t>A/B </a:t>
            </a:r>
            <a:r>
              <a:rPr lang="en-US" altLang="en-US" b="1">
                <a:solidFill>
                  <a:schemeClr val="tx2"/>
                </a:solidFill>
              </a:rPr>
              <a:t>contains all </a:t>
            </a:r>
            <a:r>
              <a:rPr lang="en-US" altLang="en-US" b="1" i="1">
                <a:solidFill>
                  <a:schemeClr val="tx2"/>
                </a:solidFill>
              </a:rPr>
              <a:t>x</a:t>
            </a:r>
            <a:r>
              <a:rPr lang="en-US" altLang="en-US" b="1">
                <a:solidFill>
                  <a:schemeClr val="tx2"/>
                </a:solidFill>
              </a:rPr>
              <a:t> tuples (sailors) such that for </a:t>
            </a:r>
            <a:r>
              <a:rPr lang="en-US" altLang="en-US" b="1" i="1" u="sng">
                <a:solidFill>
                  <a:schemeClr val="tx2"/>
                </a:solidFill>
              </a:rPr>
              <a:t>every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 b="1" i="1">
                <a:solidFill>
                  <a:schemeClr val="tx2"/>
                </a:solidFill>
              </a:rPr>
              <a:t>y</a:t>
            </a:r>
            <a:r>
              <a:rPr lang="en-US" altLang="en-US" b="1">
                <a:solidFill>
                  <a:schemeClr val="tx2"/>
                </a:solidFill>
              </a:rPr>
              <a:t> tuple (boat) in </a:t>
            </a:r>
            <a:r>
              <a:rPr lang="en-US" altLang="en-US" b="1" i="1">
                <a:solidFill>
                  <a:schemeClr val="tx2"/>
                </a:solidFill>
              </a:rPr>
              <a:t>B</a:t>
            </a:r>
            <a:r>
              <a:rPr lang="en-US" altLang="en-US" b="1">
                <a:solidFill>
                  <a:schemeClr val="tx2"/>
                </a:solidFill>
              </a:rPr>
              <a:t>, there is an </a:t>
            </a:r>
            <a:r>
              <a:rPr lang="en-US" altLang="en-US" b="1" i="1">
                <a:solidFill>
                  <a:schemeClr val="tx2"/>
                </a:solidFill>
              </a:rPr>
              <a:t>xy</a:t>
            </a:r>
            <a:r>
              <a:rPr lang="en-US" altLang="en-US" b="1">
                <a:solidFill>
                  <a:schemeClr val="tx2"/>
                </a:solidFill>
              </a:rPr>
              <a:t> tuple in </a:t>
            </a:r>
            <a:r>
              <a:rPr lang="en-US" altLang="en-US" b="1" i="1">
                <a:solidFill>
                  <a:schemeClr val="tx2"/>
                </a:solidFill>
              </a:rPr>
              <a:t>A</a:t>
            </a:r>
            <a:r>
              <a:rPr lang="en-US" altLang="en-US" b="1">
                <a:solidFill>
                  <a:schemeClr val="tx2"/>
                </a:solidFill>
              </a:rPr>
              <a:t>.</a:t>
            </a:r>
            <a:endParaRPr lang="en-US" altLang="en-US">
              <a:solidFill>
                <a:schemeClr val="tx2"/>
              </a:solidFill>
            </a:endParaRPr>
          </a:p>
          <a:p>
            <a:pPr lvl="1">
              <a:buSzPct val="75000"/>
            </a:pPr>
            <a:r>
              <a:rPr lang="en-US" altLang="en-US" i="1">
                <a:solidFill>
                  <a:schemeClr val="tx2"/>
                </a:solidFill>
              </a:rPr>
              <a:t>Or</a:t>
            </a:r>
            <a:r>
              <a:rPr lang="en-US" altLang="en-US">
                <a:solidFill>
                  <a:schemeClr val="tx2"/>
                </a:solidFill>
              </a:rPr>
              <a:t>:  If the set of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>
                <a:solidFill>
                  <a:schemeClr val="tx2"/>
                </a:solidFill>
              </a:rPr>
              <a:t> values (boats) associated with an </a:t>
            </a:r>
            <a:r>
              <a:rPr lang="en-US" altLang="en-US" i="1">
                <a:solidFill>
                  <a:schemeClr val="tx2"/>
                </a:solidFill>
              </a:rPr>
              <a:t>x </a:t>
            </a:r>
            <a:r>
              <a:rPr lang="en-US" altLang="en-US">
                <a:solidFill>
                  <a:schemeClr val="tx2"/>
                </a:solidFill>
              </a:rPr>
              <a:t>value (sailor) in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contains all </a:t>
            </a:r>
            <a:r>
              <a:rPr lang="en-US" altLang="en-US" i="1">
                <a:solidFill>
                  <a:schemeClr val="tx2"/>
                </a:solidFill>
              </a:rPr>
              <a:t>y </a:t>
            </a:r>
            <a:r>
              <a:rPr lang="en-US" altLang="en-US">
                <a:solidFill>
                  <a:schemeClr val="tx2"/>
                </a:solidFill>
              </a:rPr>
              <a:t>values in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  <a:r>
              <a:rPr lang="en-US" altLang="en-US">
                <a:solidFill>
                  <a:schemeClr val="tx2"/>
                </a:solidFill>
              </a:rPr>
              <a:t>, the </a:t>
            </a:r>
            <a:r>
              <a:rPr lang="en-US" altLang="en-US" i="1">
                <a:solidFill>
                  <a:schemeClr val="tx2"/>
                </a:solidFill>
              </a:rPr>
              <a:t>x </a:t>
            </a:r>
            <a:r>
              <a:rPr lang="en-US" altLang="en-US">
                <a:solidFill>
                  <a:schemeClr val="tx2"/>
                </a:solidFill>
              </a:rPr>
              <a:t>value is in </a:t>
            </a:r>
            <a:r>
              <a:rPr lang="en-US" altLang="en-US" i="1">
                <a:solidFill>
                  <a:schemeClr val="tx2"/>
                </a:solidFill>
              </a:rPr>
              <a:t>A/B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  <a:p>
            <a:r>
              <a:rPr lang="en-US" altLang="en-US">
                <a:solidFill>
                  <a:schemeClr val="tx2"/>
                </a:solidFill>
              </a:rPr>
              <a:t>In general, </a:t>
            </a:r>
            <a:r>
              <a:rPr lang="en-US" altLang="en-US" i="1">
                <a:solidFill>
                  <a:schemeClr val="tx2"/>
                </a:solidFill>
              </a:rPr>
              <a:t>x</a:t>
            </a:r>
            <a:r>
              <a:rPr lang="en-US" altLang="en-US">
                <a:solidFill>
                  <a:schemeClr val="tx2"/>
                </a:solidFill>
              </a:rPr>
              <a:t> and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>
                <a:solidFill>
                  <a:schemeClr val="tx2"/>
                </a:solidFill>
              </a:rPr>
              <a:t> can be any lists of fields;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>
                <a:solidFill>
                  <a:schemeClr val="tx2"/>
                </a:solidFill>
              </a:rPr>
              <a:t> is the list of fields in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  <a:r>
              <a:rPr lang="en-US" altLang="en-US">
                <a:solidFill>
                  <a:schemeClr val="tx2"/>
                </a:solidFill>
              </a:rPr>
              <a:t>, and</a:t>
            </a:r>
            <a:r>
              <a:rPr lang="en-US" altLang="en-US" i="1">
                <a:solidFill>
                  <a:schemeClr val="tx2"/>
                </a:solidFill>
              </a:rPr>
              <a:t> x </a:t>
            </a:r>
            <a:r>
              <a:rPr lang="en-US" altLang="en-US">
                <a:solidFill>
                  <a:schemeClr val="tx2"/>
                </a:solidFill>
              </a:rPr>
              <a:t>  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>
                <a:solidFill>
                  <a:schemeClr val="tx2"/>
                </a:solidFill>
              </a:rPr>
              <a:t> is the list of fields of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30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305299"/>
              </p:ext>
            </p:extLst>
          </p:nvPr>
        </p:nvGraphicFramePr>
        <p:xfrm>
          <a:off x="2143919" y="3238500"/>
          <a:ext cx="516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4" imgW="5162550" imgH="687388" progId="Equation.3">
                  <p:embed/>
                </p:oleObj>
              </mc:Choice>
              <mc:Fallback>
                <p:oleObj name="Equation" r:id="rId4" imgW="5162550" imgH="6873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19" y="3238500"/>
                        <a:ext cx="5160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05275" y="619760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Microsoft Equation 3.0" r:id="rId6" imgW="922310" imgH="476184" progId="Equation.3">
                  <p:embed/>
                </p:oleObj>
              </mc:Choice>
              <mc:Fallback>
                <p:oleObj name="Microsoft Equation 3.0" r:id="rId6" imgW="922310" imgH="47618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619760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Examples of Division A/B</a:t>
            </a:r>
          </a:p>
        </p:txBody>
      </p:sp>
      <p:graphicFrame>
        <p:nvGraphicFramePr>
          <p:cNvPr id="450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Document" r:id="rId4" imgW="2005013" imgH="4275138" progId="Word.Document.8">
                  <p:embed/>
                </p:oleObj>
              </mc:Choice>
              <mc:Fallback>
                <p:oleObj name="Document" r:id="rId4" imgW="2005013" imgH="427513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Document" r:id="rId6" imgW="1174055" imgH="1096373" progId="Word.Document.8">
                  <p:embed/>
                </p:oleObj>
              </mc:Choice>
              <mc:Fallback>
                <p:oleObj name="Document" r:id="rId6" imgW="1174055" imgH="1096373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Document" r:id="rId8" imgW="1339113" imgH="1649723" progId="Word.Document.8">
                  <p:embed/>
                </p:oleObj>
              </mc:Choice>
              <mc:Fallback>
                <p:oleObj name="Document" r:id="rId8" imgW="1339113" imgH="1649723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47838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Document" r:id="rId10" imgW="1339113" imgH="2098207" progId="Word.Document.8">
                  <p:embed/>
                </p:oleObj>
              </mc:Choice>
              <mc:Fallback>
                <p:oleObj name="Document" r:id="rId10" imgW="1339113" imgH="2098207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1747838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Document" r:id="rId12" imgW="1339113" imgH="2261436" progId="Word.Document.8">
                  <p:embed/>
                </p:oleObj>
              </mc:Choice>
              <mc:Fallback>
                <p:oleObj name="Document" r:id="rId12" imgW="1339113" imgH="2261436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729038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Document" r:id="rId14" imgW="1339113" imgH="1451630" progId="Word.Document.8">
                  <p:embed/>
                </p:oleObj>
              </mc:Choice>
              <mc:Fallback>
                <p:oleObj name="Document" r:id="rId14" imgW="1339113" imgH="145163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1038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Document" r:id="rId16" imgW="1339113" imgH="1332774" progId="Word.Document.8">
                  <p:embed/>
                </p:oleObj>
              </mc:Choice>
              <mc:Fallback>
                <p:oleObj name="Document" r:id="rId16" imgW="1339113" imgH="1332774" progId="Word.Document.8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876800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B3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A/B1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A/B2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Book Antiqua" panose="02040602050305030304" pitchFamily="18" charset="0"/>
              </a:rPr>
              <a:t>A/B3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Example of Division</a:t>
            </a:r>
          </a:p>
        </p:txBody>
      </p:sp>
      <p:sp>
        <p:nvSpPr>
          <p:cNvPr id="83988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7772400" cy="29718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Find all customers who have an account at all branches located in Chville  </a:t>
            </a:r>
          </a:p>
          <a:p>
            <a:pPr lvl="1"/>
            <a:r>
              <a:rPr lang="en-US" altLang="en-US" sz="2800">
                <a:solidFill>
                  <a:schemeClr val="tx2"/>
                </a:solidFill>
              </a:rPr>
              <a:t>Branch (bname, assets, bcity)</a:t>
            </a:r>
          </a:p>
          <a:p>
            <a:pPr lvl="1"/>
            <a:r>
              <a:rPr lang="en-US" altLang="en-US" sz="2800">
                <a:solidFill>
                  <a:schemeClr val="tx2"/>
                </a:solidFill>
              </a:rPr>
              <a:t>Account (bname, acct#, cname, balance)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47110" name="Text Box 19"/>
          <p:cNvSpPr txBox="1">
            <a:spLocks noChangeArrowheads="1"/>
          </p:cNvSpPr>
          <p:nvPr/>
        </p:nvSpPr>
        <p:spPr bwMode="auto">
          <a:xfrm>
            <a:off x="990600" y="1752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Example of Division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001000" cy="19050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R1: Find all branches in Chville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R2: Find (bname, cname) pair from Account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R3: Customers in r2 with every branch name in r1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2"/>
              </a:solidFill>
            </a:endParaRPr>
          </a:p>
        </p:txBody>
      </p:sp>
      <p:graphicFrame>
        <p:nvGraphicFramePr>
          <p:cNvPr id="49159" name="Object 7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1752600" y="4038600"/>
          <a:ext cx="5029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4" imgW="5448300" imgH="1651000" progId="Equation.3">
                  <p:embed/>
                </p:oleObj>
              </mc:Choice>
              <mc:Fallback>
                <p:oleObj name="Equation" r:id="rId4" imgW="5448300" imgH="1651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5029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584010"/>
            <a:ext cx="8229600" cy="800100"/>
          </a:xfrm>
          <a:noFill/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Exercises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610600" cy="4876800"/>
          </a:xfrm>
          <a:noFill/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Given relational schema: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Sailors (</a:t>
            </a:r>
            <a:r>
              <a:rPr lang="en-US" altLang="en-US" dirty="0" err="1">
                <a:solidFill>
                  <a:schemeClr val="tx2"/>
                </a:solidFill>
              </a:rPr>
              <a:t>sid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dirty="0" err="1">
                <a:solidFill>
                  <a:schemeClr val="tx2"/>
                </a:solidFill>
              </a:rPr>
              <a:t>sname</a:t>
            </a:r>
            <a:r>
              <a:rPr lang="en-US" altLang="en-US" dirty="0">
                <a:solidFill>
                  <a:schemeClr val="tx2"/>
                </a:solidFill>
              </a:rPr>
              <a:t>, rating, age)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Reservation (</a:t>
            </a:r>
            <a:r>
              <a:rPr lang="en-US" altLang="en-US" dirty="0" err="1">
                <a:solidFill>
                  <a:schemeClr val="tx2"/>
                </a:solidFill>
              </a:rPr>
              <a:t>sid</a:t>
            </a:r>
            <a:r>
              <a:rPr lang="en-US" altLang="en-US" dirty="0">
                <a:solidFill>
                  <a:schemeClr val="tx2"/>
                </a:solidFill>
              </a:rPr>
              <a:t>, bid,</a:t>
            </a:r>
            <a:r>
              <a:rPr lang="en-US" altLang="en-US" u="sng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date)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Boats (bid, </a:t>
            </a:r>
            <a:r>
              <a:rPr lang="en-US" altLang="en-US" dirty="0" err="1">
                <a:solidFill>
                  <a:schemeClr val="tx2"/>
                </a:solidFill>
              </a:rPr>
              <a:t>bname</a:t>
            </a:r>
            <a:r>
              <a:rPr lang="en-US" altLang="en-US" dirty="0">
                <a:solidFill>
                  <a:schemeClr val="tx2"/>
                </a:solidFill>
              </a:rPr>
              <a:t>, color)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/>
          <a:stretch/>
        </p:blipFill>
        <p:spPr>
          <a:xfrm>
            <a:off x="609600" y="3187890"/>
            <a:ext cx="8448823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71600"/>
            <a:ext cx="8493368" cy="38488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altLang="en-US" dirty="0">
                <a:solidFill>
                  <a:schemeClr val="tx2"/>
                </a:solidFill>
              </a:rPr>
              <a:t>Relational Query Languages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8839200" cy="4648200"/>
          </a:xfrm>
          <a:noFill/>
        </p:spPr>
        <p:txBody>
          <a:bodyPr/>
          <a:lstStyle/>
          <a:p>
            <a:r>
              <a:rPr lang="en-US" altLang="en-US" i="1" u="sng" dirty="0">
                <a:solidFill>
                  <a:schemeClr val="tx2"/>
                </a:solidFill>
              </a:rPr>
              <a:t>Query languages</a:t>
            </a:r>
            <a:r>
              <a:rPr lang="en-US" altLang="en-US" i="1" dirty="0">
                <a:solidFill>
                  <a:schemeClr val="tx2"/>
                </a:solidFill>
              </a:rPr>
              <a:t>: </a:t>
            </a:r>
            <a:r>
              <a:rPr lang="en-US" altLang="en-US" dirty="0">
                <a:solidFill>
                  <a:schemeClr val="tx2"/>
                </a:solidFill>
              </a:rPr>
              <a:t> Allow manipulation and retrieval of data from a database.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Relational model supports simple, powerful QLs: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tx2"/>
                </a:solidFill>
              </a:rPr>
              <a:t>Strong formal foundation based on logic.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tx2"/>
                </a:solidFill>
              </a:rPr>
              <a:t>Allows for much optimization.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Query Languages </a:t>
            </a:r>
            <a:r>
              <a:rPr lang="en-US" altLang="en-US" b="1" dirty="0">
                <a:solidFill>
                  <a:schemeClr val="tx2"/>
                </a:solidFill>
              </a:rPr>
              <a:t>!=</a:t>
            </a:r>
            <a:r>
              <a:rPr lang="en-US" altLang="en-US" dirty="0">
                <a:solidFill>
                  <a:schemeClr val="tx2"/>
                </a:solidFill>
              </a:rPr>
              <a:t> programming languages!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tx2"/>
                </a:solidFill>
              </a:rPr>
              <a:t>QLs not expected to be “Turing complete”.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tx2"/>
                </a:solidFill>
              </a:rPr>
              <a:t>QLs not intended to be used for complex calculations.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tx2"/>
                </a:solidFill>
              </a:rPr>
              <a:t>QLs support easy, efficient access to large data sets.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9165972" cy="4153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57707"/>
            <a:ext cx="9165972" cy="4153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+mj-lt"/>
              <a:buAutoNum type="arabicParenR" startAt="5"/>
            </a:pPr>
            <a:r>
              <a:rPr lang="en-US" altLang="en-US" dirty="0">
                <a:solidFill>
                  <a:schemeClr val="tx2"/>
                </a:solidFill>
              </a:rPr>
              <a:t>Find sailors who’ve reserved a red </a:t>
            </a:r>
            <a:r>
              <a:rPr lang="en-US" altLang="en-US" u="sng" dirty="0">
                <a:solidFill>
                  <a:schemeClr val="tx2"/>
                </a:solidFill>
              </a:rPr>
              <a:t>and</a:t>
            </a:r>
            <a:r>
              <a:rPr lang="en-US" altLang="en-US" dirty="0">
                <a:solidFill>
                  <a:schemeClr val="tx2"/>
                </a:solidFill>
              </a:rPr>
              <a:t> a green boat</a:t>
            </a:r>
          </a:p>
          <a:p>
            <a:pPr marL="533400" indent="-533400">
              <a:buFont typeface="+mj-lt"/>
              <a:buAutoNum type="arabicParenR" startAt="5"/>
            </a:pPr>
            <a:endParaRPr lang="en-US" altLang="en-US" dirty="0">
              <a:solidFill>
                <a:schemeClr val="tx2"/>
              </a:solidFill>
            </a:endParaRPr>
          </a:p>
          <a:p>
            <a:pPr marL="533400" indent="-533400">
              <a:buFont typeface="+mj-lt"/>
              <a:buAutoNum type="arabicParenR" startAt="5"/>
            </a:pPr>
            <a:endParaRPr lang="en-US" altLang="en-US" dirty="0">
              <a:solidFill>
                <a:schemeClr val="tx2"/>
              </a:solidFill>
            </a:endParaRPr>
          </a:p>
          <a:p>
            <a:pPr marL="533400" indent="-533400">
              <a:buFont typeface="Wingdings" panose="05000000000000000000" pitchFamily="2" charset="2"/>
              <a:buAutoNum type="arabicParenR" startAt="5"/>
            </a:pPr>
            <a:r>
              <a:rPr lang="en-US" altLang="en-US" dirty="0">
                <a:solidFill>
                  <a:schemeClr val="tx2"/>
                </a:solidFill>
              </a:rPr>
              <a:t>Find the names of sailors who’ve reserved all boats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en-US" sz="4000" dirty="0" smtClean="0">
                <a:solidFill>
                  <a:schemeClr val="tx2"/>
                </a:solidFill>
              </a:rPr>
              <a:t>Lecture 5 </a:t>
            </a:r>
            <a:br>
              <a:rPr lang="en-US" altLang="en-US" sz="4000" dirty="0" smtClean="0">
                <a:solidFill>
                  <a:schemeClr val="tx2"/>
                </a:solidFill>
              </a:rPr>
            </a:br>
            <a:r>
              <a:rPr lang="en-US" altLang="en-US" sz="4000" dirty="0" smtClean="0">
                <a:solidFill>
                  <a:schemeClr val="tx2"/>
                </a:solidFill>
              </a:rPr>
              <a:t>Relational Algebra Exercise</a:t>
            </a:r>
            <a:endParaRPr lang="en-US" altLang="en-US" sz="4000" dirty="0">
              <a:solidFill>
                <a:schemeClr val="tx2"/>
              </a:solidFill>
            </a:endParaRPr>
          </a:p>
        </p:txBody>
      </p:sp>
      <p:sp>
        <p:nvSpPr>
          <p:cNvPr id="1638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04049" cy="8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8607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624" y="1295400"/>
            <a:ext cx="8486775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 Consider a database with the following schema: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Person ( name, age, gender )	name is a key</a:t>
            </a:r>
          </a:p>
          <a:p>
            <a:pPr marL="0" indent="0">
              <a:buNone/>
            </a:pPr>
            <a:r>
              <a:rPr lang="en-US" sz="2400" dirty="0"/>
              <a:t>Frequents ( name, pizzeria )	(name, pizzeria) is a key</a:t>
            </a:r>
          </a:p>
          <a:p>
            <a:pPr marL="0" indent="0">
              <a:buNone/>
            </a:pPr>
            <a:r>
              <a:rPr lang="en-US" sz="2400" dirty="0"/>
              <a:t>Eats ( name, pizza )	(name, pizza) is a key</a:t>
            </a:r>
          </a:p>
          <a:p>
            <a:pPr marL="0" indent="0">
              <a:buNone/>
            </a:pPr>
            <a:r>
              <a:rPr lang="en-US" sz="2400" dirty="0"/>
              <a:t>Serves ( pizzeria, pizza, price )	(pizzeria, pizza) is a key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64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1105"/>
              </p:ext>
            </p:extLst>
          </p:nvPr>
        </p:nvGraphicFramePr>
        <p:xfrm>
          <a:off x="228600" y="1447800"/>
          <a:ext cx="8915400" cy="4937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a. 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all pizzerias frequented by at least one person under the age of 18.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the names of all females who eat either mushroom or pepperoni pizza (or both).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the names of all females who eat both mushroom and pepperoni pizza.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all pizzerias that serve at least one pizza that Amy eats for less than $10.00.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all pizzerias that are frequented by only females or only males.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For each person, find all pizzas the person eats that are not served by any pizzeria the person frequents. Return all such person (name) / pizza pairs.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the names of all people who frequent only pizzerias serving at least one pizza they eat.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the names of all people who frequent every pizzeria serving at least one pizza they eat.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i. 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Find the pizzeria serving the cheapest pepperoni pizza. In the case of ties, return all of the cheapest-pepperoni pizzerias.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2850" y="365126"/>
            <a:ext cx="5391150" cy="476843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class.stanford.edu/c4x/Engineering/db/asset/extra_ra_a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4" y="841969"/>
            <a:ext cx="7143750" cy="60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5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given relational database, where the primary keys are </a:t>
            </a:r>
            <a:r>
              <a:rPr lang="en-US" dirty="0" smtClean="0"/>
              <a:t>underlined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5"/>
          <a:stretch/>
        </p:blipFill>
        <p:spPr bwMode="auto">
          <a:xfrm>
            <a:off x="914400" y="2819400"/>
            <a:ext cx="4876800" cy="167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7692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53" y="1447800"/>
            <a:ext cx="8286750" cy="48037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a. </a:t>
            </a:r>
            <a:r>
              <a:rPr lang="en-US" dirty="0"/>
              <a:t>Find the names of all employees who work for First Bank Corporation.</a:t>
            </a:r>
          </a:p>
          <a:p>
            <a:r>
              <a:rPr lang="en-US" b="1" dirty="0"/>
              <a:t>b. </a:t>
            </a:r>
            <a:r>
              <a:rPr lang="en-US" dirty="0"/>
              <a:t>Find the names and cities of residence of all employees who work for First Bank Corporation.</a:t>
            </a:r>
          </a:p>
          <a:p>
            <a:r>
              <a:rPr lang="en-US" b="1" dirty="0"/>
              <a:t>c. </a:t>
            </a:r>
            <a:r>
              <a:rPr lang="en-US" dirty="0"/>
              <a:t>Find the names, street address, and cities of residence of all employees who work for First Bank Corporation and earn more than $10,000 per annum.</a:t>
            </a:r>
          </a:p>
          <a:p>
            <a:r>
              <a:rPr lang="en-US" b="1" dirty="0"/>
              <a:t>d. </a:t>
            </a:r>
            <a:r>
              <a:rPr lang="en-US" dirty="0"/>
              <a:t>Find the names of all employees in this database who live in the same city as the company for which they work.</a:t>
            </a:r>
          </a:p>
          <a:p>
            <a:r>
              <a:rPr lang="en-US" b="1" dirty="0"/>
              <a:t>e. </a:t>
            </a:r>
            <a:r>
              <a:rPr lang="en-US" dirty="0"/>
              <a:t>Find the names of all employees who live in the same city and on the same street as do their managers.</a:t>
            </a:r>
          </a:p>
          <a:p>
            <a:r>
              <a:rPr lang="en-US" b="1" dirty="0"/>
              <a:t>f. </a:t>
            </a:r>
            <a:r>
              <a:rPr lang="en-US" dirty="0"/>
              <a:t>Find the names of all employees in this database who do not work for First Bank Corporation.</a:t>
            </a:r>
          </a:p>
          <a:p>
            <a:r>
              <a:rPr lang="en-US" b="1" dirty="0"/>
              <a:t>g. </a:t>
            </a:r>
            <a:r>
              <a:rPr lang="en-US" dirty="0"/>
              <a:t>Find the names of all employees who earn more than every employee of Small Bank Corporation.</a:t>
            </a:r>
          </a:p>
          <a:p>
            <a:r>
              <a:rPr lang="en-US" b="1" dirty="0"/>
              <a:t>h. </a:t>
            </a:r>
            <a:r>
              <a:rPr lang="en-US" dirty="0"/>
              <a:t>Assume the companies may be located in several cities. Find all companies located in every city in which Small Bank Corporation is located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4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2850" y="365126"/>
            <a:ext cx="5391150" cy="47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Answers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343"/>
            <a:ext cx="5943600" cy="218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0963"/>
            <a:ext cx="4213225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804777"/>
            <a:ext cx="5943600" cy="3663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18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altLang="en-US" dirty="0">
                <a:solidFill>
                  <a:schemeClr val="tx2"/>
                </a:solidFill>
              </a:rPr>
              <a:t>Formal Relational Query Languages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0767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Two mathematical Query Languages form the basis for “real” languages (e.g. SQL), and for implementation:</a:t>
            </a:r>
          </a:p>
          <a:p>
            <a:pPr lvl="1"/>
            <a:r>
              <a:rPr lang="en-US" altLang="en-US" i="1" u="sng">
                <a:solidFill>
                  <a:schemeClr val="tx2"/>
                </a:solidFill>
              </a:rPr>
              <a:t>Relational Algebra</a:t>
            </a:r>
            <a:r>
              <a:rPr lang="en-US" altLang="en-US">
                <a:solidFill>
                  <a:schemeClr val="tx2"/>
                </a:solidFill>
              </a:rPr>
              <a:t>:  More operational (procedural), very useful for representing execution plans.</a:t>
            </a:r>
          </a:p>
          <a:p>
            <a:pPr lvl="1"/>
            <a:r>
              <a:rPr lang="en-US" altLang="en-US" i="1" u="sng">
                <a:solidFill>
                  <a:schemeClr val="tx2"/>
                </a:solidFill>
              </a:rPr>
              <a:t>Relational Calculus</a:t>
            </a:r>
            <a:r>
              <a:rPr lang="en-US" altLang="en-US">
                <a:solidFill>
                  <a:schemeClr val="tx2"/>
                </a:solidFill>
              </a:rPr>
              <a:t>:   Lets users describe what they want, rather than how to compute it: Non-operational, </a:t>
            </a:r>
            <a:r>
              <a:rPr lang="en-US" altLang="en-US" i="1" u="sng">
                <a:solidFill>
                  <a:schemeClr val="tx2"/>
                </a:solidFill>
              </a:rPr>
              <a:t>declarative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altLang="en-US" dirty="0">
                <a:solidFill>
                  <a:schemeClr val="tx2"/>
                </a:solidFill>
              </a:rPr>
              <a:t>Preliminaries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9530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A query is applied to </a:t>
            </a:r>
            <a:r>
              <a:rPr lang="en-US" altLang="en-US" i="1">
                <a:solidFill>
                  <a:schemeClr val="tx2"/>
                </a:solidFill>
              </a:rPr>
              <a:t>relation instances</a:t>
            </a:r>
            <a:r>
              <a:rPr lang="en-US" altLang="en-US">
                <a:solidFill>
                  <a:schemeClr val="tx2"/>
                </a:solidFill>
              </a:rPr>
              <a:t>, and the result of a query is also a relation instance.</a:t>
            </a:r>
          </a:p>
          <a:p>
            <a:pPr lvl="1">
              <a:buSzPct val="75000"/>
            </a:pPr>
            <a:r>
              <a:rPr lang="en-US" altLang="en-US" i="1">
                <a:solidFill>
                  <a:schemeClr val="tx2"/>
                </a:solidFill>
              </a:rPr>
              <a:t>Schemas</a:t>
            </a:r>
            <a:r>
              <a:rPr lang="en-US" altLang="en-US">
                <a:solidFill>
                  <a:schemeClr val="tx2"/>
                </a:solidFill>
              </a:rPr>
              <a:t> of input relations for a query are fixed.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The schema for the </a:t>
            </a:r>
            <a:r>
              <a:rPr lang="en-US" altLang="en-US" i="1">
                <a:solidFill>
                  <a:schemeClr val="tx2"/>
                </a:solidFill>
              </a:rPr>
              <a:t>result</a:t>
            </a:r>
            <a:r>
              <a:rPr lang="en-US" altLang="en-US">
                <a:solidFill>
                  <a:schemeClr val="tx2"/>
                </a:solidFill>
              </a:rPr>
              <a:t> of a given query is also fixed! - determined by definition of query language constructs.</a:t>
            </a:r>
          </a:p>
          <a:p>
            <a:r>
              <a:rPr lang="en-US" altLang="en-US">
                <a:solidFill>
                  <a:schemeClr val="tx2"/>
                </a:solidFill>
              </a:rPr>
              <a:t>Positional vs. named-field notation:  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Both used in SQL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871538" y="609600"/>
            <a:ext cx="7772400" cy="1104900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Example Instances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4343400" cy="4648200"/>
          </a:xfrm>
          <a:noFill/>
        </p:spPr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</a:rPr>
              <a:t>“Sailors” and “Reserves” relations for our examples.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We’ll use positional or named field notation, assume that names of fields in query results are `inherited’ from names of fields in query input relations.</a:t>
            </a:r>
          </a:p>
        </p:txBody>
      </p:sp>
      <p:graphicFrame>
        <p:nvGraphicFramePr>
          <p:cNvPr id="2458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Document" r:id="rId4" imgW="4235450" imgH="2208213" progId="Word.Document.8">
                  <p:embed/>
                </p:oleObj>
              </mc:Choice>
              <mc:Fallback>
                <p:oleObj name="Document" r:id="rId4" imgW="4235450" imgH="220821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6438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Document" r:id="rId6" imgW="4398963" imgH="2365375" progId="Word.Document.8">
                  <p:embed/>
                </p:oleObj>
              </mc:Choice>
              <mc:Fallback>
                <p:oleObj name="Document" r:id="rId6" imgW="4398963" imgH="2365375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0200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Document" r:id="rId8" imgW="3405188" imgH="1689100" progId="Word.Document.8">
                  <p:embed/>
                </p:oleObj>
              </mc:Choice>
              <mc:Fallback>
                <p:oleObj name="Document" r:id="rId8" imgW="3405188" imgH="16891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0200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014913" y="368300"/>
            <a:ext cx="554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altLang="en-US" dirty="0">
                <a:solidFill>
                  <a:schemeClr val="tx2"/>
                </a:solidFill>
              </a:rPr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1600200"/>
                <a:ext cx="8915400" cy="4876800"/>
              </a:xfrm>
              <a:noFill/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2"/>
                    </a:solidFill>
                  </a:rPr>
                  <a:t>Basic operations: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tx2"/>
                    </a:solidFill>
                  </a:rPr>
                  <a:t>Selection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 (     )    Selects a subset of rows from relation.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tx2"/>
                    </a:solidFill>
                  </a:rPr>
                  <a:t>Projection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 (     )   Deletes unwanted columns from relation.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tx2"/>
                    </a:solidFill>
                  </a:rPr>
                  <a:t>Cross-product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 (     )  Allows us to combine two relations.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tx2"/>
                    </a:solidFill>
                  </a:rPr>
                  <a:t>Set-difference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 (     )  Tuples in </a:t>
                </a:r>
                <a:r>
                  <a:rPr lang="en-US" altLang="en-US" dirty="0" err="1">
                    <a:solidFill>
                      <a:schemeClr val="tx2"/>
                    </a:solidFill>
                  </a:rPr>
                  <a:t>reln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. 1, but not in </a:t>
                </a:r>
                <a:r>
                  <a:rPr lang="en-US" altLang="en-US" dirty="0" err="1">
                    <a:solidFill>
                      <a:schemeClr val="tx2"/>
                    </a:solidFill>
                  </a:rPr>
                  <a:t>reln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. 2.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tx2"/>
                    </a:solidFill>
                  </a:rPr>
                  <a:t>Union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  (     )  Tuples in </a:t>
                </a:r>
                <a:r>
                  <a:rPr lang="en-US" altLang="en-US" dirty="0" err="1">
                    <a:solidFill>
                      <a:schemeClr val="tx2"/>
                    </a:solidFill>
                  </a:rPr>
                  <a:t>reln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. 1 and in </a:t>
                </a:r>
                <a:r>
                  <a:rPr lang="en-US" altLang="en-US" dirty="0" err="1">
                    <a:solidFill>
                      <a:schemeClr val="tx2"/>
                    </a:solidFill>
                  </a:rPr>
                  <a:t>reln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. 2.</a:t>
                </a:r>
              </a:p>
              <a:p>
                <a:r>
                  <a:rPr lang="en-US" altLang="en-US" dirty="0">
                    <a:solidFill>
                      <a:schemeClr val="tx2"/>
                    </a:solidFill>
                  </a:rPr>
                  <a:t>Additional operations:</a:t>
                </a:r>
              </a:p>
              <a:p>
                <a:pPr lvl="1">
                  <a:buSzPct val="75000"/>
                </a:pPr>
                <a:r>
                  <a:rPr lang="en-US" altLang="en-US" dirty="0">
                    <a:solidFill>
                      <a:schemeClr val="tx2"/>
                    </a:solidFill>
                  </a:rPr>
                  <a:t>Intersection ∩, </a:t>
                </a:r>
                <a:r>
                  <a:rPr lang="en-US" altLang="en-US" i="1" dirty="0">
                    <a:solidFill>
                      <a:schemeClr val="tx2"/>
                    </a:solidFill>
                  </a:rPr>
                  <a:t>join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en-US" dirty="0">
                    <a:solidFill>
                      <a:schemeClr val="tx2"/>
                    </a:solidFill>
                  </a:rPr>
                  <a:t>, division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en-US" dirty="0">
                    <a:solidFill>
                      <a:schemeClr val="tx2"/>
                    </a:solidFill>
                  </a:rPr>
                  <a:t>, renaming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31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876800"/>
              </a:xfrm>
              <a:blipFill rotWithShape="0">
                <a:blip r:embed="rId4"/>
                <a:stretch>
                  <a:fillRect l="-1231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045648" y="2057400"/>
            <a:ext cx="2640652" cy="2057400"/>
            <a:chOff x="2133600" y="2133600"/>
            <a:chExt cx="2640652" cy="2260600"/>
          </a:xfrm>
        </p:grpSpPr>
        <p:graphicFrame>
          <p:nvGraphicFramePr>
            <p:cNvPr id="26630" name="Object 6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6305315"/>
                </p:ext>
              </p:extLst>
            </p:nvPr>
          </p:nvGraphicFramePr>
          <p:xfrm>
            <a:off x="2371725" y="2133600"/>
            <a:ext cx="2227263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Equation" r:id="rId5" imgW="2224987" imgH="762264" progId="Equation.3">
                    <p:embed/>
                  </p:oleObj>
                </mc:Choice>
                <mc:Fallback>
                  <p:oleObj name="Equation" r:id="rId5" imgW="2224987" imgH="762264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725" y="2133600"/>
                          <a:ext cx="2227263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7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19619807"/>
                </p:ext>
              </p:extLst>
            </p:nvPr>
          </p:nvGraphicFramePr>
          <p:xfrm>
            <a:off x="2514600" y="2540000"/>
            <a:ext cx="2057400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Equation" r:id="rId7" imgW="2055419" imgH="1025332" progId="Equation.3">
                    <p:embed/>
                  </p:oleObj>
                </mc:Choice>
                <mc:Fallback>
                  <p:oleObj name="Equation" r:id="rId7" imgW="2055419" imgH="1025332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540000"/>
                          <a:ext cx="2057400" cy="1025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8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97963234"/>
                </p:ext>
              </p:extLst>
            </p:nvPr>
          </p:nvGraphicFramePr>
          <p:xfrm>
            <a:off x="2973506" y="3565525"/>
            <a:ext cx="3013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Equation" r:id="rId9" imgW="126720" imgH="75960" progId="Equation.3">
                    <p:embed/>
                  </p:oleObj>
                </mc:Choice>
                <mc:Fallback>
                  <p:oleObj name="Equation" r:id="rId9" imgW="126720" imgH="7596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506" y="3565525"/>
                          <a:ext cx="3013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2511480"/>
                </p:ext>
              </p:extLst>
            </p:nvPr>
          </p:nvGraphicFramePr>
          <p:xfrm>
            <a:off x="3008952" y="2941093"/>
            <a:ext cx="1765300" cy="127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8" name="Equation" r:id="rId11" imgW="1763825" imgH="1269384" progId="Equation.3">
                    <p:embed/>
                  </p:oleObj>
                </mc:Choice>
                <mc:Fallback>
                  <p:oleObj name="Equation" r:id="rId11" imgW="1763825" imgH="1269384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952" y="2941093"/>
                          <a:ext cx="1765300" cy="127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0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27589800"/>
                </p:ext>
              </p:extLst>
            </p:nvPr>
          </p:nvGraphicFramePr>
          <p:xfrm>
            <a:off x="2133600" y="3886200"/>
            <a:ext cx="6524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name="Microsoft Equation 3.0" r:id="rId13" imgW="651787" imgH="507824" progId="Equation.3">
                    <p:embed/>
                  </p:oleObj>
                </mc:Choice>
                <mc:Fallback>
                  <p:oleObj name="Microsoft Equation 3.0" r:id="rId13" imgW="651787" imgH="507824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3886200"/>
                          <a:ext cx="6524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571500"/>
            <a:ext cx="7772400" cy="1104900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Projection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257800" cy="4876800"/>
          </a:xfrm>
          <a:noFill/>
        </p:spPr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</a:rPr>
              <a:t>Deletes attributes that are not in </a:t>
            </a:r>
            <a:r>
              <a:rPr lang="en-US" altLang="en-US" sz="2400" i="1">
                <a:solidFill>
                  <a:schemeClr val="tx2"/>
                </a:solidFill>
              </a:rPr>
              <a:t>projection list</a:t>
            </a:r>
            <a:r>
              <a:rPr lang="en-US" altLang="en-US" sz="2400">
                <a:solidFill>
                  <a:schemeClr val="tx2"/>
                </a:solidFill>
              </a:rPr>
              <a:t>.</a:t>
            </a:r>
          </a:p>
          <a:p>
            <a:r>
              <a:rPr lang="en-US" altLang="en-US" sz="2400" i="1">
                <a:solidFill>
                  <a:schemeClr val="tx2"/>
                </a:solidFill>
              </a:rPr>
              <a:t>Schema</a:t>
            </a:r>
            <a:r>
              <a:rPr lang="en-US" altLang="en-US" sz="2400">
                <a:solidFill>
                  <a:schemeClr val="tx2"/>
                </a:solidFill>
              </a:rPr>
              <a:t> of result contains exactly the fields in the projection list, with the same names that they had in the input relation.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Projection operator has to eliminate </a:t>
            </a:r>
            <a:r>
              <a:rPr lang="en-US" altLang="en-US" sz="2400" i="1">
                <a:solidFill>
                  <a:schemeClr val="tx2"/>
                </a:solidFill>
              </a:rPr>
              <a:t>duplicates</a:t>
            </a:r>
            <a:r>
              <a:rPr lang="en-US" altLang="en-US" sz="2400">
                <a:solidFill>
                  <a:schemeClr val="tx2"/>
                </a:solidFill>
              </a:rPr>
              <a:t>! Why?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Note: real systems typically don’t do duplicate elimination unless the user explicitly asks for it (by DISTINCT). Why not?</a:t>
            </a:r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06400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Document" r:id="rId4" imgW="2714625" imgH="2386013" progId="Word.Document.8">
                  <p:embed/>
                </p:oleObj>
              </mc:Choice>
              <mc:Fallback>
                <p:oleObj name="Document" r:id="rId4" imgW="2714625" imgH="238601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6400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2747963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6" imgW="3533775" imgH="976313" progId="Equation.3">
                  <p:embed/>
                </p:oleObj>
              </mc:Choice>
              <mc:Fallback>
                <p:oleObj name="Equation" r:id="rId6" imgW="3533775" imgH="97631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7963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140200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Document" r:id="rId8" imgW="1237689" imgH="1686173" progId="Word.Document.8">
                  <p:embed/>
                </p:oleObj>
              </mc:Choice>
              <mc:Fallback>
                <p:oleObj name="Document" r:id="rId8" imgW="1237689" imgH="1686173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40200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58166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0" imgW="2161597" imgH="812976" progId="Equation.3">
                  <p:embed/>
                </p:oleObj>
              </mc:Choice>
              <mc:Fallback>
                <p:oleObj name="Equation" r:id="rId10" imgW="2161597" imgH="81297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166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856966" y="632276"/>
            <a:ext cx="7772400" cy="11049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Selection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4114800" cy="5181600"/>
          </a:xfrm>
          <a:noFill/>
        </p:spPr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</a:rPr>
              <a:t>Selects rows that satisfy </a:t>
            </a:r>
            <a:r>
              <a:rPr lang="en-US" altLang="en-US" sz="2400" i="1">
                <a:solidFill>
                  <a:schemeClr val="tx2"/>
                </a:solidFill>
              </a:rPr>
              <a:t>selection condition</a:t>
            </a:r>
            <a:r>
              <a:rPr lang="en-US" altLang="en-US" sz="2400">
                <a:solidFill>
                  <a:schemeClr val="tx2"/>
                </a:solidFill>
              </a:rPr>
              <a:t>.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No duplicates in result! Why?</a:t>
            </a:r>
          </a:p>
          <a:p>
            <a:r>
              <a:rPr lang="en-US" altLang="en-US" sz="2400" i="1">
                <a:solidFill>
                  <a:schemeClr val="tx2"/>
                </a:solidFill>
              </a:rPr>
              <a:t>Schema</a:t>
            </a:r>
            <a:r>
              <a:rPr lang="en-US" altLang="en-US" sz="2400">
                <a:solidFill>
                  <a:schemeClr val="tx2"/>
                </a:solidFill>
              </a:rPr>
              <a:t> of result identical to schema of input relation.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What is Operator composition?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Selection is distributive over binary operators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Selection is commutative</a:t>
            </a:r>
          </a:p>
        </p:txBody>
      </p:sp>
      <p:graphicFrame>
        <p:nvGraphicFramePr>
          <p:cNvPr id="307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205038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4" imgW="3087688" imgH="889000" progId="Equation.3">
                  <p:embed/>
                </p:oleObj>
              </mc:Choice>
              <mc:Fallback>
                <p:oleObj name="Equation" r:id="rId4" imgW="3087688" imgH="889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5038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558800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Document" r:id="rId6" imgW="4702175" imgH="1695450" progId="Word.Document.8">
                  <p:embed/>
                </p:oleObj>
              </mc:Choice>
              <mc:Fallback>
                <p:oleObj name="Document" r:id="rId6" imgW="4702175" imgH="169545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8800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Document" r:id="rId8" imgW="3117850" imgH="1692275" progId="Word.Document.8">
                  <p:embed/>
                </p:oleObj>
              </mc:Choice>
              <mc:Fallback>
                <p:oleObj name="Document" r:id="rId8" imgW="3117850" imgH="169227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2438" y="5588000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10" imgW="4883150" imgH="855663" progId="Equation.3">
                  <p:embed/>
                </p:oleObj>
              </mc:Choice>
              <mc:Fallback>
                <p:oleObj name="Equation" r:id="rId10" imgW="4883150" imgH="8556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588000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6962" y="250808"/>
            <a:ext cx="9374875" cy="1499141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Union, Intersection, Set-Difference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876800"/>
          </a:xfrm>
          <a:noFill/>
        </p:spPr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</a:rPr>
              <a:t>All of these operations take two input relations, which must be </a:t>
            </a:r>
            <a:r>
              <a:rPr lang="en-US" altLang="en-US" sz="2400" i="1" u="sng">
                <a:solidFill>
                  <a:schemeClr val="tx2"/>
                </a:solidFill>
              </a:rPr>
              <a:t>union-compatible</a:t>
            </a:r>
            <a:r>
              <a:rPr lang="en-US" altLang="en-US" sz="2400">
                <a:solidFill>
                  <a:schemeClr val="tx2"/>
                </a:solidFill>
              </a:rPr>
              <a:t>: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Same number of fields.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tx2"/>
                </a:solidFill>
              </a:rPr>
              <a:t>`Corresponding’ fields have the same type.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What is the </a:t>
            </a:r>
            <a:r>
              <a:rPr lang="en-US" altLang="en-US" sz="2400" i="1">
                <a:solidFill>
                  <a:schemeClr val="tx2"/>
                </a:solidFill>
              </a:rPr>
              <a:t>schema</a:t>
            </a:r>
            <a:r>
              <a:rPr lang="en-US" altLang="en-US" sz="2400">
                <a:solidFill>
                  <a:schemeClr val="tx2"/>
                </a:solidFill>
              </a:rPr>
              <a:t> of result?</a:t>
            </a:r>
          </a:p>
        </p:txBody>
      </p:sp>
      <p:graphicFrame>
        <p:nvGraphicFramePr>
          <p:cNvPr id="3277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332792"/>
              </p:ext>
            </p:extLst>
          </p:nvPr>
        </p:nvGraphicFramePr>
        <p:xfrm>
          <a:off x="4648200" y="13208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Document" r:id="rId4" imgW="4471988" imgH="2947988" progId="Word.Document.8">
                  <p:embed/>
                </p:oleObj>
              </mc:Choice>
              <mc:Fallback>
                <p:oleObj name="Document" r:id="rId4" imgW="4471988" imgH="294798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208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Document" r:id="rId6" imgW="4337050" imgH="1500188" progId="Word.Document.8">
                  <p:embed/>
                </p:oleObj>
              </mc:Choice>
              <mc:Fallback>
                <p:oleObj name="Document" r:id="rId6" imgW="4337050" imgH="15001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3830638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8" imgW="1378731" imgH="516628" progId="Equation.3">
                  <p:embed/>
                </p:oleObj>
              </mc:Choice>
              <mc:Fallback>
                <p:oleObj name="Equation" r:id="rId8" imgW="1378731" imgH="51662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0638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5964238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10" imgW="1722622" imgH="537230" progId="Equation.3">
                  <p:embed/>
                </p:oleObj>
              </mc:Choice>
              <mc:Fallback>
                <p:oleObj name="Equation" r:id="rId10" imgW="1722622" imgH="53723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64238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Document" r:id="rId12" imgW="4332288" imgH="1200150" progId="Word.Document.8">
                  <p:embed/>
                </p:oleObj>
              </mc:Choice>
              <mc:Fallback>
                <p:oleObj name="Document" r:id="rId12" imgW="4332288" imgH="120015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5964238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14" imgW="1641800" imgH="465916" progId="Equation.3">
                  <p:embed/>
                </p:oleObj>
              </mc:Choice>
              <mc:Fallback>
                <p:oleObj name="Equation" r:id="rId14" imgW="1641800" imgH="46591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64238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200" cy="76889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Pages>20</Pages>
  <Words>1574</Words>
  <Application>Microsoft Office PowerPoint</Application>
  <PresentationFormat>On-screen Show (4:3)</PresentationFormat>
  <Paragraphs>186</Paragraphs>
  <Slides>29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Cambria Math</vt:lpstr>
      <vt:lpstr>Times New Roman</vt:lpstr>
      <vt:lpstr>Wingdings</vt:lpstr>
      <vt:lpstr>Office Theme</vt:lpstr>
      <vt:lpstr>Document</vt:lpstr>
      <vt:lpstr>Equation</vt:lpstr>
      <vt:lpstr>Microsoft Equation 3.0</vt:lpstr>
      <vt:lpstr>Relational Algebra</vt:lpstr>
      <vt:lpstr>Relational Query Languages</vt:lpstr>
      <vt:lpstr>Formal Relational Query Languages</vt:lpstr>
      <vt:lpstr>Preliminaries</vt:lpstr>
      <vt:lpstr>Example Instances</vt:lpstr>
      <vt:lpstr>Relational Algebra</vt:lpstr>
      <vt:lpstr>Projection</vt:lpstr>
      <vt:lpstr>Selection</vt:lpstr>
      <vt:lpstr>Union, Intersection, Set-Difference</vt:lpstr>
      <vt:lpstr>Cross-Product (Cartesian Product)</vt:lpstr>
      <vt:lpstr>Joins: used to combine relations</vt:lpstr>
      <vt:lpstr>Join</vt:lpstr>
      <vt:lpstr>Properties of  join</vt:lpstr>
      <vt:lpstr>Division</vt:lpstr>
      <vt:lpstr>Examples of Division A/B</vt:lpstr>
      <vt:lpstr>Example of Division</vt:lpstr>
      <vt:lpstr>Example of Division</vt:lpstr>
      <vt:lpstr>Exercises</vt:lpstr>
      <vt:lpstr>Exercises</vt:lpstr>
      <vt:lpstr>Exercises</vt:lpstr>
      <vt:lpstr>Exercises</vt:lpstr>
      <vt:lpstr>Exercises</vt:lpstr>
      <vt:lpstr>Lecture 5  Relational Algebra Exercise</vt:lpstr>
      <vt:lpstr>Exercises</vt:lpstr>
      <vt:lpstr>Exercises</vt:lpstr>
      <vt:lpstr>Answers</vt:lpstr>
      <vt:lpstr>Exercises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subject>Database Management Systems</dc:subject>
  <dc:creator>Raghu Ramakrishnan and Johannes Gehrke</dc:creator>
  <cp:keywords>Chapter 4, Part A</cp:keywords>
  <dc:description/>
  <cp:lastModifiedBy>BUKC</cp:lastModifiedBy>
  <cp:revision>28</cp:revision>
  <cp:lastPrinted>2021-04-07T05:28:40Z</cp:lastPrinted>
  <dcterms:created xsi:type="dcterms:W3CDTF">1997-01-12T12:49:12Z</dcterms:created>
  <dcterms:modified xsi:type="dcterms:W3CDTF">2024-03-05T05:42:12Z</dcterms:modified>
</cp:coreProperties>
</file>