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1865" r:id="rId5"/>
    <p:sldId id="1884" r:id="rId6"/>
    <p:sldId id="1883" r:id="rId7"/>
    <p:sldId id="1885" r:id="rId8"/>
    <p:sldId id="1866" r:id="rId9"/>
    <p:sldId id="1886" r:id="rId10"/>
    <p:sldId id="1887" r:id="rId11"/>
    <p:sldId id="1888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24" autoAdjust="0"/>
  </p:normalViewPr>
  <p:slideViewPr>
    <p:cSldViewPr snapToGrid="0">
      <p:cViewPr varScale="1">
        <p:scale>
          <a:sx n="70" d="100"/>
          <a:sy n="70" d="100"/>
        </p:scale>
        <p:origin x="306" y="7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=""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4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16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="" xmlns:a16="http://schemas.microsoft.com/office/drawing/2014/main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="" xmlns:a16="http://schemas.microsoft.com/office/drawing/2014/main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="" xmlns:a16="http://schemas.microsoft.com/office/drawing/2014/main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="" xmlns:a16="http://schemas.microsoft.com/office/drawing/2014/main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="" xmlns:a16="http://schemas.microsoft.com/office/drawing/2014/main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="" xmlns:a16="http://schemas.microsoft.com/office/drawing/2014/main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=""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="" xmlns:a16="http://schemas.microsoft.com/office/drawing/2014/main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="" xmlns:a16="http://schemas.microsoft.com/office/drawing/2014/main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ubnasiddiqui.bukc@bahria.edu.pk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14592"/>
            <a:ext cx="12192000" cy="1270304"/>
          </a:xfrm>
        </p:spPr>
        <p:txBody>
          <a:bodyPr anchor="ctr">
            <a:no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GB" dirty="0">
                <a:solidFill>
                  <a:srgbClr val="FFC000"/>
                </a:solidFill>
              </a:rPr>
              <a:t>Data structures and </a:t>
            </a:r>
            <a:r>
              <a:rPr lang="en-GB" dirty="0" smtClean="0">
                <a:solidFill>
                  <a:srgbClr val="FFC000"/>
                </a:solidFill>
              </a:rPr>
              <a:t>algorithm</a:t>
            </a:r>
            <a:br>
              <a:rPr lang="en-GB" dirty="0" smtClean="0">
                <a:solidFill>
                  <a:srgbClr val="FFC000"/>
                </a:solidFill>
              </a:rPr>
            </a:br>
            <a:r>
              <a:rPr lang="en-GB" dirty="0" smtClean="0">
                <a:solidFill>
                  <a:srgbClr val="FFC000"/>
                </a:solidFill>
              </a:rPr>
              <a:t>Course Overview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9" y="429361"/>
            <a:ext cx="10591800" cy="646332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2000" y="1507726"/>
            <a:ext cx="9637594" cy="3965025"/>
          </a:xfrm>
        </p:spPr>
        <p:txBody>
          <a:bodyPr/>
          <a:lstStyle/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GB" dirty="0"/>
              <a:t>The primary objective of the course is to help students understand the importance of data structures and well-designed algorithms for efficient management of computing resources while programming</a:t>
            </a:r>
            <a:r>
              <a:rPr lang="en-GB" dirty="0" smtClean="0"/>
              <a:t>.</a:t>
            </a:r>
          </a:p>
          <a:p>
            <a:pPr lvl="0" algn="just"/>
            <a:endParaRPr lang="en-GB" dirty="0"/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GB" dirty="0"/>
              <a:t>Popularly employed linear and nonlinear data structures are described from the perspective of their specification, application, and implementation. </a:t>
            </a:r>
            <a:endParaRPr lang="en-GB" dirty="0" smtClean="0"/>
          </a:p>
          <a:p>
            <a:pPr lvl="0" algn="just"/>
            <a:endParaRPr lang="en-GB" dirty="0"/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GB" dirty="0"/>
              <a:t>Several sorting and searching techniques are also discussed to help students design efficient solutions for real life problems. </a:t>
            </a:r>
            <a:endParaRPr lang="en-GB" dirty="0" smtClean="0"/>
          </a:p>
          <a:p>
            <a:pPr lvl="0" algn="just"/>
            <a:endParaRPr lang="en-GB" dirty="0"/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GB" dirty="0"/>
              <a:t>Basic knowledge of algorithm’s complexity analysis is also provided for identification of time costly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379" y="121441"/>
            <a:ext cx="6477000" cy="1189037"/>
          </a:xfrm>
        </p:spPr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81379" y="1310478"/>
            <a:ext cx="6477000" cy="53359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Array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Searching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Sorting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Algorithm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Stack ,queue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Link list, double link list, circular link list,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Binary and binary search trees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AVL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Heap and heap sort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Hashing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Minimum Spanning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dirty="0"/>
              <a:t>Greedy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57" y="338777"/>
            <a:ext cx="6375779" cy="1189038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3761" y="1241377"/>
            <a:ext cx="5334000" cy="3276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Text Book</a:t>
            </a:r>
          </a:p>
          <a:p>
            <a:pPr lvl="1"/>
            <a:r>
              <a:rPr lang="en-GB" dirty="0"/>
              <a:t>Data Structures And Algorithms in C++, 4/e, Adam </a:t>
            </a:r>
            <a:r>
              <a:rPr lang="en-GB" dirty="0" err="1"/>
              <a:t>Drozdek</a:t>
            </a:r>
            <a:endParaRPr lang="en-GB" dirty="0"/>
          </a:p>
          <a:p>
            <a:pPr lvl="0"/>
            <a:r>
              <a:rPr lang="en-GB" dirty="0">
                <a:solidFill>
                  <a:srgbClr val="C00000"/>
                </a:solidFill>
              </a:rPr>
              <a:t>Reference books</a:t>
            </a:r>
          </a:p>
          <a:p>
            <a:pPr lvl="1"/>
            <a:r>
              <a:rPr lang="en-GB" dirty="0"/>
              <a:t>Data Structures And Algorithms Analysis in C++, 3/e, Mark Allen Weiss</a:t>
            </a:r>
          </a:p>
          <a:p>
            <a:pPr lvl="1"/>
            <a:r>
              <a:rPr lang="en-GB" dirty="0"/>
              <a:t>Data Structures Using C++,</a:t>
            </a:r>
            <a:r>
              <a:rPr lang="en-GB" dirty="0" err="1"/>
              <a:t>Varsha</a:t>
            </a:r>
            <a:r>
              <a:rPr lang="en-GB" dirty="0"/>
              <a:t> H. </a:t>
            </a:r>
            <a:r>
              <a:rPr lang="en-GB" dirty="0" err="1"/>
              <a:t>Patil</a:t>
            </a:r>
            <a:endParaRPr lang="en-GB" dirty="0"/>
          </a:p>
          <a:p>
            <a:pPr lvl="1"/>
            <a:r>
              <a:rPr lang="en-GB" dirty="0"/>
              <a:t>Sedgwick R Algorithms in C++ Addison Wesley Reading, Mass 1998</a:t>
            </a:r>
          </a:p>
          <a:p>
            <a:pPr lvl="1"/>
            <a:r>
              <a:rPr lang="en-GB" dirty="0"/>
              <a:t>Knuth D, The Art of programming </a:t>
            </a:r>
            <a:r>
              <a:rPr lang="en-GB" dirty="0" err="1"/>
              <a:t>Vol</a:t>
            </a:r>
            <a:r>
              <a:rPr lang="en-GB" dirty="0"/>
              <a:t> 1,2,3,Addison Wesley Reading Mass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96" y="3223857"/>
            <a:ext cx="1965633" cy="2344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95" y="730156"/>
            <a:ext cx="1965633" cy="22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D0BD40-4CC8-4EF3-AC13-14FF20ED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40" y="292883"/>
            <a:ext cx="10591800" cy="646332"/>
          </a:xfrm>
        </p:spPr>
        <p:txBody>
          <a:bodyPr/>
          <a:lstStyle/>
          <a:p>
            <a:r>
              <a:rPr lang="en-GB" dirty="0"/>
              <a:t>Assessment </a:t>
            </a:r>
            <a:r>
              <a:rPr lang="en-GB" dirty="0" smtClean="0"/>
              <a:t>breakdown 100 </a:t>
            </a:r>
            <a:r>
              <a:rPr lang="en-GB" dirty="0"/>
              <a:t>marks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29DF71-625F-4DAE-AC4B-8DCF9221A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0738" y="1507728"/>
            <a:ext cx="3960695" cy="2668488"/>
          </a:xfrm>
        </p:spPr>
        <p:txBody>
          <a:bodyPr/>
          <a:lstStyle/>
          <a:p>
            <a:r>
              <a:rPr lang="en-GB" dirty="0"/>
              <a:t>Quizzes                                    10%</a:t>
            </a:r>
          </a:p>
          <a:p>
            <a:r>
              <a:rPr lang="en-GB" dirty="0"/>
              <a:t>Assignments                          </a:t>
            </a:r>
            <a:r>
              <a:rPr lang="en-GB" dirty="0" smtClean="0"/>
              <a:t>  20</a:t>
            </a:r>
            <a:r>
              <a:rPr lang="en-GB" dirty="0"/>
              <a:t>%</a:t>
            </a:r>
          </a:p>
          <a:p>
            <a:r>
              <a:rPr lang="en-GB" dirty="0"/>
              <a:t>Mid term                                 20%</a:t>
            </a:r>
          </a:p>
          <a:p>
            <a:r>
              <a:rPr lang="en-GB" dirty="0"/>
              <a:t>Final                                         </a:t>
            </a:r>
            <a:r>
              <a:rPr lang="en-GB" dirty="0" smtClean="0"/>
              <a:t>50</a:t>
            </a:r>
            <a:r>
              <a:rPr lang="en-GB" dirty="0"/>
              <a:t>%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Four quizzes.</a:t>
            </a:r>
          </a:p>
          <a:p>
            <a:r>
              <a:rPr lang="en-GB" dirty="0">
                <a:solidFill>
                  <a:srgbClr val="00B050"/>
                </a:solidFill>
              </a:rPr>
              <a:t>Three Assignments .</a:t>
            </a:r>
            <a:endParaRPr lang="en-GB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8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&amp; other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2000" y="1867263"/>
            <a:ext cx="10668000" cy="28548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Email</a:t>
            </a: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lubnasiddiqui.bukc@bahria.edu.pk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Office</a:t>
            </a:r>
          </a:p>
          <a:p>
            <a:pPr lvl="1"/>
            <a:r>
              <a:rPr lang="en-US" sz="1600" dirty="0" smtClean="0"/>
              <a:t>Engineering block</a:t>
            </a:r>
          </a:p>
          <a:p>
            <a:pPr lvl="1"/>
            <a:r>
              <a:rPr lang="en-US" sz="1600" dirty="0" smtClean="0"/>
              <a:t>Second floor, Faculty 7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</a:t>
            </a:r>
            <a:r>
              <a:rPr lang="en-US" dirty="0"/>
              <a:t>lectures and other relevant material on </a:t>
            </a:r>
            <a:r>
              <a:rPr lang="en-US" dirty="0">
                <a:solidFill>
                  <a:srgbClr val="FF0000"/>
                </a:solidFill>
              </a:rPr>
              <a:t>LMS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Learning Outcomes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027027" y="1680805"/>
            <a:ext cx="8758418" cy="29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06" y="306531"/>
            <a:ext cx="10591800" cy="64633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16" y="1362296"/>
            <a:ext cx="595442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6CB961-B093-4ED0-9551-8A62AE9AA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C4BC6B-E254-4FD6-9CCA-F8CFD35CD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673EFD-F537-47AB-8353-122913B7188A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sharepoint/v3"/>
    <ds:schemaRef ds:uri="71af3243-3dd4-4a8d-8c0d-dd76da1f02a5"/>
    <ds:schemaRef ds:uri="http://purl.org/dc/dcmitype/"/>
    <ds:schemaRef ds:uri="16c05727-aa75-4e4a-9b5f-8a80a1165891"/>
    <ds:schemaRef ds:uri="http://purl.org/dc/elements/1.1/"/>
    <ds:schemaRef ds:uri="http://schemas.openxmlformats.org/package/2006/metadata/core-properties"/>
    <ds:schemaRef ds:uri="230e9df3-be65-4c73-a93b-d1236ebd677e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239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Segoe UI</vt:lpstr>
      <vt:lpstr>Wingdings</vt:lpstr>
      <vt:lpstr>Office Theme</vt:lpstr>
      <vt:lpstr> Data structures and algorithm Course Overview</vt:lpstr>
      <vt:lpstr>Objectives</vt:lpstr>
      <vt:lpstr>Course Outline</vt:lpstr>
      <vt:lpstr>Recommended Books</vt:lpstr>
      <vt:lpstr>Assessment breakdown 100 marks</vt:lpstr>
      <vt:lpstr>Contact &amp; other Information</vt:lpstr>
      <vt:lpstr>Course Learning Outcomes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2021-02-18T08:07:14Z</dcterms:created>
  <dcterms:modified xsi:type="dcterms:W3CDTF">2024-02-12T09:27:43Z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