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7" r:id="rId2"/>
  </p:sldMasterIdLst>
  <p:notesMasterIdLst>
    <p:notesMasterId r:id="rId30"/>
  </p:notesMasterIdLst>
  <p:sldIdLst>
    <p:sldId id="290" r:id="rId3"/>
    <p:sldId id="258" r:id="rId4"/>
    <p:sldId id="259" r:id="rId5"/>
    <p:sldId id="260" r:id="rId6"/>
    <p:sldId id="261" r:id="rId7"/>
    <p:sldId id="262" r:id="rId8"/>
    <p:sldId id="264" r:id="rId9"/>
    <p:sldId id="266" r:id="rId10"/>
    <p:sldId id="267" r:id="rId11"/>
    <p:sldId id="269" r:id="rId12"/>
    <p:sldId id="270" r:id="rId13"/>
    <p:sldId id="271" r:id="rId14"/>
    <p:sldId id="272" r:id="rId15"/>
    <p:sldId id="273" r:id="rId16"/>
    <p:sldId id="274" r:id="rId17"/>
    <p:sldId id="275" r:id="rId18"/>
    <p:sldId id="276" r:id="rId19"/>
    <p:sldId id="277" r:id="rId20"/>
    <p:sldId id="278" r:id="rId21"/>
    <p:sldId id="279" r:id="rId22"/>
    <p:sldId id="281" r:id="rId23"/>
    <p:sldId id="285" r:id="rId24"/>
    <p:sldId id="286" r:id="rId25"/>
    <p:sldId id="287" r:id="rId26"/>
    <p:sldId id="288"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418" autoAdjust="0"/>
  </p:normalViewPr>
  <p:slideViewPr>
    <p:cSldViewPr>
      <p:cViewPr varScale="1">
        <p:scale>
          <a:sx n="66" d="100"/>
          <a:sy n="66" d="100"/>
        </p:scale>
        <p:origin x="150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851057-9FBC-4E9A-B3BE-4500C1CEBBD6}" type="datetimeFigureOut">
              <a:rPr lang="en-US" smtClean="0"/>
              <a:pPr/>
              <a:t>2/12/2024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9310CE-F1CF-49F2-A4CF-6A98E0D3F144}" type="slidenum">
              <a:rPr lang="en-US" smtClean="0"/>
              <a:pPr/>
              <a:t>‹#›</a:t>
            </a:fld>
            <a:endParaRPr lang="en-US"/>
          </a:p>
        </p:txBody>
      </p:sp>
    </p:spTree>
    <p:extLst>
      <p:ext uri="{BB962C8B-B14F-4D97-AF65-F5344CB8AC3E}">
        <p14:creationId xmlns:p14="http://schemas.microsoft.com/office/powerpoint/2010/main" val="2344328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solidFill>
                  <a:srgbClr val="000000"/>
                </a:solidFill>
              </a:rPr>
              <a:pPr eaLnBrk="1" hangingPunct="1"/>
              <a:t>1</a:t>
            </a:fld>
            <a:endParaRPr lang="en-US" altLang="en-US" dirty="0">
              <a:solidFill>
                <a:srgbClr val="000000"/>
              </a:solidFill>
            </a:endParaRPr>
          </a:p>
        </p:txBody>
      </p:sp>
      <p:sp>
        <p:nvSpPr>
          <p:cNvPr id="15363" name="Rectangle 2">
            <a:extLst>
              <a:ext uri="{FF2B5EF4-FFF2-40B4-BE49-F238E27FC236}">
                <a16:creationId xmlns=""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817961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Definition</a:t>
            </a:r>
          </a:p>
          <a:p>
            <a:pPr lvl="1"/>
            <a:r>
              <a:rPr lang="en-US" i="1" dirty="0" smtClean="0"/>
              <a:t>An array is simply a number of memory locations, each of which can store an item of data of the same data type and which are all referenced through the same variable name. </a:t>
            </a:r>
            <a:r>
              <a:rPr lang="en-US" i="1" dirty="0" err="1" smtClean="0"/>
              <a:t>Ivor</a:t>
            </a:r>
            <a:r>
              <a:rPr lang="en-US" i="1" dirty="0" smtClean="0"/>
              <a:t> Horton.</a:t>
            </a:r>
          </a:p>
          <a:p>
            <a:pPr lvl="1"/>
            <a:r>
              <a:rPr lang="en-US" dirty="0" smtClean="0"/>
              <a:t>Array may be defined abstractly as finite order set of homogeneous elements. So we can say that there are finite numbers of elements in an array and all the elements are of same data type. Also array elements are ordered i.e. we can access a specific array element by an index.</a:t>
            </a:r>
          </a:p>
          <a:p>
            <a:endParaRPr lang="en-US" dirty="0"/>
          </a:p>
        </p:txBody>
      </p:sp>
      <p:sp>
        <p:nvSpPr>
          <p:cNvPr id="4" name="Slide Number Placeholder 3"/>
          <p:cNvSpPr>
            <a:spLocks noGrp="1"/>
          </p:cNvSpPr>
          <p:nvPr>
            <p:ph type="sldNum" sz="quarter" idx="10"/>
          </p:nvPr>
        </p:nvSpPr>
        <p:spPr/>
        <p:txBody>
          <a:bodyPr/>
          <a:lstStyle/>
          <a:p>
            <a:fld id="{D99310CE-F1CF-49F2-A4CF-6A98E0D3F144}" type="slidenum">
              <a:rPr lang="en-US" smtClean="0"/>
              <a:pPr/>
              <a:t>5</a:t>
            </a:fld>
            <a:endParaRPr lang="en-US"/>
          </a:p>
        </p:txBody>
      </p:sp>
    </p:spTree>
    <p:extLst>
      <p:ext uri="{BB962C8B-B14F-4D97-AF65-F5344CB8AC3E}">
        <p14:creationId xmlns:p14="http://schemas.microsoft.com/office/powerpoint/2010/main" val="3808980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3" hangingPunct="0">
              <a:buNone/>
            </a:pPr>
            <a:r>
              <a:rPr lang="en-US" sz="2600" dirty="0" smtClean="0"/>
              <a:t>main()</a:t>
            </a:r>
          </a:p>
          <a:p>
            <a:pPr lvl="3" hangingPunct="0">
              <a:buNone/>
            </a:pPr>
            <a:r>
              <a:rPr lang="en-US" sz="2600" dirty="0" smtClean="0"/>
              <a:t>{</a:t>
            </a:r>
            <a:r>
              <a:rPr lang="en-US" sz="2600" dirty="0" err="1" smtClean="0"/>
              <a:t>int</a:t>
            </a:r>
            <a:r>
              <a:rPr lang="en-US" sz="2600" dirty="0" smtClean="0"/>
              <a:t> </a:t>
            </a:r>
            <a:r>
              <a:rPr lang="en-US" sz="2600" dirty="0" err="1" smtClean="0"/>
              <a:t>argc</a:t>
            </a:r>
            <a:r>
              <a:rPr lang="en-US" sz="2600" dirty="0" smtClean="0"/>
              <a:t>, char** </a:t>
            </a:r>
            <a:r>
              <a:rPr lang="en-US" sz="2600" dirty="0" err="1" smtClean="0"/>
              <a:t>argv</a:t>
            </a:r>
            <a:r>
              <a:rPr lang="en-US" sz="2600" dirty="0" smtClean="0"/>
              <a:t> </a:t>
            </a:r>
          </a:p>
          <a:p>
            <a:pPr lvl="3" hangingPunct="0">
              <a:buNone/>
            </a:pPr>
            <a:r>
              <a:rPr lang="en-US" sz="2600" dirty="0" smtClean="0"/>
              <a:t>	</a:t>
            </a:r>
            <a:r>
              <a:rPr lang="en-US" sz="2600" dirty="0" err="1" smtClean="0"/>
              <a:t>int</a:t>
            </a:r>
            <a:r>
              <a:rPr lang="en-US" sz="2600" dirty="0" smtClean="0"/>
              <a:t> x[6];</a:t>
            </a:r>
          </a:p>
          <a:p>
            <a:pPr lvl="3" hangingPunct="0">
              <a:buNone/>
            </a:pPr>
            <a:r>
              <a:rPr lang="en-US" sz="2600" dirty="0" smtClean="0"/>
              <a:t>	</a:t>
            </a:r>
            <a:r>
              <a:rPr lang="en-US" sz="2600" dirty="0" err="1" smtClean="0"/>
              <a:t>int</a:t>
            </a:r>
            <a:r>
              <a:rPr lang="en-US" sz="2600" dirty="0" smtClean="0"/>
              <a:t> j;</a:t>
            </a:r>
          </a:p>
          <a:p>
            <a:pPr lvl="3" hangingPunct="0">
              <a:buNone/>
            </a:pPr>
            <a:r>
              <a:rPr lang="en-US" sz="2600" dirty="0" smtClean="0"/>
              <a:t>	for(j = 0(LB); j &lt; 6(UB); j++)</a:t>
            </a:r>
          </a:p>
          <a:p>
            <a:pPr lvl="3" hangingPunct="0">
              <a:buNone/>
            </a:pPr>
            <a:r>
              <a:rPr lang="en-US" sz="2600" dirty="0" smtClean="0"/>
              <a:t>		x[j] = 2 * j;</a:t>
            </a:r>
          </a:p>
          <a:p>
            <a:pPr lvl="3" hangingPunct="0">
              <a:buNone/>
            </a:pPr>
            <a:r>
              <a:rPr lang="en-US" sz="2600" dirty="0" smtClean="0"/>
              <a:t>}</a:t>
            </a:r>
          </a:p>
          <a:p>
            <a:endParaRPr lang="en-US" dirty="0"/>
          </a:p>
        </p:txBody>
      </p:sp>
      <p:sp>
        <p:nvSpPr>
          <p:cNvPr id="4" name="Slide Number Placeholder 3"/>
          <p:cNvSpPr>
            <a:spLocks noGrp="1"/>
          </p:cNvSpPr>
          <p:nvPr>
            <p:ph type="sldNum" sz="quarter" idx="10"/>
          </p:nvPr>
        </p:nvSpPr>
        <p:spPr/>
        <p:txBody>
          <a:bodyPr/>
          <a:lstStyle/>
          <a:p>
            <a:fld id="{D99310CE-F1CF-49F2-A4CF-6A98E0D3F144}" type="slidenum">
              <a:rPr lang="en-US" smtClean="0"/>
              <a:pPr/>
              <a:t>11</a:t>
            </a:fld>
            <a:endParaRPr lang="en-US"/>
          </a:p>
        </p:txBody>
      </p:sp>
    </p:spTree>
    <p:extLst>
      <p:ext uri="{BB962C8B-B14F-4D97-AF65-F5344CB8AC3E}">
        <p14:creationId xmlns:p14="http://schemas.microsoft.com/office/powerpoint/2010/main" val="23062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p>
          <a:p>
            <a:pPr marL="514350" indent="-514350">
              <a:buFont typeface="+mj-lt"/>
              <a:buAutoNum type="arabicPeriod"/>
            </a:pPr>
            <a:r>
              <a:rPr lang="en-US" sz="1200" dirty="0" smtClean="0"/>
              <a:t>[Initialize counter] Set Num=0</a:t>
            </a:r>
          </a:p>
          <a:p>
            <a:pPr marL="514350" indent="-514350">
              <a:buFont typeface="+mj-lt"/>
              <a:buAutoNum type="arabicPeriod"/>
            </a:pPr>
            <a:r>
              <a:rPr lang="en-US" sz="1200" dirty="0" smtClean="0"/>
              <a:t>Repeat </a:t>
            </a:r>
            <a:r>
              <a:rPr lang="en-US" sz="1200" smtClean="0"/>
              <a:t>for K=2000 to 2019</a:t>
            </a:r>
            <a:endParaRPr lang="en-US" sz="1200" dirty="0" smtClean="0"/>
          </a:p>
          <a:p>
            <a:pPr marL="514350" indent="-514350">
              <a:buFont typeface="+mj-lt"/>
              <a:buAutoNum type="arabicPeriod"/>
            </a:pPr>
            <a:r>
              <a:rPr lang="en-US" sz="1200" dirty="0" smtClean="0"/>
              <a:t>        If AUTO[K] &gt;300 then </a:t>
            </a:r>
          </a:p>
          <a:p>
            <a:pPr marL="514350" indent="-514350">
              <a:buFont typeface="+mj-lt"/>
              <a:buAutoNum type="arabicPeriod"/>
            </a:pPr>
            <a:r>
              <a:rPr lang="en-US" sz="1200" baseline="0" dirty="0" smtClean="0"/>
              <a:t>        S</a:t>
            </a:r>
            <a:r>
              <a:rPr lang="en-US" sz="1200" dirty="0" smtClean="0"/>
              <a:t>et NUM=NUM +1</a:t>
            </a:r>
          </a:p>
          <a:p>
            <a:pPr marL="514350" indent="-514350">
              <a:buFont typeface="+mj-lt"/>
              <a:buAutoNum type="arabicPeriod"/>
            </a:pPr>
            <a:r>
              <a:rPr lang="en-US" sz="1200" dirty="0" smtClean="0"/>
              <a:t>  [End of loop]</a:t>
            </a:r>
          </a:p>
          <a:p>
            <a:pPr marL="514350" indent="-514350">
              <a:buFont typeface="+mj-lt"/>
              <a:buAutoNum type="arabicPeriod"/>
            </a:pPr>
            <a:r>
              <a:rPr lang="en-US" sz="1200" dirty="0" smtClean="0"/>
              <a:t>Return.</a:t>
            </a:r>
          </a:p>
          <a:p>
            <a:endParaRPr lang="en-US" dirty="0" smtClean="0"/>
          </a:p>
          <a:p>
            <a:endParaRPr lang="en-US" dirty="0" smtClean="0"/>
          </a:p>
          <a:p>
            <a:r>
              <a:rPr lang="en-US" dirty="0" smtClean="0"/>
              <a:t>B)</a:t>
            </a:r>
          </a:p>
          <a:p>
            <a:r>
              <a:rPr lang="en-US" dirty="0" smtClean="0"/>
              <a:t>	</a:t>
            </a:r>
          </a:p>
          <a:p>
            <a:endParaRPr lang="en-US" dirty="0" smtClean="0"/>
          </a:p>
          <a:p>
            <a:pPr marL="514350" indent="-514350">
              <a:buFont typeface="+mj-lt"/>
              <a:buAutoNum type="arabicPeriod"/>
            </a:pPr>
            <a:r>
              <a:rPr lang="en-US" sz="1200" dirty="0" smtClean="0"/>
              <a:t>Repeat for K=1932 to 1984</a:t>
            </a:r>
          </a:p>
          <a:p>
            <a:pPr marL="514350" indent="-514350">
              <a:buFont typeface="+mj-lt"/>
              <a:buAutoNum type="arabicPeriod"/>
            </a:pPr>
            <a:r>
              <a:rPr lang="en-US" sz="1200" dirty="0" smtClean="0"/>
              <a:t>        Write K,</a:t>
            </a:r>
            <a:r>
              <a:rPr lang="en-US" sz="1200" baseline="0" dirty="0" smtClean="0"/>
              <a:t> AUTO[K]</a:t>
            </a:r>
            <a:endParaRPr lang="en-US" sz="1200" dirty="0" smtClean="0"/>
          </a:p>
          <a:p>
            <a:pPr marL="514350" indent="-514350">
              <a:buFont typeface="+mj-lt"/>
              <a:buAutoNum type="arabicPeriod"/>
            </a:pPr>
            <a:r>
              <a:rPr lang="en-US" sz="1200" dirty="0" smtClean="0"/>
              <a:t>  [End of loop]</a:t>
            </a:r>
          </a:p>
          <a:p>
            <a:pPr marL="514350" indent="-514350">
              <a:buFont typeface="+mj-lt"/>
              <a:buAutoNum type="arabicPeriod"/>
            </a:pPr>
            <a:r>
              <a:rPr lang="en-US" sz="1200" dirty="0" smtClean="0"/>
              <a:t>Return.</a:t>
            </a:r>
          </a:p>
          <a:p>
            <a:endParaRPr lang="en-US" dirty="0"/>
          </a:p>
        </p:txBody>
      </p:sp>
      <p:sp>
        <p:nvSpPr>
          <p:cNvPr id="4" name="Slide Number Placeholder 3"/>
          <p:cNvSpPr>
            <a:spLocks noGrp="1"/>
          </p:cNvSpPr>
          <p:nvPr>
            <p:ph type="sldNum" sz="quarter" idx="10"/>
          </p:nvPr>
        </p:nvSpPr>
        <p:spPr/>
        <p:txBody>
          <a:bodyPr/>
          <a:lstStyle/>
          <a:p>
            <a:fld id="{D99310CE-F1CF-49F2-A4CF-6A98E0D3F144}" type="slidenum">
              <a:rPr lang="en-US" smtClean="0"/>
              <a:pPr/>
              <a:t>12</a:t>
            </a:fld>
            <a:endParaRPr lang="en-US"/>
          </a:p>
        </p:txBody>
      </p:sp>
    </p:spTree>
    <p:extLst>
      <p:ext uri="{BB962C8B-B14F-4D97-AF65-F5344CB8AC3E}">
        <p14:creationId xmlns:p14="http://schemas.microsoft.com/office/powerpoint/2010/main" val="1229794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9310CE-F1CF-49F2-A4CF-6A98E0D3F144}" type="slidenum">
              <a:rPr lang="en-US" smtClean="0"/>
              <a:pPr/>
              <a:t>13</a:t>
            </a:fld>
            <a:endParaRPr lang="en-US"/>
          </a:p>
        </p:txBody>
      </p:sp>
    </p:spTree>
    <p:extLst>
      <p:ext uri="{BB962C8B-B14F-4D97-AF65-F5344CB8AC3E}">
        <p14:creationId xmlns:p14="http://schemas.microsoft.com/office/powerpoint/2010/main" val="659158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INSERT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Insert (a, pos, value)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if (n==m)</a:t>
            </a:r>
          </a:p>
          <a:p>
            <a:r>
              <a:rPr lang="en-US" sz="1200" kern="1200" dirty="0" smtClean="0">
                <a:solidFill>
                  <a:schemeClr val="tx1"/>
                </a:solidFill>
                <a:latin typeface="+mn-lt"/>
                <a:ea typeface="+mn-ea"/>
                <a:cs typeface="+mn-cs"/>
              </a:rPr>
              <a:t>  return null;</a:t>
            </a:r>
          </a:p>
          <a:p>
            <a:r>
              <a:rPr lang="en-US" sz="1200" kern="1200" dirty="0" smtClean="0">
                <a:solidFill>
                  <a:schemeClr val="tx1"/>
                </a:solidFill>
                <a:latin typeface="+mn-lt"/>
                <a:ea typeface="+mn-ea"/>
                <a:cs typeface="+mn-cs"/>
              </a:rPr>
              <a:t>  j=n;</a:t>
            </a:r>
          </a:p>
          <a:p>
            <a:r>
              <a:rPr lang="en-US" sz="1200" kern="1200" dirty="0" smtClean="0">
                <a:solidFill>
                  <a:schemeClr val="tx1"/>
                </a:solidFill>
                <a:latin typeface="+mn-lt"/>
                <a:ea typeface="+mn-ea"/>
                <a:cs typeface="+mn-cs"/>
              </a:rPr>
              <a:t>        while (j&gt;=pos)</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a[j+1]=a[j];</a:t>
            </a:r>
          </a:p>
          <a:p>
            <a:r>
              <a:rPr lang="en-US" sz="1200" kern="1200" dirty="0" smtClean="0">
                <a:solidFill>
                  <a:schemeClr val="tx1"/>
                </a:solidFill>
                <a:latin typeface="+mn-lt"/>
                <a:ea typeface="+mn-ea"/>
                <a:cs typeface="+mn-cs"/>
              </a:rPr>
              <a:t>  j--;</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a[pos]=value;</a:t>
            </a:r>
          </a:p>
          <a:p>
            <a:r>
              <a:rPr lang="en-US" sz="1200" kern="1200" dirty="0" smtClean="0">
                <a:solidFill>
                  <a:schemeClr val="tx1"/>
                </a:solidFill>
                <a:latin typeface="+mn-lt"/>
                <a:ea typeface="+mn-ea"/>
                <a:cs typeface="+mn-cs"/>
              </a:rPr>
              <a:t>        n++;</a:t>
            </a:r>
          </a:p>
          <a:p>
            <a:r>
              <a:rPr lang="en-US" sz="120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D99310CE-F1CF-49F2-A4CF-6A98E0D3F144}" type="slidenum">
              <a:rPr lang="en-US" smtClean="0"/>
              <a:pPr/>
              <a:t>14</a:t>
            </a:fld>
            <a:endParaRPr lang="en-US"/>
          </a:p>
        </p:txBody>
      </p:sp>
    </p:spTree>
    <p:extLst>
      <p:ext uri="{BB962C8B-B14F-4D97-AF65-F5344CB8AC3E}">
        <p14:creationId xmlns:p14="http://schemas.microsoft.com/office/powerpoint/2010/main" val="2026827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FEC60B9B-CE60-430B-9733-26D4AC210B97}" type="datetimeFigureOut">
              <a:rPr lang="en-US" smtClean="0"/>
              <a:pPr/>
              <a:t>2/12/2024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B5CC273-2902-41C5-B0BB-CB01E531BFB4}" type="slidenum">
              <a:rPr lang="en-US" smtClean="0"/>
              <a:pPr/>
              <a:t>‹#›</a:t>
            </a:fld>
            <a:endParaRPr 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2449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C60B9B-CE60-430B-9733-26D4AC210B97}"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CC273-2902-41C5-B0BB-CB01E531BFB4}" type="slidenum">
              <a:rPr lang="en-US" smtClean="0"/>
              <a:pPr/>
              <a:t>‹#›</a:t>
            </a:fld>
            <a:endParaRPr lang="en-US"/>
          </a:p>
        </p:txBody>
      </p:sp>
    </p:spTree>
    <p:extLst>
      <p:ext uri="{BB962C8B-B14F-4D97-AF65-F5344CB8AC3E}">
        <p14:creationId xmlns:p14="http://schemas.microsoft.com/office/powerpoint/2010/main" val="197857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C60B9B-CE60-430B-9733-26D4AC210B97}"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CC273-2902-41C5-B0BB-CB01E531BFB4}" type="slidenum">
              <a:rPr lang="en-US" smtClean="0"/>
              <a:pPr/>
              <a:t>‹#›</a:t>
            </a:fld>
            <a:endParaRPr lang="en-US"/>
          </a:p>
        </p:txBody>
      </p:sp>
    </p:spTree>
    <p:extLst>
      <p:ext uri="{BB962C8B-B14F-4D97-AF65-F5344CB8AC3E}">
        <p14:creationId xmlns:p14="http://schemas.microsoft.com/office/powerpoint/2010/main" val="4253421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Placeholder 4" descr="Green, yellow, black and white tartan">
            <a:extLst>
              <a:ext uri="{FF2B5EF4-FFF2-40B4-BE49-F238E27FC236}">
                <a16:creationId xmlns="" xmlns:a16="http://schemas.microsoft.com/office/drawing/2014/main" id="{99E2DEE3-7335-4BA9-87A2-5AC14A7EF9AE}"/>
              </a:ext>
            </a:extLst>
          </p:cNvPr>
          <p:cNvPicPr>
            <a:picLocks noChangeAspect="1"/>
          </p:cNvPicPr>
          <p:nvPr userDrawn="1"/>
        </p:nvPicPr>
        <p:blipFill rotWithShape="1">
          <a:blip r:embed="rId2"/>
          <a:srcRect/>
          <a:stretch/>
        </p:blipFill>
        <p:spPr>
          <a:xfrm>
            <a:off x="0" y="0"/>
            <a:ext cx="9144000" cy="6858000"/>
          </a:xfrm>
          <a:prstGeom prst="rect">
            <a:avLst/>
          </a:prstGeom>
        </p:spPr>
      </p:pic>
      <p:sp>
        <p:nvSpPr>
          <p:cNvPr id="4" name="Title 3">
            <a:extLst>
              <a:ext uri="{FF2B5EF4-FFF2-40B4-BE49-F238E27FC236}">
                <a16:creationId xmlns="" xmlns:a16="http://schemas.microsoft.com/office/drawing/2014/main" id="{FE7964CB-E75A-4A03-88D3-6A48EF650A09}"/>
              </a:ext>
            </a:extLst>
          </p:cNvPr>
          <p:cNvSpPr>
            <a:spLocks noGrp="1"/>
          </p:cNvSpPr>
          <p:nvPr>
            <p:ph type="title" hasCustomPrompt="1"/>
          </p:nvPr>
        </p:nvSpPr>
        <p:spPr>
          <a:xfrm>
            <a:off x="0" y="2428240"/>
            <a:ext cx="9144000" cy="1857205"/>
          </a:xfrm>
          <a:prstGeom prst="rect">
            <a:avLst/>
          </a:prstGeom>
          <a:solidFill>
            <a:schemeClr val="bg1"/>
          </a:solidFill>
        </p:spPr>
        <p:txBody>
          <a:bodyPr anchor="ctr">
            <a:normAutofit/>
          </a:bodyPr>
          <a:lstStyle>
            <a:lvl1pPr algn="ctr">
              <a:defRPr sz="3600" b="1">
                <a:solidFill>
                  <a:schemeClr val="tx1"/>
                </a:solidFill>
              </a:defRPr>
            </a:lvl1pPr>
          </a:lstStyle>
          <a:p>
            <a:r>
              <a:rPr lang="en-US" dirty="0"/>
              <a:t>Insert title here</a:t>
            </a:r>
          </a:p>
        </p:txBody>
      </p:sp>
    </p:spTree>
    <p:extLst>
      <p:ext uri="{BB962C8B-B14F-4D97-AF65-F5344CB8AC3E}">
        <p14:creationId xmlns:p14="http://schemas.microsoft.com/office/powerpoint/2010/main" val="3360211802"/>
      </p:ext>
    </p:extLst>
  </p:cSld>
  <p:clrMapOvr>
    <a:masterClrMapping/>
  </p:clrMapOvr>
  <p:extLst>
    <p:ext uri="{DCECCB84-F9BA-43D5-87BE-67443E8EF086}">
      <p15:sldGuideLst xmlns:p15="http://schemas.microsoft.com/office/powerpoint/2012/main">
        <p15:guide id="4294967295" pos="280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F87E8F-5716-4A71-B64F-EC5A742B45D2}"/>
              </a:ext>
            </a:extLst>
          </p:cNvPr>
          <p:cNvSpPr>
            <a:spLocks noGrp="1"/>
          </p:cNvSpPr>
          <p:nvPr>
            <p:ph type="title" hasCustomPrompt="1"/>
          </p:nvPr>
        </p:nvSpPr>
        <p:spPr>
          <a:xfrm>
            <a:off x="571500" y="715961"/>
            <a:ext cx="4857750" cy="1189038"/>
          </a:xfrm>
          <a:prstGeom prst="rect">
            <a:avLst/>
          </a:prstGeom>
        </p:spPr>
        <p:txBody>
          <a:bodyPr anchor="t">
            <a:noAutofit/>
          </a:bodyPr>
          <a:lstStyle>
            <a:lvl1pPr>
              <a:spcBef>
                <a:spcPts val="750"/>
              </a:spcBef>
              <a:defRPr sz="3000" b="1">
                <a:solidFill>
                  <a:schemeClr val="accent3"/>
                </a:solidFill>
              </a:defRPr>
            </a:lvl1pPr>
          </a:lstStyle>
          <a:p>
            <a:r>
              <a:rPr lang="en-US" dirty="0"/>
              <a:t>Insert title here</a:t>
            </a:r>
          </a:p>
        </p:txBody>
      </p:sp>
      <p:sp>
        <p:nvSpPr>
          <p:cNvPr id="12" name="Text Placeholder 15">
            <a:extLst>
              <a:ext uri="{FF2B5EF4-FFF2-40B4-BE49-F238E27FC236}">
                <a16:creationId xmlns="" xmlns:a16="http://schemas.microsoft.com/office/drawing/2014/main" id="{E8DBED36-2461-46D0-AF71-79E0064B3758}"/>
              </a:ext>
            </a:extLst>
          </p:cNvPr>
          <p:cNvSpPr>
            <a:spLocks noGrp="1"/>
          </p:cNvSpPr>
          <p:nvPr>
            <p:ph type="body" sz="quarter" idx="11" hasCustomPrompt="1"/>
          </p:nvPr>
        </p:nvSpPr>
        <p:spPr>
          <a:xfrm>
            <a:off x="571500" y="1905000"/>
            <a:ext cx="4857750" cy="3276600"/>
          </a:xfrm>
          <a:prstGeom prst="rect">
            <a:avLst/>
          </a:prstGeom>
        </p:spPr>
        <p:txBody>
          <a:bodyPr/>
          <a:lstStyle>
            <a:lvl1pPr marL="0" indent="0">
              <a:lnSpc>
                <a:spcPct val="100000"/>
              </a:lnSpc>
              <a:buNone/>
              <a:defRPr sz="1350" b="1">
                <a:solidFill>
                  <a:schemeClr val="bg1"/>
                </a:solidFill>
              </a:defRPr>
            </a:lvl1pPr>
            <a:lvl2pPr marL="171450">
              <a:lnSpc>
                <a:spcPct val="100000"/>
              </a:lnSpc>
              <a:spcBef>
                <a:spcPts val="750"/>
              </a:spcBef>
              <a:defRPr sz="1350">
                <a:solidFill>
                  <a:schemeClr val="bg1"/>
                </a:solidFill>
              </a:defRPr>
            </a:lvl2pPr>
          </a:lstStyle>
          <a:p>
            <a:pPr lvl="0"/>
            <a:r>
              <a:rPr lang="en-US" dirty="0"/>
              <a:t>Insert subtitle here</a:t>
            </a:r>
          </a:p>
          <a:p>
            <a:pPr lvl="1"/>
            <a:r>
              <a:rPr lang="en-US" dirty="0"/>
              <a:t>Insert content here</a:t>
            </a:r>
          </a:p>
        </p:txBody>
      </p:sp>
      <p:pic>
        <p:nvPicPr>
          <p:cNvPr id="6" name="Picture Placeholder 10" descr="Green, yellow, black and white tartan">
            <a:extLst>
              <a:ext uri="{FF2B5EF4-FFF2-40B4-BE49-F238E27FC236}">
                <a16:creationId xmlns="" xmlns:a16="http://schemas.microsoft.com/office/drawing/2014/main" id="{1731029F-3C34-499C-982F-5B42D51B4716}"/>
              </a:ext>
            </a:extLst>
          </p:cNvPr>
          <p:cNvPicPr>
            <a:picLocks noChangeAspect="1"/>
          </p:cNvPicPr>
          <p:nvPr userDrawn="1"/>
        </p:nvPicPr>
        <p:blipFill rotWithShape="1">
          <a:blip r:embed="rId2"/>
          <a:srcRect l="23" r="23"/>
          <a:stretch/>
        </p:blipFill>
        <p:spPr>
          <a:xfrm>
            <a:off x="5894614" y="0"/>
            <a:ext cx="3249386" cy="6858000"/>
          </a:xfrm>
          <a:prstGeom prst="rect">
            <a:avLst/>
          </a:prstGeom>
        </p:spPr>
      </p:pic>
    </p:spTree>
    <p:extLst>
      <p:ext uri="{BB962C8B-B14F-4D97-AF65-F5344CB8AC3E}">
        <p14:creationId xmlns:p14="http://schemas.microsoft.com/office/powerpoint/2010/main" val="4082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294967295" orient="horz" pos="2160">
          <p15:clr>
            <a:srgbClr val="FBAE40"/>
          </p15:clr>
        </p15:guide>
        <p15:guide id="4294967295" pos="6127">
          <p15:clr>
            <a:srgbClr val="5ACBF0"/>
          </p15:clr>
        </p15:guide>
        <p15:guide id="4294967295" orient="horz" pos="2240">
          <p15:clr>
            <a:srgbClr val="5ACBF0"/>
          </p15:clr>
        </p15:guide>
        <p15:guide id="4294967295" orient="horz" pos="2487">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5"/>
        </a:solidFill>
        <a:effectLst/>
      </p:bgPr>
    </p:bg>
    <p:spTree>
      <p:nvGrpSpPr>
        <p:cNvPr id="1" name=""/>
        <p:cNvGrpSpPr/>
        <p:nvPr/>
      </p:nvGrpSpPr>
      <p:grpSpPr>
        <a:xfrm>
          <a:off x="0" y="0"/>
          <a:ext cx="0" cy="0"/>
          <a:chOff x="0" y="0"/>
          <a:chExt cx="0" cy="0"/>
        </a:xfrm>
      </p:grpSpPr>
      <p:pic>
        <p:nvPicPr>
          <p:cNvPr id="8" name="Picture Placeholder 7" descr="Opaque white stripes background">
            <a:extLst>
              <a:ext uri="{FF2B5EF4-FFF2-40B4-BE49-F238E27FC236}">
                <a16:creationId xmlns="" xmlns:a16="http://schemas.microsoft.com/office/drawing/2014/main" id="{D128951E-5030-4C5A-B68A-CD8DD1F7F6FC}"/>
              </a:ext>
            </a:extLst>
          </p:cNvPr>
          <p:cNvPicPr>
            <a:picLocks noChangeAspect="1"/>
          </p:cNvPicPr>
          <p:nvPr userDrawn="1"/>
        </p:nvPicPr>
        <p:blipFill>
          <a:blip r:embed="rId2"/>
          <a:srcRect/>
          <a:stretch>
            <a:fillRect/>
          </a:stretch>
        </p:blipFill>
        <p:spPr>
          <a:xfrm>
            <a:off x="0" y="0"/>
            <a:ext cx="9144000" cy="6858000"/>
          </a:xfrm>
          <a:prstGeom prst="rect">
            <a:avLst/>
          </a:prstGeom>
        </p:spPr>
      </p:pic>
      <p:sp>
        <p:nvSpPr>
          <p:cNvPr id="5" name="Title 1">
            <a:extLst>
              <a:ext uri="{FF2B5EF4-FFF2-40B4-BE49-F238E27FC236}">
                <a16:creationId xmlns="" xmlns:a16="http://schemas.microsoft.com/office/drawing/2014/main" id="{3D9303A2-B30A-054C-B809-053B909E125F}"/>
              </a:ext>
            </a:extLst>
          </p:cNvPr>
          <p:cNvSpPr>
            <a:spLocks noGrp="1"/>
          </p:cNvSpPr>
          <p:nvPr>
            <p:ph type="title" hasCustomPrompt="1"/>
          </p:nvPr>
        </p:nvSpPr>
        <p:spPr>
          <a:xfrm>
            <a:off x="1143976" y="2149356"/>
            <a:ext cx="6856048" cy="461665"/>
          </a:xfrm>
          <a:prstGeom prst="rect">
            <a:avLst/>
          </a:prstGeom>
          <a:noFill/>
        </p:spPr>
        <p:txBody>
          <a:bodyPr wrap="square" lIns="0" tIns="0" rIns="0" bIns="0" anchor="b" anchorCtr="0">
            <a:spAutoFit/>
          </a:bodyPr>
          <a:lstStyle>
            <a:lvl1pPr algn="ctr" defTabSz="699557" rtl="0" eaLnBrk="1" latinLnBrk="0" hangingPunct="1">
              <a:lnSpc>
                <a:spcPct val="100000"/>
              </a:lnSpc>
              <a:spcBef>
                <a:spcPct val="0"/>
              </a:spcBef>
              <a:buNone/>
              <a:defRPr lang="en-US" sz="3000" b="1" i="0" kern="1200" cap="none" spc="-38"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 xmlns:a16="http://schemas.microsoft.com/office/drawing/2014/main" id="{10F58DD1-3970-D84D-8040-EF33B0971D59}"/>
              </a:ext>
            </a:extLst>
          </p:cNvPr>
          <p:cNvSpPr>
            <a:spLocks noGrp="1"/>
          </p:cNvSpPr>
          <p:nvPr>
            <p:ph type="body" sz="quarter" idx="12" hasCustomPrompt="1"/>
          </p:nvPr>
        </p:nvSpPr>
        <p:spPr>
          <a:xfrm>
            <a:off x="1647231" y="3260706"/>
            <a:ext cx="5849540"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35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6846390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294967295" orient="horz" pos="2160">
          <p15:clr>
            <a:srgbClr val="FBAE40"/>
          </p15:clr>
        </p15:guide>
        <p15:guide id="4294967295" pos="6127">
          <p15:clr>
            <a:srgbClr val="5ACBF0"/>
          </p15:clr>
        </p15:guide>
        <p15:guide id="4294967295" orient="horz" pos="2243">
          <p15:clr>
            <a:srgbClr val="5ACBF0"/>
          </p15:clr>
        </p15:guide>
        <p15:guide id="4294967295" orient="horz" pos="24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3"/>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33CCC0B9-F174-4BEA-B4A2-17F39F974373}"/>
              </a:ext>
            </a:extLst>
          </p:cNvPr>
          <p:cNvSpPr>
            <a:spLocks noGrp="1"/>
          </p:cNvSpPr>
          <p:nvPr>
            <p:ph type="title" hasCustomPrompt="1"/>
          </p:nvPr>
        </p:nvSpPr>
        <p:spPr>
          <a:xfrm>
            <a:off x="571500" y="715962"/>
            <a:ext cx="4000500" cy="1189038"/>
          </a:xfrm>
          <a:prstGeom prst="rect">
            <a:avLst/>
          </a:prstGeom>
        </p:spPr>
        <p:txBody>
          <a:bodyPr anchor="t">
            <a:noAutofit/>
          </a:bodyPr>
          <a:lstStyle>
            <a:lvl1pPr>
              <a:spcBef>
                <a:spcPts val="750"/>
              </a:spcBef>
              <a:defRPr sz="3000" b="1">
                <a:solidFill>
                  <a:schemeClr val="tx1"/>
                </a:solidFill>
              </a:defRPr>
            </a:lvl1pPr>
          </a:lstStyle>
          <a:p>
            <a:r>
              <a:rPr lang="en-US" dirty="0"/>
              <a:t>Insert title here</a:t>
            </a:r>
          </a:p>
        </p:txBody>
      </p:sp>
      <p:sp>
        <p:nvSpPr>
          <p:cNvPr id="16" name="Text Placeholder 15">
            <a:extLst>
              <a:ext uri="{FF2B5EF4-FFF2-40B4-BE49-F238E27FC236}">
                <a16:creationId xmlns="" xmlns:a16="http://schemas.microsoft.com/office/drawing/2014/main" id="{8498B63D-F60C-4A9D-8D3E-0C7CD748FEDE}"/>
              </a:ext>
            </a:extLst>
          </p:cNvPr>
          <p:cNvSpPr>
            <a:spLocks noGrp="1"/>
          </p:cNvSpPr>
          <p:nvPr>
            <p:ph type="body" sz="quarter" idx="11" hasCustomPrompt="1"/>
          </p:nvPr>
        </p:nvSpPr>
        <p:spPr>
          <a:xfrm>
            <a:off x="571500" y="1905000"/>
            <a:ext cx="4000500" cy="3276600"/>
          </a:xfrm>
          <a:prstGeom prst="rect">
            <a:avLst/>
          </a:prstGeom>
        </p:spPr>
        <p:txBody>
          <a:bodyPr/>
          <a:lstStyle>
            <a:lvl1pPr marL="0" indent="0">
              <a:lnSpc>
                <a:spcPct val="100000"/>
              </a:lnSpc>
              <a:buNone/>
              <a:defRPr sz="1500" b="1">
                <a:solidFill>
                  <a:schemeClr val="tx1"/>
                </a:solidFill>
              </a:defRPr>
            </a:lvl1pPr>
            <a:lvl2pPr marL="171450" indent="-171450">
              <a:lnSpc>
                <a:spcPct val="100000"/>
              </a:lnSpc>
              <a:spcBef>
                <a:spcPts val="750"/>
              </a:spcBef>
              <a:tabLst/>
              <a:defRPr sz="1350">
                <a:solidFill>
                  <a:schemeClr val="tx1"/>
                </a:solidFill>
              </a:defRPr>
            </a:lvl2pPr>
          </a:lstStyle>
          <a:p>
            <a:pPr lvl="0"/>
            <a:r>
              <a:rPr lang="en-US" dirty="0"/>
              <a:t>Insert subtitle here</a:t>
            </a:r>
          </a:p>
          <a:p>
            <a:pPr lvl="1"/>
            <a:r>
              <a:rPr lang="en-US" dirty="0"/>
              <a:t>Insert content here</a:t>
            </a:r>
          </a:p>
        </p:txBody>
      </p:sp>
      <p:sp>
        <p:nvSpPr>
          <p:cNvPr id="14" name="Picture Placeholder 13">
            <a:extLst>
              <a:ext uri="{FF2B5EF4-FFF2-40B4-BE49-F238E27FC236}">
                <a16:creationId xmlns="" xmlns:a16="http://schemas.microsoft.com/office/drawing/2014/main" id="{9B1932CF-F265-4AEE-8704-F42C01AFB479}"/>
              </a:ext>
            </a:extLst>
          </p:cNvPr>
          <p:cNvSpPr>
            <a:spLocks noGrp="1"/>
          </p:cNvSpPr>
          <p:nvPr>
            <p:ph type="pic" sz="quarter" idx="10"/>
          </p:nvPr>
        </p:nvSpPr>
        <p:spPr>
          <a:xfrm>
            <a:off x="5143500" y="715964"/>
            <a:ext cx="3429000" cy="4465637"/>
          </a:xfrm>
          <a:prstGeom prst="rect">
            <a:avLst/>
          </a:prstGeom>
          <a:solidFill>
            <a:schemeClr val="accent3">
              <a:lumMod val="75000"/>
            </a:schemeClr>
          </a:solidFill>
        </p:spPr>
        <p:txBody>
          <a:bodyPr>
            <a:normAutofit/>
          </a:bodyPr>
          <a:lstStyle>
            <a:lvl1pPr algn="ctr">
              <a:buNone/>
              <a:defRPr sz="1200">
                <a:solidFill>
                  <a:schemeClr val="tx1"/>
                </a:solidFill>
              </a:defRPr>
            </a:lvl1pPr>
          </a:lstStyle>
          <a:p>
            <a:r>
              <a:rPr lang="en-US" dirty="0"/>
              <a:t>Click icon to add picture</a:t>
            </a:r>
          </a:p>
        </p:txBody>
      </p:sp>
      <p:pic>
        <p:nvPicPr>
          <p:cNvPr id="6" name="Picture Placeholder 8" descr="Green, yellow, black and white tartan">
            <a:extLst>
              <a:ext uri="{FF2B5EF4-FFF2-40B4-BE49-F238E27FC236}">
                <a16:creationId xmlns="" xmlns:a16="http://schemas.microsoft.com/office/drawing/2014/main" id="{0F2C2CA1-3BA3-4744-B86C-86CFC19D0808}"/>
              </a:ext>
            </a:extLst>
          </p:cNvPr>
          <p:cNvPicPr>
            <a:picLocks noChangeAspect="1"/>
          </p:cNvPicPr>
          <p:nvPr userDrawn="1"/>
        </p:nvPicPr>
        <p:blipFill rotWithShape="1">
          <a:blip r:embed="rId2"/>
          <a:srcRect l="108" r="108"/>
          <a:stretch/>
        </p:blipFill>
        <p:spPr>
          <a:xfrm>
            <a:off x="0" y="5972175"/>
            <a:ext cx="9144000" cy="885825"/>
          </a:xfrm>
          <a:prstGeom prst="rect">
            <a:avLst/>
          </a:prstGeom>
        </p:spPr>
      </p:pic>
    </p:spTree>
    <p:extLst>
      <p:ext uri="{BB962C8B-B14F-4D97-AF65-F5344CB8AC3E}">
        <p14:creationId xmlns:p14="http://schemas.microsoft.com/office/powerpoint/2010/main" val="2229868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513624-9AD4-4B61-B3D1-7B21213507C0}"/>
              </a:ext>
            </a:extLst>
          </p:cNvPr>
          <p:cNvSpPr>
            <a:spLocks noGrp="1"/>
          </p:cNvSpPr>
          <p:nvPr>
            <p:ph type="title" hasCustomPrompt="1"/>
          </p:nvPr>
        </p:nvSpPr>
        <p:spPr>
          <a:xfrm>
            <a:off x="571500" y="715964"/>
            <a:ext cx="7943850" cy="646332"/>
          </a:xfrm>
          <a:prstGeom prst="rect">
            <a:avLst/>
          </a:prstGeom>
        </p:spPr>
        <p:txBody>
          <a:bodyPr>
            <a:noAutofit/>
          </a:bodyPr>
          <a:lstStyle>
            <a:lvl1pPr>
              <a:spcBef>
                <a:spcPts val="750"/>
              </a:spcBef>
              <a:defRPr sz="3000" b="1">
                <a:solidFill>
                  <a:schemeClr val="accent5"/>
                </a:solidFill>
              </a:defRPr>
            </a:lvl1pPr>
          </a:lstStyle>
          <a:p>
            <a:r>
              <a:rPr lang="en-US" dirty="0"/>
              <a:t>Insert title here</a:t>
            </a:r>
          </a:p>
        </p:txBody>
      </p:sp>
      <p:sp>
        <p:nvSpPr>
          <p:cNvPr id="19" name="Text Placeholder 4">
            <a:extLst>
              <a:ext uri="{FF2B5EF4-FFF2-40B4-BE49-F238E27FC236}">
                <a16:creationId xmlns="" xmlns:a16="http://schemas.microsoft.com/office/drawing/2014/main" id="{3E65ED86-A26C-479A-8393-0BFDCBCD43F2}"/>
              </a:ext>
            </a:extLst>
          </p:cNvPr>
          <p:cNvSpPr>
            <a:spLocks noGrp="1"/>
          </p:cNvSpPr>
          <p:nvPr>
            <p:ph type="body" sz="quarter" idx="13" hasCustomPrompt="1"/>
          </p:nvPr>
        </p:nvSpPr>
        <p:spPr>
          <a:xfrm>
            <a:off x="571500" y="1507727"/>
            <a:ext cx="8001000" cy="1111648"/>
          </a:xfrm>
          <a:prstGeom prst="rect">
            <a:avLst/>
          </a:prstGeom>
          <a:noFill/>
        </p:spPr>
        <p:txBody>
          <a:bodyPr wrap="square" lIns="91440" tIns="0" rIns="91440" bIns="0">
            <a:noAutofit/>
          </a:bodyPr>
          <a:lstStyle>
            <a:lvl1pPr marL="0" indent="0" algn="l">
              <a:lnSpc>
                <a:spcPct val="100000"/>
              </a:lnSpc>
              <a:spcBef>
                <a:spcPts val="0"/>
              </a:spcBef>
              <a:spcAft>
                <a:spcPts val="0"/>
              </a:spcAft>
              <a:buFont typeface="Arial" panose="020B0604020202020204" pitchFamily="34" charset="0"/>
              <a:buNone/>
              <a:defRPr lang="en-US" sz="1350" kern="1200" dirty="0">
                <a:solidFill>
                  <a:schemeClr val="bg1"/>
                </a:solidFill>
                <a:latin typeface="+mn-lt"/>
                <a:ea typeface="+mn-ea"/>
                <a:cs typeface="+mn-cs"/>
              </a:defRPr>
            </a:lvl1pPr>
          </a:lstStyle>
          <a:p>
            <a:pPr lvl="0"/>
            <a:r>
              <a:rPr lang="en-US" dirty="0"/>
              <a:t>Insert content here</a:t>
            </a:r>
          </a:p>
        </p:txBody>
      </p:sp>
      <p:sp>
        <p:nvSpPr>
          <p:cNvPr id="10" name="Table Placeholder 9">
            <a:extLst>
              <a:ext uri="{FF2B5EF4-FFF2-40B4-BE49-F238E27FC236}">
                <a16:creationId xmlns="" xmlns:a16="http://schemas.microsoft.com/office/drawing/2014/main" id="{276AE57A-004D-45B8-95EB-CEA4D8CD0000}"/>
              </a:ext>
            </a:extLst>
          </p:cNvPr>
          <p:cNvSpPr>
            <a:spLocks noGrp="1"/>
          </p:cNvSpPr>
          <p:nvPr>
            <p:ph type="tbl" sz="quarter" idx="16" hasCustomPrompt="1"/>
          </p:nvPr>
        </p:nvSpPr>
        <p:spPr>
          <a:xfrm>
            <a:off x="571500" y="2608489"/>
            <a:ext cx="8001000" cy="2806700"/>
          </a:xfrm>
          <a:prstGeom prst="rect">
            <a:avLst/>
          </a:prstGeom>
        </p:spPr>
        <p:txBody>
          <a:bodyPr/>
          <a:lstStyle>
            <a:lvl1pPr marL="0" indent="0">
              <a:buNone/>
              <a:defRPr sz="1350"/>
            </a:lvl1pPr>
          </a:lstStyle>
          <a:p>
            <a:r>
              <a:rPr lang="en-US" dirty="0"/>
              <a:t>Insert table here</a:t>
            </a:r>
          </a:p>
        </p:txBody>
      </p:sp>
      <p:pic>
        <p:nvPicPr>
          <p:cNvPr id="6" name="Picture Placeholder 11" descr="Green, yellow, black and white tartan">
            <a:extLst>
              <a:ext uri="{FF2B5EF4-FFF2-40B4-BE49-F238E27FC236}">
                <a16:creationId xmlns="" xmlns:a16="http://schemas.microsoft.com/office/drawing/2014/main" id="{DDE30C9B-25D9-452A-A58A-94AF1FB71F57}"/>
              </a:ext>
            </a:extLst>
          </p:cNvPr>
          <p:cNvPicPr>
            <a:picLocks noChangeAspect="1"/>
          </p:cNvPicPr>
          <p:nvPr userDrawn="1"/>
        </p:nvPicPr>
        <p:blipFill rotWithShape="1">
          <a:blip r:embed="rId2"/>
          <a:srcRect l="1484" r="1484"/>
          <a:stretch/>
        </p:blipFill>
        <p:spPr>
          <a:xfrm>
            <a:off x="0" y="5972175"/>
            <a:ext cx="9144000" cy="885825"/>
          </a:xfrm>
          <a:prstGeom prst="rect">
            <a:avLst/>
          </a:prstGeom>
        </p:spPr>
      </p:pic>
    </p:spTree>
    <p:extLst>
      <p:ext uri="{BB962C8B-B14F-4D97-AF65-F5344CB8AC3E}">
        <p14:creationId xmlns:p14="http://schemas.microsoft.com/office/powerpoint/2010/main" val="4109283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7668F4E-0433-49FD-9D92-3B60E9B0AEE6}"/>
              </a:ext>
            </a:extLst>
          </p:cNvPr>
          <p:cNvSpPr>
            <a:spLocks noGrp="1"/>
          </p:cNvSpPr>
          <p:nvPr>
            <p:ph type="title" hasCustomPrompt="1"/>
          </p:nvPr>
        </p:nvSpPr>
        <p:spPr>
          <a:xfrm>
            <a:off x="3899807" y="715962"/>
            <a:ext cx="4857750" cy="1189037"/>
          </a:xfrm>
          <a:prstGeom prst="rect">
            <a:avLst/>
          </a:prstGeom>
        </p:spPr>
        <p:txBody>
          <a:bodyPr anchor="t">
            <a:normAutofit/>
          </a:bodyPr>
          <a:lstStyle>
            <a:lvl1pPr>
              <a:spcBef>
                <a:spcPts val="750"/>
              </a:spcBef>
              <a:defRPr sz="3000" b="1" spc="-38" baseline="0">
                <a:solidFill>
                  <a:schemeClr val="accent3"/>
                </a:solidFill>
              </a:defRPr>
            </a:lvl1pPr>
          </a:lstStyle>
          <a:p>
            <a:r>
              <a:rPr lang="en-US" dirty="0"/>
              <a:t>Insert title here</a:t>
            </a:r>
          </a:p>
        </p:txBody>
      </p:sp>
      <p:sp>
        <p:nvSpPr>
          <p:cNvPr id="12" name="Text Placeholder 15">
            <a:extLst>
              <a:ext uri="{FF2B5EF4-FFF2-40B4-BE49-F238E27FC236}">
                <a16:creationId xmlns="" xmlns:a16="http://schemas.microsoft.com/office/drawing/2014/main" id="{E8DBED36-2461-46D0-AF71-79E0064B3758}"/>
              </a:ext>
            </a:extLst>
          </p:cNvPr>
          <p:cNvSpPr>
            <a:spLocks noGrp="1"/>
          </p:cNvSpPr>
          <p:nvPr>
            <p:ph type="body" sz="quarter" idx="11" hasCustomPrompt="1"/>
          </p:nvPr>
        </p:nvSpPr>
        <p:spPr>
          <a:xfrm>
            <a:off x="3899807" y="1905000"/>
            <a:ext cx="4857750" cy="3276600"/>
          </a:xfrm>
          <a:prstGeom prst="rect">
            <a:avLst/>
          </a:prstGeom>
        </p:spPr>
        <p:txBody>
          <a:bodyPr/>
          <a:lstStyle>
            <a:lvl1pPr marL="0" indent="0">
              <a:lnSpc>
                <a:spcPct val="100000"/>
              </a:lnSpc>
              <a:buNone/>
              <a:defRPr sz="1350" b="1">
                <a:solidFill>
                  <a:schemeClr val="bg1"/>
                </a:solidFill>
              </a:defRPr>
            </a:lvl1pPr>
            <a:lvl2pPr marL="171450" indent="-171450">
              <a:lnSpc>
                <a:spcPct val="100000"/>
              </a:lnSpc>
              <a:spcBef>
                <a:spcPts val="750"/>
              </a:spcBef>
              <a:defRPr sz="1350">
                <a:solidFill>
                  <a:schemeClr val="bg1"/>
                </a:solidFill>
              </a:defRPr>
            </a:lvl2pPr>
          </a:lstStyle>
          <a:p>
            <a:pPr lvl="0"/>
            <a:r>
              <a:rPr lang="en-US" dirty="0"/>
              <a:t>Insert subtitle here</a:t>
            </a:r>
          </a:p>
          <a:p>
            <a:pPr lvl="1"/>
            <a:r>
              <a:rPr lang="en-US" dirty="0"/>
              <a:t>Insert content here</a:t>
            </a:r>
          </a:p>
        </p:txBody>
      </p:sp>
      <p:pic>
        <p:nvPicPr>
          <p:cNvPr id="6" name="Picture Placeholder 7" descr="Green, yellow, black and white tartan">
            <a:extLst>
              <a:ext uri="{FF2B5EF4-FFF2-40B4-BE49-F238E27FC236}">
                <a16:creationId xmlns="" xmlns:a16="http://schemas.microsoft.com/office/drawing/2014/main" id="{A370CEF3-4A54-4DA4-9EB1-26D855A7091E}"/>
              </a:ext>
            </a:extLst>
          </p:cNvPr>
          <p:cNvPicPr>
            <a:picLocks noChangeAspect="1"/>
          </p:cNvPicPr>
          <p:nvPr userDrawn="1"/>
        </p:nvPicPr>
        <p:blipFill rotWithShape="1">
          <a:blip r:embed="rId2"/>
          <a:srcRect l="23" r="23"/>
          <a:stretch/>
        </p:blipFill>
        <p:spPr>
          <a:xfrm>
            <a:off x="0" y="0"/>
            <a:ext cx="3249386" cy="6858000"/>
          </a:xfrm>
          <a:prstGeom prst="rect">
            <a:avLst/>
          </a:prstGeom>
        </p:spPr>
      </p:pic>
    </p:spTree>
    <p:extLst>
      <p:ext uri="{BB962C8B-B14F-4D97-AF65-F5344CB8AC3E}">
        <p14:creationId xmlns:p14="http://schemas.microsoft.com/office/powerpoint/2010/main" val="4628505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294967295" orient="horz" pos="2160">
          <p15:clr>
            <a:srgbClr val="FBAE40"/>
          </p15:clr>
        </p15:guide>
        <p15:guide id="4294967295" pos="2808">
          <p15:clr>
            <a:srgbClr val="5ACBF0"/>
          </p15:clr>
        </p15:guide>
        <p15:guide id="4294967295" orient="horz" pos="2240">
          <p15:clr>
            <a:srgbClr val="5ACBF0"/>
          </p15:clr>
        </p15:guide>
        <p15:guide id="4294967295" orient="horz" pos="2487">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513624-9AD4-4B61-B3D1-7B21213507C0}"/>
              </a:ext>
            </a:extLst>
          </p:cNvPr>
          <p:cNvSpPr>
            <a:spLocks noGrp="1"/>
          </p:cNvSpPr>
          <p:nvPr>
            <p:ph type="title" hasCustomPrompt="1"/>
          </p:nvPr>
        </p:nvSpPr>
        <p:spPr>
          <a:xfrm>
            <a:off x="571500" y="715964"/>
            <a:ext cx="7943850" cy="646332"/>
          </a:xfrm>
          <a:prstGeom prst="rect">
            <a:avLst/>
          </a:prstGeom>
        </p:spPr>
        <p:txBody>
          <a:bodyPr>
            <a:noAutofit/>
          </a:bodyPr>
          <a:lstStyle>
            <a:lvl1pPr>
              <a:spcBef>
                <a:spcPts val="750"/>
              </a:spcBef>
              <a:defRPr sz="3000" b="1">
                <a:solidFill>
                  <a:schemeClr val="accent5"/>
                </a:solidFill>
              </a:defRPr>
            </a:lvl1pPr>
          </a:lstStyle>
          <a:p>
            <a:r>
              <a:rPr lang="en-US" dirty="0"/>
              <a:t>Insert title here</a:t>
            </a:r>
          </a:p>
        </p:txBody>
      </p:sp>
      <p:sp>
        <p:nvSpPr>
          <p:cNvPr id="19" name="Text Placeholder 4">
            <a:extLst>
              <a:ext uri="{FF2B5EF4-FFF2-40B4-BE49-F238E27FC236}">
                <a16:creationId xmlns="" xmlns:a16="http://schemas.microsoft.com/office/drawing/2014/main" id="{3E65ED86-A26C-479A-8393-0BFDCBCD43F2}"/>
              </a:ext>
            </a:extLst>
          </p:cNvPr>
          <p:cNvSpPr>
            <a:spLocks noGrp="1"/>
          </p:cNvSpPr>
          <p:nvPr>
            <p:ph type="body" sz="quarter" idx="13" hasCustomPrompt="1"/>
          </p:nvPr>
        </p:nvSpPr>
        <p:spPr>
          <a:xfrm>
            <a:off x="571500" y="1507728"/>
            <a:ext cx="8001000" cy="822457"/>
          </a:xfrm>
          <a:prstGeom prst="rect">
            <a:avLst/>
          </a:prstGeom>
          <a:noFill/>
        </p:spPr>
        <p:txBody>
          <a:bodyPr wrap="square" lIns="91440" tIns="0" rIns="91440" bIns="0">
            <a:noAutofit/>
          </a:bodyPr>
          <a:lstStyle>
            <a:lvl1pPr marL="0" indent="0" algn="l">
              <a:lnSpc>
                <a:spcPct val="100000"/>
              </a:lnSpc>
              <a:spcBef>
                <a:spcPts val="0"/>
              </a:spcBef>
              <a:spcAft>
                <a:spcPts val="0"/>
              </a:spcAft>
              <a:buFont typeface="Arial" panose="020B0604020202020204" pitchFamily="34" charset="0"/>
              <a:buNone/>
              <a:defRPr lang="en-US" sz="1350" kern="1200" dirty="0">
                <a:solidFill>
                  <a:schemeClr val="bg1"/>
                </a:solidFill>
                <a:latin typeface="+mn-lt"/>
                <a:ea typeface="+mn-ea"/>
                <a:cs typeface="+mn-cs"/>
              </a:defRPr>
            </a:lvl1pPr>
          </a:lstStyle>
          <a:p>
            <a:pPr lvl="0"/>
            <a:r>
              <a:rPr lang="en-US" dirty="0"/>
              <a:t>Insert content here</a:t>
            </a:r>
          </a:p>
        </p:txBody>
      </p:sp>
      <p:sp>
        <p:nvSpPr>
          <p:cNvPr id="7" name="Content Placeholder 7">
            <a:extLst>
              <a:ext uri="{FF2B5EF4-FFF2-40B4-BE49-F238E27FC236}">
                <a16:creationId xmlns="" xmlns:a16="http://schemas.microsoft.com/office/drawing/2014/main" id="{4830F1EE-0A1B-434F-BF70-A0FE7F06E459}"/>
              </a:ext>
            </a:extLst>
          </p:cNvPr>
          <p:cNvSpPr>
            <a:spLocks noGrp="1"/>
          </p:cNvSpPr>
          <p:nvPr>
            <p:ph sz="quarter" idx="15" hasCustomPrompt="1"/>
          </p:nvPr>
        </p:nvSpPr>
        <p:spPr>
          <a:xfrm>
            <a:off x="571500" y="2330184"/>
            <a:ext cx="8001000" cy="3352800"/>
          </a:xfrm>
          <a:prstGeom prst="rect">
            <a:avLst/>
          </a:prstGeom>
        </p:spPr>
        <p:txBody>
          <a:bodyPr/>
          <a:lstStyle>
            <a:lvl1pPr marL="0" indent="0">
              <a:buNone/>
              <a:defRPr sz="1350"/>
            </a:lvl1pPr>
            <a:lvl2pPr marL="342900" indent="0">
              <a:buNone/>
              <a:defRPr sz="1350"/>
            </a:lvl2pPr>
            <a:lvl3pPr marL="685800" indent="0">
              <a:buNone/>
              <a:defRPr sz="1350"/>
            </a:lvl3pPr>
            <a:lvl4pPr marL="1028700" indent="0">
              <a:buNone/>
              <a:defRPr sz="1350"/>
            </a:lvl4pPr>
            <a:lvl5pPr marL="1371600" indent="0">
              <a:buNone/>
              <a:defRPr sz="1350"/>
            </a:lvl5pPr>
          </a:lstStyle>
          <a:p>
            <a:pPr lvl="0"/>
            <a:r>
              <a:rPr lang="en-US" dirty="0"/>
              <a:t>Insert content here</a:t>
            </a:r>
          </a:p>
        </p:txBody>
      </p:sp>
      <p:pic>
        <p:nvPicPr>
          <p:cNvPr id="6" name="Picture Placeholder 7" descr="Green, yellow, black and white tartan">
            <a:extLst>
              <a:ext uri="{FF2B5EF4-FFF2-40B4-BE49-F238E27FC236}">
                <a16:creationId xmlns="" xmlns:a16="http://schemas.microsoft.com/office/drawing/2014/main" id="{537346BD-CF82-49B2-97B6-80A3000DD721}"/>
              </a:ext>
            </a:extLst>
          </p:cNvPr>
          <p:cNvPicPr>
            <a:picLocks noChangeAspect="1"/>
          </p:cNvPicPr>
          <p:nvPr userDrawn="1"/>
        </p:nvPicPr>
        <p:blipFill rotWithShape="1">
          <a:blip r:embed="rId2"/>
          <a:srcRect l="1484" r="1484"/>
          <a:stretch/>
        </p:blipFill>
        <p:spPr>
          <a:xfrm>
            <a:off x="0" y="5972175"/>
            <a:ext cx="9144000" cy="885825"/>
          </a:xfrm>
          <a:prstGeom prst="rect">
            <a:avLst/>
          </a:prstGeom>
        </p:spPr>
      </p:pic>
    </p:spTree>
    <p:extLst>
      <p:ext uri="{BB962C8B-B14F-4D97-AF65-F5344CB8AC3E}">
        <p14:creationId xmlns:p14="http://schemas.microsoft.com/office/powerpoint/2010/main" val="29352865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5"/>
        </a:solidFill>
        <a:effectLst/>
      </p:bgPr>
    </p:bg>
    <p:spTree>
      <p:nvGrpSpPr>
        <p:cNvPr id="1" name=""/>
        <p:cNvGrpSpPr/>
        <p:nvPr/>
      </p:nvGrpSpPr>
      <p:grpSpPr>
        <a:xfrm>
          <a:off x="0" y="0"/>
          <a:ext cx="0" cy="0"/>
          <a:chOff x="0" y="0"/>
          <a:chExt cx="0" cy="0"/>
        </a:xfrm>
      </p:grpSpPr>
      <p:sp>
        <p:nvSpPr>
          <p:cNvPr id="10" name="Title 2">
            <a:extLst>
              <a:ext uri="{FF2B5EF4-FFF2-40B4-BE49-F238E27FC236}">
                <a16:creationId xmlns="" xmlns:a16="http://schemas.microsoft.com/office/drawing/2014/main" id="{3F45076F-4240-4B40-8CE4-637DD751A68B}"/>
              </a:ext>
            </a:extLst>
          </p:cNvPr>
          <p:cNvSpPr>
            <a:spLocks noGrp="1"/>
          </p:cNvSpPr>
          <p:nvPr>
            <p:ph type="title" hasCustomPrompt="1"/>
          </p:nvPr>
        </p:nvSpPr>
        <p:spPr>
          <a:xfrm>
            <a:off x="571500" y="715963"/>
            <a:ext cx="4000500" cy="1189038"/>
          </a:xfrm>
          <a:prstGeom prst="rect">
            <a:avLst/>
          </a:prstGeom>
        </p:spPr>
        <p:txBody>
          <a:bodyPr anchor="t">
            <a:normAutofit/>
          </a:bodyPr>
          <a:lstStyle>
            <a:lvl1pPr>
              <a:spcBef>
                <a:spcPts val="750"/>
              </a:spcBef>
              <a:defRPr sz="3000" b="1">
                <a:solidFill>
                  <a:schemeClr val="tx1"/>
                </a:solidFill>
              </a:defRPr>
            </a:lvl1pPr>
          </a:lstStyle>
          <a:p>
            <a:r>
              <a:rPr lang="en-US" dirty="0"/>
              <a:t>Insert title here</a:t>
            </a:r>
          </a:p>
        </p:txBody>
      </p:sp>
      <p:sp>
        <p:nvSpPr>
          <p:cNvPr id="16" name="Text Placeholder 15">
            <a:extLst>
              <a:ext uri="{FF2B5EF4-FFF2-40B4-BE49-F238E27FC236}">
                <a16:creationId xmlns="" xmlns:a16="http://schemas.microsoft.com/office/drawing/2014/main" id="{8498B63D-F60C-4A9D-8D3E-0C7CD748FEDE}"/>
              </a:ext>
            </a:extLst>
          </p:cNvPr>
          <p:cNvSpPr>
            <a:spLocks noGrp="1"/>
          </p:cNvSpPr>
          <p:nvPr>
            <p:ph type="body" sz="quarter" idx="11" hasCustomPrompt="1"/>
          </p:nvPr>
        </p:nvSpPr>
        <p:spPr>
          <a:xfrm>
            <a:off x="571500" y="1905000"/>
            <a:ext cx="4000500" cy="3276600"/>
          </a:xfrm>
          <a:prstGeom prst="rect">
            <a:avLst/>
          </a:prstGeom>
        </p:spPr>
        <p:txBody>
          <a:bodyPr/>
          <a:lstStyle>
            <a:lvl1pPr marL="0" indent="0">
              <a:lnSpc>
                <a:spcPct val="100000"/>
              </a:lnSpc>
              <a:buNone/>
              <a:defRPr sz="1500" b="1">
                <a:solidFill>
                  <a:schemeClr val="tx1"/>
                </a:solidFill>
              </a:defRPr>
            </a:lvl1pPr>
            <a:lvl2pPr marL="171450">
              <a:lnSpc>
                <a:spcPct val="100000"/>
              </a:lnSpc>
              <a:spcBef>
                <a:spcPts val="750"/>
              </a:spcBef>
              <a:defRPr sz="1350">
                <a:solidFill>
                  <a:schemeClr val="tx1"/>
                </a:solidFill>
              </a:defRPr>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 xmlns:a16="http://schemas.microsoft.com/office/drawing/2014/main" id="{827A95C0-AE8D-46E1-9EF9-64504CBEF99E}"/>
              </a:ext>
            </a:extLst>
          </p:cNvPr>
          <p:cNvSpPr>
            <a:spLocks noGrp="1"/>
          </p:cNvSpPr>
          <p:nvPr>
            <p:ph type="pic" sz="quarter" idx="14"/>
          </p:nvPr>
        </p:nvSpPr>
        <p:spPr>
          <a:xfrm>
            <a:off x="5143500" y="715963"/>
            <a:ext cx="3429000" cy="2362200"/>
          </a:xfrm>
          <a:prstGeom prst="rect">
            <a:avLst/>
          </a:prstGeom>
          <a:solidFill>
            <a:schemeClr val="accent2"/>
          </a:solidFill>
        </p:spPr>
        <p:txBody>
          <a:bodyPr>
            <a:normAutofit/>
          </a:bodyPr>
          <a:lstStyle>
            <a:lvl1pPr algn="ctr">
              <a:buNone/>
              <a:defRPr sz="1200">
                <a:solidFill>
                  <a:schemeClr val="tx1"/>
                </a:solidFill>
              </a:defRPr>
            </a:lvl1pPr>
          </a:lstStyle>
          <a:p>
            <a:r>
              <a:rPr lang="en-US" dirty="0"/>
              <a:t>Click icon to add picture</a:t>
            </a:r>
          </a:p>
        </p:txBody>
      </p:sp>
      <p:sp>
        <p:nvSpPr>
          <p:cNvPr id="8" name="Picture Placeholder 13">
            <a:extLst>
              <a:ext uri="{FF2B5EF4-FFF2-40B4-BE49-F238E27FC236}">
                <a16:creationId xmlns="" xmlns:a16="http://schemas.microsoft.com/office/drawing/2014/main" id="{89E410BA-B0FE-4F0E-8BE5-D33CC016635B}"/>
              </a:ext>
            </a:extLst>
          </p:cNvPr>
          <p:cNvSpPr>
            <a:spLocks noGrp="1"/>
          </p:cNvSpPr>
          <p:nvPr>
            <p:ph type="pic" sz="quarter" idx="13"/>
          </p:nvPr>
        </p:nvSpPr>
        <p:spPr>
          <a:xfrm>
            <a:off x="5143500" y="3319386"/>
            <a:ext cx="3429000" cy="2362200"/>
          </a:xfrm>
          <a:prstGeom prst="rect">
            <a:avLst/>
          </a:prstGeom>
          <a:solidFill>
            <a:schemeClr val="accent2"/>
          </a:solidFill>
        </p:spPr>
        <p:txBody>
          <a:bodyPr>
            <a:normAutofit/>
          </a:bodyPr>
          <a:lstStyle>
            <a:lvl1pPr algn="ctr">
              <a:buNone/>
              <a:defRPr sz="1200">
                <a:solidFill>
                  <a:schemeClr val="tx1"/>
                </a:solidFill>
              </a:defRPr>
            </a:lvl1pPr>
          </a:lstStyle>
          <a:p>
            <a:r>
              <a:rPr lang="en-US" dirty="0"/>
              <a:t>Click icon to add picture</a:t>
            </a:r>
          </a:p>
        </p:txBody>
      </p:sp>
      <p:pic>
        <p:nvPicPr>
          <p:cNvPr id="11" name="Picture Placeholder 10" descr="Green, yellow, black and white tartan">
            <a:extLst>
              <a:ext uri="{FF2B5EF4-FFF2-40B4-BE49-F238E27FC236}">
                <a16:creationId xmlns="" xmlns:a16="http://schemas.microsoft.com/office/drawing/2014/main" id="{254DE245-A48A-4FD4-B53E-DBF8C64B4FE0}"/>
              </a:ext>
            </a:extLst>
          </p:cNvPr>
          <p:cNvPicPr>
            <a:picLocks noChangeAspect="1"/>
          </p:cNvPicPr>
          <p:nvPr userDrawn="1"/>
        </p:nvPicPr>
        <p:blipFill rotWithShape="1">
          <a:blip r:embed="rId2"/>
          <a:srcRect l="1140" r="1140"/>
          <a:stretch/>
        </p:blipFill>
        <p:spPr>
          <a:xfrm>
            <a:off x="0" y="5972175"/>
            <a:ext cx="9144000" cy="885825"/>
          </a:xfrm>
          <a:prstGeom prst="rect">
            <a:avLst/>
          </a:prstGeom>
        </p:spPr>
      </p:pic>
    </p:spTree>
    <p:extLst>
      <p:ext uri="{BB962C8B-B14F-4D97-AF65-F5344CB8AC3E}">
        <p14:creationId xmlns:p14="http://schemas.microsoft.com/office/powerpoint/2010/main" val="1787847100"/>
      </p:ext>
    </p:extLst>
  </p:cSld>
  <p:clrMapOvr>
    <a:masterClrMapping/>
  </p:clrMapOvr>
  <p:extLst>
    <p:ext uri="{DCECCB84-F9BA-43D5-87BE-67443E8EF086}">
      <p15:sldGuideLst xmlns:p15="http://schemas.microsoft.com/office/powerpoint/2012/main">
        <p15:guide id="4294967295" orient="horz" pos="3672">
          <p15:clr>
            <a:srgbClr val="FBAE40"/>
          </p15:clr>
        </p15:guide>
        <p15:guide id="4294967295"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C60B9B-CE60-430B-9733-26D4AC210B97}"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CC273-2902-41C5-B0BB-CB01E531BFB4}" type="slidenum">
              <a:rPr lang="en-US" smtClean="0"/>
              <a:pPr/>
              <a:t>‹#›</a:t>
            </a:fld>
            <a:endParaRPr lang="en-US"/>
          </a:p>
        </p:txBody>
      </p:sp>
    </p:spTree>
    <p:extLst>
      <p:ext uri="{BB962C8B-B14F-4D97-AF65-F5344CB8AC3E}">
        <p14:creationId xmlns:p14="http://schemas.microsoft.com/office/powerpoint/2010/main" val="404059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3"/>
        </a:solidFill>
        <a:effectLst/>
      </p:bgPr>
    </p:bg>
    <p:spTree>
      <p:nvGrpSpPr>
        <p:cNvPr id="1" name=""/>
        <p:cNvGrpSpPr/>
        <p:nvPr/>
      </p:nvGrpSpPr>
      <p:grpSpPr>
        <a:xfrm>
          <a:off x="0" y="0"/>
          <a:ext cx="0" cy="0"/>
          <a:chOff x="0" y="0"/>
          <a:chExt cx="0" cy="0"/>
        </a:xfrm>
      </p:grpSpPr>
      <p:pic>
        <p:nvPicPr>
          <p:cNvPr id="8" name="Picture Placeholder 7" descr="Opaque white background">
            <a:extLst>
              <a:ext uri="{FF2B5EF4-FFF2-40B4-BE49-F238E27FC236}">
                <a16:creationId xmlns="" xmlns:a16="http://schemas.microsoft.com/office/drawing/2014/main" id="{67950A00-B9D0-43DE-A195-32DC0E2C6763}"/>
              </a:ext>
            </a:extLst>
          </p:cNvPr>
          <p:cNvPicPr>
            <a:picLocks noChangeAspect="1"/>
          </p:cNvPicPr>
          <p:nvPr userDrawn="1"/>
        </p:nvPicPr>
        <p:blipFill rotWithShape="1">
          <a:blip r:embed="rId2"/>
          <a:srcRect/>
          <a:stretch/>
        </p:blipFill>
        <p:spPr>
          <a:xfrm>
            <a:off x="0" y="0"/>
            <a:ext cx="9144000" cy="6858000"/>
          </a:xfrm>
          <a:prstGeom prst="rect">
            <a:avLst/>
          </a:prstGeom>
        </p:spPr>
      </p:pic>
      <p:sp>
        <p:nvSpPr>
          <p:cNvPr id="5" name="Title 1">
            <a:extLst>
              <a:ext uri="{FF2B5EF4-FFF2-40B4-BE49-F238E27FC236}">
                <a16:creationId xmlns="" xmlns:a16="http://schemas.microsoft.com/office/drawing/2014/main" id="{3D9303A2-B30A-054C-B809-053B909E125F}"/>
              </a:ext>
            </a:extLst>
          </p:cNvPr>
          <p:cNvSpPr>
            <a:spLocks noGrp="1"/>
          </p:cNvSpPr>
          <p:nvPr>
            <p:ph type="title" hasCustomPrompt="1"/>
          </p:nvPr>
        </p:nvSpPr>
        <p:spPr>
          <a:xfrm>
            <a:off x="1143976" y="2149356"/>
            <a:ext cx="6856048" cy="461665"/>
          </a:xfrm>
          <a:prstGeom prst="rect">
            <a:avLst/>
          </a:prstGeom>
          <a:noFill/>
        </p:spPr>
        <p:txBody>
          <a:bodyPr wrap="square" lIns="0" tIns="0" rIns="0" bIns="0" anchor="b" anchorCtr="0">
            <a:spAutoFit/>
          </a:bodyPr>
          <a:lstStyle>
            <a:lvl1pPr algn="ctr" defTabSz="699557" rtl="0" eaLnBrk="1" latinLnBrk="0" hangingPunct="1">
              <a:lnSpc>
                <a:spcPct val="100000"/>
              </a:lnSpc>
              <a:spcBef>
                <a:spcPct val="0"/>
              </a:spcBef>
              <a:buNone/>
              <a:defRPr lang="en-US" sz="3000" b="1" i="0" kern="1200" cap="none" spc="-38" baseline="0" dirty="0">
                <a:ln w="3175">
                  <a:noFill/>
                </a:ln>
                <a:solidFill>
                  <a:schemeClr val="accent2"/>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 xmlns:a16="http://schemas.microsoft.com/office/drawing/2014/main" id="{10F58DD1-3970-D84D-8040-EF33B0971D59}"/>
              </a:ext>
            </a:extLst>
          </p:cNvPr>
          <p:cNvSpPr>
            <a:spLocks noGrp="1"/>
          </p:cNvSpPr>
          <p:nvPr>
            <p:ph type="body" sz="quarter" idx="12" hasCustomPrompt="1"/>
          </p:nvPr>
        </p:nvSpPr>
        <p:spPr>
          <a:xfrm>
            <a:off x="1647231" y="3260706"/>
            <a:ext cx="5849540"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35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18814698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294967295" orient="horz" pos="2160">
          <p15:clr>
            <a:srgbClr val="FBAE40"/>
          </p15:clr>
        </p15:guide>
        <p15:guide id="4294967295" pos="6127">
          <p15:clr>
            <a:srgbClr val="5ACBF0"/>
          </p15:clr>
        </p15:guide>
        <p15:guide id="4294967295" orient="horz" pos="2243">
          <p15:clr>
            <a:srgbClr val="5ACBF0"/>
          </p15:clr>
        </p15:guide>
        <p15:guide id="4294967295" orient="horz" pos="24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estions">
    <p:bg>
      <p:bgPr>
        <a:solidFill>
          <a:schemeClr val="tx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7724906-4405-47F4-B533-7291B003B0A2}"/>
              </a:ext>
            </a:extLst>
          </p:cNvPr>
          <p:cNvSpPr>
            <a:spLocks noGrp="1"/>
          </p:cNvSpPr>
          <p:nvPr>
            <p:ph type="title" hasCustomPrompt="1"/>
          </p:nvPr>
        </p:nvSpPr>
        <p:spPr>
          <a:xfrm>
            <a:off x="1143976" y="2149356"/>
            <a:ext cx="6856048" cy="461665"/>
          </a:xfrm>
          <a:prstGeom prst="rect">
            <a:avLst/>
          </a:prstGeom>
          <a:noFill/>
        </p:spPr>
        <p:txBody>
          <a:bodyPr wrap="square" lIns="0" tIns="0" rIns="0" bIns="0" anchor="b" anchorCtr="0">
            <a:spAutoFit/>
          </a:bodyPr>
          <a:lstStyle>
            <a:lvl1pPr algn="ctr" defTabSz="699557" rtl="0" eaLnBrk="1" latinLnBrk="0" hangingPunct="1">
              <a:lnSpc>
                <a:spcPct val="100000"/>
              </a:lnSpc>
              <a:spcBef>
                <a:spcPct val="0"/>
              </a:spcBef>
              <a:buNone/>
              <a:defRPr lang="en-US" sz="3000" b="1" i="0" kern="1200" cap="none" spc="-38" baseline="0" dirty="0">
                <a:ln w="3175">
                  <a:noFill/>
                </a:ln>
                <a:solidFill>
                  <a:schemeClr val="bg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 xmlns:a16="http://schemas.microsoft.com/office/drawing/2014/main" id="{1EEF53A4-35A6-4E43-B220-67DA381C5910}"/>
              </a:ext>
            </a:extLst>
          </p:cNvPr>
          <p:cNvSpPr>
            <a:spLocks noGrp="1"/>
          </p:cNvSpPr>
          <p:nvPr>
            <p:ph type="body" sz="quarter" idx="12" hasCustomPrompt="1"/>
          </p:nvPr>
        </p:nvSpPr>
        <p:spPr>
          <a:xfrm>
            <a:off x="1647231" y="3260706"/>
            <a:ext cx="5849540"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350" kern="1200" dirty="0">
                <a:solidFill>
                  <a:schemeClr val="bg1"/>
                </a:solidFill>
                <a:latin typeface="+mn-lt"/>
                <a:ea typeface="+mn-ea"/>
                <a:cs typeface="+mn-cs"/>
              </a:defRPr>
            </a:lvl1pPr>
          </a:lstStyle>
          <a:p>
            <a:pPr lvl="0"/>
            <a:r>
              <a:rPr lang="en-US" dirty="0"/>
              <a:t>Insert content here</a:t>
            </a:r>
          </a:p>
        </p:txBody>
      </p:sp>
      <p:pic>
        <p:nvPicPr>
          <p:cNvPr id="7" name="Picture Placeholder 7" descr="Green, yellow, black and white tartan">
            <a:extLst>
              <a:ext uri="{FF2B5EF4-FFF2-40B4-BE49-F238E27FC236}">
                <a16:creationId xmlns="" xmlns:a16="http://schemas.microsoft.com/office/drawing/2014/main" id="{E4C06687-B8B5-493E-ACBB-4AFE15C9657A}"/>
              </a:ext>
            </a:extLst>
          </p:cNvPr>
          <p:cNvPicPr>
            <a:picLocks noChangeAspect="1"/>
          </p:cNvPicPr>
          <p:nvPr userDrawn="1"/>
        </p:nvPicPr>
        <p:blipFill rotWithShape="1">
          <a:blip r:embed="rId2"/>
          <a:srcRect l="108" r="108"/>
          <a:stretch/>
        </p:blipFill>
        <p:spPr>
          <a:xfrm>
            <a:off x="0" y="5972175"/>
            <a:ext cx="9144000" cy="885825"/>
          </a:xfrm>
          <a:prstGeom prst="rect">
            <a:avLst/>
          </a:prstGeom>
        </p:spPr>
      </p:pic>
    </p:spTree>
    <p:extLst>
      <p:ext uri="{BB962C8B-B14F-4D97-AF65-F5344CB8AC3E}">
        <p14:creationId xmlns:p14="http://schemas.microsoft.com/office/powerpoint/2010/main" val="1646689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C60B9B-CE60-430B-9733-26D4AC210B97}"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CC273-2902-41C5-B0BB-CB01E531BFB4}" type="slidenum">
              <a:rPr lang="en-US" smtClean="0"/>
              <a:pPr/>
              <a:t>‹#›</a:t>
            </a:fld>
            <a:endParaRPr 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342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C60B9B-CE60-430B-9733-26D4AC210B97}" type="datetimeFigureOut">
              <a:rPr lang="en-US" smtClean="0"/>
              <a:pPr/>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CC273-2902-41C5-B0BB-CB01E531BFB4}" type="slidenum">
              <a:rPr lang="en-US" smtClean="0"/>
              <a:pPr/>
              <a:t>‹#›</a:t>
            </a:fld>
            <a:endParaRPr lang="en-US"/>
          </a:p>
        </p:txBody>
      </p:sp>
    </p:spTree>
    <p:extLst>
      <p:ext uri="{BB962C8B-B14F-4D97-AF65-F5344CB8AC3E}">
        <p14:creationId xmlns:p14="http://schemas.microsoft.com/office/powerpoint/2010/main" val="493638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C60B9B-CE60-430B-9733-26D4AC210B97}" type="datetimeFigureOut">
              <a:rPr lang="en-US" smtClean="0"/>
              <a:pPr/>
              <a:t>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5CC273-2902-41C5-B0BB-CB01E531BFB4}" type="slidenum">
              <a:rPr lang="en-US" smtClean="0"/>
              <a:pPr/>
              <a:t>‹#›</a:t>
            </a:fld>
            <a:endParaRPr lang="en-US"/>
          </a:p>
        </p:txBody>
      </p:sp>
    </p:spTree>
    <p:extLst>
      <p:ext uri="{BB962C8B-B14F-4D97-AF65-F5344CB8AC3E}">
        <p14:creationId xmlns:p14="http://schemas.microsoft.com/office/powerpoint/2010/main" val="4051155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C60B9B-CE60-430B-9733-26D4AC210B97}" type="datetimeFigureOut">
              <a:rPr lang="en-US" smtClean="0"/>
              <a:pPr/>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5CC273-2902-41C5-B0BB-CB01E531BFB4}" type="slidenum">
              <a:rPr lang="en-US" smtClean="0"/>
              <a:pPr/>
              <a:t>‹#›</a:t>
            </a:fld>
            <a:endParaRPr lang="en-US"/>
          </a:p>
        </p:txBody>
      </p:sp>
    </p:spTree>
    <p:extLst>
      <p:ext uri="{BB962C8B-B14F-4D97-AF65-F5344CB8AC3E}">
        <p14:creationId xmlns:p14="http://schemas.microsoft.com/office/powerpoint/2010/main" val="2561812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60B9B-CE60-430B-9733-26D4AC210B97}" type="datetimeFigureOut">
              <a:rPr lang="en-US" smtClean="0"/>
              <a:pPr/>
              <a:t>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5CC273-2902-41C5-B0BB-CB01E531BFB4}" type="slidenum">
              <a:rPr lang="en-US" smtClean="0"/>
              <a:pPr/>
              <a:t>‹#›</a:t>
            </a:fld>
            <a:endParaRPr lang="en-US"/>
          </a:p>
        </p:txBody>
      </p:sp>
    </p:spTree>
    <p:extLst>
      <p:ext uri="{BB962C8B-B14F-4D97-AF65-F5344CB8AC3E}">
        <p14:creationId xmlns:p14="http://schemas.microsoft.com/office/powerpoint/2010/main" val="2243563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C60B9B-CE60-430B-9733-26D4AC210B97}" type="datetimeFigureOut">
              <a:rPr lang="en-US" smtClean="0"/>
              <a:pPr/>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CC273-2902-41C5-B0BB-CB01E531BFB4}" type="slidenum">
              <a:rPr lang="en-US" smtClean="0"/>
              <a:pPr/>
              <a:t>‹#›</a:t>
            </a:fld>
            <a:endParaRPr lang="en-US"/>
          </a:p>
        </p:txBody>
      </p:sp>
    </p:spTree>
    <p:extLst>
      <p:ext uri="{BB962C8B-B14F-4D97-AF65-F5344CB8AC3E}">
        <p14:creationId xmlns:p14="http://schemas.microsoft.com/office/powerpoint/2010/main" val="340775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C60B9B-CE60-430B-9733-26D4AC210B97}" type="datetimeFigureOut">
              <a:rPr lang="en-US" smtClean="0"/>
              <a:pPr/>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CC273-2902-41C5-B0BB-CB01E531BFB4}" type="slidenum">
              <a:rPr lang="en-US" smtClean="0"/>
              <a:pPr/>
              <a:t>‹#›</a:t>
            </a:fld>
            <a:endParaRPr lang="en-US"/>
          </a:p>
        </p:txBody>
      </p:sp>
    </p:spTree>
    <p:extLst>
      <p:ext uri="{BB962C8B-B14F-4D97-AF65-F5344CB8AC3E}">
        <p14:creationId xmlns:p14="http://schemas.microsoft.com/office/powerpoint/2010/main" val="319228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FEC60B9B-CE60-430B-9733-26D4AC210B97}" type="datetimeFigureOut">
              <a:rPr lang="en-US" smtClean="0"/>
              <a:pPr/>
              <a:t>2/12/2024</a:t>
            </a:fld>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9B5CC273-2902-41C5-B0BB-CB01E531BFB4}" type="slidenum">
              <a:rPr lang="en-US" smtClean="0"/>
              <a:pPr/>
              <a:t>‹#›</a:t>
            </a:fld>
            <a:endParaRPr lang="en-US"/>
          </a:p>
        </p:txBody>
      </p:sp>
    </p:spTree>
    <p:extLst>
      <p:ext uri="{BB962C8B-B14F-4D97-AF65-F5344CB8AC3E}">
        <p14:creationId xmlns:p14="http://schemas.microsoft.com/office/powerpoint/2010/main" val="12230908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9348458"/>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Lst>
  <p:txStyles>
    <p:titleStyle>
      <a:lvl1pPr algn="l" defTabSz="685800" rtl="0" eaLnBrk="1" latinLnBrk="0" hangingPunct="1">
        <a:lnSpc>
          <a:spcPct val="90000"/>
        </a:lnSpc>
        <a:spcBef>
          <a:spcPct val="0"/>
        </a:spcBef>
        <a:buNone/>
        <a:defRPr sz="3300"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 xmlns:a16="http://schemas.microsoft.com/office/drawing/2014/main" id="{ED2DB031-9003-4F74-A88F-FE2A2ABABC72}"/>
              </a:ext>
            </a:extLst>
          </p:cNvPr>
          <p:cNvSpPr>
            <a:spLocks noGrp="1" noChangeArrowheads="1"/>
          </p:cNvSpPr>
          <p:nvPr>
            <p:ph type="title"/>
          </p:nvPr>
        </p:nvSpPr>
        <p:spPr>
          <a:xfrm>
            <a:off x="0" y="2668194"/>
            <a:ext cx="9144000" cy="952728"/>
          </a:xfrm>
        </p:spPr>
        <p:txBody>
          <a:bodyPr anchor="ctr">
            <a:noAutofit/>
          </a:bodyPr>
          <a:lstStyle/>
          <a:p>
            <a:r>
              <a:rPr lang="en-US" altLang="en-US" dirty="0" smtClean="0"/>
              <a:t/>
            </a:r>
            <a:br>
              <a:rPr lang="en-US" altLang="en-US" dirty="0" smtClean="0"/>
            </a:br>
            <a:r>
              <a:rPr lang="en-US" sz="4800" dirty="0">
                <a:solidFill>
                  <a:schemeClr val="accent2">
                    <a:lumMod val="75000"/>
                  </a:schemeClr>
                </a:solidFill>
              </a:rPr>
              <a:t>Arrays</a:t>
            </a:r>
            <a:endParaRPr lang="en-US" sz="4800" dirty="0">
              <a:solidFill>
                <a:schemeClr val="accent2">
                  <a:lumMod val="75000"/>
                </a:schemeClr>
              </a:solidFill>
            </a:endParaRPr>
          </a:p>
        </p:txBody>
      </p:sp>
    </p:spTree>
    <p:extLst>
      <p:ext uri="{BB962C8B-B14F-4D97-AF65-F5344CB8AC3E}">
        <p14:creationId xmlns:p14="http://schemas.microsoft.com/office/powerpoint/2010/main" val="3268472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Traversing Linear Array</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Let A be collection of data elements stored in the memory of the computer.</a:t>
            </a:r>
          </a:p>
          <a:p>
            <a:r>
              <a:rPr lang="en-US" dirty="0" smtClean="0">
                <a:solidFill>
                  <a:schemeClr val="tx1"/>
                </a:solidFill>
              </a:rPr>
              <a:t>If we want to count the number of elements of A or we want to print the contents of each element of A, this can be done by traversing A.</a:t>
            </a:r>
          </a:p>
          <a:p>
            <a:r>
              <a:rPr lang="en-US" dirty="0" smtClean="0">
                <a:solidFill>
                  <a:schemeClr val="tx1"/>
                </a:solidFill>
              </a:rPr>
              <a:t>Traversing means accessing and processing each element exactly once.</a:t>
            </a:r>
          </a:p>
          <a:p>
            <a:r>
              <a:rPr lang="en-US" dirty="0" smtClean="0">
                <a:solidFill>
                  <a:schemeClr val="tx1"/>
                </a:solidFill>
              </a:rPr>
              <a:t>Traversing a linear data structure is easier as compared to traversing a non linear structure.</a:t>
            </a:r>
            <a:endParaRPr lang="en-US" dirty="0">
              <a:solidFill>
                <a:schemeClr val="tx1"/>
              </a:solidFill>
            </a:endParaRPr>
          </a:p>
        </p:txBody>
      </p:sp>
    </p:spTree>
    <p:extLst>
      <p:ext uri="{BB962C8B-B14F-4D97-AF65-F5344CB8AC3E}">
        <p14:creationId xmlns:p14="http://schemas.microsoft.com/office/powerpoint/2010/main" val="526420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406640" cy="1356360"/>
          </a:xfrm>
        </p:spPr>
        <p:txBody>
          <a:bodyPr>
            <a:normAutofit/>
          </a:bodyPr>
          <a:lstStyle/>
          <a:p>
            <a:r>
              <a:rPr lang="en-US" dirty="0" smtClean="0"/>
              <a:t>Algorithm</a:t>
            </a:r>
            <a:endParaRPr lang="en-US" dirty="0"/>
          </a:p>
        </p:txBody>
      </p:sp>
      <p:sp>
        <p:nvSpPr>
          <p:cNvPr id="3" name="Content Placeholder 2"/>
          <p:cNvSpPr>
            <a:spLocks noGrp="1"/>
          </p:cNvSpPr>
          <p:nvPr>
            <p:ph idx="1"/>
          </p:nvPr>
        </p:nvSpPr>
        <p:spPr>
          <a:xfrm>
            <a:off x="533400" y="1409700"/>
            <a:ext cx="7404653" cy="4038600"/>
          </a:xfrm>
        </p:spPr>
        <p:txBody>
          <a:bodyPr>
            <a:normAutofit/>
          </a:bodyPr>
          <a:lstStyle/>
          <a:p>
            <a:r>
              <a:rPr lang="en-US" dirty="0" smtClean="0">
                <a:solidFill>
                  <a:schemeClr val="tx1"/>
                </a:solidFill>
              </a:rPr>
              <a:t>Here LA is a linear array with lower bound LB and upper bound UB. This algorithm traverses LA applying a PROCESS to each element of LA.</a:t>
            </a:r>
          </a:p>
          <a:p>
            <a:endParaRPr lang="en-US" sz="1800" dirty="0" smtClean="0">
              <a:latin typeface="Arial" pitchFamily="34" charset="0"/>
              <a:cs typeface="Arial" pitchFamily="34" charset="0"/>
            </a:endParaRPr>
          </a:p>
          <a:p>
            <a:endParaRPr lang="en-US" dirty="0"/>
          </a:p>
        </p:txBody>
      </p:sp>
      <p:sp>
        <p:nvSpPr>
          <p:cNvPr id="4" name="Rectangle 3"/>
          <p:cNvSpPr/>
          <p:nvPr/>
        </p:nvSpPr>
        <p:spPr>
          <a:xfrm>
            <a:off x="228600" y="2766060"/>
            <a:ext cx="4267200" cy="3200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1035558" lvl="2" indent="-514350" hangingPunct="0">
              <a:buFont typeface="+mj-lt"/>
              <a:buAutoNum type="arabicPeriod"/>
            </a:pPr>
            <a:r>
              <a:rPr lang="en-US" dirty="0" smtClean="0">
                <a:latin typeface="Courier New" panose="02070309020205020404" pitchFamily="49" charset="0"/>
                <a:cs typeface="Courier New" panose="02070309020205020404" pitchFamily="49" charset="0"/>
              </a:rPr>
              <a:t>[Initialize counter ] Set K=LB</a:t>
            </a:r>
          </a:p>
          <a:p>
            <a:pPr marL="1035558" lvl="2" indent="-514350" hangingPunct="0">
              <a:buFont typeface="+mj-lt"/>
              <a:buAutoNum type="arabicPeriod"/>
            </a:pPr>
            <a:r>
              <a:rPr lang="en-US" dirty="0" smtClean="0">
                <a:latin typeface="Courier New" panose="02070309020205020404" pitchFamily="49" charset="0"/>
                <a:cs typeface="Courier New" panose="02070309020205020404" pitchFamily="49" charset="0"/>
              </a:rPr>
              <a:t>Repeat Step 3 and 4 while K</a:t>
            </a:r>
            <a:r>
              <a:rPr lang="en-US" u="sng" dirty="0" smtClean="0">
                <a:latin typeface="Courier New" panose="02070309020205020404" pitchFamily="49" charset="0"/>
                <a:cs typeface="Courier New" panose="02070309020205020404" pitchFamily="49" charset="0"/>
              </a:rPr>
              <a:t>&lt;</a:t>
            </a:r>
            <a:r>
              <a:rPr lang="en-US" dirty="0" smtClean="0">
                <a:latin typeface="Courier New" panose="02070309020205020404" pitchFamily="49" charset="0"/>
                <a:cs typeface="Courier New" panose="02070309020205020404" pitchFamily="49" charset="0"/>
              </a:rPr>
              <a:t>  UB</a:t>
            </a:r>
          </a:p>
          <a:p>
            <a:pPr marL="1035558" lvl="2" indent="-514350" hangingPunct="0">
              <a:buFont typeface="+mj-lt"/>
              <a:buAutoNum type="arabicPeriod"/>
            </a:pPr>
            <a:r>
              <a:rPr lang="en-US" dirty="0" smtClean="0">
                <a:latin typeface="Courier New" panose="02070309020205020404" pitchFamily="49" charset="0"/>
                <a:cs typeface="Courier New" panose="02070309020205020404" pitchFamily="49" charset="0"/>
              </a:rPr>
              <a:t>[Visit element] Apply PROCESS to LA[K}</a:t>
            </a:r>
          </a:p>
          <a:p>
            <a:pPr marL="1035558" lvl="2" indent="-514350" hangingPunct="0">
              <a:buFont typeface="+mj-lt"/>
              <a:buAutoNum type="arabicPeriod"/>
            </a:pPr>
            <a:r>
              <a:rPr lang="en-US" dirty="0" smtClean="0">
                <a:latin typeface="Courier New" panose="02070309020205020404" pitchFamily="49" charset="0"/>
                <a:cs typeface="Courier New" panose="02070309020205020404" pitchFamily="49" charset="0"/>
              </a:rPr>
              <a:t>[Increase counter] Set K=K+1</a:t>
            </a:r>
          </a:p>
          <a:p>
            <a:pPr marL="1035558" lvl="2" indent="-514350" hangingPunct="0"/>
            <a:r>
              <a:rPr lang="en-US" dirty="0" smtClean="0">
                <a:latin typeface="Courier New" panose="02070309020205020404" pitchFamily="49" charset="0"/>
                <a:cs typeface="Courier New" panose="02070309020205020404" pitchFamily="49" charset="0"/>
              </a:rPr>
              <a:t>	[End of Step 2 loop]</a:t>
            </a:r>
          </a:p>
          <a:p>
            <a:pPr marL="1035558" lvl="2" indent="-514350" hangingPunct="0">
              <a:buFont typeface="+mj-lt"/>
              <a:buAutoNum type="arabicPeriod" startAt="5"/>
            </a:pPr>
            <a:r>
              <a:rPr lang="en-US" dirty="0" smtClean="0">
                <a:latin typeface="Courier New" panose="02070309020205020404" pitchFamily="49" charset="0"/>
                <a:cs typeface="Courier New" panose="02070309020205020404" pitchFamily="49" charset="0"/>
              </a:rPr>
              <a:t>Exit</a:t>
            </a:r>
          </a:p>
          <a:p>
            <a:pPr marL="1035558" lvl="2" indent="-514350" hangingPunct="0">
              <a:buFont typeface="+mj-lt"/>
              <a:buAutoNum type="arabicPeriod" startAt="5"/>
            </a:pPr>
            <a:endParaRPr lang="en-US" dirty="0" smtClean="0">
              <a:latin typeface="Courier New" panose="02070309020205020404" pitchFamily="49" charset="0"/>
              <a:cs typeface="Courier New" panose="02070309020205020404" pitchFamily="49" charset="0"/>
            </a:endParaRPr>
          </a:p>
        </p:txBody>
      </p:sp>
      <p:sp>
        <p:nvSpPr>
          <p:cNvPr id="5" name="Rectangle 4"/>
          <p:cNvSpPr/>
          <p:nvPr/>
        </p:nvSpPr>
        <p:spPr>
          <a:xfrm>
            <a:off x="4648200" y="2895600"/>
            <a:ext cx="4038600" cy="3200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1035558" lvl="2" indent="-514350" hangingPunct="0">
              <a:buFont typeface="+mj-lt"/>
              <a:buAutoNum type="arabicPeriod"/>
            </a:pPr>
            <a:r>
              <a:rPr lang="en-US" dirty="0" smtClean="0">
                <a:latin typeface="Courier New" panose="02070309020205020404" pitchFamily="49" charset="0"/>
                <a:cs typeface="Courier New" panose="02070309020205020404" pitchFamily="49" charset="0"/>
              </a:rPr>
              <a:t>Repeat for K= LB to UB</a:t>
            </a:r>
          </a:p>
          <a:p>
            <a:pPr marL="1035558" lvl="2" indent="-514350" hangingPunct="0">
              <a:buFont typeface="+mj-lt"/>
              <a:buAutoNum type="arabicPeriod"/>
            </a:pPr>
            <a:r>
              <a:rPr lang="en-US" dirty="0" smtClean="0">
                <a:latin typeface="Courier New" panose="02070309020205020404" pitchFamily="49" charset="0"/>
                <a:cs typeface="Courier New" panose="02070309020205020404" pitchFamily="49" charset="0"/>
              </a:rPr>
              <a:t>Apply PROCESS to LA[K}</a:t>
            </a:r>
          </a:p>
          <a:p>
            <a:pPr marL="1035558" lvl="2" indent="-514350" hangingPunct="0"/>
            <a:r>
              <a:rPr lang="en-US" dirty="0" smtClean="0">
                <a:latin typeface="Courier New" panose="02070309020205020404" pitchFamily="49" charset="0"/>
                <a:cs typeface="Courier New" panose="02070309020205020404" pitchFamily="49" charset="0"/>
              </a:rPr>
              <a:t>	[End of loop]</a:t>
            </a:r>
          </a:p>
          <a:p>
            <a:pPr marL="1035558" lvl="2" indent="-514350" hangingPunct="0">
              <a:buFont typeface="+mj-lt"/>
              <a:buAutoNum type="arabicPeriod" startAt="3"/>
            </a:pPr>
            <a:r>
              <a:rPr lang="en-US" dirty="0" smtClean="0">
                <a:latin typeface="Courier New" panose="02070309020205020404" pitchFamily="49" charset="0"/>
                <a:cs typeface="Courier New" panose="02070309020205020404" pitchFamily="49" charset="0"/>
              </a:rPr>
              <a:t>Exit</a:t>
            </a:r>
          </a:p>
          <a:p>
            <a:pPr marL="1035558" lvl="2" indent="-514350" hangingPunct="0">
              <a:buFont typeface="+mj-lt"/>
              <a:buAutoNum type="arabicPeriod" startAt="3"/>
            </a:pPr>
            <a:endParaRPr lang="en-US" i="1" dirty="0" smtClean="0">
              <a:latin typeface="Arial" pitchFamily="34" charset="0"/>
              <a:cs typeface="Arial" pitchFamily="34" charset="0"/>
            </a:endParaRPr>
          </a:p>
        </p:txBody>
      </p:sp>
    </p:spTree>
    <p:extLst>
      <p:ext uri="{BB962C8B-B14F-4D97-AF65-F5344CB8AC3E}">
        <p14:creationId xmlns:p14="http://schemas.microsoft.com/office/powerpoint/2010/main" val="21310182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endParaRPr lang="en-US" dirty="0"/>
          </a:p>
        </p:txBody>
      </p:sp>
      <p:sp>
        <p:nvSpPr>
          <p:cNvPr id="3" name="Content Placeholder 2"/>
          <p:cNvSpPr>
            <a:spLocks noGrp="1"/>
          </p:cNvSpPr>
          <p:nvPr>
            <p:ph idx="1"/>
          </p:nvPr>
        </p:nvSpPr>
        <p:spPr>
          <a:xfrm>
            <a:off x="609600" y="1965960"/>
            <a:ext cx="7404653" cy="4038600"/>
          </a:xfrm>
        </p:spPr>
        <p:txBody>
          <a:bodyPr/>
          <a:lstStyle/>
          <a:p>
            <a:r>
              <a:rPr lang="en-US" dirty="0" smtClean="0">
                <a:solidFill>
                  <a:schemeClr val="tx1"/>
                </a:solidFill>
              </a:rPr>
              <a:t>Consider the array AUTO which records the number of automobiles sold each year from 2000 through 2010</a:t>
            </a:r>
          </a:p>
          <a:p>
            <a:endParaRPr lang="en-US" dirty="0" smtClean="0">
              <a:solidFill>
                <a:schemeClr val="tx1"/>
              </a:solidFill>
            </a:endParaRPr>
          </a:p>
          <a:p>
            <a:pPr marL="514350" indent="-514350">
              <a:buFont typeface="+mj-lt"/>
              <a:buAutoNum type="alphaLcParenR"/>
            </a:pPr>
            <a:r>
              <a:rPr lang="en-US" dirty="0" smtClean="0">
                <a:solidFill>
                  <a:schemeClr val="tx1"/>
                </a:solidFill>
              </a:rPr>
              <a:t>Find the number NUM of years during which more than 300 automobiles were sold.</a:t>
            </a:r>
          </a:p>
          <a:p>
            <a:pPr marL="514350" indent="-514350">
              <a:buFont typeface="+mj-lt"/>
              <a:buAutoNum type="alphaLcParenR"/>
            </a:pPr>
            <a:r>
              <a:rPr lang="en-US" dirty="0" smtClean="0">
                <a:solidFill>
                  <a:schemeClr val="tx1"/>
                </a:solidFill>
              </a:rPr>
              <a:t>Print each year and the number of automobiles sold in that year.</a:t>
            </a:r>
            <a:endParaRPr lang="en-US" dirty="0">
              <a:solidFill>
                <a:schemeClr val="tx1"/>
              </a:solidFill>
            </a:endParaRPr>
          </a:p>
        </p:txBody>
      </p:sp>
    </p:spTree>
    <p:extLst>
      <p:ext uri="{BB962C8B-B14F-4D97-AF65-F5344CB8AC3E}">
        <p14:creationId xmlns:p14="http://schemas.microsoft.com/office/powerpoint/2010/main" val="850787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and Deleting</a:t>
            </a:r>
            <a:endParaRPr lang="en-US" dirty="0"/>
          </a:p>
        </p:txBody>
      </p:sp>
      <p:sp>
        <p:nvSpPr>
          <p:cNvPr id="3" name="Content Placeholder 2"/>
          <p:cNvSpPr>
            <a:spLocks noGrp="1"/>
          </p:cNvSpPr>
          <p:nvPr>
            <p:ph idx="1"/>
          </p:nvPr>
        </p:nvSpPr>
        <p:spPr/>
        <p:txBody>
          <a:bodyPr>
            <a:normAutofit/>
          </a:bodyPr>
          <a:lstStyle/>
          <a:p>
            <a:r>
              <a:rPr lang="en-US" sz="2000" dirty="0" smtClean="0">
                <a:solidFill>
                  <a:schemeClr val="tx1"/>
                </a:solidFill>
              </a:rPr>
              <a:t>Let A be collection of data elements stored in the memory of the computer.</a:t>
            </a:r>
          </a:p>
          <a:p>
            <a:endParaRPr lang="en-US" sz="2000" dirty="0" smtClean="0">
              <a:solidFill>
                <a:schemeClr val="tx1"/>
              </a:solidFill>
            </a:endParaRPr>
          </a:p>
          <a:p>
            <a:r>
              <a:rPr lang="en-US" sz="2000" dirty="0" smtClean="0">
                <a:solidFill>
                  <a:schemeClr val="tx1"/>
                </a:solidFill>
              </a:rPr>
              <a:t>Inserting refers to the operation of adding another element to the collection A. </a:t>
            </a:r>
            <a:endParaRPr lang="en-US" sz="2000" dirty="0">
              <a:solidFill>
                <a:schemeClr val="tx1"/>
              </a:solidFill>
            </a:endParaRPr>
          </a:p>
          <a:p>
            <a:endParaRPr lang="en-US" sz="2000" dirty="0" smtClean="0">
              <a:solidFill>
                <a:schemeClr val="tx1"/>
              </a:solidFill>
            </a:endParaRPr>
          </a:p>
          <a:p>
            <a:r>
              <a:rPr lang="en-US" sz="2000" dirty="0" smtClean="0">
                <a:solidFill>
                  <a:schemeClr val="tx1"/>
                </a:solidFill>
              </a:rPr>
              <a:t>Deleting refers to the operation of removing one of the element from A.</a:t>
            </a:r>
          </a:p>
          <a:p>
            <a:endParaRPr lang="en-US" sz="2000" dirty="0" smtClean="0">
              <a:solidFill>
                <a:schemeClr val="tx1"/>
              </a:solidFill>
            </a:endParaRPr>
          </a:p>
          <a:p>
            <a:r>
              <a:rPr lang="en-US" sz="2000" dirty="0" smtClean="0">
                <a:solidFill>
                  <a:schemeClr val="tx1"/>
                </a:solidFill>
              </a:rPr>
              <a:t>Inserting an element at the end of a linear array can be easily done provided the memory space allocated for the array is large enough</a:t>
            </a:r>
            <a:r>
              <a:rPr lang="en-US" sz="2000" dirty="0" smtClean="0"/>
              <a:t>.</a:t>
            </a:r>
            <a:endParaRPr lang="en-US" sz="2000" dirty="0"/>
          </a:p>
        </p:txBody>
      </p:sp>
    </p:spTree>
    <p:extLst>
      <p:ext uri="{BB962C8B-B14F-4D97-AF65-F5344CB8AC3E}">
        <p14:creationId xmlns:p14="http://schemas.microsoft.com/office/powerpoint/2010/main" val="2397697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Elements</a:t>
            </a:r>
            <a:endParaRPr lang="en-US" dirty="0"/>
          </a:p>
        </p:txBody>
      </p:sp>
      <p:pic>
        <p:nvPicPr>
          <p:cNvPr id="1027" name="Picture 3"/>
          <p:cNvPicPr>
            <a:picLocks noGrp="1" noChangeAspect="1" noChangeArrowheads="1"/>
          </p:cNvPicPr>
          <p:nvPr>
            <p:ph idx="1"/>
          </p:nvPr>
        </p:nvPicPr>
        <p:blipFill>
          <a:blip r:embed="rId3" cstate="print"/>
          <a:stretch>
            <a:fillRect/>
          </a:stretch>
        </p:blipFill>
        <p:spPr bwMode="auto">
          <a:xfrm>
            <a:off x="850996" y="1825625"/>
            <a:ext cx="7442007" cy="4351338"/>
          </a:xfrm>
          <a:prstGeom prst="rect">
            <a:avLst/>
          </a:prstGeom>
          <a:noFill/>
          <a:ln w="9525">
            <a:noFill/>
            <a:miter lim="800000"/>
            <a:headEnd/>
            <a:tailEnd/>
          </a:ln>
        </p:spPr>
      </p:pic>
    </p:spTree>
    <p:extLst>
      <p:ext uri="{BB962C8B-B14F-4D97-AF65-F5344CB8AC3E}">
        <p14:creationId xmlns:p14="http://schemas.microsoft.com/office/powerpoint/2010/main" val="10539519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080" y="196306"/>
            <a:ext cx="7406640" cy="1356360"/>
          </a:xfrm>
        </p:spPr>
        <p:txBody>
          <a:bodyPr/>
          <a:lstStyle/>
          <a:p>
            <a:r>
              <a:rPr lang="en-US" dirty="0" smtClean="0"/>
              <a:t>Insertion in an array</a:t>
            </a:r>
            <a:endParaRPr lang="en-US" dirty="0"/>
          </a:p>
        </p:txBody>
      </p:sp>
      <p:sp>
        <p:nvSpPr>
          <p:cNvPr id="3" name="Content Placeholder 2"/>
          <p:cNvSpPr>
            <a:spLocks noGrp="1"/>
          </p:cNvSpPr>
          <p:nvPr>
            <p:ph idx="1"/>
          </p:nvPr>
        </p:nvSpPr>
        <p:spPr>
          <a:xfrm>
            <a:off x="609600" y="1295400"/>
            <a:ext cx="7404653" cy="3463109"/>
          </a:xfrm>
        </p:spPr>
        <p:txBody>
          <a:bodyPr>
            <a:normAutofit lnSpcReduction="10000"/>
          </a:bodyPr>
          <a:lstStyle/>
          <a:p>
            <a:r>
              <a:rPr lang="en-US" sz="1800" dirty="0">
                <a:solidFill>
                  <a:schemeClr val="tx1"/>
                </a:solidFill>
              </a:rPr>
              <a:t>Let LA is a Linear Array unordered with N elements and K is a positive integer such that K&lt;=N. </a:t>
            </a:r>
            <a:r>
              <a:rPr lang="en-US" sz="1800" dirty="0" smtClean="0">
                <a:solidFill>
                  <a:schemeClr val="tx1"/>
                </a:solidFill>
              </a:rPr>
              <a:t>Below is </a:t>
            </a:r>
            <a:r>
              <a:rPr lang="en-US" sz="1800" dirty="0">
                <a:solidFill>
                  <a:schemeClr val="tx1"/>
                </a:solidFill>
              </a:rPr>
              <a:t>the algorithm where ITEM is inserted into the </a:t>
            </a:r>
            <a:r>
              <a:rPr lang="en-US" sz="1800" dirty="0" err="1" smtClean="0">
                <a:solidFill>
                  <a:schemeClr val="tx1"/>
                </a:solidFill>
              </a:rPr>
              <a:t>K</a:t>
            </a:r>
            <a:r>
              <a:rPr lang="en-US" sz="1800" baseline="30000" dirty="0" err="1" smtClean="0">
                <a:solidFill>
                  <a:schemeClr val="tx1"/>
                </a:solidFill>
              </a:rPr>
              <a:t>th</a:t>
            </a:r>
            <a:r>
              <a:rPr lang="en-US" sz="1800" dirty="0" smtClean="0">
                <a:solidFill>
                  <a:schemeClr val="tx1"/>
                </a:solidFill>
              </a:rPr>
              <a:t> </a:t>
            </a:r>
            <a:r>
              <a:rPr lang="en-US" sz="1800" dirty="0">
                <a:solidFill>
                  <a:schemeClr val="tx1"/>
                </a:solidFill>
              </a:rPr>
              <a:t>position of LA </a:t>
            </a:r>
            <a:r>
              <a:rPr lang="en-US" sz="1800" dirty="0" smtClean="0">
                <a:solidFill>
                  <a:schemeClr val="tx1"/>
                </a:solidFill>
              </a:rPr>
              <a:t>.</a:t>
            </a:r>
          </a:p>
          <a:p>
            <a:endParaRPr lang="en-US" sz="1800" dirty="0" smtClean="0">
              <a:solidFill>
                <a:schemeClr val="tx1"/>
              </a:solidFill>
            </a:endParaRPr>
          </a:p>
          <a:p>
            <a:pPr marL="274320" lvl="1" indent="0">
              <a:buNone/>
            </a:pPr>
            <a:r>
              <a:rPr lang="en-US" sz="1800" dirty="0" smtClean="0">
                <a:solidFill>
                  <a:schemeClr val="tx1"/>
                </a:solidFill>
                <a:latin typeface="Courier New" panose="02070309020205020404" pitchFamily="49" charset="0"/>
                <a:cs typeface="Courier New" panose="02070309020205020404" pitchFamily="49" charset="0"/>
              </a:rPr>
              <a:t> 1.Start </a:t>
            </a:r>
          </a:p>
          <a:p>
            <a:pPr marL="274320" lvl="1" indent="0">
              <a:buNone/>
            </a:pPr>
            <a:r>
              <a:rPr lang="en-US" sz="1800" dirty="0" smtClean="0">
                <a:solidFill>
                  <a:schemeClr val="tx1"/>
                </a:solidFill>
                <a:latin typeface="Courier New" panose="02070309020205020404" pitchFamily="49" charset="0"/>
                <a:cs typeface="Courier New" panose="02070309020205020404" pitchFamily="49" charset="0"/>
              </a:rPr>
              <a:t> 2</a:t>
            </a:r>
            <a:r>
              <a:rPr lang="en-US" sz="1800" dirty="0">
                <a:solidFill>
                  <a:schemeClr val="tx1"/>
                </a:solidFill>
                <a:latin typeface="Courier New" panose="02070309020205020404" pitchFamily="49" charset="0"/>
                <a:cs typeface="Courier New" panose="02070309020205020404" pitchFamily="49" charset="0"/>
              </a:rPr>
              <a:t>. Set J=N </a:t>
            </a:r>
            <a:endParaRPr lang="en-US" sz="1800" dirty="0" smtClean="0">
              <a:solidFill>
                <a:schemeClr val="tx1"/>
              </a:solidFill>
              <a:latin typeface="Courier New" panose="02070309020205020404" pitchFamily="49" charset="0"/>
              <a:cs typeface="Courier New" panose="02070309020205020404" pitchFamily="49" charset="0"/>
            </a:endParaRPr>
          </a:p>
          <a:p>
            <a:pPr marL="274320" lvl="1" indent="0">
              <a:buNone/>
            </a:pPr>
            <a:r>
              <a:rPr lang="en-US" sz="1800" dirty="0" smtClean="0">
                <a:solidFill>
                  <a:schemeClr val="tx1"/>
                </a:solidFill>
                <a:latin typeface="Courier New" panose="02070309020205020404" pitchFamily="49" charset="0"/>
                <a:cs typeface="Courier New" panose="02070309020205020404" pitchFamily="49" charset="0"/>
              </a:rPr>
              <a:t> 3</a:t>
            </a:r>
            <a:r>
              <a:rPr lang="en-US" sz="1800" dirty="0">
                <a:solidFill>
                  <a:schemeClr val="tx1"/>
                </a:solidFill>
                <a:latin typeface="Courier New" panose="02070309020205020404" pitchFamily="49" charset="0"/>
                <a:cs typeface="Courier New" panose="02070309020205020404" pitchFamily="49" charset="0"/>
              </a:rPr>
              <a:t>. Set N = N+1 </a:t>
            </a:r>
            <a:endParaRPr lang="en-US" sz="1800" dirty="0" smtClean="0">
              <a:solidFill>
                <a:schemeClr val="tx1"/>
              </a:solidFill>
              <a:latin typeface="Courier New" panose="02070309020205020404" pitchFamily="49" charset="0"/>
              <a:cs typeface="Courier New" panose="02070309020205020404" pitchFamily="49" charset="0"/>
            </a:endParaRPr>
          </a:p>
          <a:p>
            <a:pPr marL="274320" lvl="1" indent="0">
              <a:buNone/>
            </a:pPr>
            <a:r>
              <a:rPr lang="en-US" sz="1800" dirty="0" smtClean="0">
                <a:solidFill>
                  <a:schemeClr val="tx1"/>
                </a:solidFill>
                <a:latin typeface="Courier New" panose="02070309020205020404" pitchFamily="49" charset="0"/>
                <a:cs typeface="Courier New" panose="02070309020205020404" pitchFamily="49" charset="0"/>
              </a:rPr>
              <a:t> 4</a:t>
            </a:r>
            <a:r>
              <a:rPr lang="en-US" sz="1800" dirty="0">
                <a:solidFill>
                  <a:schemeClr val="tx1"/>
                </a:solidFill>
                <a:latin typeface="Courier New" panose="02070309020205020404" pitchFamily="49" charset="0"/>
                <a:cs typeface="Courier New" panose="02070309020205020404" pitchFamily="49" charset="0"/>
              </a:rPr>
              <a:t>. Repeat steps 5 and 6 while </a:t>
            </a:r>
            <a:r>
              <a:rPr lang="en-US" sz="1800" dirty="0" smtClean="0">
                <a:solidFill>
                  <a:schemeClr val="tx1"/>
                </a:solidFill>
                <a:latin typeface="Courier New" panose="02070309020205020404" pitchFamily="49" charset="0"/>
                <a:cs typeface="Courier New" panose="02070309020205020404" pitchFamily="49" charset="0"/>
              </a:rPr>
              <a:t>J </a:t>
            </a:r>
            <a:r>
              <a:rPr lang="en-US" sz="1800" dirty="0">
                <a:solidFill>
                  <a:schemeClr val="tx1"/>
                </a:solidFill>
                <a:latin typeface="Courier New" panose="02070309020205020404" pitchFamily="49" charset="0"/>
                <a:cs typeface="Courier New" panose="02070309020205020404" pitchFamily="49" charset="0"/>
              </a:rPr>
              <a:t>&gt;= </a:t>
            </a:r>
            <a:r>
              <a:rPr lang="en-US" sz="1800" dirty="0" smtClean="0">
                <a:solidFill>
                  <a:schemeClr val="tx1"/>
                </a:solidFill>
                <a:latin typeface="Courier New" panose="02070309020205020404" pitchFamily="49" charset="0"/>
                <a:cs typeface="Courier New" panose="02070309020205020404" pitchFamily="49" charset="0"/>
              </a:rPr>
              <a:t>K</a:t>
            </a:r>
          </a:p>
          <a:p>
            <a:pPr marL="274320" lvl="1" indent="0">
              <a:buNone/>
            </a:pPr>
            <a:r>
              <a:rPr lang="en-US" sz="1800" dirty="0" smtClean="0">
                <a:solidFill>
                  <a:schemeClr val="tx1"/>
                </a:solidFill>
                <a:latin typeface="Courier New" panose="02070309020205020404" pitchFamily="49" charset="0"/>
                <a:cs typeface="Courier New" panose="02070309020205020404" pitchFamily="49" charset="0"/>
              </a:rPr>
              <a:t> 5</a:t>
            </a:r>
            <a:r>
              <a:rPr lang="en-US" sz="1800" dirty="0">
                <a:solidFill>
                  <a:schemeClr val="tx1"/>
                </a:solidFill>
                <a:latin typeface="Courier New" panose="02070309020205020404" pitchFamily="49" charset="0"/>
                <a:cs typeface="Courier New" panose="02070309020205020404" pitchFamily="49" charset="0"/>
              </a:rPr>
              <a:t>. Set LA[J+1] = LA[J] </a:t>
            </a:r>
            <a:endParaRPr lang="en-US" sz="1800" dirty="0" smtClean="0">
              <a:solidFill>
                <a:schemeClr val="tx1"/>
              </a:solidFill>
              <a:latin typeface="Courier New" panose="02070309020205020404" pitchFamily="49" charset="0"/>
              <a:cs typeface="Courier New" panose="02070309020205020404" pitchFamily="49" charset="0"/>
            </a:endParaRPr>
          </a:p>
          <a:p>
            <a:pPr marL="274320" lvl="1" indent="0">
              <a:buNone/>
            </a:pPr>
            <a:r>
              <a:rPr lang="en-US" sz="1800" dirty="0" smtClean="0">
                <a:solidFill>
                  <a:schemeClr val="tx1"/>
                </a:solidFill>
                <a:latin typeface="Courier New" panose="02070309020205020404" pitchFamily="49" charset="0"/>
                <a:cs typeface="Courier New" panose="02070309020205020404" pitchFamily="49" charset="0"/>
              </a:rPr>
              <a:t> 6</a:t>
            </a:r>
            <a:r>
              <a:rPr lang="en-US" sz="1800" dirty="0">
                <a:solidFill>
                  <a:schemeClr val="tx1"/>
                </a:solidFill>
                <a:latin typeface="Courier New" panose="02070309020205020404" pitchFamily="49" charset="0"/>
                <a:cs typeface="Courier New" panose="02070309020205020404" pitchFamily="49" charset="0"/>
              </a:rPr>
              <a:t>. Set J = </a:t>
            </a:r>
            <a:r>
              <a:rPr lang="en-US" sz="1800" dirty="0" smtClean="0">
                <a:solidFill>
                  <a:schemeClr val="tx1"/>
                </a:solidFill>
                <a:latin typeface="Courier New" panose="02070309020205020404" pitchFamily="49" charset="0"/>
                <a:cs typeface="Courier New" panose="02070309020205020404" pitchFamily="49" charset="0"/>
              </a:rPr>
              <a:t>J-1</a:t>
            </a:r>
          </a:p>
          <a:p>
            <a:pPr marL="274320" lvl="1" indent="0">
              <a:buNone/>
            </a:pPr>
            <a:r>
              <a:rPr lang="en-US" sz="1800" dirty="0" smtClean="0">
                <a:solidFill>
                  <a:schemeClr val="tx1"/>
                </a:solidFill>
                <a:latin typeface="Courier New" panose="02070309020205020404" pitchFamily="49" charset="0"/>
                <a:cs typeface="Courier New" panose="02070309020205020404" pitchFamily="49" charset="0"/>
              </a:rPr>
              <a:t> 7</a:t>
            </a:r>
            <a:r>
              <a:rPr lang="en-US" sz="1800" dirty="0">
                <a:solidFill>
                  <a:schemeClr val="tx1"/>
                </a:solidFill>
                <a:latin typeface="Courier New" panose="02070309020205020404" pitchFamily="49" charset="0"/>
                <a:cs typeface="Courier New" panose="02070309020205020404" pitchFamily="49" charset="0"/>
              </a:rPr>
              <a:t>. Set LA[K] = </a:t>
            </a:r>
            <a:r>
              <a:rPr lang="en-US" sz="1800" dirty="0" smtClean="0">
                <a:solidFill>
                  <a:schemeClr val="tx1"/>
                </a:solidFill>
                <a:latin typeface="Courier New" panose="02070309020205020404" pitchFamily="49" charset="0"/>
                <a:cs typeface="Courier New" panose="02070309020205020404" pitchFamily="49" charset="0"/>
              </a:rPr>
              <a:t>ITEM</a:t>
            </a:r>
          </a:p>
          <a:p>
            <a:pPr marL="274320" lvl="1" indent="0">
              <a:buNone/>
            </a:pPr>
            <a:r>
              <a:rPr lang="en-US" sz="1800" dirty="0" smtClean="0">
                <a:solidFill>
                  <a:schemeClr val="tx1"/>
                </a:solidFill>
                <a:latin typeface="Courier New" panose="02070309020205020404" pitchFamily="49" charset="0"/>
                <a:cs typeface="Courier New" panose="02070309020205020404" pitchFamily="49" charset="0"/>
              </a:rPr>
              <a:t> </a:t>
            </a:r>
            <a:r>
              <a:rPr lang="en-US" sz="1800" dirty="0">
                <a:solidFill>
                  <a:schemeClr val="tx1"/>
                </a:solidFill>
                <a:latin typeface="Courier New" panose="02070309020205020404" pitchFamily="49" charset="0"/>
                <a:cs typeface="Courier New" panose="02070309020205020404" pitchFamily="49" charset="0"/>
              </a:rPr>
              <a:t>8. Stop </a:t>
            </a:r>
          </a:p>
        </p:txBody>
      </p:sp>
      <p:sp>
        <p:nvSpPr>
          <p:cNvPr id="4" name="Rectangle 3"/>
          <p:cNvSpPr/>
          <p:nvPr/>
        </p:nvSpPr>
        <p:spPr>
          <a:xfrm>
            <a:off x="736600" y="2209800"/>
            <a:ext cx="6705600" cy="3200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87549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751"/>
            <a:ext cx="7406640" cy="1356360"/>
          </a:xfrm>
        </p:spPr>
        <p:txBody>
          <a:bodyPr/>
          <a:lstStyle/>
          <a:p>
            <a:r>
              <a:rPr lang="en-US" dirty="0" smtClean="0"/>
              <a:t>Example-Dry Run</a:t>
            </a:r>
            <a:endParaRPr lang="en-US" dirty="0"/>
          </a:p>
        </p:txBody>
      </p:sp>
      <p:sp>
        <p:nvSpPr>
          <p:cNvPr id="3" name="Content Placeholder 2"/>
          <p:cNvSpPr>
            <a:spLocks noGrp="1"/>
          </p:cNvSpPr>
          <p:nvPr>
            <p:ph idx="1"/>
          </p:nvPr>
        </p:nvSpPr>
        <p:spPr>
          <a:xfrm>
            <a:off x="457200" y="1295400"/>
            <a:ext cx="8229600" cy="4876800"/>
          </a:xfrm>
        </p:spPr>
        <p:txBody>
          <a:bodyPr/>
          <a:lstStyle/>
          <a:p>
            <a:endParaRPr lang="en-US" dirty="0"/>
          </a:p>
        </p:txBody>
      </p:sp>
      <p:sp>
        <p:nvSpPr>
          <p:cNvPr id="8" name="Rectangle 7"/>
          <p:cNvSpPr/>
          <p:nvPr/>
        </p:nvSpPr>
        <p:spPr>
          <a:xfrm>
            <a:off x="1143000" y="2780571"/>
            <a:ext cx="533400" cy="496029"/>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50</a:t>
            </a:r>
            <a:endParaRPr lang="en-US" sz="1600" dirty="0">
              <a:solidFill>
                <a:schemeClr val="tx1"/>
              </a:solidFill>
            </a:endParaRPr>
          </a:p>
        </p:txBody>
      </p:sp>
      <p:sp>
        <p:nvSpPr>
          <p:cNvPr id="6" name="Rectangle 5"/>
          <p:cNvSpPr/>
          <p:nvPr/>
        </p:nvSpPr>
        <p:spPr>
          <a:xfrm>
            <a:off x="1143000" y="4418128"/>
            <a:ext cx="533400" cy="519199"/>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15</a:t>
            </a:r>
            <a:endParaRPr lang="en-US" sz="1600" dirty="0">
              <a:solidFill>
                <a:schemeClr val="tx1"/>
              </a:solidFill>
            </a:endParaRPr>
          </a:p>
        </p:txBody>
      </p:sp>
      <p:sp>
        <p:nvSpPr>
          <p:cNvPr id="4" name="Rectangle 3"/>
          <p:cNvSpPr/>
          <p:nvPr/>
        </p:nvSpPr>
        <p:spPr>
          <a:xfrm>
            <a:off x="1143000" y="2223314"/>
            <a:ext cx="533400" cy="55725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10</a:t>
            </a:r>
            <a:endParaRPr lang="en-US" sz="1600" dirty="0">
              <a:solidFill>
                <a:schemeClr val="tx1"/>
              </a:solidFill>
            </a:endParaRPr>
          </a:p>
        </p:txBody>
      </p:sp>
      <p:sp>
        <p:nvSpPr>
          <p:cNvPr id="5" name="Rectangle 4"/>
          <p:cNvSpPr/>
          <p:nvPr/>
        </p:nvSpPr>
        <p:spPr>
          <a:xfrm>
            <a:off x="1143000" y="3773905"/>
            <a:ext cx="533400" cy="605394"/>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a:t>
            </a:r>
            <a:r>
              <a:rPr lang="en-US" sz="1600" dirty="0" smtClean="0">
                <a:solidFill>
                  <a:schemeClr val="tx1"/>
                </a:solidFill>
              </a:rPr>
              <a:t>0</a:t>
            </a:r>
            <a:endParaRPr lang="en-US" sz="1600" dirty="0">
              <a:solidFill>
                <a:schemeClr val="tx1"/>
              </a:solidFill>
            </a:endParaRPr>
          </a:p>
        </p:txBody>
      </p:sp>
      <p:sp>
        <p:nvSpPr>
          <p:cNvPr id="7" name="Rectangle 6"/>
          <p:cNvSpPr/>
          <p:nvPr/>
        </p:nvSpPr>
        <p:spPr>
          <a:xfrm>
            <a:off x="1143000" y="3295621"/>
            <a:ext cx="533400" cy="50645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25</a:t>
            </a:r>
            <a:endParaRPr lang="en-US" sz="1600" dirty="0">
              <a:solidFill>
                <a:schemeClr val="tx1"/>
              </a:solidFill>
            </a:endParaRPr>
          </a:p>
        </p:txBody>
      </p:sp>
      <p:sp>
        <p:nvSpPr>
          <p:cNvPr id="9" name="Rectangle 8"/>
          <p:cNvSpPr/>
          <p:nvPr/>
        </p:nvSpPr>
        <p:spPr>
          <a:xfrm>
            <a:off x="1143000" y="4956348"/>
            <a:ext cx="522890" cy="63878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1" name="TextBox 10"/>
          <p:cNvSpPr txBox="1"/>
          <p:nvPr/>
        </p:nvSpPr>
        <p:spPr>
          <a:xfrm>
            <a:off x="733097" y="2223314"/>
            <a:ext cx="381000" cy="3600986"/>
          </a:xfrm>
          <a:prstGeom prst="rect">
            <a:avLst/>
          </a:prstGeom>
          <a:noFill/>
        </p:spPr>
        <p:txBody>
          <a:bodyPr wrap="square" rtlCol="0">
            <a:spAutoFit/>
          </a:bodyPr>
          <a:lstStyle/>
          <a:p>
            <a:r>
              <a:rPr lang="en-US" sz="1400" dirty="0" smtClean="0"/>
              <a:t>0</a:t>
            </a:r>
          </a:p>
          <a:p>
            <a:endParaRPr lang="en-US" sz="1400" dirty="0" smtClean="0"/>
          </a:p>
          <a:p>
            <a:endParaRPr lang="en-US" sz="1400" dirty="0" smtClean="0"/>
          </a:p>
          <a:p>
            <a:r>
              <a:rPr lang="en-US" sz="1400" dirty="0" smtClean="0"/>
              <a:t>1</a:t>
            </a:r>
          </a:p>
          <a:p>
            <a:endParaRPr lang="en-US" sz="1400" dirty="0" smtClean="0"/>
          </a:p>
          <a:p>
            <a:endParaRPr lang="en-US" sz="1400" dirty="0" smtClean="0"/>
          </a:p>
          <a:p>
            <a:r>
              <a:rPr lang="en-US" sz="1400" dirty="0" smtClean="0"/>
              <a:t>2</a:t>
            </a:r>
          </a:p>
          <a:p>
            <a:endParaRPr lang="en-US" sz="1400" dirty="0" smtClean="0"/>
          </a:p>
          <a:p>
            <a:r>
              <a:rPr lang="en-US" sz="1400" dirty="0" smtClean="0"/>
              <a:t>3</a:t>
            </a:r>
          </a:p>
          <a:p>
            <a:endParaRPr lang="en-US" sz="1400" dirty="0" smtClean="0"/>
          </a:p>
          <a:p>
            <a:endParaRPr lang="en-US" sz="1400" dirty="0" smtClean="0"/>
          </a:p>
          <a:p>
            <a:r>
              <a:rPr lang="en-US" sz="1400" dirty="0" smtClean="0"/>
              <a:t>4</a:t>
            </a:r>
          </a:p>
          <a:p>
            <a:endParaRPr lang="en-US" sz="1400" dirty="0" smtClean="0"/>
          </a:p>
          <a:p>
            <a:endParaRPr lang="en-US" sz="1400" dirty="0" smtClean="0"/>
          </a:p>
          <a:p>
            <a:r>
              <a:rPr lang="en-US" sz="1400" dirty="0" smtClean="0"/>
              <a:t>5</a:t>
            </a:r>
          </a:p>
          <a:p>
            <a:endParaRPr lang="en-US" dirty="0"/>
          </a:p>
        </p:txBody>
      </p:sp>
      <p:sp>
        <p:nvSpPr>
          <p:cNvPr id="15" name="TextBox 14"/>
          <p:cNvSpPr txBox="1"/>
          <p:nvPr/>
        </p:nvSpPr>
        <p:spPr>
          <a:xfrm>
            <a:off x="3276600" y="2120804"/>
            <a:ext cx="2033752" cy="646331"/>
          </a:xfrm>
          <a:prstGeom prst="rect">
            <a:avLst/>
          </a:prstGeom>
          <a:noFill/>
        </p:spPr>
        <p:txBody>
          <a:bodyPr wrap="square" rtlCol="0">
            <a:spAutoFit/>
          </a:bodyPr>
          <a:lstStyle/>
          <a:p>
            <a:r>
              <a:rPr lang="en-US" dirty="0" smtClean="0"/>
              <a:t>We have to insert 30 at position 2</a:t>
            </a:r>
            <a:endParaRPr lang="en-US" dirty="0"/>
          </a:p>
        </p:txBody>
      </p:sp>
      <p:sp>
        <p:nvSpPr>
          <p:cNvPr id="16" name="Rectangle 15"/>
          <p:cNvSpPr/>
          <p:nvPr/>
        </p:nvSpPr>
        <p:spPr>
          <a:xfrm>
            <a:off x="4026776" y="3250506"/>
            <a:ext cx="533400" cy="557257"/>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r>
              <a:rPr lang="en-US" sz="1600" dirty="0" smtClean="0">
                <a:solidFill>
                  <a:schemeClr val="tx1"/>
                </a:solidFill>
              </a:rPr>
              <a:t>0</a:t>
            </a:r>
            <a:endParaRPr lang="en-US" sz="1600" dirty="0">
              <a:solidFill>
                <a:schemeClr val="tx1"/>
              </a:solidFill>
            </a:endParaRPr>
          </a:p>
        </p:txBody>
      </p:sp>
      <p:cxnSp>
        <p:nvCxnSpPr>
          <p:cNvPr id="22" name="Straight Arrow Connector 21"/>
          <p:cNvCxnSpPr/>
          <p:nvPr/>
        </p:nvCxnSpPr>
        <p:spPr>
          <a:xfrm flipH="1">
            <a:off x="1981200" y="3548849"/>
            <a:ext cx="1905000"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143000" y="2754179"/>
            <a:ext cx="533400" cy="496029"/>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50</a:t>
            </a:r>
            <a:endParaRPr lang="en-US" sz="1600" dirty="0">
              <a:solidFill>
                <a:schemeClr val="tx1"/>
              </a:solidFill>
            </a:endParaRPr>
          </a:p>
        </p:txBody>
      </p:sp>
      <p:sp>
        <p:nvSpPr>
          <p:cNvPr id="25" name="Rectangle 24"/>
          <p:cNvSpPr/>
          <p:nvPr/>
        </p:nvSpPr>
        <p:spPr>
          <a:xfrm>
            <a:off x="1143000" y="4391736"/>
            <a:ext cx="533400" cy="519199"/>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15</a:t>
            </a:r>
            <a:endParaRPr lang="en-US" sz="1600" dirty="0">
              <a:solidFill>
                <a:schemeClr val="tx1"/>
              </a:solidFill>
            </a:endParaRPr>
          </a:p>
        </p:txBody>
      </p:sp>
      <p:sp>
        <p:nvSpPr>
          <p:cNvPr id="26" name="Rectangle 25"/>
          <p:cNvSpPr/>
          <p:nvPr/>
        </p:nvSpPr>
        <p:spPr>
          <a:xfrm>
            <a:off x="1143000" y="3747513"/>
            <a:ext cx="533400" cy="605394"/>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a:t>
            </a:r>
            <a:r>
              <a:rPr lang="en-US" sz="1600" dirty="0" smtClean="0">
                <a:solidFill>
                  <a:schemeClr val="tx1"/>
                </a:solidFill>
              </a:rPr>
              <a:t>0</a:t>
            </a:r>
            <a:endParaRPr lang="en-US" sz="1600" dirty="0">
              <a:solidFill>
                <a:schemeClr val="tx1"/>
              </a:solidFill>
            </a:endParaRPr>
          </a:p>
        </p:txBody>
      </p:sp>
      <p:sp>
        <p:nvSpPr>
          <p:cNvPr id="27" name="Rectangle 26"/>
          <p:cNvSpPr/>
          <p:nvPr/>
        </p:nvSpPr>
        <p:spPr>
          <a:xfrm>
            <a:off x="1143000" y="4929956"/>
            <a:ext cx="522890" cy="63878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Tree>
    <p:extLst>
      <p:ext uri="{BB962C8B-B14F-4D97-AF65-F5344CB8AC3E}">
        <p14:creationId xmlns:p14="http://schemas.microsoft.com/office/powerpoint/2010/main" val="3740113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Example-Dry Run</a:t>
            </a:r>
          </a:p>
        </p:txBody>
      </p:sp>
      <p:graphicFrame>
        <p:nvGraphicFramePr>
          <p:cNvPr id="19" name="Content Placeholder 18"/>
          <p:cNvGraphicFramePr>
            <a:graphicFrameLocks noGrp="1"/>
          </p:cNvGraphicFramePr>
          <p:nvPr>
            <p:ph idx="1"/>
          </p:nvPr>
        </p:nvGraphicFramePr>
        <p:xfrm>
          <a:off x="2895600" y="2057400"/>
          <a:ext cx="1371600" cy="1435919"/>
        </p:xfrm>
        <a:graphic>
          <a:graphicData uri="http://schemas.openxmlformats.org/drawingml/2006/table">
            <a:tbl>
              <a:tblPr firstRow="1" bandRow="1">
                <a:tableStyleId>{5940675A-B579-460E-94D1-54222C63F5DA}</a:tableStyleId>
              </a:tblPr>
              <a:tblGrid>
                <a:gridCol w="685800"/>
                <a:gridCol w="685800"/>
              </a:tblGrid>
              <a:tr h="323399">
                <a:tc>
                  <a:txBody>
                    <a:bodyPr/>
                    <a:lstStyle/>
                    <a:p>
                      <a:r>
                        <a:rPr lang="en-US" dirty="0" smtClean="0"/>
                        <a:t>J</a:t>
                      </a:r>
                      <a:endParaRPr lang="en-US" dirty="0"/>
                    </a:p>
                  </a:txBody>
                  <a:tcPr/>
                </a:tc>
                <a:tc>
                  <a:txBody>
                    <a:bodyPr/>
                    <a:lstStyle/>
                    <a:p>
                      <a:r>
                        <a:rPr lang="en-US" dirty="0" smtClean="0"/>
                        <a:t>K</a:t>
                      </a:r>
                      <a:endParaRPr lang="en-US" dirty="0"/>
                    </a:p>
                  </a:txBody>
                  <a:tcPr/>
                </a:tc>
              </a:tr>
              <a:tr h="370840">
                <a:tc>
                  <a:txBody>
                    <a:bodyPr/>
                    <a:lstStyle/>
                    <a:p>
                      <a:r>
                        <a:rPr lang="en-US" dirty="0" smtClean="0"/>
                        <a:t>4</a:t>
                      </a:r>
                      <a:endParaRPr lang="en-US" dirty="0"/>
                    </a:p>
                  </a:txBody>
                  <a:tcPr/>
                </a:tc>
                <a:tc>
                  <a:txBody>
                    <a:bodyPr/>
                    <a:lstStyle/>
                    <a:p>
                      <a:r>
                        <a:rPr lang="en-US" dirty="0" smtClean="0"/>
                        <a:t>2</a:t>
                      </a:r>
                      <a:endParaRPr lang="en-US" dirty="0"/>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r>
            </a:tbl>
          </a:graphicData>
        </a:graphic>
      </p:graphicFrame>
      <p:sp>
        <p:nvSpPr>
          <p:cNvPr id="4" name="TextBox 3"/>
          <p:cNvSpPr txBox="1"/>
          <p:nvPr/>
        </p:nvSpPr>
        <p:spPr>
          <a:xfrm>
            <a:off x="4913586" y="2209800"/>
            <a:ext cx="3810000" cy="2585323"/>
          </a:xfrm>
          <a:prstGeom prst="rect">
            <a:avLst/>
          </a:prstGeom>
          <a:noFill/>
        </p:spPr>
        <p:txBody>
          <a:bodyPr wrap="square" rtlCol="0">
            <a:spAutoFit/>
          </a:bodyPr>
          <a:lstStyle/>
          <a:p>
            <a:pPr marL="274320" lvl="1" indent="0">
              <a:buNone/>
            </a:pPr>
            <a:r>
              <a:rPr lang="en-US" dirty="0">
                <a:latin typeface="Courier New" panose="02070309020205020404" pitchFamily="49" charset="0"/>
                <a:cs typeface="Courier New" panose="02070309020205020404" pitchFamily="49" charset="0"/>
              </a:rPr>
              <a:t>1.Start </a:t>
            </a:r>
          </a:p>
          <a:p>
            <a:pPr marL="274320" lvl="1" indent="0">
              <a:buNone/>
            </a:pPr>
            <a:r>
              <a:rPr lang="en-US" dirty="0">
                <a:latin typeface="Courier New" panose="02070309020205020404" pitchFamily="49" charset="0"/>
                <a:cs typeface="Courier New" panose="02070309020205020404" pitchFamily="49" charset="0"/>
              </a:rPr>
              <a:t>2. Set J=N </a:t>
            </a:r>
          </a:p>
          <a:p>
            <a:pPr marL="274320" lvl="1" indent="0">
              <a:buNone/>
            </a:pPr>
            <a:r>
              <a:rPr lang="en-US" dirty="0">
                <a:latin typeface="Courier New" panose="02070309020205020404" pitchFamily="49" charset="0"/>
                <a:cs typeface="Courier New" panose="02070309020205020404" pitchFamily="49" charset="0"/>
              </a:rPr>
              <a:t>3. Set N = N+1 </a:t>
            </a:r>
          </a:p>
          <a:p>
            <a:pPr marL="274320" lvl="1" indent="0">
              <a:buNone/>
            </a:pPr>
            <a:r>
              <a:rPr lang="en-US" dirty="0">
                <a:latin typeface="Courier New" panose="02070309020205020404" pitchFamily="49" charset="0"/>
                <a:cs typeface="Courier New" panose="02070309020205020404" pitchFamily="49" charset="0"/>
              </a:rPr>
              <a:t>4. Repeat steps 5 and 6 </a:t>
            </a:r>
            <a:r>
              <a:rPr lang="en-US" dirty="0" smtClean="0">
                <a:latin typeface="Courier New" panose="02070309020205020404" pitchFamily="49" charset="0"/>
                <a:cs typeface="Courier New" panose="02070309020205020404" pitchFamily="49" charset="0"/>
              </a:rPr>
              <a:t>  while J </a:t>
            </a:r>
            <a:r>
              <a:rPr lang="en-US" dirty="0">
                <a:latin typeface="Courier New" panose="02070309020205020404" pitchFamily="49" charset="0"/>
                <a:cs typeface="Courier New" panose="02070309020205020404" pitchFamily="49" charset="0"/>
              </a:rPr>
              <a:t>&gt;= K</a:t>
            </a:r>
          </a:p>
          <a:p>
            <a:pPr marL="274320" lvl="1" indent="0">
              <a:buNone/>
            </a:pPr>
            <a:r>
              <a:rPr lang="en-US" dirty="0" smtClean="0">
                <a:latin typeface="Courier New" panose="02070309020205020404" pitchFamily="49" charset="0"/>
                <a:cs typeface="Courier New" panose="02070309020205020404" pitchFamily="49" charset="0"/>
              </a:rPr>
              <a:t>5</a:t>
            </a:r>
            <a:r>
              <a:rPr lang="en-US" dirty="0">
                <a:latin typeface="Courier New" panose="02070309020205020404" pitchFamily="49" charset="0"/>
                <a:cs typeface="Courier New" panose="02070309020205020404" pitchFamily="49" charset="0"/>
              </a:rPr>
              <a:t>. Set LA[J+1] = LA[J] </a:t>
            </a:r>
          </a:p>
          <a:p>
            <a:pPr marL="274320" lvl="1" indent="0">
              <a:buNone/>
            </a:pPr>
            <a:r>
              <a:rPr lang="en-US" dirty="0">
                <a:latin typeface="Courier New" panose="02070309020205020404" pitchFamily="49" charset="0"/>
                <a:cs typeface="Courier New" panose="02070309020205020404" pitchFamily="49" charset="0"/>
              </a:rPr>
              <a:t>6. Set J = J-1</a:t>
            </a:r>
          </a:p>
          <a:p>
            <a:pPr marL="274320" lvl="1" indent="0">
              <a:buNone/>
            </a:pPr>
            <a:r>
              <a:rPr lang="en-US" dirty="0">
                <a:latin typeface="Courier New" panose="02070309020205020404" pitchFamily="49" charset="0"/>
                <a:cs typeface="Courier New" panose="02070309020205020404" pitchFamily="49" charset="0"/>
              </a:rPr>
              <a:t>7. Set LA[K] = ITEM</a:t>
            </a:r>
          </a:p>
          <a:p>
            <a:pPr marL="274320" lvl="1" indent="0">
              <a:buNone/>
            </a:pPr>
            <a:r>
              <a:rPr lang="en-US" dirty="0" smtClean="0">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Sto</a:t>
            </a:r>
            <a:r>
              <a:rPr lang="en-US" sz="1600" dirty="0">
                <a:latin typeface="Courier New" panose="02070309020205020404" pitchFamily="49" charset="0"/>
                <a:cs typeface="Courier New" panose="02070309020205020404" pitchFamily="49" charset="0"/>
              </a:rPr>
              <a:t>p </a:t>
            </a:r>
          </a:p>
        </p:txBody>
      </p:sp>
      <p:sp>
        <p:nvSpPr>
          <p:cNvPr id="5" name="Rectangle 4"/>
          <p:cNvSpPr/>
          <p:nvPr/>
        </p:nvSpPr>
        <p:spPr>
          <a:xfrm>
            <a:off x="1143000" y="2245300"/>
            <a:ext cx="533400" cy="55725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10</a:t>
            </a:r>
            <a:endParaRPr lang="en-US" sz="1600" dirty="0">
              <a:solidFill>
                <a:schemeClr val="tx1"/>
              </a:solidFill>
            </a:endParaRPr>
          </a:p>
        </p:txBody>
      </p:sp>
      <p:sp>
        <p:nvSpPr>
          <p:cNvPr id="6" name="Rectangle 5"/>
          <p:cNvSpPr/>
          <p:nvPr/>
        </p:nvSpPr>
        <p:spPr>
          <a:xfrm>
            <a:off x="1143000" y="2816767"/>
            <a:ext cx="533400" cy="496029"/>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50</a:t>
            </a:r>
            <a:endParaRPr lang="en-US" sz="1600" dirty="0">
              <a:solidFill>
                <a:schemeClr val="tx1"/>
              </a:solidFill>
            </a:endParaRPr>
          </a:p>
        </p:txBody>
      </p:sp>
      <p:sp>
        <p:nvSpPr>
          <p:cNvPr id="7" name="Rectangle 6"/>
          <p:cNvSpPr/>
          <p:nvPr/>
        </p:nvSpPr>
        <p:spPr>
          <a:xfrm>
            <a:off x="1143000" y="4518829"/>
            <a:ext cx="533400" cy="519199"/>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15</a:t>
            </a:r>
            <a:endParaRPr lang="en-US" sz="1600" dirty="0">
              <a:solidFill>
                <a:schemeClr val="tx1"/>
              </a:solidFill>
            </a:endParaRPr>
          </a:p>
        </p:txBody>
      </p:sp>
      <p:sp>
        <p:nvSpPr>
          <p:cNvPr id="8" name="Rectangle 7"/>
          <p:cNvSpPr/>
          <p:nvPr/>
        </p:nvSpPr>
        <p:spPr>
          <a:xfrm>
            <a:off x="1143000" y="3913435"/>
            <a:ext cx="533400" cy="605394"/>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a:t>
            </a:r>
            <a:r>
              <a:rPr lang="en-US" sz="1600" dirty="0" smtClean="0">
                <a:solidFill>
                  <a:schemeClr val="tx1"/>
                </a:solidFill>
              </a:rPr>
              <a:t>0</a:t>
            </a:r>
            <a:endParaRPr lang="en-US" sz="1600" dirty="0">
              <a:solidFill>
                <a:schemeClr val="tx1"/>
              </a:solidFill>
            </a:endParaRPr>
          </a:p>
        </p:txBody>
      </p:sp>
      <p:sp>
        <p:nvSpPr>
          <p:cNvPr id="9" name="Rectangle 8"/>
          <p:cNvSpPr/>
          <p:nvPr/>
        </p:nvSpPr>
        <p:spPr>
          <a:xfrm>
            <a:off x="1143000" y="5038028"/>
            <a:ext cx="522890" cy="63878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15</a:t>
            </a:r>
            <a:endParaRPr lang="en-US" sz="1600" dirty="0">
              <a:solidFill>
                <a:schemeClr val="tx1"/>
              </a:solidFill>
            </a:endParaRPr>
          </a:p>
        </p:txBody>
      </p:sp>
      <p:sp>
        <p:nvSpPr>
          <p:cNvPr id="16" name="Rectangle 15"/>
          <p:cNvSpPr/>
          <p:nvPr/>
        </p:nvSpPr>
        <p:spPr>
          <a:xfrm>
            <a:off x="1143000" y="3306997"/>
            <a:ext cx="533400" cy="605394"/>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25</a:t>
            </a:r>
            <a:endParaRPr lang="en-US" sz="1600" dirty="0">
              <a:solidFill>
                <a:schemeClr val="tx1"/>
              </a:solidFill>
            </a:endParaRPr>
          </a:p>
        </p:txBody>
      </p:sp>
      <p:sp>
        <p:nvSpPr>
          <p:cNvPr id="20" name="TextBox 19"/>
          <p:cNvSpPr txBox="1"/>
          <p:nvPr/>
        </p:nvSpPr>
        <p:spPr>
          <a:xfrm>
            <a:off x="2580290" y="3896201"/>
            <a:ext cx="2017986" cy="830997"/>
          </a:xfrm>
          <a:prstGeom prst="rect">
            <a:avLst/>
          </a:prstGeom>
          <a:noFill/>
        </p:spPr>
        <p:txBody>
          <a:bodyPr wrap="square" rtlCol="0">
            <a:spAutoFit/>
          </a:bodyPr>
          <a:lstStyle/>
          <a:p>
            <a:r>
              <a:rPr lang="en-US" sz="1600" dirty="0" smtClean="0"/>
              <a:t>LA[4+1]=LA[4]</a:t>
            </a:r>
          </a:p>
          <a:p>
            <a:r>
              <a:rPr lang="en-US" sz="1600" dirty="0" smtClean="0"/>
              <a:t>LA[5]=LA[4]</a:t>
            </a:r>
          </a:p>
          <a:p>
            <a:r>
              <a:rPr lang="en-US" sz="1600" dirty="0" smtClean="0"/>
              <a:t>LA[5]=15</a:t>
            </a:r>
            <a:endParaRPr lang="en-US" sz="1600" dirty="0"/>
          </a:p>
        </p:txBody>
      </p:sp>
      <p:sp>
        <p:nvSpPr>
          <p:cNvPr id="24" name="Curved Left Arrow 23"/>
          <p:cNvSpPr/>
          <p:nvPr/>
        </p:nvSpPr>
        <p:spPr>
          <a:xfrm>
            <a:off x="1905000" y="4495800"/>
            <a:ext cx="381000" cy="838200"/>
          </a:xfrm>
          <a:prstGeom prst="curvedLef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6" name="Straight Connector 25"/>
          <p:cNvCxnSpPr/>
          <p:nvPr/>
        </p:nvCxnSpPr>
        <p:spPr>
          <a:xfrm flipH="1">
            <a:off x="1246790" y="4547249"/>
            <a:ext cx="315310" cy="20817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019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Example-Dry Run</a:t>
            </a:r>
            <a:endParaRPr lang="en-US" dirty="0"/>
          </a:p>
        </p:txBody>
      </p:sp>
      <p:sp>
        <p:nvSpPr>
          <p:cNvPr id="21" name="Content Placeholder 20"/>
          <p:cNvSpPr txBox="1">
            <a:spLocks noGrp="1"/>
          </p:cNvSpPr>
          <p:nvPr>
            <p:ph idx="1"/>
          </p:nvPr>
        </p:nvSpPr>
        <p:spPr>
          <a:xfrm>
            <a:off x="5257800" y="2054653"/>
            <a:ext cx="3886200" cy="2702278"/>
          </a:xfrm>
          <a:prstGeom prst="rect">
            <a:avLst/>
          </a:prstGeom>
          <a:noFill/>
        </p:spPr>
        <p:txBody>
          <a:bodyPr wrap="square" rtlCol="0">
            <a:spAutoFit/>
          </a:bodyPr>
          <a:lstStyle/>
          <a:p>
            <a:pPr marL="274320" lvl="1" indent="0">
              <a:buNone/>
            </a:pPr>
            <a:r>
              <a:rPr lang="en-US" sz="1600" dirty="0">
                <a:latin typeface="Courier New" panose="02070309020205020404" pitchFamily="49" charset="0"/>
                <a:cs typeface="Courier New" panose="02070309020205020404" pitchFamily="49" charset="0"/>
              </a:rPr>
              <a:t>1.Start </a:t>
            </a:r>
          </a:p>
          <a:p>
            <a:pPr marL="274320" lvl="1" indent="0">
              <a:buNone/>
            </a:pPr>
            <a:r>
              <a:rPr lang="en-US" sz="1600" dirty="0">
                <a:latin typeface="Courier New" panose="02070309020205020404" pitchFamily="49" charset="0"/>
                <a:cs typeface="Courier New" panose="02070309020205020404" pitchFamily="49" charset="0"/>
              </a:rPr>
              <a:t>2. Set J=N </a:t>
            </a:r>
          </a:p>
          <a:p>
            <a:pPr marL="274320" lvl="1" indent="0">
              <a:buNone/>
            </a:pPr>
            <a:r>
              <a:rPr lang="en-US" sz="1600" dirty="0">
                <a:latin typeface="Courier New" panose="02070309020205020404" pitchFamily="49" charset="0"/>
                <a:cs typeface="Courier New" panose="02070309020205020404" pitchFamily="49" charset="0"/>
              </a:rPr>
              <a:t>3. Set N = N+1 </a:t>
            </a:r>
          </a:p>
          <a:p>
            <a:pPr marL="274320" lvl="1" indent="0">
              <a:buNone/>
            </a:pPr>
            <a:r>
              <a:rPr lang="en-US" sz="1600" dirty="0">
                <a:latin typeface="Courier New" panose="02070309020205020404" pitchFamily="49" charset="0"/>
                <a:cs typeface="Courier New" panose="02070309020205020404" pitchFamily="49" charset="0"/>
              </a:rPr>
              <a:t>4. Repeat steps 5 and </a:t>
            </a:r>
            <a:r>
              <a:rPr lang="en-US" sz="1600" dirty="0" smtClean="0">
                <a:latin typeface="Courier New" panose="02070309020205020404" pitchFamily="49" charset="0"/>
                <a:cs typeface="Courier New" panose="02070309020205020404" pitchFamily="49" charset="0"/>
              </a:rPr>
              <a:t>6 </a:t>
            </a:r>
          </a:p>
          <a:p>
            <a:pPr marL="274320"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while J </a:t>
            </a:r>
            <a:r>
              <a:rPr lang="en-US" sz="1600" dirty="0">
                <a:latin typeface="Courier New" panose="02070309020205020404" pitchFamily="49" charset="0"/>
                <a:cs typeface="Courier New" panose="02070309020205020404" pitchFamily="49" charset="0"/>
              </a:rPr>
              <a:t>&gt;= K</a:t>
            </a:r>
          </a:p>
          <a:p>
            <a:pPr marL="274320" lvl="1" indent="0">
              <a:buNone/>
            </a:pPr>
            <a:r>
              <a:rPr lang="en-US" sz="1600" dirty="0" smtClean="0">
                <a:latin typeface="Courier New" panose="02070309020205020404" pitchFamily="49" charset="0"/>
                <a:cs typeface="Courier New" panose="02070309020205020404" pitchFamily="49" charset="0"/>
              </a:rPr>
              <a:t>5</a:t>
            </a:r>
            <a:r>
              <a:rPr lang="en-US" sz="1600" dirty="0">
                <a:latin typeface="Courier New" panose="02070309020205020404" pitchFamily="49" charset="0"/>
                <a:cs typeface="Courier New" panose="02070309020205020404" pitchFamily="49" charset="0"/>
              </a:rPr>
              <a:t>. Set LA[J+1] = LA[J] </a:t>
            </a:r>
          </a:p>
          <a:p>
            <a:pPr marL="274320" lvl="1" indent="0">
              <a:buNone/>
            </a:pPr>
            <a:r>
              <a:rPr lang="en-US" sz="1600" dirty="0">
                <a:latin typeface="Courier New" panose="02070309020205020404" pitchFamily="49" charset="0"/>
                <a:cs typeface="Courier New" panose="02070309020205020404" pitchFamily="49" charset="0"/>
              </a:rPr>
              <a:t>6. Set J = J-1</a:t>
            </a:r>
          </a:p>
          <a:p>
            <a:pPr marL="274320" lvl="1" indent="0">
              <a:buNone/>
            </a:pPr>
            <a:r>
              <a:rPr lang="en-US" sz="1600" dirty="0">
                <a:latin typeface="Courier New" panose="02070309020205020404" pitchFamily="49" charset="0"/>
                <a:cs typeface="Courier New" panose="02070309020205020404" pitchFamily="49" charset="0"/>
              </a:rPr>
              <a:t>7. Set LA[K] = ITEM</a:t>
            </a:r>
          </a:p>
          <a:p>
            <a:pPr marL="274320" lvl="1" indent="0">
              <a:buNone/>
            </a:pPr>
            <a:r>
              <a:rPr lang="en-US" sz="1600" dirty="0" smtClean="0">
                <a:latin typeface="Courier New" panose="02070309020205020404" pitchFamily="49" charset="0"/>
                <a:cs typeface="Courier New" panose="02070309020205020404" pitchFamily="49" charset="0"/>
              </a:rPr>
              <a:t>8</a:t>
            </a:r>
            <a:r>
              <a:rPr lang="en-US" sz="1600" dirty="0">
                <a:latin typeface="Courier New" panose="02070309020205020404" pitchFamily="49" charset="0"/>
                <a:cs typeface="Courier New" panose="02070309020205020404" pitchFamily="49" charset="0"/>
              </a:rPr>
              <a:t>. Stop </a:t>
            </a:r>
          </a:p>
        </p:txBody>
      </p:sp>
      <p:sp>
        <p:nvSpPr>
          <p:cNvPr id="4" name="Rectangle 3"/>
          <p:cNvSpPr/>
          <p:nvPr/>
        </p:nvSpPr>
        <p:spPr>
          <a:xfrm>
            <a:off x="1143000" y="2223314"/>
            <a:ext cx="533400" cy="55725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10</a:t>
            </a:r>
            <a:endParaRPr lang="en-US" sz="1600" dirty="0">
              <a:solidFill>
                <a:schemeClr val="tx1"/>
              </a:solidFill>
            </a:endParaRPr>
          </a:p>
        </p:txBody>
      </p:sp>
      <p:sp>
        <p:nvSpPr>
          <p:cNvPr id="7" name="Rectangle 6"/>
          <p:cNvSpPr/>
          <p:nvPr/>
        </p:nvSpPr>
        <p:spPr>
          <a:xfrm>
            <a:off x="1143000" y="3274616"/>
            <a:ext cx="533400" cy="50645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25</a:t>
            </a:r>
            <a:endParaRPr lang="en-US" sz="1600" dirty="0">
              <a:solidFill>
                <a:schemeClr val="tx1"/>
              </a:solidFill>
            </a:endParaRPr>
          </a:p>
        </p:txBody>
      </p:sp>
      <p:sp>
        <p:nvSpPr>
          <p:cNvPr id="9" name="Rectangle 8"/>
          <p:cNvSpPr/>
          <p:nvPr/>
        </p:nvSpPr>
        <p:spPr>
          <a:xfrm>
            <a:off x="1143000" y="4956348"/>
            <a:ext cx="522890" cy="63878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1" name="TextBox 10"/>
          <p:cNvSpPr txBox="1"/>
          <p:nvPr/>
        </p:nvSpPr>
        <p:spPr>
          <a:xfrm>
            <a:off x="733097" y="2223314"/>
            <a:ext cx="381000" cy="3600986"/>
          </a:xfrm>
          <a:prstGeom prst="rect">
            <a:avLst/>
          </a:prstGeom>
          <a:noFill/>
        </p:spPr>
        <p:txBody>
          <a:bodyPr wrap="square" rtlCol="0">
            <a:spAutoFit/>
          </a:bodyPr>
          <a:lstStyle/>
          <a:p>
            <a:r>
              <a:rPr lang="en-US" sz="1400" dirty="0" smtClean="0"/>
              <a:t>0</a:t>
            </a:r>
          </a:p>
          <a:p>
            <a:endParaRPr lang="en-US" sz="1400" dirty="0" smtClean="0"/>
          </a:p>
          <a:p>
            <a:endParaRPr lang="en-US" sz="1400" dirty="0" smtClean="0"/>
          </a:p>
          <a:p>
            <a:r>
              <a:rPr lang="en-US" sz="1400" dirty="0" smtClean="0"/>
              <a:t>1</a:t>
            </a:r>
          </a:p>
          <a:p>
            <a:endParaRPr lang="en-US" sz="1400" dirty="0" smtClean="0"/>
          </a:p>
          <a:p>
            <a:endParaRPr lang="en-US" sz="1400" dirty="0" smtClean="0"/>
          </a:p>
          <a:p>
            <a:r>
              <a:rPr lang="en-US" sz="1400" dirty="0" smtClean="0"/>
              <a:t>2</a:t>
            </a:r>
          </a:p>
          <a:p>
            <a:endParaRPr lang="en-US" sz="1400" dirty="0" smtClean="0"/>
          </a:p>
          <a:p>
            <a:r>
              <a:rPr lang="en-US" sz="1400" dirty="0" smtClean="0"/>
              <a:t>3</a:t>
            </a:r>
          </a:p>
          <a:p>
            <a:endParaRPr lang="en-US" sz="1400" dirty="0" smtClean="0"/>
          </a:p>
          <a:p>
            <a:endParaRPr lang="en-US" sz="1400" dirty="0" smtClean="0"/>
          </a:p>
          <a:p>
            <a:r>
              <a:rPr lang="en-US" sz="1400" dirty="0" smtClean="0"/>
              <a:t>4</a:t>
            </a:r>
          </a:p>
          <a:p>
            <a:endParaRPr lang="en-US" sz="1400" dirty="0" smtClean="0"/>
          </a:p>
          <a:p>
            <a:endParaRPr lang="en-US" sz="1400" dirty="0" smtClean="0"/>
          </a:p>
          <a:p>
            <a:r>
              <a:rPr lang="en-US" sz="1400" dirty="0" smtClean="0"/>
              <a:t>5</a:t>
            </a:r>
          </a:p>
          <a:p>
            <a:endParaRPr lang="en-US" dirty="0"/>
          </a:p>
        </p:txBody>
      </p:sp>
      <p:sp>
        <p:nvSpPr>
          <p:cNvPr id="24" name="Rectangle 23"/>
          <p:cNvSpPr/>
          <p:nvPr/>
        </p:nvSpPr>
        <p:spPr>
          <a:xfrm>
            <a:off x="1143000" y="2754179"/>
            <a:ext cx="533400" cy="496029"/>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50</a:t>
            </a:r>
            <a:endParaRPr lang="en-US" sz="1600" dirty="0">
              <a:solidFill>
                <a:schemeClr val="tx1"/>
              </a:solidFill>
            </a:endParaRPr>
          </a:p>
        </p:txBody>
      </p:sp>
      <p:sp>
        <p:nvSpPr>
          <p:cNvPr id="25" name="Rectangle 24"/>
          <p:cNvSpPr/>
          <p:nvPr/>
        </p:nvSpPr>
        <p:spPr>
          <a:xfrm>
            <a:off x="1143000" y="4387970"/>
            <a:ext cx="533400" cy="519199"/>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60</a:t>
            </a:r>
            <a:endParaRPr lang="en-US" sz="1600" dirty="0">
              <a:solidFill>
                <a:schemeClr val="tx1"/>
              </a:solidFill>
            </a:endParaRPr>
          </a:p>
        </p:txBody>
      </p:sp>
      <p:sp>
        <p:nvSpPr>
          <p:cNvPr id="26" name="Rectangle 25"/>
          <p:cNvSpPr/>
          <p:nvPr/>
        </p:nvSpPr>
        <p:spPr>
          <a:xfrm>
            <a:off x="1143000" y="3747513"/>
            <a:ext cx="533400" cy="605394"/>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27" name="Rectangle 26"/>
          <p:cNvSpPr/>
          <p:nvPr/>
        </p:nvSpPr>
        <p:spPr>
          <a:xfrm>
            <a:off x="1143000" y="4929956"/>
            <a:ext cx="522890" cy="63878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15</a:t>
            </a:r>
            <a:endParaRPr lang="en-US" sz="1600" dirty="0">
              <a:solidFill>
                <a:schemeClr val="tx1"/>
              </a:solidFill>
            </a:endParaRPr>
          </a:p>
        </p:txBody>
      </p:sp>
      <p:graphicFrame>
        <p:nvGraphicFramePr>
          <p:cNvPr id="23" name="Content Placeholder 18"/>
          <p:cNvGraphicFramePr>
            <a:graphicFrameLocks/>
          </p:cNvGraphicFramePr>
          <p:nvPr/>
        </p:nvGraphicFramePr>
        <p:xfrm>
          <a:off x="2895600" y="2057400"/>
          <a:ext cx="1371600" cy="1435919"/>
        </p:xfrm>
        <a:graphic>
          <a:graphicData uri="http://schemas.openxmlformats.org/drawingml/2006/table">
            <a:tbl>
              <a:tblPr firstRow="1" bandRow="1">
                <a:tableStyleId>{5940675A-B579-460E-94D1-54222C63F5DA}</a:tableStyleId>
              </a:tblPr>
              <a:tblGrid>
                <a:gridCol w="685800"/>
                <a:gridCol w="685800"/>
              </a:tblGrid>
              <a:tr h="323399">
                <a:tc>
                  <a:txBody>
                    <a:bodyPr/>
                    <a:lstStyle/>
                    <a:p>
                      <a:r>
                        <a:rPr lang="en-US" dirty="0" smtClean="0"/>
                        <a:t>J</a:t>
                      </a:r>
                      <a:endParaRPr lang="en-US" dirty="0"/>
                    </a:p>
                  </a:txBody>
                  <a:tcPr/>
                </a:tc>
                <a:tc>
                  <a:txBody>
                    <a:bodyPr/>
                    <a:lstStyle/>
                    <a:p>
                      <a:r>
                        <a:rPr lang="en-US" dirty="0" smtClean="0"/>
                        <a:t>K</a:t>
                      </a:r>
                      <a:endParaRPr lang="en-US" dirty="0"/>
                    </a:p>
                  </a:txBody>
                  <a:tcPr/>
                </a:tc>
              </a:tr>
              <a:tr h="370840">
                <a:tc>
                  <a:txBody>
                    <a:bodyPr/>
                    <a:lstStyle/>
                    <a:p>
                      <a:r>
                        <a:rPr lang="en-US" dirty="0" smtClean="0"/>
                        <a:t>4</a:t>
                      </a:r>
                      <a:endParaRPr lang="en-US" dirty="0"/>
                    </a:p>
                  </a:txBody>
                  <a:tcPr/>
                </a:tc>
                <a:tc>
                  <a:txBody>
                    <a:bodyPr/>
                    <a:lstStyle/>
                    <a:p>
                      <a:r>
                        <a:rPr lang="en-US" dirty="0" smtClean="0"/>
                        <a:t>2</a:t>
                      </a:r>
                      <a:endParaRPr lang="en-US" dirty="0"/>
                    </a:p>
                  </a:txBody>
                  <a:tcPr/>
                </a:tc>
              </a:tr>
              <a:tr h="370840">
                <a:tc>
                  <a:txBody>
                    <a:bodyPr/>
                    <a:lstStyle/>
                    <a:p>
                      <a:r>
                        <a:rPr lang="en-US" dirty="0" smtClean="0"/>
                        <a:t>3</a:t>
                      </a:r>
                      <a:endParaRPr lang="en-US" dirty="0"/>
                    </a:p>
                  </a:txBody>
                  <a:tcPr/>
                </a:tc>
                <a:tc>
                  <a:txBody>
                    <a:bodyPr/>
                    <a:lstStyle/>
                    <a:p>
                      <a:r>
                        <a:rPr lang="en-US" dirty="0" smtClean="0"/>
                        <a:t>2</a:t>
                      </a:r>
                      <a:endParaRPr lang="en-US" dirty="0"/>
                    </a:p>
                  </a:txBody>
                  <a:tcPr/>
                </a:tc>
              </a:tr>
              <a:tr h="370840">
                <a:tc>
                  <a:txBody>
                    <a:bodyPr/>
                    <a:lstStyle/>
                    <a:p>
                      <a:endParaRPr lang="en-US"/>
                    </a:p>
                  </a:txBody>
                  <a:tcPr/>
                </a:tc>
                <a:tc>
                  <a:txBody>
                    <a:bodyPr/>
                    <a:lstStyle/>
                    <a:p>
                      <a:endParaRPr lang="en-US" dirty="0"/>
                    </a:p>
                  </a:txBody>
                  <a:tcPr/>
                </a:tc>
              </a:tr>
            </a:tbl>
          </a:graphicData>
        </a:graphic>
      </p:graphicFrame>
      <p:sp>
        <p:nvSpPr>
          <p:cNvPr id="28" name="TextBox 27"/>
          <p:cNvSpPr txBox="1"/>
          <p:nvPr/>
        </p:nvSpPr>
        <p:spPr>
          <a:xfrm>
            <a:off x="2580290" y="3896201"/>
            <a:ext cx="2017986" cy="830997"/>
          </a:xfrm>
          <a:prstGeom prst="rect">
            <a:avLst/>
          </a:prstGeom>
          <a:noFill/>
        </p:spPr>
        <p:txBody>
          <a:bodyPr wrap="square" rtlCol="0">
            <a:spAutoFit/>
          </a:bodyPr>
          <a:lstStyle/>
          <a:p>
            <a:r>
              <a:rPr lang="en-US" sz="1600" dirty="0" smtClean="0"/>
              <a:t>LA[3+1]=LA[3]</a:t>
            </a:r>
          </a:p>
          <a:p>
            <a:r>
              <a:rPr lang="en-US" sz="1600" dirty="0" smtClean="0"/>
              <a:t>LA[4]=LA[3]</a:t>
            </a:r>
          </a:p>
          <a:p>
            <a:r>
              <a:rPr lang="en-US" sz="1600" dirty="0" smtClean="0"/>
              <a:t>LA[4]=60</a:t>
            </a:r>
            <a:endParaRPr lang="en-US" sz="1600" dirty="0"/>
          </a:p>
        </p:txBody>
      </p:sp>
      <p:sp>
        <p:nvSpPr>
          <p:cNvPr id="29" name="Curved Left Arrow 28"/>
          <p:cNvSpPr/>
          <p:nvPr/>
        </p:nvSpPr>
        <p:spPr>
          <a:xfrm>
            <a:off x="1773621" y="3918731"/>
            <a:ext cx="381000" cy="838200"/>
          </a:xfrm>
          <a:prstGeom prst="curvedLef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310042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Example-Dry Run</a:t>
            </a:r>
            <a:endParaRPr lang="en-US" dirty="0"/>
          </a:p>
        </p:txBody>
      </p:sp>
      <p:sp>
        <p:nvSpPr>
          <p:cNvPr id="21" name="Content Placeholder 20"/>
          <p:cNvSpPr txBox="1">
            <a:spLocks noGrp="1"/>
          </p:cNvSpPr>
          <p:nvPr>
            <p:ph idx="1"/>
          </p:nvPr>
        </p:nvSpPr>
        <p:spPr>
          <a:xfrm>
            <a:off x="5257800" y="2054653"/>
            <a:ext cx="3886200" cy="2702278"/>
          </a:xfrm>
          <a:prstGeom prst="rect">
            <a:avLst/>
          </a:prstGeom>
          <a:noFill/>
        </p:spPr>
        <p:txBody>
          <a:bodyPr wrap="square" rtlCol="0">
            <a:spAutoFit/>
          </a:bodyPr>
          <a:lstStyle/>
          <a:p>
            <a:pPr marL="274320" lvl="1" indent="0">
              <a:buNone/>
            </a:pPr>
            <a:r>
              <a:rPr lang="en-US" sz="1600" dirty="0">
                <a:latin typeface="Courier New" panose="02070309020205020404" pitchFamily="49" charset="0"/>
                <a:cs typeface="Courier New" panose="02070309020205020404" pitchFamily="49" charset="0"/>
              </a:rPr>
              <a:t>1.Start </a:t>
            </a:r>
          </a:p>
          <a:p>
            <a:pPr marL="274320" lvl="1" indent="0">
              <a:buNone/>
            </a:pPr>
            <a:r>
              <a:rPr lang="en-US" sz="1600" dirty="0">
                <a:latin typeface="Courier New" panose="02070309020205020404" pitchFamily="49" charset="0"/>
                <a:cs typeface="Courier New" panose="02070309020205020404" pitchFamily="49" charset="0"/>
              </a:rPr>
              <a:t>2. Set J=N </a:t>
            </a:r>
          </a:p>
          <a:p>
            <a:pPr marL="274320" lvl="1" indent="0">
              <a:buNone/>
            </a:pPr>
            <a:r>
              <a:rPr lang="en-US" sz="1600" dirty="0">
                <a:latin typeface="Courier New" panose="02070309020205020404" pitchFamily="49" charset="0"/>
                <a:cs typeface="Courier New" panose="02070309020205020404" pitchFamily="49" charset="0"/>
              </a:rPr>
              <a:t>3. Set N = N+1 </a:t>
            </a:r>
          </a:p>
          <a:p>
            <a:pPr marL="274320" lvl="1" indent="0">
              <a:buNone/>
            </a:pPr>
            <a:r>
              <a:rPr lang="en-US" sz="1600" dirty="0">
                <a:latin typeface="Courier New" panose="02070309020205020404" pitchFamily="49" charset="0"/>
                <a:cs typeface="Courier New" panose="02070309020205020404" pitchFamily="49" charset="0"/>
              </a:rPr>
              <a:t>4. Repeat steps 5 and </a:t>
            </a:r>
            <a:r>
              <a:rPr lang="en-US" sz="1600" dirty="0" smtClean="0">
                <a:latin typeface="Courier New" panose="02070309020205020404" pitchFamily="49" charset="0"/>
                <a:cs typeface="Courier New" panose="02070309020205020404" pitchFamily="49" charset="0"/>
              </a:rPr>
              <a:t>6 </a:t>
            </a:r>
          </a:p>
          <a:p>
            <a:pPr marL="274320"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while J </a:t>
            </a:r>
            <a:r>
              <a:rPr lang="en-US" sz="1600" dirty="0">
                <a:latin typeface="Courier New" panose="02070309020205020404" pitchFamily="49" charset="0"/>
                <a:cs typeface="Courier New" panose="02070309020205020404" pitchFamily="49" charset="0"/>
              </a:rPr>
              <a:t>&gt;= K</a:t>
            </a:r>
          </a:p>
          <a:p>
            <a:pPr marL="274320" lvl="1" indent="0">
              <a:buNone/>
            </a:pPr>
            <a:r>
              <a:rPr lang="en-US" sz="1600" dirty="0" smtClean="0">
                <a:latin typeface="Courier New" panose="02070309020205020404" pitchFamily="49" charset="0"/>
                <a:cs typeface="Courier New" panose="02070309020205020404" pitchFamily="49" charset="0"/>
              </a:rPr>
              <a:t>5</a:t>
            </a:r>
            <a:r>
              <a:rPr lang="en-US" sz="1600" dirty="0">
                <a:latin typeface="Courier New" panose="02070309020205020404" pitchFamily="49" charset="0"/>
                <a:cs typeface="Courier New" panose="02070309020205020404" pitchFamily="49" charset="0"/>
              </a:rPr>
              <a:t>. Set LA[J+1] = LA[J] </a:t>
            </a:r>
          </a:p>
          <a:p>
            <a:pPr marL="274320" lvl="1" indent="0">
              <a:buNone/>
            </a:pPr>
            <a:r>
              <a:rPr lang="en-US" sz="1600" dirty="0">
                <a:latin typeface="Courier New" panose="02070309020205020404" pitchFamily="49" charset="0"/>
                <a:cs typeface="Courier New" panose="02070309020205020404" pitchFamily="49" charset="0"/>
              </a:rPr>
              <a:t>6. Set J = J-1</a:t>
            </a:r>
          </a:p>
          <a:p>
            <a:pPr marL="274320" lvl="1" indent="0">
              <a:buNone/>
            </a:pPr>
            <a:r>
              <a:rPr lang="en-US" sz="1600" dirty="0">
                <a:latin typeface="Courier New" panose="02070309020205020404" pitchFamily="49" charset="0"/>
                <a:cs typeface="Courier New" panose="02070309020205020404" pitchFamily="49" charset="0"/>
              </a:rPr>
              <a:t>7. Set LA[K] = ITEM</a:t>
            </a:r>
          </a:p>
          <a:p>
            <a:pPr marL="274320" lvl="1" indent="0">
              <a:buNone/>
            </a:pPr>
            <a:r>
              <a:rPr lang="en-US" sz="1600" dirty="0" smtClean="0">
                <a:latin typeface="Courier New" panose="02070309020205020404" pitchFamily="49" charset="0"/>
                <a:cs typeface="Courier New" panose="02070309020205020404" pitchFamily="49" charset="0"/>
              </a:rPr>
              <a:t>8</a:t>
            </a:r>
            <a:r>
              <a:rPr lang="en-US" sz="1600" dirty="0">
                <a:latin typeface="Courier New" panose="02070309020205020404" pitchFamily="49" charset="0"/>
                <a:cs typeface="Courier New" panose="02070309020205020404" pitchFamily="49" charset="0"/>
              </a:rPr>
              <a:t>. Stop </a:t>
            </a:r>
          </a:p>
        </p:txBody>
      </p:sp>
      <p:sp>
        <p:nvSpPr>
          <p:cNvPr id="6" name="Rectangle 5"/>
          <p:cNvSpPr/>
          <p:nvPr/>
        </p:nvSpPr>
        <p:spPr>
          <a:xfrm>
            <a:off x="1143000" y="4418128"/>
            <a:ext cx="533400" cy="519199"/>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15</a:t>
            </a:r>
            <a:endParaRPr lang="en-US" sz="1600" dirty="0">
              <a:solidFill>
                <a:schemeClr val="tx1"/>
              </a:solidFill>
            </a:endParaRPr>
          </a:p>
        </p:txBody>
      </p:sp>
      <p:sp>
        <p:nvSpPr>
          <p:cNvPr id="4" name="Rectangle 3"/>
          <p:cNvSpPr/>
          <p:nvPr/>
        </p:nvSpPr>
        <p:spPr>
          <a:xfrm>
            <a:off x="1143000" y="2223314"/>
            <a:ext cx="533400" cy="55725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10</a:t>
            </a:r>
            <a:endParaRPr lang="en-US" sz="1600" dirty="0">
              <a:solidFill>
                <a:schemeClr val="tx1"/>
              </a:solidFill>
            </a:endParaRPr>
          </a:p>
        </p:txBody>
      </p:sp>
      <p:sp>
        <p:nvSpPr>
          <p:cNvPr id="5" name="Rectangle 4"/>
          <p:cNvSpPr/>
          <p:nvPr/>
        </p:nvSpPr>
        <p:spPr>
          <a:xfrm>
            <a:off x="1143000" y="3773905"/>
            <a:ext cx="533400" cy="605394"/>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a:t>
            </a:r>
            <a:r>
              <a:rPr lang="en-US" sz="1600" dirty="0" smtClean="0">
                <a:solidFill>
                  <a:schemeClr val="tx1"/>
                </a:solidFill>
              </a:rPr>
              <a:t>0</a:t>
            </a:r>
            <a:endParaRPr lang="en-US" sz="1600" dirty="0">
              <a:solidFill>
                <a:schemeClr val="tx1"/>
              </a:solidFill>
            </a:endParaRPr>
          </a:p>
        </p:txBody>
      </p:sp>
      <p:sp>
        <p:nvSpPr>
          <p:cNvPr id="7" name="Rectangle 6"/>
          <p:cNvSpPr/>
          <p:nvPr/>
        </p:nvSpPr>
        <p:spPr>
          <a:xfrm>
            <a:off x="1143000" y="3241056"/>
            <a:ext cx="533400" cy="50645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9" name="Rectangle 8"/>
          <p:cNvSpPr/>
          <p:nvPr/>
        </p:nvSpPr>
        <p:spPr>
          <a:xfrm>
            <a:off x="1143000" y="4956348"/>
            <a:ext cx="522890" cy="63878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1" name="TextBox 10"/>
          <p:cNvSpPr txBox="1"/>
          <p:nvPr/>
        </p:nvSpPr>
        <p:spPr>
          <a:xfrm>
            <a:off x="733097" y="2223314"/>
            <a:ext cx="381000" cy="3600986"/>
          </a:xfrm>
          <a:prstGeom prst="rect">
            <a:avLst/>
          </a:prstGeom>
          <a:noFill/>
        </p:spPr>
        <p:txBody>
          <a:bodyPr wrap="square" rtlCol="0">
            <a:spAutoFit/>
          </a:bodyPr>
          <a:lstStyle/>
          <a:p>
            <a:r>
              <a:rPr lang="en-US" sz="1400" dirty="0" smtClean="0"/>
              <a:t>0</a:t>
            </a:r>
          </a:p>
          <a:p>
            <a:endParaRPr lang="en-US" sz="1400" dirty="0" smtClean="0"/>
          </a:p>
          <a:p>
            <a:endParaRPr lang="en-US" sz="1400" dirty="0" smtClean="0"/>
          </a:p>
          <a:p>
            <a:r>
              <a:rPr lang="en-US" sz="1400" dirty="0" smtClean="0"/>
              <a:t>1</a:t>
            </a:r>
          </a:p>
          <a:p>
            <a:endParaRPr lang="en-US" sz="1400" dirty="0" smtClean="0"/>
          </a:p>
          <a:p>
            <a:endParaRPr lang="en-US" sz="1400" dirty="0" smtClean="0"/>
          </a:p>
          <a:p>
            <a:r>
              <a:rPr lang="en-US" sz="1400" dirty="0" smtClean="0"/>
              <a:t>2</a:t>
            </a:r>
          </a:p>
          <a:p>
            <a:endParaRPr lang="en-US" sz="1400" dirty="0" smtClean="0"/>
          </a:p>
          <a:p>
            <a:r>
              <a:rPr lang="en-US" sz="1400" dirty="0" smtClean="0"/>
              <a:t>3</a:t>
            </a:r>
          </a:p>
          <a:p>
            <a:endParaRPr lang="en-US" sz="1400" dirty="0" smtClean="0"/>
          </a:p>
          <a:p>
            <a:endParaRPr lang="en-US" sz="1400" dirty="0" smtClean="0"/>
          </a:p>
          <a:p>
            <a:r>
              <a:rPr lang="en-US" sz="1400" dirty="0" smtClean="0"/>
              <a:t>4</a:t>
            </a:r>
          </a:p>
          <a:p>
            <a:endParaRPr lang="en-US" sz="1400" dirty="0" smtClean="0"/>
          </a:p>
          <a:p>
            <a:endParaRPr lang="en-US" sz="1400" dirty="0" smtClean="0"/>
          </a:p>
          <a:p>
            <a:r>
              <a:rPr lang="en-US" sz="1400" dirty="0" smtClean="0"/>
              <a:t>5</a:t>
            </a:r>
          </a:p>
          <a:p>
            <a:endParaRPr lang="en-US" dirty="0"/>
          </a:p>
        </p:txBody>
      </p:sp>
      <p:sp>
        <p:nvSpPr>
          <p:cNvPr id="24" name="Rectangle 23"/>
          <p:cNvSpPr/>
          <p:nvPr/>
        </p:nvSpPr>
        <p:spPr>
          <a:xfrm>
            <a:off x="1143000" y="2754179"/>
            <a:ext cx="533400" cy="496029"/>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50</a:t>
            </a:r>
            <a:endParaRPr lang="en-US" sz="1600" dirty="0">
              <a:solidFill>
                <a:schemeClr val="tx1"/>
              </a:solidFill>
            </a:endParaRPr>
          </a:p>
        </p:txBody>
      </p:sp>
      <p:sp>
        <p:nvSpPr>
          <p:cNvPr id="25" name="Rectangle 24"/>
          <p:cNvSpPr/>
          <p:nvPr/>
        </p:nvSpPr>
        <p:spPr>
          <a:xfrm>
            <a:off x="1143000" y="4391736"/>
            <a:ext cx="533400" cy="519199"/>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60</a:t>
            </a:r>
            <a:endParaRPr lang="en-US" sz="1600" dirty="0">
              <a:solidFill>
                <a:schemeClr val="tx1"/>
              </a:solidFill>
            </a:endParaRPr>
          </a:p>
        </p:txBody>
      </p:sp>
      <p:sp>
        <p:nvSpPr>
          <p:cNvPr id="26" name="Rectangle 25"/>
          <p:cNvSpPr/>
          <p:nvPr/>
        </p:nvSpPr>
        <p:spPr>
          <a:xfrm>
            <a:off x="1143000" y="3747513"/>
            <a:ext cx="533400" cy="605394"/>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25</a:t>
            </a:r>
            <a:endParaRPr lang="en-US" sz="1600" dirty="0">
              <a:solidFill>
                <a:schemeClr val="tx1"/>
              </a:solidFill>
            </a:endParaRPr>
          </a:p>
        </p:txBody>
      </p:sp>
      <p:sp>
        <p:nvSpPr>
          <p:cNvPr id="27" name="Rectangle 26"/>
          <p:cNvSpPr/>
          <p:nvPr/>
        </p:nvSpPr>
        <p:spPr>
          <a:xfrm>
            <a:off x="1143000" y="4929956"/>
            <a:ext cx="522890" cy="63878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15</a:t>
            </a:r>
            <a:endParaRPr lang="en-US" sz="1600" dirty="0">
              <a:solidFill>
                <a:schemeClr val="tx1"/>
              </a:solidFill>
            </a:endParaRPr>
          </a:p>
        </p:txBody>
      </p:sp>
      <p:graphicFrame>
        <p:nvGraphicFramePr>
          <p:cNvPr id="23" name="Content Placeholder 18"/>
          <p:cNvGraphicFramePr>
            <a:graphicFrameLocks/>
          </p:cNvGraphicFramePr>
          <p:nvPr/>
        </p:nvGraphicFramePr>
        <p:xfrm>
          <a:off x="2895600" y="2057400"/>
          <a:ext cx="1371600" cy="1435919"/>
        </p:xfrm>
        <a:graphic>
          <a:graphicData uri="http://schemas.openxmlformats.org/drawingml/2006/table">
            <a:tbl>
              <a:tblPr firstRow="1" bandRow="1">
                <a:tableStyleId>{5940675A-B579-460E-94D1-54222C63F5DA}</a:tableStyleId>
              </a:tblPr>
              <a:tblGrid>
                <a:gridCol w="685800"/>
                <a:gridCol w="685800"/>
              </a:tblGrid>
              <a:tr h="323399">
                <a:tc>
                  <a:txBody>
                    <a:bodyPr/>
                    <a:lstStyle/>
                    <a:p>
                      <a:r>
                        <a:rPr lang="en-US" dirty="0" smtClean="0"/>
                        <a:t>J</a:t>
                      </a:r>
                      <a:endParaRPr lang="en-US" dirty="0"/>
                    </a:p>
                  </a:txBody>
                  <a:tcPr/>
                </a:tc>
                <a:tc>
                  <a:txBody>
                    <a:bodyPr/>
                    <a:lstStyle/>
                    <a:p>
                      <a:r>
                        <a:rPr lang="en-US" dirty="0" smtClean="0"/>
                        <a:t>K</a:t>
                      </a:r>
                      <a:endParaRPr lang="en-US" dirty="0"/>
                    </a:p>
                  </a:txBody>
                  <a:tcPr/>
                </a:tc>
              </a:tr>
              <a:tr h="370840">
                <a:tc>
                  <a:txBody>
                    <a:bodyPr/>
                    <a:lstStyle/>
                    <a:p>
                      <a:r>
                        <a:rPr lang="en-US" dirty="0" smtClean="0"/>
                        <a:t>4</a:t>
                      </a:r>
                      <a:endParaRPr lang="en-US" dirty="0"/>
                    </a:p>
                  </a:txBody>
                  <a:tcPr/>
                </a:tc>
                <a:tc>
                  <a:txBody>
                    <a:bodyPr/>
                    <a:lstStyle/>
                    <a:p>
                      <a:r>
                        <a:rPr lang="en-US" dirty="0" smtClean="0"/>
                        <a:t>2</a:t>
                      </a:r>
                      <a:endParaRPr lang="en-US" dirty="0"/>
                    </a:p>
                  </a:txBody>
                  <a:tcPr/>
                </a:tc>
              </a:tr>
              <a:tr h="370840">
                <a:tc>
                  <a:txBody>
                    <a:bodyPr/>
                    <a:lstStyle/>
                    <a:p>
                      <a:r>
                        <a:rPr lang="en-US" dirty="0" smtClean="0"/>
                        <a:t>3</a:t>
                      </a:r>
                      <a:endParaRPr lang="en-US" dirty="0"/>
                    </a:p>
                  </a:txBody>
                  <a:tcPr/>
                </a:tc>
                <a:tc>
                  <a:txBody>
                    <a:bodyPr/>
                    <a:lstStyle/>
                    <a:p>
                      <a:r>
                        <a:rPr lang="en-US" dirty="0" smtClean="0"/>
                        <a:t>2</a:t>
                      </a:r>
                      <a:endParaRPr lang="en-US" dirty="0"/>
                    </a:p>
                  </a:txBody>
                  <a:tcPr/>
                </a:tc>
              </a:tr>
              <a:tr h="370840">
                <a:tc>
                  <a:txBody>
                    <a:bodyPr/>
                    <a:lstStyle/>
                    <a:p>
                      <a:r>
                        <a:rPr lang="en-US" dirty="0" smtClean="0"/>
                        <a:t>2</a:t>
                      </a:r>
                      <a:endParaRPr lang="en-US" dirty="0"/>
                    </a:p>
                  </a:txBody>
                  <a:tcPr/>
                </a:tc>
                <a:tc>
                  <a:txBody>
                    <a:bodyPr/>
                    <a:lstStyle/>
                    <a:p>
                      <a:r>
                        <a:rPr lang="en-US" dirty="0" smtClean="0"/>
                        <a:t>2</a:t>
                      </a:r>
                      <a:endParaRPr lang="en-US" dirty="0"/>
                    </a:p>
                  </a:txBody>
                  <a:tcPr/>
                </a:tc>
              </a:tr>
            </a:tbl>
          </a:graphicData>
        </a:graphic>
      </p:graphicFrame>
      <p:sp>
        <p:nvSpPr>
          <p:cNvPr id="28" name="TextBox 27"/>
          <p:cNvSpPr txBox="1"/>
          <p:nvPr/>
        </p:nvSpPr>
        <p:spPr>
          <a:xfrm>
            <a:off x="2580290" y="3896201"/>
            <a:ext cx="2017986" cy="830997"/>
          </a:xfrm>
          <a:prstGeom prst="rect">
            <a:avLst/>
          </a:prstGeom>
          <a:noFill/>
        </p:spPr>
        <p:txBody>
          <a:bodyPr wrap="square" rtlCol="0">
            <a:spAutoFit/>
          </a:bodyPr>
          <a:lstStyle/>
          <a:p>
            <a:r>
              <a:rPr lang="en-US" sz="1600" dirty="0" smtClean="0"/>
              <a:t>LA[2+1]=LA[2]</a:t>
            </a:r>
          </a:p>
          <a:p>
            <a:r>
              <a:rPr lang="en-US" sz="1600" dirty="0" smtClean="0"/>
              <a:t>LA[3]=LA[2]</a:t>
            </a:r>
          </a:p>
          <a:p>
            <a:r>
              <a:rPr lang="en-US" sz="1600" dirty="0" smtClean="0"/>
              <a:t>LA[3]=25</a:t>
            </a:r>
            <a:endParaRPr lang="en-US" sz="1600" dirty="0"/>
          </a:p>
        </p:txBody>
      </p:sp>
      <p:sp>
        <p:nvSpPr>
          <p:cNvPr id="29" name="Curved Left Arrow 28"/>
          <p:cNvSpPr/>
          <p:nvPr/>
        </p:nvSpPr>
        <p:spPr>
          <a:xfrm>
            <a:off x="1746031" y="3514707"/>
            <a:ext cx="381000" cy="838200"/>
          </a:xfrm>
          <a:prstGeom prst="curvedLef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82169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r>
              <a:rPr lang="en-US" sz="4900" dirty="0" smtClean="0"/>
              <a:t>Physical Memory</a:t>
            </a:r>
            <a:r>
              <a:rPr lang="en-US" b="1" dirty="0" smtClean="0"/>
              <a:t/>
            </a:r>
            <a:br>
              <a:rPr lang="en-US" b="1" dirty="0" smtClean="0"/>
            </a:br>
            <a:endParaRPr lang="en-US" dirty="0"/>
          </a:p>
        </p:txBody>
      </p:sp>
      <p:sp>
        <p:nvSpPr>
          <p:cNvPr id="13" name="Content Placeholder 12"/>
          <p:cNvSpPr>
            <a:spLocks noGrp="1"/>
          </p:cNvSpPr>
          <p:nvPr>
            <p:ph idx="1"/>
          </p:nvPr>
        </p:nvSpPr>
        <p:spPr/>
        <p:txBody>
          <a:bodyPr/>
          <a:lstStyle/>
          <a:p>
            <a:r>
              <a:rPr lang="en-US" dirty="0" smtClean="0">
                <a:solidFill>
                  <a:schemeClr val="tx1"/>
                </a:solidFill>
              </a:rPr>
              <a:t>We have to store our data structures in the memory of our computer.</a:t>
            </a:r>
          </a:p>
          <a:p>
            <a:r>
              <a:rPr lang="en-US" dirty="0" smtClean="0">
                <a:solidFill>
                  <a:schemeClr val="tx1"/>
                </a:solidFill>
              </a:rPr>
              <a:t>Memory is organized into banks, rows, columns etc.</a:t>
            </a:r>
          </a:p>
          <a:p>
            <a:r>
              <a:rPr lang="en-US" dirty="0" smtClean="0">
                <a:solidFill>
                  <a:schemeClr val="tx1"/>
                </a:solidFill>
              </a:rPr>
              <a:t>We supply a bank number, row number etc (= an </a:t>
            </a:r>
            <a:r>
              <a:rPr lang="en-US" b="1" i="1" dirty="0" smtClean="0">
                <a:solidFill>
                  <a:schemeClr val="tx1"/>
                </a:solidFill>
              </a:rPr>
              <a:t>address), memory returns </a:t>
            </a:r>
            <a:r>
              <a:rPr lang="en-US" dirty="0" smtClean="0">
                <a:solidFill>
                  <a:schemeClr val="tx1"/>
                </a:solidFill>
              </a:rPr>
              <a:t>us the contents</a:t>
            </a:r>
          </a:p>
          <a:p>
            <a:endParaRPr lang="en-US" dirty="0" smtClean="0">
              <a:solidFill>
                <a:schemeClr val="tx1"/>
              </a:solidFill>
            </a:endParaRPr>
          </a:p>
          <a:p>
            <a:r>
              <a:rPr lang="en-US" dirty="0" smtClean="0">
                <a:solidFill>
                  <a:schemeClr val="tx1"/>
                </a:solidFill>
              </a:rPr>
              <a:t>Address → contents</a:t>
            </a:r>
          </a:p>
          <a:p>
            <a:endParaRPr lang="en-US" dirty="0" smtClean="0"/>
          </a:p>
          <a:p>
            <a:endParaRPr lang="en-US" dirty="0"/>
          </a:p>
        </p:txBody>
      </p:sp>
    </p:spTree>
    <p:extLst>
      <p:ext uri="{BB962C8B-B14F-4D97-AF65-F5344CB8AC3E}">
        <p14:creationId xmlns:p14="http://schemas.microsoft.com/office/powerpoint/2010/main" val="1940525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Example-Dry Run</a:t>
            </a:r>
            <a:endParaRPr lang="en-US" dirty="0"/>
          </a:p>
        </p:txBody>
      </p:sp>
      <p:sp>
        <p:nvSpPr>
          <p:cNvPr id="21" name="Content Placeholder 20"/>
          <p:cNvSpPr txBox="1">
            <a:spLocks noGrp="1"/>
          </p:cNvSpPr>
          <p:nvPr>
            <p:ph idx="1"/>
          </p:nvPr>
        </p:nvSpPr>
        <p:spPr>
          <a:xfrm>
            <a:off x="5257800" y="2054653"/>
            <a:ext cx="3886200" cy="2702278"/>
          </a:xfrm>
          <a:prstGeom prst="rect">
            <a:avLst/>
          </a:prstGeom>
          <a:noFill/>
        </p:spPr>
        <p:txBody>
          <a:bodyPr wrap="square" rtlCol="0">
            <a:spAutoFit/>
          </a:bodyPr>
          <a:lstStyle/>
          <a:p>
            <a:pPr marL="274320" lvl="1" indent="0">
              <a:buNone/>
            </a:pPr>
            <a:r>
              <a:rPr lang="en-US" sz="1600" dirty="0">
                <a:latin typeface="Courier New" panose="02070309020205020404" pitchFamily="49" charset="0"/>
                <a:cs typeface="Courier New" panose="02070309020205020404" pitchFamily="49" charset="0"/>
              </a:rPr>
              <a:t>1.Start </a:t>
            </a:r>
          </a:p>
          <a:p>
            <a:pPr marL="274320" lvl="1" indent="0">
              <a:buNone/>
            </a:pPr>
            <a:r>
              <a:rPr lang="en-US" sz="1600" dirty="0">
                <a:latin typeface="Courier New" panose="02070309020205020404" pitchFamily="49" charset="0"/>
                <a:cs typeface="Courier New" panose="02070309020205020404" pitchFamily="49" charset="0"/>
              </a:rPr>
              <a:t>2. Set J=N </a:t>
            </a:r>
          </a:p>
          <a:p>
            <a:pPr marL="274320" lvl="1" indent="0">
              <a:buNone/>
            </a:pPr>
            <a:r>
              <a:rPr lang="en-US" sz="1600" dirty="0">
                <a:latin typeface="Courier New" panose="02070309020205020404" pitchFamily="49" charset="0"/>
                <a:cs typeface="Courier New" panose="02070309020205020404" pitchFamily="49" charset="0"/>
              </a:rPr>
              <a:t>3. Set N = N+1 </a:t>
            </a:r>
          </a:p>
          <a:p>
            <a:pPr marL="274320" lvl="1" indent="0">
              <a:buNone/>
            </a:pPr>
            <a:r>
              <a:rPr lang="en-US" sz="1600" dirty="0">
                <a:latin typeface="Courier New" panose="02070309020205020404" pitchFamily="49" charset="0"/>
                <a:cs typeface="Courier New" panose="02070309020205020404" pitchFamily="49" charset="0"/>
              </a:rPr>
              <a:t>4. Repeat steps 5 and </a:t>
            </a:r>
            <a:r>
              <a:rPr lang="en-US" sz="1600" dirty="0" smtClean="0">
                <a:latin typeface="Courier New" panose="02070309020205020404" pitchFamily="49" charset="0"/>
                <a:cs typeface="Courier New" panose="02070309020205020404" pitchFamily="49" charset="0"/>
              </a:rPr>
              <a:t>6 </a:t>
            </a:r>
          </a:p>
          <a:p>
            <a:pPr marL="274320"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while J </a:t>
            </a:r>
            <a:r>
              <a:rPr lang="en-US" sz="1600" dirty="0">
                <a:latin typeface="Courier New" panose="02070309020205020404" pitchFamily="49" charset="0"/>
                <a:cs typeface="Courier New" panose="02070309020205020404" pitchFamily="49" charset="0"/>
              </a:rPr>
              <a:t>&gt;= K</a:t>
            </a:r>
          </a:p>
          <a:p>
            <a:pPr marL="274320" lvl="1" indent="0">
              <a:buNone/>
            </a:pPr>
            <a:r>
              <a:rPr lang="en-US" sz="1600" dirty="0" smtClean="0">
                <a:latin typeface="Courier New" panose="02070309020205020404" pitchFamily="49" charset="0"/>
                <a:cs typeface="Courier New" panose="02070309020205020404" pitchFamily="49" charset="0"/>
              </a:rPr>
              <a:t>5</a:t>
            </a:r>
            <a:r>
              <a:rPr lang="en-US" sz="1600" dirty="0">
                <a:latin typeface="Courier New" panose="02070309020205020404" pitchFamily="49" charset="0"/>
                <a:cs typeface="Courier New" panose="02070309020205020404" pitchFamily="49" charset="0"/>
              </a:rPr>
              <a:t>. Set LA[J+1] = LA[J] </a:t>
            </a:r>
          </a:p>
          <a:p>
            <a:pPr marL="274320" lvl="1" indent="0">
              <a:buNone/>
            </a:pPr>
            <a:r>
              <a:rPr lang="en-US" sz="1600" dirty="0">
                <a:latin typeface="Courier New" panose="02070309020205020404" pitchFamily="49" charset="0"/>
                <a:cs typeface="Courier New" panose="02070309020205020404" pitchFamily="49" charset="0"/>
              </a:rPr>
              <a:t>6. Set J = J-1</a:t>
            </a:r>
          </a:p>
          <a:p>
            <a:pPr marL="274320" lvl="1" indent="0">
              <a:buNone/>
            </a:pPr>
            <a:r>
              <a:rPr lang="en-US" sz="1600" dirty="0">
                <a:latin typeface="Courier New" panose="02070309020205020404" pitchFamily="49" charset="0"/>
                <a:cs typeface="Courier New" panose="02070309020205020404" pitchFamily="49" charset="0"/>
              </a:rPr>
              <a:t>7. Set LA[K] = ITEM</a:t>
            </a:r>
          </a:p>
          <a:p>
            <a:pPr marL="274320" lvl="1" indent="0">
              <a:buNone/>
            </a:pPr>
            <a:r>
              <a:rPr lang="en-US" sz="1600" dirty="0" smtClean="0">
                <a:latin typeface="Courier New" panose="02070309020205020404" pitchFamily="49" charset="0"/>
                <a:cs typeface="Courier New" panose="02070309020205020404" pitchFamily="49" charset="0"/>
              </a:rPr>
              <a:t>8</a:t>
            </a:r>
            <a:r>
              <a:rPr lang="en-US" sz="1600" dirty="0">
                <a:latin typeface="Courier New" panose="02070309020205020404" pitchFamily="49" charset="0"/>
                <a:cs typeface="Courier New" panose="02070309020205020404" pitchFamily="49" charset="0"/>
              </a:rPr>
              <a:t>. Stop </a:t>
            </a:r>
          </a:p>
        </p:txBody>
      </p:sp>
      <p:sp>
        <p:nvSpPr>
          <p:cNvPr id="6" name="Rectangle 5"/>
          <p:cNvSpPr/>
          <p:nvPr/>
        </p:nvSpPr>
        <p:spPr>
          <a:xfrm>
            <a:off x="1143000" y="4418128"/>
            <a:ext cx="533400" cy="519199"/>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15</a:t>
            </a:r>
            <a:endParaRPr lang="en-US" sz="1600" dirty="0">
              <a:solidFill>
                <a:schemeClr val="tx1"/>
              </a:solidFill>
            </a:endParaRPr>
          </a:p>
        </p:txBody>
      </p:sp>
      <p:sp>
        <p:nvSpPr>
          <p:cNvPr id="4" name="Rectangle 3"/>
          <p:cNvSpPr/>
          <p:nvPr/>
        </p:nvSpPr>
        <p:spPr>
          <a:xfrm>
            <a:off x="1143000" y="2223314"/>
            <a:ext cx="533400" cy="55725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10</a:t>
            </a:r>
            <a:endParaRPr lang="en-US" sz="1600" dirty="0">
              <a:solidFill>
                <a:schemeClr val="tx1"/>
              </a:solidFill>
            </a:endParaRPr>
          </a:p>
        </p:txBody>
      </p:sp>
      <p:sp>
        <p:nvSpPr>
          <p:cNvPr id="5" name="Rectangle 4"/>
          <p:cNvSpPr/>
          <p:nvPr/>
        </p:nvSpPr>
        <p:spPr>
          <a:xfrm>
            <a:off x="1143000" y="3773905"/>
            <a:ext cx="533400" cy="605394"/>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a:t>
            </a:r>
            <a:r>
              <a:rPr lang="en-US" sz="1600" dirty="0" smtClean="0">
                <a:solidFill>
                  <a:schemeClr val="tx1"/>
                </a:solidFill>
              </a:rPr>
              <a:t>0</a:t>
            </a:r>
            <a:endParaRPr lang="en-US" sz="1600" dirty="0">
              <a:solidFill>
                <a:schemeClr val="tx1"/>
              </a:solidFill>
            </a:endParaRPr>
          </a:p>
        </p:txBody>
      </p:sp>
      <p:sp>
        <p:nvSpPr>
          <p:cNvPr id="7" name="Rectangle 6"/>
          <p:cNvSpPr/>
          <p:nvPr/>
        </p:nvSpPr>
        <p:spPr>
          <a:xfrm>
            <a:off x="1143000" y="3254162"/>
            <a:ext cx="533400" cy="50645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30</a:t>
            </a:r>
            <a:endParaRPr lang="en-US" sz="1600" dirty="0">
              <a:solidFill>
                <a:schemeClr val="tx1"/>
              </a:solidFill>
            </a:endParaRPr>
          </a:p>
        </p:txBody>
      </p:sp>
      <p:sp>
        <p:nvSpPr>
          <p:cNvPr id="9" name="Rectangle 8"/>
          <p:cNvSpPr/>
          <p:nvPr/>
        </p:nvSpPr>
        <p:spPr>
          <a:xfrm>
            <a:off x="1143000" y="4956348"/>
            <a:ext cx="522890" cy="63878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1" name="TextBox 10"/>
          <p:cNvSpPr txBox="1"/>
          <p:nvPr/>
        </p:nvSpPr>
        <p:spPr>
          <a:xfrm>
            <a:off x="733097" y="2223314"/>
            <a:ext cx="381000" cy="3600986"/>
          </a:xfrm>
          <a:prstGeom prst="rect">
            <a:avLst/>
          </a:prstGeom>
          <a:noFill/>
        </p:spPr>
        <p:txBody>
          <a:bodyPr wrap="square" rtlCol="0">
            <a:spAutoFit/>
          </a:bodyPr>
          <a:lstStyle/>
          <a:p>
            <a:r>
              <a:rPr lang="en-US" sz="1400" dirty="0" smtClean="0"/>
              <a:t>0</a:t>
            </a:r>
          </a:p>
          <a:p>
            <a:endParaRPr lang="en-US" sz="1400" dirty="0" smtClean="0"/>
          </a:p>
          <a:p>
            <a:endParaRPr lang="en-US" sz="1400" dirty="0" smtClean="0"/>
          </a:p>
          <a:p>
            <a:r>
              <a:rPr lang="en-US" sz="1400" dirty="0" smtClean="0"/>
              <a:t>1</a:t>
            </a:r>
          </a:p>
          <a:p>
            <a:endParaRPr lang="en-US" sz="1400" dirty="0" smtClean="0"/>
          </a:p>
          <a:p>
            <a:endParaRPr lang="en-US" sz="1400" dirty="0" smtClean="0"/>
          </a:p>
          <a:p>
            <a:r>
              <a:rPr lang="en-US" sz="1400" dirty="0" smtClean="0"/>
              <a:t>2</a:t>
            </a:r>
          </a:p>
          <a:p>
            <a:endParaRPr lang="en-US" sz="1400" dirty="0" smtClean="0"/>
          </a:p>
          <a:p>
            <a:r>
              <a:rPr lang="en-US" sz="1400" dirty="0" smtClean="0"/>
              <a:t>3</a:t>
            </a:r>
          </a:p>
          <a:p>
            <a:endParaRPr lang="en-US" sz="1400" dirty="0" smtClean="0"/>
          </a:p>
          <a:p>
            <a:endParaRPr lang="en-US" sz="1400" dirty="0" smtClean="0"/>
          </a:p>
          <a:p>
            <a:r>
              <a:rPr lang="en-US" sz="1400" dirty="0" smtClean="0"/>
              <a:t>4</a:t>
            </a:r>
          </a:p>
          <a:p>
            <a:endParaRPr lang="en-US" sz="1400" dirty="0" smtClean="0"/>
          </a:p>
          <a:p>
            <a:endParaRPr lang="en-US" sz="1400" dirty="0" smtClean="0"/>
          </a:p>
          <a:p>
            <a:r>
              <a:rPr lang="en-US" sz="1400" dirty="0" smtClean="0"/>
              <a:t>5</a:t>
            </a:r>
          </a:p>
          <a:p>
            <a:endParaRPr lang="en-US" dirty="0"/>
          </a:p>
        </p:txBody>
      </p:sp>
      <p:sp>
        <p:nvSpPr>
          <p:cNvPr id="24" name="Rectangle 23"/>
          <p:cNvSpPr/>
          <p:nvPr/>
        </p:nvSpPr>
        <p:spPr>
          <a:xfrm>
            <a:off x="1143000" y="2754179"/>
            <a:ext cx="533400" cy="496029"/>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50</a:t>
            </a:r>
            <a:endParaRPr lang="en-US" sz="1600" dirty="0">
              <a:solidFill>
                <a:schemeClr val="tx1"/>
              </a:solidFill>
            </a:endParaRPr>
          </a:p>
        </p:txBody>
      </p:sp>
      <p:sp>
        <p:nvSpPr>
          <p:cNvPr id="25" name="Rectangle 24"/>
          <p:cNvSpPr/>
          <p:nvPr/>
        </p:nvSpPr>
        <p:spPr>
          <a:xfrm>
            <a:off x="1143000" y="4391736"/>
            <a:ext cx="533400" cy="519199"/>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60</a:t>
            </a:r>
            <a:endParaRPr lang="en-US" sz="1600" dirty="0">
              <a:solidFill>
                <a:schemeClr val="tx1"/>
              </a:solidFill>
            </a:endParaRPr>
          </a:p>
        </p:txBody>
      </p:sp>
      <p:sp>
        <p:nvSpPr>
          <p:cNvPr id="26" name="Rectangle 25"/>
          <p:cNvSpPr/>
          <p:nvPr/>
        </p:nvSpPr>
        <p:spPr>
          <a:xfrm>
            <a:off x="1143000" y="3747513"/>
            <a:ext cx="533400" cy="605394"/>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25</a:t>
            </a:r>
            <a:endParaRPr lang="en-US" sz="1600" dirty="0">
              <a:solidFill>
                <a:schemeClr val="tx1"/>
              </a:solidFill>
            </a:endParaRPr>
          </a:p>
        </p:txBody>
      </p:sp>
      <p:sp>
        <p:nvSpPr>
          <p:cNvPr id="27" name="Rectangle 26"/>
          <p:cNvSpPr/>
          <p:nvPr/>
        </p:nvSpPr>
        <p:spPr>
          <a:xfrm>
            <a:off x="1143000" y="4929956"/>
            <a:ext cx="522890" cy="63878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15</a:t>
            </a:r>
            <a:endParaRPr lang="en-US" sz="1600" dirty="0">
              <a:solidFill>
                <a:schemeClr val="tx1"/>
              </a:solidFill>
            </a:endParaRPr>
          </a:p>
        </p:txBody>
      </p:sp>
      <p:sp>
        <p:nvSpPr>
          <p:cNvPr id="28" name="TextBox 27"/>
          <p:cNvSpPr txBox="1"/>
          <p:nvPr/>
        </p:nvSpPr>
        <p:spPr>
          <a:xfrm>
            <a:off x="3352800" y="4618547"/>
            <a:ext cx="2017986" cy="584775"/>
          </a:xfrm>
          <a:prstGeom prst="rect">
            <a:avLst/>
          </a:prstGeom>
          <a:noFill/>
        </p:spPr>
        <p:txBody>
          <a:bodyPr wrap="square" rtlCol="0">
            <a:spAutoFit/>
          </a:bodyPr>
          <a:lstStyle/>
          <a:p>
            <a:r>
              <a:rPr lang="en-US" sz="1600" dirty="0" smtClean="0"/>
              <a:t>LA[K]=ITEM</a:t>
            </a:r>
          </a:p>
          <a:p>
            <a:r>
              <a:rPr lang="en-US" sz="1600" dirty="0" smtClean="0"/>
              <a:t>LA[2]=30</a:t>
            </a:r>
          </a:p>
        </p:txBody>
      </p:sp>
      <p:graphicFrame>
        <p:nvGraphicFramePr>
          <p:cNvPr id="3" name="Table 2"/>
          <p:cNvGraphicFramePr>
            <a:graphicFrameLocks noGrp="1"/>
          </p:cNvGraphicFramePr>
          <p:nvPr/>
        </p:nvGraphicFramePr>
        <p:xfrm>
          <a:off x="3352800" y="1990109"/>
          <a:ext cx="1676400" cy="2214880"/>
        </p:xfrm>
        <a:graphic>
          <a:graphicData uri="http://schemas.openxmlformats.org/drawingml/2006/table">
            <a:tbl>
              <a:tblPr firstRow="1" bandRow="1">
                <a:tableStyleId>{5940675A-B579-460E-94D1-54222C63F5DA}</a:tableStyleId>
              </a:tblPr>
              <a:tblGrid>
                <a:gridCol w="914400"/>
                <a:gridCol w="762000"/>
              </a:tblGrid>
              <a:tr h="370840">
                <a:tc>
                  <a:txBody>
                    <a:bodyPr/>
                    <a:lstStyle/>
                    <a:p>
                      <a:r>
                        <a:rPr lang="en-US" dirty="0" smtClean="0"/>
                        <a:t>J</a:t>
                      </a:r>
                      <a:endParaRPr lang="en-US" dirty="0"/>
                    </a:p>
                  </a:txBody>
                  <a:tcPr/>
                </a:tc>
                <a:tc>
                  <a:txBody>
                    <a:bodyPr/>
                    <a:lstStyle/>
                    <a:p>
                      <a:r>
                        <a:rPr lang="en-US" dirty="0" smtClean="0"/>
                        <a:t>K</a:t>
                      </a:r>
                      <a:endParaRPr lang="en-US" dirty="0"/>
                    </a:p>
                  </a:txBody>
                  <a:tcPr/>
                </a:tc>
              </a:tr>
              <a:tr h="370840">
                <a:tc>
                  <a:txBody>
                    <a:bodyPr/>
                    <a:lstStyle/>
                    <a:p>
                      <a:r>
                        <a:rPr lang="en-US" dirty="0" smtClean="0"/>
                        <a:t>4</a:t>
                      </a:r>
                      <a:endParaRPr lang="en-US" dirty="0"/>
                    </a:p>
                  </a:txBody>
                  <a:tcPr/>
                </a:tc>
                <a:tc>
                  <a:txBody>
                    <a:bodyPr/>
                    <a:lstStyle/>
                    <a:p>
                      <a:r>
                        <a:rPr lang="en-US" dirty="0" smtClean="0"/>
                        <a:t>2</a:t>
                      </a:r>
                      <a:endParaRPr lang="en-US" dirty="0"/>
                    </a:p>
                  </a:txBody>
                  <a:tcPr/>
                </a:tc>
              </a:tr>
              <a:tr h="370840">
                <a:tc>
                  <a:txBody>
                    <a:bodyPr/>
                    <a:lstStyle/>
                    <a:p>
                      <a:r>
                        <a:rPr lang="en-US" dirty="0" smtClean="0"/>
                        <a:t>3</a:t>
                      </a:r>
                      <a:endParaRPr lang="en-US" dirty="0"/>
                    </a:p>
                  </a:txBody>
                  <a:tcPr/>
                </a:tc>
                <a:tc>
                  <a:txBody>
                    <a:bodyPr/>
                    <a:lstStyle/>
                    <a:p>
                      <a:r>
                        <a:rPr lang="en-US" dirty="0" smtClean="0"/>
                        <a:t>2</a:t>
                      </a:r>
                      <a:endParaRPr lang="en-US" dirty="0"/>
                    </a:p>
                  </a:txBody>
                  <a:tcPr/>
                </a:tc>
              </a:tr>
              <a:tr h="370840">
                <a:tc>
                  <a:txBody>
                    <a:bodyPr/>
                    <a:lstStyle/>
                    <a:p>
                      <a:r>
                        <a:rPr lang="en-US" dirty="0" smtClean="0"/>
                        <a:t>2</a:t>
                      </a:r>
                      <a:endParaRPr lang="en-US" dirty="0"/>
                    </a:p>
                  </a:txBody>
                  <a:tcPr/>
                </a:tc>
                <a:tc>
                  <a:txBody>
                    <a:bodyPr/>
                    <a:lstStyle/>
                    <a:p>
                      <a:r>
                        <a:rPr lang="en-US" dirty="0" smtClean="0"/>
                        <a:t>2</a:t>
                      </a:r>
                      <a:endParaRPr lang="en-US" dirty="0"/>
                    </a:p>
                  </a:txBody>
                  <a:tcPr/>
                </a:tc>
              </a:tr>
              <a:tr h="370840">
                <a:tc>
                  <a:txBody>
                    <a:bodyPr/>
                    <a:lstStyle/>
                    <a:p>
                      <a:r>
                        <a:rPr lang="en-US" sz="1400" dirty="0" smtClean="0"/>
                        <a:t>1(loop terminates)</a:t>
                      </a:r>
                      <a:endParaRPr lang="en-US" sz="1400"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650387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Deletion in an array</a:t>
            </a:r>
            <a:endParaRPr lang="en-US" dirty="0"/>
          </a:p>
        </p:txBody>
      </p:sp>
      <p:sp>
        <p:nvSpPr>
          <p:cNvPr id="3" name="Content Placeholder 2"/>
          <p:cNvSpPr>
            <a:spLocks noGrp="1"/>
          </p:cNvSpPr>
          <p:nvPr>
            <p:ph idx="1"/>
          </p:nvPr>
        </p:nvSpPr>
        <p:spPr/>
        <p:txBody>
          <a:bodyPr>
            <a:normAutofit/>
          </a:bodyPr>
          <a:lstStyle/>
          <a:p>
            <a:r>
              <a:rPr lang="en-US" sz="2000" dirty="0">
                <a:solidFill>
                  <a:schemeClr val="tx1"/>
                </a:solidFill>
              </a:rPr>
              <a:t>Consider LA is a linear array with N elements and K is a positive integer such that K&lt;=N. Below </a:t>
            </a:r>
            <a:r>
              <a:rPr lang="en-US" sz="2000" dirty="0" smtClean="0">
                <a:solidFill>
                  <a:schemeClr val="tx1"/>
                </a:solidFill>
              </a:rPr>
              <a:t>is the </a:t>
            </a:r>
            <a:r>
              <a:rPr lang="en-US" sz="2000" dirty="0">
                <a:solidFill>
                  <a:schemeClr val="tx1"/>
                </a:solidFill>
              </a:rPr>
              <a:t>algorithm to delete an element available at the </a:t>
            </a:r>
            <a:r>
              <a:rPr lang="en-US" sz="2000" dirty="0" err="1" smtClean="0">
                <a:solidFill>
                  <a:schemeClr val="tx1"/>
                </a:solidFill>
              </a:rPr>
              <a:t>K</a:t>
            </a:r>
            <a:r>
              <a:rPr lang="en-US" sz="2000" baseline="30000" dirty="0" err="1" smtClean="0">
                <a:solidFill>
                  <a:schemeClr val="tx1"/>
                </a:solidFill>
              </a:rPr>
              <a:t>th</a:t>
            </a:r>
            <a:r>
              <a:rPr lang="en-US" sz="2000" dirty="0" smtClean="0">
                <a:solidFill>
                  <a:schemeClr val="tx1"/>
                </a:solidFill>
              </a:rPr>
              <a:t> </a:t>
            </a:r>
            <a:r>
              <a:rPr lang="en-US" sz="2000" dirty="0">
                <a:solidFill>
                  <a:schemeClr val="tx1"/>
                </a:solidFill>
              </a:rPr>
              <a:t>position of LA</a:t>
            </a:r>
            <a:r>
              <a:rPr lang="en-US" dirty="0" smtClean="0">
                <a:solidFill>
                  <a:schemeClr val="tx1"/>
                </a:solidFill>
              </a:rPr>
              <a:t>.</a:t>
            </a:r>
          </a:p>
          <a:p>
            <a:endParaRPr lang="en-US" dirty="0" smtClean="0">
              <a:solidFill>
                <a:schemeClr val="tx1"/>
              </a:solidFill>
            </a:endParaRPr>
          </a:p>
          <a:p>
            <a:pPr marL="0" indent="0">
              <a:buNone/>
            </a:pPr>
            <a:r>
              <a:rPr lang="en-US" sz="1800" dirty="0" smtClean="0">
                <a:solidFill>
                  <a:schemeClr val="tx1"/>
                </a:solidFill>
                <a:latin typeface="Courier New" panose="02070309020205020404" pitchFamily="49" charset="0"/>
                <a:cs typeface="Courier New" panose="02070309020205020404" pitchFamily="49" charset="0"/>
              </a:rPr>
              <a:t>       1</a:t>
            </a:r>
            <a:r>
              <a:rPr lang="en-US" sz="1800" dirty="0">
                <a:solidFill>
                  <a:schemeClr val="tx1"/>
                </a:solidFill>
                <a:latin typeface="Courier New" panose="02070309020205020404" pitchFamily="49" charset="0"/>
                <a:cs typeface="Courier New" panose="02070309020205020404" pitchFamily="49" charset="0"/>
              </a:rPr>
              <a:t>. Start </a:t>
            </a:r>
            <a:endParaRPr lang="en-US" sz="1800" dirty="0" smtClean="0">
              <a:solidFill>
                <a:schemeClr val="tx1"/>
              </a:solidFill>
              <a:latin typeface="Courier New" panose="02070309020205020404" pitchFamily="49" charset="0"/>
              <a:cs typeface="Courier New" panose="02070309020205020404" pitchFamily="49" charset="0"/>
            </a:endParaRPr>
          </a:p>
          <a:p>
            <a:pPr marL="0" indent="0">
              <a:buNone/>
            </a:pPr>
            <a:r>
              <a:rPr lang="en-US" sz="1800" dirty="0" smtClean="0">
                <a:solidFill>
                  <a:schemeClr val="tx1"/>
                </a:solidFill>
                <a:latin typeface="Courier New" panose="02070309020205020404" pitchFamily="49" charset="0"/>
                <a:cs typeface="Courier New" panose="02070309020205020404" pitchFamily="49" charset="0"/>
              </a:rPr>
              <a:t>       2</a:t>
            </a:r>
            <a:r>
              <a:rPr lang="en-US" sz="1800" dirty="0">
                <a:solidFill>
                  <a:schemeClr val="tx1"/>
                </a:solidFill>
                <a:latin typeface="Courier New" panose="02070309020205020404" pitchFamily="49" charset="0"/>
                <a:cs typeface="Courier New" panose="02070309020205020404" pitchFamily="49" charset="0"/>
              </a:rPr>
              <a:t>. Set </a:t>
            </a:r>
            <a:r>
              <a:rPr lang="en-US" sz="1800" dirty="0" smtClean="0">
                <a:solidFill>
                  <a:schemeClr val="tx1"/>
                </a:solidFill>
                <a:latin typeface="Courier New" panose="02070309020205020404" pitchFamily="49" charset="0"/>
                <a:cs typeface="Courier New" panose="02070309020205020404" pitchFamily="49" charset="0"/>
              </a:rPr>
              <a:t>J=K</a:t>
            </a:r>
          </a:p>
          <a:p>
            <a:pPr marL="0" indent="0">
              <a:buNone/>
            </a:pPr>
            <a:r>
              <a:rPr lang="en-US" sz="1800" dirty="0" smtClean="0">
                <a:solidFill>
                  <a:schemeClr val="tx1"/>
                </a:solidFill>
                <a:latin typeface="Courier New" panose="02070309020205020404" pitchFamily="49" charset="0"/>
                <a:cs typeface="Courier New" panose="02070309020205020404" pitchFamily="49" charset="0"/>
              </a:rPr>
              <a:t>       </a:t>
            </a:r>
            <a:r>
              <a:rPr lang="en-US" sz="1800" dirty="0">
                <a:solidFill>
                  <a:schemeClr val="tx1"/>
                </a:solidFill>
                <a:latin typeface="Courier New" panose="02070309020205020404" pitchFamily="49" charset="0"/>
                <a:cs typeface="Courier New" panose="02070309020205020404" pitchFamily="49" charset="0"/>
              </a:rPr>
              <a:t>3. Repeat steps 4 and 5 while J &lt; </a:t>
            </a:r>
            <a:r>
              <a:rPr lang="en-US" sz="1800" dirty="0" smtClean="0">
                <a:solidFill>
                  <a:schemeClr val="tx1"/>
                </a:solidFill>
                <a:latin typeface="Courier New" panose="02070309020205020404" pitchFamily="49" charset="0"/>
                <a:cs typeface="Courier New" panose="02070309020205020404" pitchFamily="49" charset="0"/>
              </a:rPr>
              <a:t>N</a:t>
            </a:r>
          </a:p>
          <a:p>
            <a:pPr marL="0" indent="0">
              <a:buNone/>
            </a:pPr>
            <a:r>
              <a:rPr lang="en-US" sz="1800" dirty="0" smtClean="0">
                <a:solidFill>
                  <a:schemeClr val="tx1"/>
                </a:solidFill>
                <a:latin typeface="Courier New" panose="02070309020205020404" pitchFamily="49" charset="0"/>
                <a:cs typeface="Courier New" panose="02070309020205020404" pitchFamily="49" charset="0"/>
              </a:rPr>
              <a:t>       4</a:t>
            </a:r>
            <a:r>
              <a:rPr lang="en-US" sz="1800" dirty="0">
                <a:solidFill>
                  <a:schemeClr val="tx1"/>
                </a:solidFill>
                <a:latin typeface="Courier New" panose="02070309020205020404" pitchFamily="49" charset="0"/>
                <a:cs typeface="Courier New" panose="02070309020205020404" pitchFamily="49" charset="0"/>
              </a:rPr>
              <a:t>. Set </a:t>
            </a:r>
            <a:r>
              <a:rPr lang="en-US" sz="1800" dirty="0" smtClean="0">
                <a:solidFill>
                  <a:schemeClr val="tx1"/>
                </a:solidFill>
                <a:latin typeface="Courier New" panose="02070309020205020404" pitchFamily="49" charset="0"/>
                <a:cs typeface="Courier New" panose="02070309020205020404" pitchFamily="49" charset="0"/>
              </a:rPr>
              <a:t>LA[J] </a:t>
            </a:r>
            <a:r>
              <a:rPr lang="en-US" sz="1800" dirty="0">
                <a:solidFill>
                  <a:schemeClr val="tx1"/>
                </a:solidFill>
                <a:latin typeface="Courier New" panose="02070309020205020404" pitchFamily="49" charset="0"/>
                <a:cs typeface="Courier New" panose="02070309020205020404" pitchFamily="49" charset="0"/>
              </a:rPr>
              <a:t>= </a:t>
            </a:r>
            <a:r>
              <a:rPr lang="en-US" sz="1800" dirty="0" smtClean="0">
                <a:solidFill>
                  <a:schemeClr val="tx1"/>
                </a:solidFill>
                <a:latin typeface="Courier New" panose="02070309020205020404" pitchFamily="49" charset="0"/>
                <a:cs typeface="Courier New" panose="02070309020205020404" pitchFamily="49" charset="0"/>
              </a:rPr>
              <a:t>LA[J+1] </a:t>
            </a:r>
          </a:p>
          <a:p>
            <a:pPr marL="0" indent="0">
              <a:buNone/>
            </a:pPr>
            <a:r>
              <a:rPr lang="en-US" sz="1800" dirty="0" smtClean="0">
                <a:solidFill>
                  <a:schemeClr val="tx1"/>
                </a:solidFill>
                <a:latin typeface="Courier New" panose="02070309020205020404" pitchFamily="49" charset="0"/>
                <a:cs typeface="Courier New" panose="02070309020205020404" pitchFamily="49" charset="0"/>
              </a:rPr>
              <a:t>       5</a:t>
            </a:r>
            <a:r>
              <a:rPr lang="en-US" sz="1800" dirty="0">
                <a:solidFill>
                  <a:schemeClr val="tx1"/>
                </a:solidFill>
                <a:latin typeface="Courier New" panose="02070309020205020404" pitchFamily="49" charset="0"/>
                <a:cs typeface="Courier New" panose="02070309020205020404" pitchFamily="49" charset="0"/>
              </a:rPr>
              <a:t>. Set J = J+1 </a:t>
            </a:r>
            <a:endParaRPr lang="en-US" sz="1800" dirty="0" smtClean="0">
              <a:solidFill>
                <a:schemeClr val="tx1"/>
              </a:solidFill>
              <a:latin typeface="Courier New" panose="02070309020205020404" pitchFamily="49" charset="0"/>
              <a:cs typeface="Courier New" panose="02070309020205020404" pitchFamily="49" charset="0"/>
            </a:endParaRPr>
          </a:p>
          <a:p>
            <a:pPr marL="0" indent="0">
              <a:buNone/>
            </a:pPr>
            <a:r>
              <a:rPr lang="en-US" sz="1800" dirty="0" smtClean="0">
                <a:solidFill>
                  <a:schemeClr val="tx1"/>
                </a:solidFill>
                <a:latin typeface="Courier New" panose="02070309020205020404" pitchFamily="49" charset="0"/>
                <a:cs typeface="Courier New" panose="02070309020205020404" pitchFamily="49" charset="0"/>
              </a:rPr>
              <a:t>       6</a:t>
            </a:r>
            <a:r>
              <a:rPr lang="en-US" sz="1800" dirty="0">
                <a:solidFill>
                  <a:schemeClr val="tx1"/>
                </a:solidFill>
                <a:latin typeface="Courier New" panose="02070309020205020404" pitchFamily="49" charset="0"/>
                <a:cs typeface="Courier New" panose="02070309020205020404" pitchFamily="49" charset="0"/>
              </a:rPr>
              <a:t>. Set N = N-1 </a:t>
            </a:r>
            <a:endParaRPr lang="en-US" sz="1800" dirty="0" smtClean="0">
              <a:solidFill>
                <a:schemeClr val="tx1"/>
              </a:solidFill>
              <a:latin typeface="Courier New" panose="02070309020205020404" pitchFamily="49" charset="0"/>
              <a:cs typeface="Courier New" panose="02070309020205020404" pitchFamily="49" charset="0"/>
            </a:endParaRPr>
          </a:p>
          <a:p>
            <a:pPr marL="0" indent="0">
              <a:buNone/>
            </a:pPr>
            <a:r>
              <a:rPr lang="en-US" sz="1800" dirty="0" smtClean="0">
                <a:solidFill>
                  <a:schemeClr val="tx1"/>
                </a:solidFill>
                <a:latin typeface="Courier New" panose="02070309020205020404" pitchFamily="49" charset="0"/>
                <a:cs typeface="Courier New" panose="02070309020205020404" pitchFamily="49" charset="0"/>
              </a:rPr>
              <a:t>       7</a:t>
            </a:r>
            <a:r>
              <a:rPr lang="en-US" sz="1800" dirty="0">
                <a:solidFill>
                  <a:schemeClr val="tx1"/>
                </a:solidFill>
                <a:latin typeface="Courier New" panose="02070309020205020404" pitchFamily="49" charset="0"/>
                <a:cs typeface="Courier New" panose="02070309020205020404" pitchFamily="49" charset="0"/>
              </a:rPr>
              <a:t>. Stop</a:t>
            </a:r>
          </a:p>
        </p:txBody>
      </p:sp>
      <p:sp>
        <p:nvSpPr>
          <p:cNvPr id="4" name="Rectangle 3"/>
          <p:cNvSpPr/>
          <p:nvPr/>
        </p:nvSpPr>
        <p:spPr>
          <a:xfrm>
            <a:off x="685800" y="3215640"/>
            <a:ext cx="6096000" cy="297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02153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Example-Dry Run</a:t>
            </a:r>
            <a:endParaRPr lang="en-US" dirty="0"/>
          </a:p>
        </p:txBody>
      </p:sp>
      <p:sp>
        <p:nvSpPr>
          <p:cNvPr id="21" name="Content Placeholder 20"/>
          <p:cNvSpPr txBox="1">
            <a:spLocks noGrp="1"/>
          </p:cNvSpPr>
          <p:nvPr>
            <p:ph idx="1"/>
          </p:nvPr>
        </p:nvSpPr>
        <p:spPr>
          <a:xfrm>
            <a:off x="4343400" y="1798786"/>
            <a:ext cx="4495800" cy="2406813"/>
          </a:xfrm>
          <a:prstGeom prst="rect">
            <a:avLst/>
          </a:prstGeom>
          <a:noFill/>
        </p:spPr>
        <p:txBody>
          <a:bodyPr wrap="square" rtlCol="0">
            <a:spAutoFit/>
          </a:bodyPr>
          <a:lstStyle/>
          <a:p>
            <a:pPr marL="0" indent="0">
              <a:buNone/>
            </a:pPr>
            <a:r>
              <a:rPr lang="en-US" sz="1600" dirty="0" smtClean="0">
                <a:latin typeface="Courier New" panose="02070309020205020404" pitchFamily="49" charset="0"/>
                <a:cs typeface="Courier New" panose="02070309020205020404" pitchFamily="49" charset="0"/>
              </a:rPr>
              <a:t>1.Start </a:t>
            </a:r>
            <a:endParaRPr lang="en-US"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2</a:t>
            </a:r>
            <a:r>
              <a:rPr lang="en-US" sz="1600" dirty="0">
                <a:latin typeface="Courier New" panose="02070309020205020404" pitchFamily="49" charset="0"/>
                <a:cs typeface="Courier New" panose="02070309020205020404" pitchFamily="49" charset="0"/>
              </a:rPr>
              <a:t>. Set J=K</a:t>
            </a:r>
          </a:p>
          <a:p>
            <a:pPr marL="0" indent="0">
              <a:buNone/>
            </a:pPr>
            <a:r>
              <a:rPr lang="en-US" sz="1600" dirty="0" smtClean="0">
                <a:latin typeface="Courier New" panose="02070309020205020404" pitchFamily="49" charset="0"/>
                <a:cs typeface="Courier New" panose="02070309020205020404" pitchFamily="49" charset="0"/>
              </a:rPr>
              <a:t>3</a:t>
            </a:r>
            <a:r>
              <a:rPr lang="en-US" sz="1600" dirty="0">
                <a:latin typeface="Courier New" panose="02070309020205020404" pitchFamily="49" charset="0"/>
                <a:cs typeface="Courier New" panose="02070309020205020404" pitchFamily="49" charset="0"/>
              </a:rPr>
              <a:t>. Repeat steps 4 and 5 while J &lt; </a:t>
            </a:r>
            <a:r>
              <a:rPr lang="en-US" sz="1600" dirty="0" smtClean="0">
                <a:latin typeface="Courier New" panose="02070309020205020404" pitchFamily="49" charset="0"/>
                <a:cs typeface="Courier New" panose="02070309020205020404" pitchFamily="49" charset="0"/>
              </a:rPr>
              <a:t>N</a:t>
            </a:r>
          </a:p>
          <a:p>
            <a:pPr marL="0" indent="0">
              <a:buNone/>
            </a:pPr>
            <a:r>
              <a:rPr lang="en-US" sz="1600" dirty="0" smtClean="0">
                <a:latin typeface="Courier New" panose="02070309020205020404" pitchFamily="49" charset="0"/>
                <a:cs typeface="Courier New" panose="02070309020205020404" pitchFamily="49" charset="0"/>
              </a:rPr>
              <a:t>4. Set LA[J] = LA[J+1] </a:t>
            </a:r>
          </a:p>
          <a:p>
            <a:pPr marL="0" indent="0">
              <a:buNone/>
            </a:pPr>
            <a:r>
              <a:rPr lang="en-US" sz="1600" dirty="0" smtClean="0">
                <a:latin typeface="Courier New" panose="02070309020205020404" pitchFamily="49" charset="0"/>
                <a:cs typeface="Courier New" panose="02070309020205020404" pitchFamily="49" charset="0"/>
              </a:rPr>
              <a:t>5</a:t>
            </a:r>
            <a:r>
              <a:rPr lang="en-US" sz="1600" dirty="0">
                <a:latin typeface="Courier New" panose="02070309020205020404" pitchFamily="49" charset="0"/>
                <a:cs typeface="Courier New" panose="02070309020205020404" pitchFamily="49" charset="0"/>
              </a:rPr>
              <a:t>. Set J = J+1 </a:t>
            </a:r>
          </a:p>
          <a:p>
            <a:pPr marL="0" indent="0">
              <a:buNone/>
            </a:pPr>
            <a:r>
              <a:rPr lang="en-US" sz="1600" dirty="0" smtClean="0">
                <a:latin typeface="Courier New" panose="02070309020205020404" pitchFamily="49" charset="0"/>
                <a:cs typeface="Courier New" panose="02070309020205020404" pitchFamily="49" charset="0"/>
              </a:rPr>
              <a:t>6</a:t>
            </a:r>
            <a:r>
              <a:rPr lang="en-US" sz="1600" dirty="0">
                <a:latin typeface="Courier New" panose="02070309020205020404" pitchFamily="49" charset="0"/>
                <a:cs typeface="Courier New" panose="02070309020205020404" pitchFamily="49" charset="0"/>
              </a:rPr>
              <a:t>. Set N = N-1 </a:t>
            </a:r>
          </a:p>
          <a:p>
            <a:pPr marL="0" indent="0">
              <a:buNone/>
            </a:pPr>
            <a:r>
              <a:rPr lang="en-US" sz="1600" dirty="0" smtClean="0">
                <a:latin typeface="Courier New" panose="02070309020205020404" pitchFamily="49" charset="0"/>
                <a:cs typeface="Courier New" panose="02070309020205020404" pitchFamily="49" charset="0"/>
              </a:rPr>
              <a:t>7</a:t>
            </a:r>
            <a:r>
              <a:rPr lang="en-US" sz="1600" dirty="0">
                <a:latin typeface="Courier New" panose="02070309020205020404" pitchFamily="49" charset="0"/>
                <a:cs typeface="Courier New" panose="02070309020205020404" pitchFamily="49" charset="0"/>
              </a:rPr>
              <a:t>. Stop</a:t>
            </a:r>
          </a:p>
          <a:p>
            <a:pPr marL="274320" lvl="1" indent="0">
              <a:buNone/>
            </a:pPr>
            <a:endParaRPr lang="en-US" sz="1600" dirty="0">
              <a:latin typeface="Courier New" panose="02070309020205020404" pitchFamily="49" charset="0"/>
              <a:cs typeface="Courier New" panose="02070309020205020404" pitchFamily="49" charset="0"/>
            </a:endParaRPr>
          </a:p>
        </p:txBody>
      </p:sp>
      <p:sp>
        <p:nvSpPr>
          <p:cNvPr id="4" name="Rectangle 3"/>
          <p:cNvSpPr/>
          <p:nvPr/>
        </p:nvSpPr>
        <p:spPr>
          <a:xfrm>
            <a:off x="1143000" y="2223314"/>
            <a:ext cx="533400" cy="55725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10</a:t>
            </a:r>
            <a:endParaRPr lang="en-US" sz="1600" dirty="0">
              <a:solidFill>
                <a:schemeClr val="tx1"/>
              </a:solidFill>
            </a:endParaRPr>
          </a:p>
        </p:txBody>
      </p:sp>
      <p:sp>
        <p:nvSpPr>
          <p:cNvPr id="7" name="Rectangle 6"/>
          <p:cNvSpPr/>
          <p:nvPr/>
        </p:nvSpPr>
        <p:spPr>
          <a:xfrm>
            <a:off x="1143000" y="3274616"/>
            <a:ext cx="533400" cy="50645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30</a:t>
            </a:r>
            <a:endParaRPr lang="en-US" sz="1600" dirty="0">
              <a:solidFill>
                <a:schemeClr val="tx1"/>
              </a:solidFill>
            </a:endParaRPr>
          </a:p>
        </p:txBody>
      </p:sp>
      <p:sp>
        <p:nvSpPr>
          <p:cNvPr id="9" name="Rectangle 8"/>
          <p:cNvSpPr/>
          <p:nvPr/>
        </p:nvSpPr>
        <p:spPr>
          <a:xfrm>
            <a:off x="1143000" y="4956348"/>
            <a:ext cx="522890" cy="63878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1" name="TextBox 10"/>
          <p:cNvSpPr txBox="1"/>
          <p:nvPr/>
        </p:nvSpPr>
        <p:spPr>
          <a:xfrm>
            <a:off x="733097" y="2223314"/>
            <a:ext cx="381000" cy="3600986"/>
          </a:xfrm>
          <a:prstGeom prst="rect">
            <a:avLst/>
          </a:prstGeom>
          <a:noFill/>
        </p:spPr>
        <p:txBody>
          <a:bodyPr wrap="square" rtlCol="0">
            <a:spAutoFit/>
          </a:bodyPr>
          <a:lstStyle/>
          <a:p>
            <a:r>
              <a:rPr lang="en-US" sz="1400" dirty="0" smtClean="0"/>
              <a:t>0</a:t>
            </a:r>
          </a:p>
          <a:p>
            <a:endParaRPr lang="en-US" sz="1400" dirty="0" smtClean="0"/>
          </a:p>
          <a:p>
            <a:endParaRPr lang="en-US" sz="1400" dirty="0" smtClean="0"/>
          </a:p>
          <a:p>
            <a:r>
              <a:rPr lang="en-US" sz="1400" dirty="0" smtClean="0"/>
              <a:t>1</a:t>
            </a:r>
          </a:p>
          <a:p>
            <a:endParaRPr lang="en-US" sz="1400" dirty="0" smtClean="0"/>
          </a:p>
          <a:p>
            <a:endParaRPr lang="en-US" sz="1400" dirty="0" smtClean="0"/>
          </a:p>
          <a:p>
            <a:r>
              <a:rPr lang="en-US" sz="1400" dirty="0" smtClean="0"/>
              <a:t>2</a:t>
            </a:r>
          </a:p>
          <a:p>
            <a:endParaRPr lang="en-US" sz="1400" dirty="0" smtClean="0"/>
          </a:p>
          <a:p>
            <a:r>
              <a:rPr lang="en-US" sz="1400" dirty="0" smtClean="0"/>
              <a:t>3</a:t>
            </a:r>
          </a:p>
          <a:p>
            <a:endParaRPr lang="en-US" sz="1400" dirty="0" smtClean="0"/>
          </a:p>
          <a:p>
            <a:endParaRPr lang="en-US" sz="1400" dirty="0" smtClean="0"/>
          </a:p>
          <a:p>
            <a:r>
              <a:rPr lang="en-US" sz="1400" dirty="0" smtClean="0"/>
              <a:t>4</a:t>
            </a:r>
          </a:p>
          <a:p>
            <a:endParaRPr lang="en-US" sz="1400" dirty="0" smtClean="0"/>
          </a:p>
          <a:p>
            <a:endParaRPr lang="en-US" sz="1400" dirty="0" smtClean="0"/>
          </a:p>
          <a:p>
            <a:r>
              <a:rPr lang="en-US" sz="1400" dirty="0" smtClean="0"/>
              <a:t>5</a:t>
            </a:r>
          </a:p>
          <a:p>
            <a:endParaRPr lang="en-US" dirty="0"/>
          </a:p>
        </p:txBody>
      </p:sp>
      <p:sp>
        <p:nvSpPr>
          <p:cNvPr id="24" name="Rectangle 23"/>
          <p:cNvSpPr/>
          <p:nvPr/>
        </p:nvSpPr>
        <p:spPr>
          <a:xfrm>
            <a:off x="1143000" y="2754179"/>
            <a:ext cx="533400" cy="496029"/>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50</a:t>
            </a:r>
            <a:endParaRPr lang="en-US" sz="1600" dirty="0">
              <a:solidFill>
                <a:schemeClr val="tx1"/>
              </a:solidFill>
            </a:endParaRPr>
          </a:p>
        </p:txBody>
      </p:sp>
      <p:sp>
        <p:nvSpPr>
          <p:cNvPr id="25" name="Rectangle 24"/>
          <p:cNvSpPr/>
          <p:nvPr/>
        </p:nvSpPr>
        <p:spPr>
          <a:xfrm>
            <a:off x="1143000" y="4387970"/>
            <a:ext cx="533400" cy="519199"/>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60</a:t>
            </a:r>
            <a:endParaRPr lang="en-US" sz="1600" dirty="0">
              <a:solidFill>
                <a:schemeClr val="tx1"/>
              </a:solidFill>
            </a:endParaRPr>
          </a:p>
        </p:txBody>
      </p:sp>
      <p:sp>
        <p:nvSpPr>
          <p:cNvPr id="26" name="Rectangle 25"/>
          <p:cNvSpPr/>
          <p:nvPr/>
        </p:nvSpPr>
        <p:spPr>
          <a:xfrm>
            <a:off x="1143000" y="3747513"/>
            <a:ext cx="533400" cy="605394"/>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25</a:t>
            </a:r>
            <a:endParaRPr lang="en-US" sz="1600" dirty="0">
              <a:solidFill>
                <a:schemeClr val="tx1"/>
              </a:solidFill>
            </a:endParaRPr>
          </a:p>
        </p:txBody>
      </p:sp>
      <p:sp>
        <p:nvSpPr>
          <p:cNvPr id="27" name="Rectangle 26"/>
          <p:cNvSpPr/>
          <p:nvPr/>
        </p:nvSpPr>
        <p:spPr>
          <a:xfrm>
            <a:off x="1143000" y="4929956"/>
            <a:ext cx="522890" cy="63878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15</a:t>
            </a:r>
            <a:endParaRPr lang="en-US" sz="1600" dirty="0">
              <a:solidFill>
                <a:schemeClr val="tx1"/>
              </a:solidFill>
            </a:endParaRPr>
          </a:p>
        </p:txBody>
      </p:sp>
      <p:graphicFrame>
        <p:nvGraphicFramePr>
          <p:cNvPr id="23" name="Content Placeholder 18"/>
          <p:cNvGraphicFramePr>
            <a:graphicFrameLocks/>
          </p:cNvGraphicFramePr>
          <p:nvPr>
            <p:extLst>
              <p:ext uri="{D42A27DB-BD31-4B8C-83A1-F6EECF244321}">
                <p14:modId xmlns:p14="http://schemas.microsoft.com/office/powerpoint/2010/main" val="912595200"/>
              </p:ext>
            </p:extLst>
          </p:nvPr>
        </p:nvGraphicFramePr>
        <p:xfrm>
          <a:off x="2895600" y="2057400"/>
          <a:ext cx="1371600" cy="1435919"/>
        </p:xfrm>
        <a:graphic>
          <a:graphicData uri="http://schemas.openxmlformats.org/drawingml/2006/table">
            <a:tbl>
              <a:tblPr firstRow="1" bandRow="1">
                <a:tableStyleId>{5940675A-B579-460E-94D1-54222C63F5DA}</a:tableStyleId>
              </a:tblPr>
              <a:tblGrid>
                <a:gridCol w="685800"/>
                <a:gridCol w="685800"/>
              </a:tblGrid>
              <a:tr h="323399">
                <a:tc>
                  <a:txBody>
                    <a:bodyPr/>
                    <a:lstStyle/>
                    <a:p>
                      <a:r>
                        <a:rPr lang="en-US" dirty="0" smtClean="0"/>
                        <a:t>J</a:t>
                      </a:r>
                      <a:endParaRPr lang="en-US" dirty="0"/>
                    </a:p>
                  </a:txBody>
                  <a:tcPr/>
                </a:tc>
                <a:tc>
                  <a:txBody>
                    <a:bodyPr/>
                    <a:lstStyle/>
                    <a:p>
                      <a:r>
                        <a:rPr lang="en-US" dirty="0" smtClean="0"/>
                        <a:t>K</a:t>
                      </a:r>
                      <a:endParaRPr lang="en-US" dirty="0"/>
                    </a:p>
                  </a:txBody>
                  <a:tcPr/>
                </a:tc>
              </a:tr>
              <a:tr h="370840">
                <a:tc>
                  <a:txBody>
                    <a:bodyPr/>
                    <a:lstStyle/>
                    <a:p>
                      <a:r>
                        <a:rPr lang="en-US" dirty="0" smtClean="0"/>
                        <a:t>2</a:t>
                      </a:r>
                      <a:endParaRPr lang="en-US" dirty="0"/>
                    </a:p>
                  </a:txBody>
                  <a:tcPr/>
                </a:tc>
                <a:tc>
                  <a:txBody>
                    <a:bodyPr/>
                    <a:lstStyle/>
                    <a:p>
                      <a:r>
                        <a:rPr lang="en-US" dirty="0" smtClean="0"/>
                        <a:t>2</a:t>
                      </a:r>
                      <a:endParaRPr lang="en-US" dirty="0"/>
                    </a:p>
                  </a:txBody>
                  <a:tcPr/>
                </a:tc>
              </a:tr>
              <a:tr h="370840">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dirty="0"/>
                    </a:p>
                  </a:txBody>
                  <a:tcPr/>
                </a:tc>
              </a:tr>
            </a:tbl>
          </a:graphicData>
        </a:graphic>
      </p:graphicFrame>
      <p:sp>
        <p:nvSpPr>
          <p:cNvPr id="28" name="TextBox 27"/>
          <p:cNvSpPr txBox="1"/>
          <p:nvPr/>
        </p:nvSpPr>
        <p:spPr>
          <a:xfrm>
            <a:off x="2580290" y="3896201"/>
            <a:ext cx="2017986" cy="338554"/>
          </a:xfrm>
          <a:prstGeom prst="rect">
            <a:avLst/>
          </a:prstGeom>
          <a:noFill/>
        </p:spPr>
        <p:txBody>
          <a:bodyPr wrap="square" rtlCol="0">
            <a:spAutoFit/>
          </a:bodyPr>
          <a:lstStyle/>
          <a:p>
            <a:r>
              <a:rPr lang="en-US" sz="1600" dirty="0" smtClean="0"/>
              <a:t>LA[2]=LA[3]</a:t>
            </a:r>
          </a:p>
        </p:txBody>
      </p:sp>
      <p:sp>
        <p:nvSpPr>
          <p:cNvPr id="3" name="Curved Right Arrow 2"/>
          <p:cNvSpPr/>
          <p:nvPr/>
        </p:nvSpPr>
        <p:spPr>
          <a:xfrm rot="10242880">
            <a:off x="1759897" y="3466347"/>
            <a:ext cx="423837" cy="711148"/>
          </a:xfrm>
          <a:prstGeom prst="curvedRightArrow">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830900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Example-Dry Run</a:t>
            </a:r>
            <a:endParaRPr lang="en-US" dirty="0"/>
          </a:p>
        </p:txBody>
      </p:sp>
      <p:sp>
        <p:nvSpPr>
          <p:cNvPr id="21" name="Content Placeholder 20"/>
          <p:cNvSpPr txBox="1">
            <a:spLocks noGrp="1"/>
          </p:cNvSpPr>
          <p:nvPr>
            <p:ph idx="1"/>
          </p:nvPr>
        </p:nvSpPr>
        <p:spPr>
          <a:xfrm>
            <a:off x="4652375" y="1798786"/>
            <a:ext cx="4495800" cy="2406813"/>
          </a:xfrm>
          <a:prstGeom prst="rect">
            <a:avLst/>
          </a:prstGeom>
          <a:noFill/>
        </p:spPr>
        <p:txBody>
          <a:bodyPr wrap="square" rtlCol="0">
            <a:spAutoFit/>
          </a:bodyPr>
          <a:lstStyle/>
          <a:p>
            <a:pPr marL="0" indent="0">
              <a:buNone/>
            </a:pPr>
            <a:r>
              <a:rPr lang="en-US" sz="1600" dirty="0" smtClean="0">
                <a:latin typeface="Courier New" panose="02070309020205020404" pitchFamily="49" charset="0"/>
                <a:cs typeface="Courier New" panose="02070309020205020404" pitchFamily="49" charset="0"/>
              </a:rPr>
              <a:t>1.Start </a:t>
            </a:r>
            <a:endParaRPr lang="en-US"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2</a:t>
            </a:r>
            <a:r>
              <a:rPr lang="en-US" sz="1600" dirty="0">
                <a:latin typeface="Courier New" panose="02070309020205020404" pitchFamily="49" charset="0"/>
                <a:cs typeface="Courier New" panose="02070309020205020404" pitchFamily="49" charset="0"/>
              </a:rPr>
              <a:t>. Set J=K</a:t>
            </a:r>
          </a:p>
          <a:p>
            <a:pPr marL="0" indent="0">
              <a:buNone/>
            </a:pPr>
            <a:r>
              <a:rPr lang="en-US" sz="1600" dirty="0" smtClean="0">
                <a:latin typeface="Courier New" panose="02070309020205020404" pitchFamily="49" charset="0"/>
                <a:cs typeface="Courier New" panose="02070309020205020404" pitchFamily="49" charset="0"/>
              </a:rPr>
              <a:t>3</a:t>
            </a:r>
            <a:r>
              <a:rPr lang="en-US" sz="1600" dirty="0">
                <a:latin typeface="Courier New" panose="02070309020205020404" pitchFamily="49" charset="0"/>
                <a:cs typeface="Courier New" panose="02070309020205020404" pitchFamily="49" charset="0"/>
              </a:rPr>
              <a:t>. Repeat steps 4 and 5 while J &lt; </a:t>
            </a:r>
            <a:r>
              <a:rPr lang="en-US" sz="1600" dirty="0" smtClean="0">
                <a:latin typeface="Courier New" panose="02070309020205020404" pitchFamily="49" charset="0"/>
                <a:cs typeface="Courier New" panose="02070309020205020404" pitchFamily="49" charset="0"/>
              </a:rPr>
              <a:t>N</a:t>
            </a:r>
          </a:p>
          <a:p>
            <a:pPr marL="0" indent="0">
              <a:buNone/>
            </a:pPr>
            <a:r>
              <a:rPr lang="en-US" sz="1600" dirty="0" smtClean="0">
                <a:latin typeface="Courier New" panose="02070309020205020404" pitchFamily="49" charset="0"/>
                <a:cs typeface="Courier New" panose="02070309020205020404" pitchFamily="49" charset="0"/>
              </a:rPr>
              <a:t>4. Set LA[J] = LA[J+1] </a:t>
            </a:r>
          </a:p>
          <a:p>
            <a:pPr marL="0" indent="0">
              <a:buNone/>
            </a:pPr>
            <a:r>
              <a:rPr lang="en-US" sz="1600" dirty="0" smtClean="0">
                <a:latin typeface="Courier New" panose="02070309020205020404" pitchFamily="49" charset="0"/>
                <a:cs typeface="Courier New" panose="02070309020205020404" pitchFamily="49" charset="0"/>
              </a:rPr>
              <a:t>5</a:t>
            </a:r>
            <a:r>
              <a:rPr lang="en-US" sz="1600" dirty="0">
                <a:latin typeface="Courier New" panose="02070309020205020404" pitchFamily="49" charset="0"/>
                <a:cs typeface="Courier New" panose="02070309020205020404" pitchFamily="49" charset="0"/>
              </a:rPr>
              <a:t>. Set J = J+1 </a:t>
            </a:r>
          </a:p>
          <a:p>
            <a:pPr marL="0" indent="0">
              <a:buNone/>
            </a:pPr>
            <a:r>
              <a:rPr lang="en-US" sz="1600" dirty="0" smtClean="0">
                <a:latin typeface="Courier New" panose="02070309020205020404" pitchFamily="49" charset="0"/>
                <a:cs typeface="Courier New" panose="02070309020205020404" pitchFamily="49" charset="0"/>
              </a:rPr>
              <a:t>6</a:t>
            </a:r>
            <a:r>
              <a:rPr lang="en-US" sz="1600" dirty="0">
                <a:latin typeface="Courier New" panose="02070309020205020404" pitchFamily="49" charset="0"/>
                <a:cs typeface="Courier New" panose="02070309020205020404" pitchFamily="49" charset="0"/>
              </a:rPr>
              <a:t>. Set N = N-1 </a:t>
            </a:r>
          </a:p>
          <a:p>
            <a:pPr marL="0" indent="0">
              <a:buNone/>
            </a:pPr>
            <a:r>
              <a:rPr lang="en-US" sz="1600" dirty="0" smtClean="0">
                <a:latin typeface="Courier New" panose="02070309020205020404" pitchFamily="49" charset="0"/>
                <a:cs typeface="Courier New" panose="02070309020205020404" pitchFamily="49" charset="0"/>
              </a:rPr>
              <a:t>7</a:t>
            </a:r>
            <a:r>
              <a:rPr lang="en-US" sz="1600" dirty="0">
                <a:latin typeface="Courier New" panose="02070309020205020404" pitchFamily="49" charset="0"/>
                <a:cs typeface="Courier New" panose="02070309020205020404" pitchFamily="49" charset="0"/>
              </a:rPr>
              <a:t>. Stop</a:t>
            </a:r>
          </a:p>
          <a:p>
            <a:pPr marL="274320" lvl="1" indent="0">
              <a:buNone/>
            </a:pPr>
            <a:endParaRPr lang="en-US" sz="1600" dirty="0">
              <a:latin typeface="Courier New" panose="02070309020205020404" pitchFamily="49" charset="0"/>
              <a:cs typeface="Courier New" panose="02070309020205020404" pitchFamily="49" charset="0"/>
            </a:endParaRPr>
          </a:p>
        </p:txBody>
      </p:sp>
      <p:sp>
        <p:nvSpPr>
          <p:cNvPr id="4" name="Rectangle 3"/>
          <p:cNvSpPr/>
          <p:nvPr/>
        </p:nvSpPr>
        <p:spPr>
          <a:xfrm>
            <a:off x="1143000" y="2223314"/>
            <a:ext cx="533400" cy="55725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10</a:t>
            </a:r>
            <a:endParaRPr lang="en-US" sz="1600" dirty="0">
              <a:solidFill>
                <a:schemeClr val="tx1"/>
              </a:solidFill>
            </a:endParaRPr>
          </a:p>
        </p:txBody>
      </p:sp>
      <p:sp>
        <p:nvSpPr>
          <p:cNvPr id="7" name="Rectangle 6"/>
          <p:cNvSpPr/>
          <p:nvPr/>
        </p:nvSpPr>
        <p:spPr>
          <a:xfrm>
            <a:off x="1143000" y="3274616"/>
            <a:ext cx="533400" cy="50645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25</a:t>
            </a:r>
            <a:endParaRPr lang="en-US" sz="1600" dirty="0">
              <a:solidFill>
                <a:schemeClr val="tx1"/>
              </a:solidFill>
            </a:endParaRPr>
          </a:p>
        </p:txBody>
      </p:sp>
      <p:sp>
        <p:nvSpPr>
          <p:cNvPr id="9" name="Rectangle 8"/>
          <p:cNvSpPr/>
          <p:nvPr/>
        </p:nvSpPr>
        <p:spPr>
          <a:xfrm>
            <a:off x="1143000" y="4956348"/>
            <a:ext cx="522890" cy="63878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1" name="TextBox 10"/>
          <p:cNvSpPr txBox="1"/>
          <p:nvPr/>
        </p:nvSpPr>
        <p:spPr>
          <a:xfrm>
            <a:off x="733097" y="2223314"/>
            <a:ext cx="381000" cy="3600986"/>
          </a:xfrm>
          <a:prstGeom prst="rect">
            <a:avLst/>
          </a:prstGeom>
          <a:noFill/>
        </p:spPr>
        <p:txBody>
          <a:bodyPr wrap="square" rtlCol="0">
            <a:spAutoFit/>
          </a:bodyPr>
          <a:lstStyle/>
          <a:p>
            <a:r>
              <a:rPr lang="en-US" sz="1400" dirty="0" smtClean="0"/>
              <a:t>0</a:t>
            </a:r>
          </a:p>
          <a:p>
            <a:endParaRPr lang="en-US" sz="1400" dirty="0" smtClean="0"/>
          </a:p>
          <a:p>
            <a:endParaRPr lang="en-US" sz="1400" dirty="0" smtClean="0"/>
          </a:p>
          <a:p>
            <a:r>
              <a:rPr lang="en-US" sz="1400" dirty="0" smtClean="0"/>
              <a:t>1</a:t>
            </a:r>
          </a:p>
          <a:p>
            <a:endParaRPr lang="en-US" sz="1400" dirty="0" smtClean="0"/>
          </a:p>
          <a:p>
            <a:endParaRPr lang="en-US" sz="1400" dirty="0" smtClean="0"/>
          </a:p>
          <a:p>
            <a:r>
              <a:rPr lang="en-US" sz="1400" dirty="0" smtClean="0"/>
              <a:t>2</a:t>
            </a:r>
          </a:p>
          <a:p>
            <a:endParaRPr lang="en-US" sz="1400" dirty="0" smtClean="0"/>
          </a:p>
          <a:p>
            <a:r>
              <a:rPr lang="en-US" sz="1400" dirty="0" smtClean="0"/>
              <a:t>3</a:t>
            </a:r>
          </a:p>
          <a:p>
            <a:endParaRPr lang="en-US" sz="1400" dirty="0" smtClean="0"/>
          </a:p>
          <a:p>
            <a:endParaRPr lang="en-US" sz="1400" dirty="0" smtClean="0"/>
          </a:p>
          <a:p>
            <a:r>
              <a:rPr lang="en-US" sz="1400" dirty="0" smtClean="0"/>
              <a:t>4</a:t>
            </a:r>
          </a:p>
          <a:p>
            <a:endParaRPr lang="en-US" sz="1400" dirty="0" smtClean="0"/>
          </a:p>
          <a:p>
            <a:endParaRPr lang="en-US" sz="1400" dirty="0" smtClean="0"/>
          </a:p>
          <a:p>
            <a:r>
              <a:rPr lang="en-US" sz="1400" dirty="0" smtClean="0"/>
              <a:t>5</a:t>
            </a:r>
          </a:p>
          <a:p>
            <a:endParaRPr lang="en-US" dirty="0"/>
          </a:p>
        </p:txBody>
      </p:sp>
      <p:sp>
        <p:nvSpPr>
          <p:cNvPr id="24" name="Rectangle 23"/>
          <p:cNvSpPr/>
          <p:nvPr/>
        </p:nvSpPr>
        <p:spPr>
          <a:xfrm>
            <a:off x="1143000" y="2754179"/>
            <a:ext cx="533400" cy="496029"/>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50</a:t>
            </a:r>
            <a:endParaRPr lang="en-US" sz="1600" dirty="0">
              <a:solidFill>
                <a:schemeClr val="tx1"/>
              </a:solidFill>
            </a:endParaRPr>
          </a:p>
        </p:txBody>
      </p:sp>
      <p:sp>
        <p:nvSpPr>
          <p:cNvPr id="25" name="Rectangle 24"/>
          <p:cNvSpPr/>
          <p:nvPr/>
        </p:nvSpPr>
        <p:spPr>
          <a:xfrm>
            <a:off x="1143000" y="4387970"/>
            <a:ext cx="533400" cy="519199"/>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60</a:t>
            </a:r>
            <a:endParaRPr lang="en-US" sz="1600" dirty="0">
              <a:solidFill>
                <a:schemeClr val="tx1"/>
              </a:solidFill>
            </a:endParaRPr>
          </a:p>
        </p:txBody>
      </p:sp>
      <p:sp>
        <p:nvSpPr>
          <p:cNvPr id="26" name="Rectangle 25"/>
          <p:cNvSpPr/>
          <p:nvPr/>
        </p:nvSpPr>
        <p:spPr>
          <a:xfrm>
            <a:off x="1143000" y="3747513"/>
            <a:ext cx="533400" cy="605394"/>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27" name="Rectangle 26"/>
          <p:cNvSpPr/>
          <p:nvPr/>
        </p:nvSpPr>
        <p:spPr>
          <a:xfrm>
            <a:off x="1143000" y="4929956"/>
            <a:ext cx="522890" cy="63878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15</a:t>
            </a:r>
            <a:endParaRPr lang="en-US" sz="1600" dirty="0">
              <a:solidFill>
                <a:schemeClr val="tx1"/>
              </a:solidFill>
            </a:endParaRPr>
          </a:p>
        </p:txBody>
      </p:sp>
      <p:graphicFrame>
        <p:nvGraphicFramePr>
          <p:cNvPr id="23" name="Content Placeholder 18"/>
          <p:cNvGraphicFramePr>
            <a:graphicFrameLocks/>
          </p:cNvGraphicFramePr>
          <p:nvPr>
            <p:extLst>
              <p:ext uri="{D42A27DB-BD31-4B8C-83A1-F6EECF244321}">
                <p14:modId xmlns:p14="http://schemas.microsoft.com/office/powerpoint/2010/main" val="3891233531"/>
              </p:ext>
            </p:extLst>
          </p:nvPr>
        </p:nvGraphicFramePr>
        <p:xfrm>
          <a:off x="2895600" y="2057400"/>
          <a:ext cx="1371600" cy="1435919"/>
        </p:xfrm>
        <a:graphic>
          <a:graphicData uri="http://schemas.openxmlformats.org/drawingml/2006/table">
            <a:tbl>
              <a:tblPr firstRow="1" bandRow="1">
                <a:tableStyleId>{5940675A-B579-460E-94D1-54222C63F5DA}</a:tableStyleId>
              </a:tblPr>
              <a:tblGrid>
                <a:gridCol w="685800"/>
                <a:gridCol w="685800"/>
              </a:tblGrid>
              <a:tr h="323399">
                <a:tc>
                  <a:txBody>
                    <a:bodyPr/>
                    <a:lstStyle/>
                    <a:p>
                      <a:r>
                        <a:rPr lang="en-US" dirty="0" smtClean="0"/>
                        <a:t>J</a:t>
                      </a:r>
                      <a:endParaRPr lang="en-US" dirty="0"/>
                    </a:p>
                  </a:txBody>
                  <a:tcPr/>
                </a:tc>
                <a:tc>
                  <a:txBody>
                    <a:bodyPr/>
                    <a:lstStyle/>
                    <a:p>
                      <a:r>
                        <a:rPr lang="en-US" dirty="0" smtClean="0"/>
                        <a:t>K</a:t>
                      </a:r>
                      <a:endParaRPr lang="en-US" dirty="0"/>
                    </a:p>
                  </a:txBody>
                  <a:tcPr/>
                </a:tc>
              </a:tr>
              <a:tr h="370840">
                <a:tc>
                  <a:txBody>
                    <a:bodyPr/>
                    <a:lstStyle/>
                    <a:p>
                      <a:r>
                        <a:rPr lang="en-US" dirty="0" smtClean="0"/>
                        <a:t>2</a:t>
                      </a:r>
                      <a:endParaRPr lang="en-US" dirty="0"/>
                    </a:p>
                  </a:txBody>
                  <a:tcPr/>
                </a:tc>
                <a:tc>
                  <a:txBody>
                    <a:bodyPr/>
                    <a:lstStyle/>
                    <a:p>
                      <a:r>
                        <a:rPr lang="en-US" dirty="0" smtClean="0"/>
                        <a:t>2</a:t>
                      </a:r>
                      <a:endParaRPr lang="en-US" dirty="0"/>
                    </a:p>
                  </a:txBody>
                  <a:tcPr/>
                </a:tc>
              </a:tr>
              <a:tr h="370840">
                <a:tc>
                  <a:txBody>
                    <a:bodyPr/>
                    <a:lstStyle/>
                    <a:p>
                      <a:r>
                        <a:rPr lang="en-US" dirty="0" smtClean="0"/>
                        <a:t>3</a:t>
                      </a:r>
                      <a:endParaRPr lang="en-US" dirty="0"/>
                    </a:p>
                  </a:txBody>
                  <a:tcPr/>
                </a:tc>
                <a:tc>
                  <a:txBody>
                    <a:bodyPr/>
                    <a:lstStyle/>
                    <a:p>
                      <a:r>
                        <a:rPr lang="en-US" dirty="0" smtClean="0"/>
                        <a:t>2</a:t>
                      </a:r>
                      <a:endParaRPr lang="en-US" dirty="0"/>
                    </a:p>
                  </a:txBody>
                  <a:tcPr/>
                </a:tc>
              </a:tr>
              <a:tr h="370840">
                <a:tc>
                  <a:txBody>
                    <a:bodyPr/>
                    <a:lstStyle/>
                    <a:p>
                      <a:endParaRPr lang="en-US"/>
                    </a:p>
                  </a:txBody>
                  <a:tcPr/>
                </a:tc>
                <a:tc>
                  <a:txBody>
                    <a:bodyPr/>
                    <a:lstStyle/>
                    <a:p>
                      <a:endParaRPr lang="en-US" dirty="0"/>
                    </a:p>
                  </a:txBody>
                  <a:tcPr/>
                </a:tc>
              </a:tr>
            </a:tbl>
          </a:graphicData>
        </a:graphic>
      </p:graphicFrame>
      <p:sp>
        <p:nvSpPr>
          <p:cNvPr id="28" name="TextBox 27"/>
          <p:cNvSpPr txBox="1"/>
          <p:nvPr/>
        </p:nvSpPr>
        <p:spPr>
          <a:xfrm>
            <a:off x="2580290" y="3896201"/>
            <a:ext cx="2017986" cy="338554"/>
          </a:xfrm>
          <a:prstGeom prst="rect">
            <a:avLst/>
          </a:prstGeom>
          <a:noFill/>
        </p:spPr>
        <p:txBody>
          <a:bodyPr wrap="square" rtlCol="0">
            <a:spAutoFit/>
          </a:bodyPr>
          <a:lstStyle/>
          <a:p>
            <a:r>
              <a:rPr lang="en-US" sz="1600" dirty="0" smtClean="0"/>
              <a:t>LA[3]=LA[4]</a:t>
            </a:r>
          </a:p>
        </p:txBody>
      </p:sp>
      <p:sp>
        <p:nvSpPr>
          <p:cNvPr id="15" name="Curved Right Arrow 14"/>
          <p:cNvSpPr/>
          <p:nvPr/>
        </p:nvSpPr>
        <p:spPr>
          <a:xfrm rot="10999740">
            <a:off x="1723214" y="4038255"/>
            <a:ext cx="516005" cy="631880"/>
          </a:xfrm>
          <a:prstGeom prst="curvedRightArrow">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52939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226" y="494025"/>
            <a:ext cx="7406640" cy="1356360"/>
          </a:xfrm>
        </p:spPr>
        <p:txBody>
          <a:bodyPr/>
          <a:lstStyle/>
          <a:p>
            <a:r>
              <a:rPr lang="en-US" dirty="0" smtClean="0"/>
              <a:t>Example-Dry Run</a:t>
            </a:r>
            <a:endParaRPr lang="en-US" dirty="0"/>
          </a:p>
        </p:txBody>
      </p:sp>
      <p:sp>
        <p:nvSpPr>
          <p:cNvPr id="21" name="Content Placeholder 20"/>
          <p:cNvSpPr txBox="1">
            <a:spLocks noGrp="1"/>
          </p:cNvSpPr>
          <p:nvPr>
            <p:ph idx="1"/>
          </p:nvPr>
        </p:nvSpPr>
        <p:spPr>
          <a:xfrm>
            <a:off x="4419600" y="2046801"/>
            <a:ext cx="4495800" cy="2406813"/>
          </a:xfrm>
          <a:prstGeom prst="rect">
            <a:avLst/>
          </a:prstGeom>
          <a:noFill/>
        </p:spPr>
        <p:txBody>
          <a:bodyPr wrap="square" rtlCol="0">
            <a:spAutoFit/>
          </a:bodyPr>
          <a:lstStyle/>
          <a:p>
            <a:pPr marL="0" indent="0">
              <a:buNone/>
            </a:pPr>
            <a:r>
              <a:rPr lang="en-US" sz="1600" dirty="0" smtClean="0">
                <a:latin typeface="Courier New" panose="02070309020205020404" pitchFamily="49" charset="0"/>
                <a:cs typeface="Courier New" panose="02070309020205020404" pitchFamily="49" charset="0"/>
              </a:rPr>
              <a:t>1.Start </a:t>
            </a:r>
            <a:endParaRPr lang="en-US"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2</a:t>
            </a:r>
            <a:r>
              <a:rPr lang="en-US" sz="1600" dirty="0">
                <a:latin typeface="Courier New" panose="02070309020205020404" pitchFamily="49" charset="0"/>
                <a:cs typeface="Courier New" panose="02070309020205020404" pitchFamily="49" charset="0"/>
              </a:rPr>
              <a:t>. Set J=K</a:t>
            </a:r>
          </a:p>
          <a:p>
            <a:pPr marL="0" indent="0">
              <a:buNone/>
            </a:pPr>
            <a:r>
              <a:rPr lang="en-US" sz="1600" dirty="0" smtClean="0">
                <a:latin typeface="Courier New" panose="02070309020205020404" pitchFamily="49" charset="0"/>
                <a:cs typeface="Courier New" panose="02070309020205020404" pitchFamily="49" charset="0"/>
              </a:rPr>
              <a:t>3</a:t>
            </a:r>
            <a:r>
              <a:rPr lang="en-US" sz="1600" dirty="0">
                <a:latin typeface="Courier New" panose="02070309020205020404" pitchFamily="49" charset="0"/>
                <a:cs typeface="Courier New" panose="02070309020205020404" pitchFamily="49" charset="0"/>
              </a:rPr>
              <a:t>. Repeat steps 4 and 5 while J &lt; </a:t>
            </a:r>
            <a:r>
              <a:rPr lang="en-US" sz="1600" dirty="0" smtClean="0">
                <a:latin typeface="Courier New" panose="02070309020205020404" pitchFamily="49" charset="0"/>
                <a:cs typeface="Courier New" panose="02070309020205020404" pitchFamily="49" charset="0"/>
              </a:rPr>
              <a:t>N</a:t>
            </a:r>
          </a:p>
          <a:p>
            <a:pPr marL="0" indent="0">
              <a:buNone/>
            </a:pPr>
            <a:r>
              <a:rPr lang="en-US" sz="1600" dirty="0" smtClean="0">
                <a:latin typeface="Courier New" panose="02070309020205020404" pitchFamily="49" charset="0"/>
                <a:cs typeface="Courier New" panose="02070309020205020404" pitchFamily="49" charset="0"/>
              </a:rPr>
              <a:t>4. Set LA[J] = LA[J+1] </a:t>
            </a:r>
          </a:p>
          <a:p>
            <a:pPr marL="0" indent="0">
              <a:buNone/>
            </a:pPr>
            <a:r>
              <a:rPr lang="en-US" sz="1600" dirty="0" smtClean="0">
                <a:latin typeface="Courier New" panose="02070309020205020404" pitchFamily="49" charset="0"/>
                <a:cs typeface="Courier New" panose="02070309020205020404" pitchFamily="49" charset="0"/>
              </a:rPr>
              <a:t>5</a:t>
            </a:r>
            <a:r>
              <a:rPr lang="en-US" sz="1600" dirty="0">
                <a:latin typeface="Courier New" panose="02070309020205020404" pitchFamily="49" charset="0"/>
                <a:cs typeface="Courier New" panose="02070309020205020404" pitchFamily="49" charset="0"/>
              </a:rPr>
              <a:t>. Set J = J+1 </a:t>
            </a:r>
          </a:p>
          <a:p>
            <a:pPr marL="0" indent="0">
              <a:buNone/>
            </a:pPr>
            <a:r>
              <a:rPr lang="en-US" sz="1600" dirty="0" smtClean="0">
                <a:latin typeface="Courier New" panose="02070309020205020404" pitchFamily="49" charset="0"/>
                <a:cs typeface="Courier New" panose="02070309020205020404" pitchFamily="49" charset="0"/>
              </a:rPr>
              <a:t>6</a:t>
            </a:r>
            <a:r>
              <a:rPr lang="en-US" sz="1600" dirty="0">
                <a:latin typeface="Courier New" panose="02070309020205020404" pitchFamily="49" charset="0"/>
                <a:cs typeface="Courier New" panose="02070309020205020404" pitchFamily="49" charset="0"/>
              </a:rPr>
              <a:t>. Set N = N-1 </a:t>
            </a:r>
          </a:p>
          <a:p>
            <a:pPr marL="0" indent="0">
              <a:buNone/>
            </a:pPr>
            <a:r>
              <a:rPr lang="en-US" sz="1600" dirty="0" smtClean="0">
                <a:latin typeface="Courier New" panose="02070309020205020404" pitchFamily="49" charset="0"/>
                <a:cs typeface="Courier New" panose="02070309020205020404" pitchFamily="49" charset="0"/>
              </a:rPr>
              <a:t>7</a:t>
            </a:r>
            <a:r>
              <a:rPr lang="en-US" sz="1600" dirty="0">
                <a:latin typeface="Courier New" panose="02070309020205020404" pitchFamily="49" charset="0"/>
                <a:cs typeface="Courier New" panose="02070309020205020404" pitchFamily="49" charset="0"/>
              </a:rPr>
              <a:t>. Stop</a:t>
            </a:r>
          </a:p>
          <a:p>
            <a:pPr marL="274320" lvl="1" indent="0">
              <a:buNone/>
            </a:pPr>
            <a:endParaRPr lang="en-US" sz="1600" dirty="0">
              <a:latin typeface="Courier New" panose="02070309020205020404" pitchFamily="49" charset="0"/>
              <a:cs typeface="Courier New" panose="02070309020205020404" pitchFamily="49" charset="0"/>
            </a:endParaRPr>
          </a:p>
        </p:txBody>
      </p:sp>
      <p:sp>
        <p:nvSpPr>
          <p:cNvPr id="4" name="Rectangle 3"/>
          <p:cNvSpPr/>
          <p:nvPr/>
        </p:nvSpPr>
        <p:spPr>
          <a:xfrm>
            <a:off x="1143000" y="2223314"/>
            <a:ext cx="533400" cy="55725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10</a:t>
            </a:r>
            <a:endParaRPr lang="en-US" sz="1600" dirty="0">
              <a:solidFill>
                <a:schemeClr val="tx1"/>
              </a:solidFill>
            </a:endParaRPr>
          </a:p>
        </p:txBody>
      </p:sp>
      <p:sp>
        <p:nvSpPr>
          <p:cNvPr id="7" name="Rectangle 6"/>
          <p:cNvSpPr/>
          <p:nvPr/>
        </p:nvSpPr>
        <p:spPr>
          <a:xfrm>
            <a:off x="1143000" y="3274616"/>
            <a:ext cx="533400" cy="50645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25</a:t>
            </a:r>
            <a:endParaRPr lang="en-US" sz="1600" dirty="0">
              <a:solidFill>
                <a:schemeClr val="tx1"/>
              </a:solidFill>
            </a:endParaRPr>
          </a:p>
        </p:txBody>
      </p:sp>
      <p:sp>
        <p:nvSpPr>
          <p:cNvPr id="9" name="Rectangle 8"/>
          <p:cNvSpPr/>
          <p:nvPr/>
        </p:nvSpPr>
        <p:spPr>
          <a:xfrm>
            <a:off x="1143000" y="4956348"/>
            <a:ext cx="522890" cy="63878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1" name="TextBox 10"/>
          <p:cNvSpPr txBox="1"/>
          <p:nvPr/>
        </p:nvSpPr>
        <p:spPr>
          <a:xfrm>
            <a:off x="733097" y="2223314"/>
            <a:ext cx="381000" cy="3600986"/>
          </a:xfrm>
          <a:prstGeom prst="rect">
            <a:avLst/>
          </a:prstGeom>
          <a:noFill/>
        </p:spPr>
        <p:txBody>
          <a:bodyPr wrap="square" rtlCol="0">
            <a:spAutoFit/>
          </a:bodyPr>
          <a:lstStyle/>
          <a:p>
            <a:r>
              <a:rPr lang="en-US" sz="1400" dirty="0" smtClean="0"/>
              <a:t>0</a:t>
            </a:r>
          </a:p>
          <a:p>
            <a:endParaRPr lang="en-US" sz="1400" dirty="0" smtClean="0"/>
          </a:p>
          <a:p>
            <a:endParaRPr lang="en-US" sz="1400" dirty="0" smtClean="0"/>
          </a:p>
          <a:p>
            <a:r>
              <a:rPr lang="en-US" sz="1400" dirty="0" smtClean="0"/>
              <a:t>1</a:t>
            </a:r>
          </a:p>
          <a:p>
            <a:endParaRPr lang="en-US" sz="1400" dirty="0" smtClean="0"/>
          </a:p>
          <a:p>
            <a:endParaRPr lang="en-US" sz="1400" dirty="0" smtClean="0"/>
          </a:p>
          <a:p>
            <a:r>
              <a:rPr lang="en-US" sz="1400" dirty="0" smtClean="0"/>
              <a:t>2</a:t>
            </a:r>
          </a:p>
          <a:p>
            <a:endParaRPr lang="en-US" sz="1400" dirty="0" smtClean="0"/>
          </a:p>
          <a:p>
            <a:r>
              <a:rPr lang="en-US" sz="1400" dirty="0" smtClean="0"/>
              <a:t>3</a:t>
            </a:r>
          </a:p>
          <a:p>
            <a:endParaRPr lang="en-US" sz="1400" dirty="0" smtClean="0"/>
          </a:p>
          <a:p>
            <a:endParaRPr lang="en-US" sz="1400" dirty="0" smtClean="0"/>
          </a:p>
          <a:p>
            <a:r>
              <a:rPr lang="en-US" sz="1400" dirty="0" smtClean="0"/>
              <a:t>4</a:t>
            </a:r>
          </a:p>
          <a:p>
            <a:endParaRPr lang="en-US" sz="1400" dirty="0" smtClean="0"/>
          </a:p>
          <a:p>
            <a:endParaRPr lang="en-US" sz="1400" dirty="0" smtClean="0"/>
          </a:p>
          <a:p>
            <a:r>
              <a:rPr lang="en-US" sz="1400" dirty="0" smtClean="0"/>
              <a:t>5</a:t>
            </a:r>
          </a:p>
          <a:p>
            <a:endParaRPr lang="en-US" dirty="0"/>
          </a:p>
        </p:txBody>
      </p:sp>
      <p:sp>
        <p:nvSpPr>
          <p:cNvPr id="24" name="Rectangle 23"/>
          <p:cNvSpPr/>
          <p:nvPr/>
        </p:nvSpPr>
        <p:spPr>
          <a:xfrm>
            <a:off x="1143000" y="2754179"/>
            <a:ext cx="533400" cy="496029"/>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50</a:t>
            </a:r>
            <a:endParaRPr lang="en-US" sz="1600" dirty="0">
              <a:solidFill>
                <a:schemeClr val="tx1"/>
              </a:solidFill>
            </a:endParaRPr>
          </a:p>
        </p:txBody>
      </p:sp>
      <p:sp>
        <p:nvSpPr>
          <p:cNvPr id="25" name="Rectangle 24"/>
          <p:cNvSpPr/>
          <p:nvPr/>
        </p:nvSpPr>
        <p:spPr>
          <a:xfrm>
            <a:off x="1143000" y="4387970"/>
            <a:ext cx="533400" cy="519199"/>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26" name="Rectangle 25"/>
          <p:cNvSpPr/>
          <p:nvPr/>
        </p:nvSpPr>
        <p:spPr>
          <a:xfrm>
            <a:off x="1143000" y="3747513"/>
            <a:ext cx="533400" cy="605394"/>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60</a:t>
            </a:r>
            <a:endParaRPr lang="en-US" sz="1600" dirty="0">
              <a:solidFill>
                <a:schemeClr val="tx1"/>
              </a:solidFill>
            </a:endParaRPr>
          </a:p>
        </p:txBody>
      </p:sp>
      <p:sp>
        <p:nvSpPr>
          <p:cNvPr id="27" name="Rectangle 26"/>
          <p:cNvSpPr/>
          <p:nvPr/>
        </p:nvSpPr>
        <p:spPr>
          <a:xfrm>
            <a:off x="1143000" y="4929956"/>
            <a:ext cx="522890" cy="63878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15</a:t>
            </a:r>
            <a:endParaRPr lang="en-US" sz="1600" dirty="0">
              <a:solidFill>
                <a:schemeClr val="tx1"/>
              </a:solidFill>
            </a:endParaRPr>
          </a:p>
        </p:txBody>
      </p:sp>
      <p:graphicFrame>
        <p:nvGraphicFramePr>
          <p:cNvPr id="23" name="Content Placeholder 18"/>
          <p:cNvGraphicFramePr>
            <a:graphicFrameLocks/>
          </p:cNvGraphicFramePr>
          <p:nvPr>
            <p:extLst>
              <p:ext uri="{D42A27DB-BD31-4B8C-83A1-F6EECF244321}">
                <p14:modId xmlns:p14="http://schemas.microsoft.com/office/powerpoint/2010/main" val="1469696936"/>
              </p:ext>
            </p:extLst>
          </p:nvPr>
        </p:nvGraphicFramePr>
        <p:xfrm>
          <a:off x="2895600" y="2057400"/>
          <a:ext cx="1371600" cy="1435919"/>
        </p:xfrm>
        <a:graphic>
          <a:graphicData uri="http://schemas.openxmlformats.org/drawingml/2006/table">
            <a:tbl>
              <a:tblPr firstRow="1" bandRow="1">
                <a:tableStyleId>{5940675A-B579-460E-94D1-54222C63F5DA}</a:tableStyleId>
              </a:tblPr>
              <a:tblGrid>
                <a:gridCol w="685800"/>
                <a:gridCol w="685800"/>
              </a:tblGrid>
              <a:tr h="323399">
                <a:tc>
                  <a:txBody>
                    <a:bodyPr/>
                    <a:lstStyle/>
                    <a:p>
                      <a:r>
                        <a:rPr lang="en-US" dirty="0" smtClean="0"/>
                        <a:t>J</a:t>
                      </a:r>
                      <a:endParaRPr lang="en-US" dirty="0"/>
                    </a:p>
                  </a:txBody>
                  <a:tcPr/>
                </a:tc>
                <a:tc>
                  <a:txBody>
                    <a:bodyPr/>
                    <a:lstStyle/>
                    <a:p>
                      <a:r>
                        <a:rPr lang="en-US" dirty="0" smtClean="0"/>
                        <a:t>K</a:t>
                      </a:r>
                      <a:endParaRPr lang="en-US" dirty="0"/>
                    </a:p>
                  </a:txBody>
                  <a:tcPr/>
                </a:tc>
              </a:tr>
              <a:tr h="370840">
                <a:tc>
                  <a:txBody>
                    <a:bodyPr/>
                    <a:lstStyle/>
                    <a:p>
                      <a:r>
                        <a:rPr lang="en-US" dirty="0" smtClean="0"/>
                        <a:t>2</a:t>
                      </a:r>
                      <a:endParaRPr lang="en-US" dirty="0"/>
                    </a:p>
                  </a:txBody>
                  <a:tcPr/>
                </a:tc>
                <a:tc>
                  <a:txBody>
                    <a:bodyPr/>
                    <a:lstStyle/>
                    <a:p>
                      <a:r>
                        <a:rPr lang="en-US" dirty="0" smtClean="0"/>
                        <a:t>2</a:t>
                      </a:r>
                      <a:endParaRPr lang="en-US" dirty="0"/>
                    </a:p>
                  </a:txBody>
                  <a:tcPr/>
                </a:tc>
              </a:tr>
              <a:tr h="370840">
                <a:tc>
                  <a:txBody>
                    <a:bodyPr/>
                    <a:lstStyle/>
                    <a:p>
                      <a:r>
                        <a:rPr lang="en-US" dirty="0" smtClean="0"/>
                        <a:t>3</a:t>
                      </a:r>
                      <a:endParaRPr lang="en-US" dirty="0"/>
                    </a:p>
                  </a:txBody>
                  <a:tcPr/>
                </a:tc>
                <a:tc>
                  <a:txBody>
                    <a:bodyPr/>
                    <a:lstStyle/>
                    <a:p>
                      <a:r>
                        <a:rPr lang="en-US" dirty="0" smtClean="0"/>
                        <a:t>2</a:t>
                      </a:r>
                      <a:endParaRPr lang="en-US" dirty="0"/>
                    </a:p>
                  </a:txBody>
                  <a:tcPr/>
                </a:tc>
              </a:tr>
              <a:tr h="370840">
                <a:tc>
                  <a:txBody>
                    <a:bodyPr/>
                    <a:lstStyle/>
                    <a:p>
                      <a:r>
                        <a:rPr lang="en-US" dirty="0" smtClean="0"/>
                        <a:t>4</a:t>
                      </a:r>
                      <a:endParaRPr lang="en-US" dirty="0"/>
                    </a:p>
                  </a:txBody>
                  <a:tcPr/>
                </a:tc>
                <a:tc>
                  <a:txBody>
                    <a:bodyPr/>
                    <a:lstStyle/>
                    <a:p>
                      <a:r>
                        <a:rPr lang="en-US" dirty="0" smtClean="0"/>
                        <a:t>2</a:t>
                      </a:r>
                      <a:endParaRPr lang="en-US" dirty="0"/>
                    </a:p>
                  </a:txBody>
                  <a:tcPr/>
                </a:tc>
              </a:tr>
            </a:tbl>
          </a:graphicData>
        </a:graphic>
      </p:graphicFrame>
      <p:sp>
        <p:nvSpPr>
          <p:cNvPr id="28" name="TextBox 27"/>
          <p:cNvSpPr txBox="1"/>
          <p:nvPr/>
        </p:nvSpPr>
        <p:spPr>
          <a:xfrm>
            <a:off x="2580290" y="3896201"/>
            <a:ext cx="2017986" cy="338554"/>
          </a:xfrm>
          <a:prstGeom prst="rect">
            <a:avLst/>
          </a:prstGeom>
          <a:noFill/>
        </p:spPr>
        <p:txBody>
          <a:bodyPr wrap="square" rtlCol="0">
            <a:spAutoFit/>
          </a:bodyPr>
          <a:lstStyle/>
          <a:p>
            <a:r>
              <a:rPr lang="en-US" sz="1600" dirty="0" smtClean="0"/>
              <a:t>LA[4]=LA[5]</a:t>
            </a:r>
          </a:p>
        </p:txBody>
      </p:sp>
      <p:sp>
        <p:nvSpPr>
          <p:cNvPr id="16" name="Curved Right Arrow 15"/>
          <p:cNvSpPr/>
          <p:nvPr/>
        </p:nvSpPr>
        <p:spPr>
          <a:xfrm rot="10999740">
            <a:off x="1846711" y="4662019"/>
            <a:ext cx="516005" cy="631880"/>
          </a:xfrm>
          <a:prstGeom prst="curvedRightArrow">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599604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Example-Dry Run</a:t>
            </a:r>
            <a:endParaRPr lang="en-US" dirty="0"/>
          </a:p>
        </p:txBody>
      </p:sp>
      <p:sp>
        <p:nvSpPr>
          <p:cNvPr id="21" name="Content Placeholder 20"/>
          <p:cNvSpPr txBox="1">
            <a:spLocks noGrp="1"/>
          </p:cNvSpPr>
          <p:nvPr>
            <p:ph idx="1"/>
          </p:nvPr>
        </p:nvSpPr>
        <p:spPr>
          <a:xfrm>
            <a:off x="4652375" y="1798786"/>
            <a:ext cx="4495800" cy="2406813"/>
          </a:xfrm>
          <a:prstGeom prst="rect">
            <a:avLst/>
          </a:prstGeom>
          <a:noFill/>
        </p:spPr>
        <p:txBody>
          <a:bodyPr wrap="square" rtlCol="0">
            <a:spAutoFit/>
          </a:bodyPr>
          <a:lstStyle/>
          <a:p>
            <a:pPr marL="0" indent="0">
              <a:buNone/>
            </a:pPr>
            <a:r>
              <a:rPr lang="en-US" sz="1600" dirty="0" smtClean="0">
                <a:latin typeface="Courier New" panose="02070309020205020404" pitchFamily="49" charset="0"/>
                <a:cs typeface="Courier New" panose="02070309020205020404" pitchFamily="49" charset="0"/>
              </a:rPr>
              <a:t>1.Start </a:t>
            </a:r>
            <a:endParaRPr lang="en-US"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2</a:t>
            </a:r>
            <a:r>
              <a:rPr lang="en-US" sz="1600" dirty="0">
                <a:latin typeface="Courier New" panose="02070309020205020404" pitchFamily="49" charset="0"/>
                <a:cs typeface="Courier New" panose="02070309020205020404" pitchFamily="49" charset="0"/>
              </a:rPr>
              <a:t>. Set J=K</a:t>
            </a:r>
          </a:p>
          <a:p>
            <a:pPr marL="0" indent="0">
              <a:buNone/>
            </a:pPr>
            <a:r>
              <a:rPr lang="en-US" sz="1600" dirty="0" smtClean="0">
                <a:latin typeface="Courier New" panose="02070309020205020404" pitchFamily="49" charset="0"/>
                <a:cs typeface="Courier New" panose="02070309020205020404" pitchFamily="49" charset="0"/>
              </a:rPr>
              <a:t>3</a:t>
            </a:r>
            <a:r>
              <a:rPr lang="en-US" sz="1600" dirty="0">
                <a:latin typeface="Courier New" panose="02070309020205020404" pitchFamily="49" charset="0"/>
                <a:cs typeface="Courier New" panose="02070309020205020404" pitchFamily="49" charset="0"/>
              </a:rPr>
              <a:t>. Repeat steps 4 and 5 while J &lt; </a:t>
            </a:r>
            <a:r>
              <a:rPr lang="en-US" sz="1600" dirty="0" smtClean="0">
                <a:latin typeface="Courier New" panose="02070309020205020404" pitchFamily="49" charset="0"/>
                <a:cs typeface="Courier New" panose="02070309020205020404" pitchFamily="49" charset="0"/>
              </a:rPr>
              <a:t>N</a:t>
            </a:r>
          </a:p>
          <a:p>
            <a:pPr marL="0" indent="0">
              <a:buNone/>
            </a:pPr>
            <a:r>
              <a:rPr lang="en-US" sz="1600" dirty="0" smtClean="0">
                <a:latin typeface="Courier New" panose="02070309020205020404" pitchFamily="49" charset="0"/>
                <a:cs typeface="Courier New" panose="02070309020205020404" pitchFamily="49" charset="0"/>
              </a:rPr>
              <a:t>4. Set LA[J] = LA[J+1] </a:t>
            </a:r>
          </a:p>
          <a:p>
            <a:pPr marL="0" indent="0">
              <a:buNone/>
            </a:pPr>
            <a:r>
              <a:rPr lang="en-US" sz="1600" dirty="0" smtClean="0">
                <a:latin typeface="Courier New" panose="02070309020205020404" pitchFamily="49" charset="0"/>
                <a:cs typeface="Courier New" panose="02070309020205020404" pitchFamily="49" charset="0"/>
              </a:rPr>
              <a:t>5</a:t>
            </a:r>
            <a:r>
              <a:rPr lang="en-US" sz="1600" dirty="0">
                <a:latin typeface="Courier New" panose="02070309020205020404" pitchFamily="49" charset="0"/>
                <a:cs typeface="Courier New" panose="02070309020205020404" pitchFamily="49" charset="0"/>
              </a:rPr>
              <a:t>. Set J = J+1 </a:t>
            </a:r>
          </a:p>
          <a:p>
            <a:pPr marL="0" indent="0">
              <a:buNone/>
            </a:pPr>
            <a:r>
              <a:rPr lang="en-US" sz="1600" dirty="0" smtClean="0">
                <a:latin typeface="Courier New" panose="02070309020205020404" pitchFamily="49" charset="0"/>
                <a:cs typeface="Courier New" panose="02070309020205020404" pitchFamily="49" charset="0"/>
              </a:rPr>
              <a:t>6</a:t>
            </a:r>
            <a:r>
              <a:rPr lang="en-US" sz="1600" dirty="0">
                <a:latin typeface="Courier New" panose="02070309020205020404" pitchFamily="49" charset="0"/>
                <a:cs typeface="Courier New" panose="02070309020205020404" pitchFamily="49" charset="0"/>
              </a:rPr>
              <a:t>. Set N = N-1 </a:t>
            </a:r>
          </a:p>
          <a:p>
            <a:pPr marL="0" indent="0">
              <a:buNone/>
            </a:pPr>
            <a:r>
              <a:rPr lang="en-US" sz="1600" dirty="0" smtClean="0">
                <a:latin typeface="Courier New" panose="02070309020205020404" pitchFamily="49" charset="0"/>
                <a:cs typeface="Courier New" panose="02070309020205020404" pitchFamily="49" charset="0"/>
              </a:rPr>
              <a:t>7</a:t>
            </a:r>
            <a:r>
              <a:rPr lang="en-US" sz="1600" dirty="0">
                <a:latin typeface="Courier New" panose="02070309020205020404" pitchFamily="49" charset="0"/>
                <a:cs typeface="Courier New" panose="02070309020205020404" pitchFamily="49" charset="0"/>
              </a:rPr>
              <a:t>. Stop</a:t>
            </a:r>
          </a:p>
          <a:p>
            <a:pPr marL="274320" lvl="1" indent="0">
              <a:buNone/>
            </a:pPr>
            <a:endParaRPr lang="en-US" sz="1600" dirty="0">
              <a:latin typeface="Courier New" panose="02070309020205020404" pitchFamily="49" charset="0"/>
              <a:cs typeface="Courier New" panose="02070309020205020404" pitchFamily="49" charset="0"/>
            </a:endParaRPr>
          </a:p>
        </p:txBody>
      </p:sp>
      <p:sp>
        <p:nvSpPr>
          <p:cNvPr id="4" name="Rectangle 3"/>
          <p:cNvSpPr/>
          <p:nvPr/>
        </p:nvSpPr>
        <p:spPr>
          <a:xfrm>
            <a:off x="1143000" y="2223314"/>
            <a:ext cx="533400" cy="55725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10</a:t>
            </a:r>
            <a:endParaRPr lang="en-US" sz="1600" dirty="0">
              <a:solidFill>
                <a:schemeClr val="tx1"/>
              </a:solidFill>
            </a:endParaRPr>
          </a:p>
        </p:txBody>
      </p:sp>
      <p:sp>
        <p:nvSpPr>
          <p:cNvPr id="7" name="Rectangle 6"/>
          <p:cNvSpPr/>
          <p:nvPr/>
        </p:nvSpPr>
        <p:spPr>
          <a:xfrm>
            <a:off x="1143000" y="3274616"/>
            <a:ext cx="533400" cy="50645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25</a:t>
            </a:r>
            <a:endParaRPr lang="en-US" sz="1600" dirty="0">
              <a:solidFill>
                <a:schemeClr val="tx1"/>
              </a:solidFill>
            </a:endParaRPr>
          </a:p>
        </p:txBody>
      </p:sp>
      <p:sp>
        <p:nvSpPr>
          <p:cNvPr id="9" name="Rectangle 8"/>
          <p:cNvSpPr/>
          <p:nvPr/>
        </p:nvSpPr>
        <p:spPr>
          <a:xfrm>
            <a:off x="1143000" y="4956348"/>
            <a:ext cx="522890" cy="63878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1" name="TextBox 10"/>
          <p:cNvSpPr txBox="1"/>
          <p:nvPr/>
        </p:nvSpPr>
        <p:spPr>
          <a:xfrm>
            <a:off x="733097" y="2223314"/>
            <a:ext cx="381000" cy="3600986"/>
          </a:xfrm>
          <a:prstGeom prst="rect">
            <a:avLst/>
          </a:prstGeom>
          <a:noFill/>
        </p:spPr>
        <p:txBody>
          <a:bodyPr wrap="square" rtlCol="0">
            <a:spAutoFit/>
          </a:bodyPr>
          <a:lstStyle/>
          <a:p>
            <a:r>
              <a:rPr lang="en-US" sz="1400" dirty="0" smtClean="0"/>
              <a:t>0</a:t>
            </a:r>
          </a:p>
          <a:p>
            <a:endParaRPr lang="en-US" sz="1400" dirty="0" smtClean="0"/>
          </a:p>
          <a:p>
            <a:endParaRPr lang="en-US" sz="1400" dirty="0" smtClean="0"/>
          </a:p>
          <a:p>
            <a:r>
              <a:rPr lang="en-US" sz="1400" dirty="0" smtClean="0"/>
              <a:t>1</a:t>
            </a:r>
          </a:p>
          <a:p>
            <a:endParaRPr lang="en-US" sz="1400" dirty="0" smtClean="0"/>
          </a:p>
          <a:p>
            <a:endParaRPr lang="en-US" sz="1400" dirty="0" smtClean="0"/>
          </a:p>
          <a:p>
            <a:r>
              <a:rPr lang="en-US" sz="1400" dirty="0" smtClean="0"/>
              <a:t>2</a:t>
            </a:r>
          </a:p>
          <a:p>
            <a:endParaRPr lang="en-US" sz="1400" dirty="0" smtClean="0"/>
          </a:p>
          <a:p>
            <a:r>
              <a:rPr lang="en-US" sz="1400" dirty="0" smtClean="0"/>
              <a:t>3</a:t>
            </a:r>
          </a:p>
          <a:p>
            <a:endParaRPr lang="en-US" sz="1400" dirty="0" smtClean="0"/>
          </a:p>
          <a:p>
            <a:endParaRPr lang="en-US" sz="1400" dirty="0" smtClean="0"/>
          </a:p>
          <a:p>
            <a:r>
              <a:rPr lang="en-US" sz="1400" dirty="0" smtClean="0"/>
              <a:t>4</a:t>
            </a:r>
          </a:p>
          <a:p>
            <a:endParaRPr lang="en-US" sz="1400" dirty="0" smtClean="0"/>
          </a:p>
          <a:p>
            <a:endParaRPr lang="en-US" sz="1400" dirty="0" smtClean="0"/>
          </a:p>
          <a:p>
            <a:r>
              <a:rPr lang="en-US" sz="1400" dirty="0" smtClean="0"/>
              <a:t>5</a:t>
            </a:r>
          </a:p>
          <a:p>
            <a:endParaRPr lang="en-US" dirty="0"/>
          </a:p>
        </p:txBody>
      </p:sp>
      <p:sp>
        <p:nvSpPr>
          <p:cNvPr id="24" name="Rectangle 23"/>
          <p:cNvSpPr/>
          <p:nvPr/>
        </p:nvSpPr>
        <p:spPr>
          <a:xfrm>
            <a:off x="1143000" y="2754179"/>
            <a:ext cx="533400" cy="496029"/>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50</a:t>
            </a:r>
            <a:endParaRPr lang="en-US" sz="1600" dirty="0">
              <a:solidFill>
                <a:schemeClr val="tx1"/>
              </a:solidFill>
            </a:endParaRPr>
          </a:p>
        </p:txBody>
      </p:sp>
      <p:sp>
        <p:nvSpPr>
          <p:cNvPr id="25" name="Rectangle 24"/>
          <p:cNvSpPr/>
          <p:nvPr/>
        </p:nvSpPr>
        <p:spPr>
          <a:xfrm>
            <a:off x="1143000" y="4387970"/>
            <a:ext cx="533400" cy="519199"/>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15</a:t>
            </a:r>
            <a:endParaRPr lang="en-US" sz="1600" dirty="0">
              <a:solidFill>
                <a:schemeClr val="tx1"/>
              </a:solidFill>
            </a:endParaRPr>
          </a:p>
        </p:txBody>
      </p:sp>
      <p:sp>
        <p:nvSpPr>
          <p:cNvPr id="26" name="Rectangle 25"/>
          <p:cNvSpPr/>
          <p:nvPr/>
        </p:nvSpPr>
        <p:spPr>
          <a:xfrm>
            <a:off x="1143000" y="3747513"/>
            <a:ext cx="533400" cy="605394"/>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60</a:t>
            </a:r>
            <a:endParaRPr lang="en-US" sz="1600" dirty="0">
              <a:solidFill>
                <a:schemeClr val="tx1"/>
              </a:solidFill>
            </a:endParaRPr>
          </a:p>
        </p:txBody>
      </p:sp>
      <p:sp>
        <p:nvSpPr>
          <p:cNvPr id="27" name="Rectangle 26"/>
          <p:cNvSpPr/>
          <p:nvPr/>
        </p:nvSpPr>
        <p:spPr>
          <a:xfrm>
            <a:off x="1143000" y="4929956"/>
            <a:ext cx="522890" cy="638787"/>
          </a:xfrm>
          <a:prstGeom prst="rect">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graphicFrame>
        <p:nvGraphicFramePr>
          <p:cNvPr id="23" name="Content Placeholder 18"/>
          <p:cNvGraphicFramePr>
            <a:graphicFrameLocks/>
          </p:cNvGraphicFramePr>
          <p:nvPr/>
        </p:nvGraphicFramePr>
        <p:xfrm>
          <a:off x="2895600" y="2057400"/>
          <a:ext cx="1371600" cy="1435919"/>
        </p:xfrm>
        <a:graphic>
          <a:graphicData uri="http://schemas.openxmlformats.org/drawingml/2006/table">
            <a:tbl>
              <a:tblPr firstRow="1" bandRow="1">
                <a:tableStyleId>{5940675A-B579-460E-94D1-54222C63F5DA}</a:tableStyleId>
              </a:tblPr>
              <a:tblGrid>
                <a:gridCol w="685800"/>
                <a:gridCol w="685800"/>
              </a:tblGrid>
              <a:tr h="323399">
                <a:tc>
                  <a:txBody>
                    <a:bodyPr/>
                    <a:lstStyle/>
                    <a:p>
                      <a:r>
                        <a:rPr lang="en-US" dirty="0" smtClean="0"/>
                        <a:t>J</a:t>
                      </a:r>
                      <a:endParaRPr lang="en-US" dirty="0"/>
                    </a:p>
                  </a:txBody>
                  <a:tcPr/>
                </a:tc>
                <a:tc>
                  <a:txBody>
                    <a:bodyPr/>
                    <a:lstStyle/>
                    <a:p>
                      <a:r>
                        <a:rPr lang="en-US" dirty="0" smtClean="0"/>
                        <a:t>K</a:t>
                      </a:r>
                      <a:endParaRPr lang="en-US" dirty="0"/>
                    </a:p>
                  </a:txBody>
                  <a:tcPr/>
                </a:tc>
              </a:tr>
              <a:tr h="370840">
                <a:tc>
                  <a:txBody>
                    <a:bodyPr/>
                    <a:lstStyle/>
                    <a:p>
                      <a:r>
                        <a:rPr lang="en-US" dirty="0" smtClean="0"/>
                        <a:t>2</a:t>
                      </a:r>
                      <a:endParaRPr lang="en-US" dirty="0"/>
                    </a:p>
                  </a:txBody>
                  <a:tcPr/>
                </a:tc>
                <a:tc>
                  <a:txBody>
                    <a:bodyPr/>
                    <a:lstStyle/>
                    <a:p>
                      <a:r>
                        <a:rPr lang="en-US" dirty="0" smtClean="0"/>
                        <a:t>2</a:t>
                      </a:r>
                      <a:endParaRPr lang="en-US" dirty="0"/>
                    </a:p>
                  </a:txBody>
                  <a:tcPr/>
                </a:tc>
              </a:tr>
              <a:tr h="370840">
                <a:tc>
                  <a:txBody>
                    <a:bodyPr/>
                    <a:lstStyle/>
                    <a:p>
                      <a:r>
                        <a:rPr lang="en-US" dirty="0" smtClean="0"/>
                        <a:t>3</a:t>
                      </a:r>
                      <a:endParaRPr lang="en-US" dirty="0"/>
                    </a:p>
                  </a:txBody>
                  <a:tcPr/>
                </a:tc>
                <a:tc>
                  <a:txBody>
                    <a:bodyPr/>
                    <a:lstStyle/>
                    <a:p>
                      <a:r>
                        <a:rPr lang="en-US" dirty="0" smtClean="0"/>
                        <a:t>2</a:t>
                      </a:r>
                      <a:endParaRPr lang="en-US" dirty="0"/>
                    </a:p>
                  </a:txBody>
                  <a:tcPr/>
                </a:tc>
              </a:tr>
              <a:tr h="370840">
                <a:tc>
                  <a:txBody>
                    <a:bodyPr/>
                    <a:lstStyle/>
                    <a:p>
                      <a:r>
                        <a:rPr lang="en-US" dirty="0" smtClean="0"/>
                        <a:t>4</a:t>
                      </a:r>
                      <a:endParaRPr lang="en-US" dirty="0"/>
                    </a:p>
                  </a:txBody>
                  <a:tcPr/>
                </a:tc>
                <a:tc>
                  <a:txBody>
                    <a:bodyPr/>
                    <a:lstStyle/>
                    <a:p>
                      <a:r>
                        <a:rPr lang="en-US" dirty="0" smtClean="0"/>
                        <a:t>2</a:t>
                      </a:r>
                      <a:endParaRPr lang="en-US" dirty="0"/>
                    </a:p>
                  </a:txBody>
                  <a:tcPr/>
                </a:tc>
              </a:tr>
            </a:tbl>
          </a:graphicData>
        </a:graphic>
      </p:graphicFrame>
      <p:sp>
        <p:nvSpPr>
          <p:cNvPr id="28" name="TextBox 27"/>
          <p:cNvSpPr txBox="1"/>
          <p:nvPr/>
        </p:nvSpPr>
        <p:spPr>
          <a:xfrm>
            <a:off x="2580290" y="3896201"/>
            <a:ext cx="2017986" cy="1077218"/>
          </a:xfrm>
          <a:prstGeom prst="rect">
            <a:avLst/>
          </a:prstGeom>
          <a:noFill/>
        </p:spPr>
        <p:txBody>
          <a:bodyPr wrap="square" rtlCol="0">
            <a:spAutoFit/>
          </a:bodyPr>
          <a:lstStyle/>
          <a:p>
            <a:r>
              <a:rPr lang="en-US" sz="1600" dirty="0" smtClean="0"/>
              <a:t>LA[4]=LA[5]</a:t>
            </a:r>
          </a:p>
          <a:p>
            <a:endParaRPr lang="en-US" sz="1600" dirty="0"/>
          </a:p>
          <a:p>
            <a:endParaRPr lang="en-US" sz="1600" dirty="0" smtClean="0"/>
          </a:p>
          <a:p>
            <a:r>
              <a:rPr lang="en-US" sz="1600" dirty="0" smtClean="0"/>
              <a:t>N=4</a:t>
            </a:r>
          </a:p>
        </p:txBody>
      </p:sp>
    </p:spTree>
    <p:extLst>
      <p:ext uri="{BB962C8B-B14F-4D97-AF65-F5344CB8AC3E}">
        <p14:creationId xmlns:p14="http://schemas.microsoft.com/office/powerpoint/2010/main" val="30714812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Using Array</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We can retrieve an array element from its index in constant time, meaning it costs us asymptotically nothing to look up a record. </a:t>
            </a:r>
          </a:p>
          <a:p>
            <a:endParaRPr lang="en-US" dirty="0" smtClean="0">
              <a:solidFill>
                <a:schemeClr val="tx1"/>
              </a:solidFill>
            </a:endParaRPr>
          </a:p>
          <a:p>
            <a:r>
              <a:rPr lang="en-US" dirty="0" smtClean="0">
                <a:solidFill>
                  <a:schemeClr val="tx1"/>
                </a:solidFill>
              </a:rPr>
              <a:t>Consist solely of data, no space wasted on links.</a:t>
            </a:r>
          </a:p>
          <a:p>
            <a:endParaRPr lang="en-US" dirty="0" smtClean="0">
              <a:solidFill>
                <a:schemeClr val="tx1"/>
              </a:solidFill>
            </a:endParaRPr>
          </a:p>
          <a:p>
            <a:r>
              <a:rPr lang="en-US" dirty="0" smtClean="0">
                <a:solidFill>
                  <a:schemeClr val="tx1"/>
                </a:solidFill>
              </a:rPr>
              <a:t>Physical continuity/memory locality: if we look up element </a:t>
            </a:r>
            <a:r>
              <a:rPr lang="en-US" i="1" dirty="0" err="1" smtClean="0">
                <a:solidFill>
                  <a:schemeClr val="tx1"/>
                </a:solidFill>
              </a:rPr>
              <a:t>i</a:t>
            </a:r>
            <a:r>
              <a:rPr lang="en-US" i="1" dirty="0" smtClean="0">
                <a:solidFill>
                  <a:schemeClr val="tx1"/>
                </a:solidFill>
              </a:rPr>
              <a:t>, there is a </a:t>
            </a:r>
            <a:r>
              <a:rPr lang="en-US" dirty="0" smtClean="0">
                <a:solidFill>
                  <a:schemeClr val="tx1"/>
                </a:solidFill>
              </a:rPr>
              <a:t>high probability we will look up element </a:t>
            </a:r>
            <a:r>
              <a:rPr lang="en-US" i="1" dirty="0" smtClean="0">
                <a:solidFill>
                  <a:schemeClr val="tx1"/>
                </a:solidFill>
              </a:rPr>
              <a:t>i+1 next</a:t>
            </a:r>
            <a:endParaRPr lang="en-US" dirty="0">
              <a:solidFill>
                <a:schemeClr val="tx1"/>
              </a:solidFill>
            </a:endParaRPr>
          </a:p>
        </p:txBody>
      </p:sp>
    </p:spTree>
    <p:extLst>
      <p:ext uri="{BB962C8B-B14F-4D97-AF65-F5344CB8AC3E}">
        <p14:creationId xmlns:p14="http://schemas.microsoft.com/office/powerpoint/2010/main" val="1497838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smtClean="0"/>
              <a:t>Drawbacks of Using Array</a:t>
            </a:r>
            <a:endParaRPr lang="en-US" dirty="0"/>
          </a:p>
        </p:txBody>
      </p:sp>
      <p:sp>
        <p:nvSpPr>
          <p:cNvPr id="3" name="Content Placeholder 2"/>
          <p:cNvSpPr>
            <a:spLocks noGrp="1"/>
          </p:cNvSpPr>
          <p:nvPr>
            <p:ph idx="1"/>
          </p:nvPr>
        </p:nvSpPr>
        <p:spPr>
          <a:xfrm>
            <a:off x="457200" y="1447800"/>
            <a:ext cx="8229600" cy="4389120"/>
          </a:xfrm>
        </p:spPr>
        <p:txBody>
          <a:bodyPr>
            <a:noAutofit/>
          </a:bodyPr>
          <a:lstStyle/>
          <a:p>
            <a:pPr algn="just"/>
            <a:r>
              <a:rPr lang="en-US" dirty="0" smtClean="0">
                <a:solidFill>
                  <a:schemeClr val="tx1"/>
                </a:solidFill>
              </a:rPr>
              <a:t>Inflexible: we have to decide in advance how much space we want when the array is allocated. Once the block of memory for the array has been allocated, that’s it –we’re stuck with the size we’ve got.</a:t>
            </a:r>
          </a:p>
          <a:p>
            <a:pPr algn="just"/>
            <a:r>
              <a:rPr lang="en-US" dirty="0" smtClean="0">
                <a:solidFill>
                  <a:schemeClr val="tx1"/>
                </a:solidFill>
              </a:rPr>
              <a:t>If we try to write past the end of the array (overflow), we’ll be intruding on memory allocated for something else causing a segmentation fault.</a:t>
            </a:r>
          </a:p>
          <a:p>
            <a:pPr algn="just"/>
            <a:r>
              <a:rPr lang="en-US" dirty="0" smtClean="0">
                <a:solidFill>
                  <a:schemeClr val="tx1"/>
                </a:solidFill>
              </a:rPr>
              <a:t>We can compensate by always allocating arrays larger than we think we’ll need, but this wastes a lot of space.</a:t>
            </a:r>
          </a:p>
          <a:p>
            <a:endParaRPr lang="en-US" sz="2800" dirty="0"/>
          </a:p>
        </p:txBody>
      </p:sp>
    </p:spTree>
    <p:extLst>
      <p:ext uri="{BB962C8B-B14F-4D97-AF65-F5344CB8AC3E}">
        <p14:creationId xmlns:p14="http://schemas.microsoft.com/office/powerpoint/2010/main" val="4119593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Physical Memory</a:t>
            </a:r>
            <a:r>
              <a:rPr lang="en-US" b="1" dirty="0" smtClean="0"/>
              <a:t/>
            </a:r>
            <a:br>
              <a:rPr lang="en-US" b="1" dirty="0" smtClean="0"/>
            </a:br>
            <a:endParaRPr lang="en-US" dirty="0"/>
          </a:p>
        </p:txBody>
      </p:sp>
      <p:pic>
        <p:nvPicPr>
          <p:cNvPr id="2051" name="Picture 3"/>
          <p:cNvPicPr>
            <a:picLocks noGrp="1" noChangeAspect="1" noChangeArrowheads="1"/>
          </p:cNvPicPr>
          <p:nvPr>
            <p:ph idx="1"/>
          </p:nvPr>
        </p:nvPicPr>
        <p:blipFill>
          <a:blip r:embed="rId2" cstate="print"/>
          <a:stretch>
            <a:fillRect/>
          </a:stretch>
        </p:blipFill>
        <p:spPr bwMode="auto">
          <a:xfrm>
            <a:off x="628650" y="1849536"/>
            <a:ext cx="7886700" cy="4303515"/>
          </a:xfrm>
          <a:prstGeom prst="rect">
            <a:avLst/>
          </a:prstGeom>
          <a:noFill/>
          <a:ln w="9525">
            <a:noFill/>
            <a:miter lim="800000"/>
            <a:headEnd/>
            <a:tailEnd/>
          </a:ln>
        </p:spPr>
      </p:pic>
    </p:spTree>
    <p:extLst>
      <p:ext uri="{BB962C8B-B14F-4D97-AF65-F5344CB8AC3E}">
        <p14:creationId xmlns:p14="http://schemas.microsoft.com/office/powerpoint/2010/main" val="38866466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The array is the most commonly used data storage structure; its built into most programming languages.</a:t>
            </a:r>
          </a:p>
          <a:p>
            <a:endParaRPr lang="en-US" dirty="0" smtClean="0">
              <a:solidFill>
                <a:schemeClr val="tx1"/>
              </a:solidFill>
            </a:endParaRPr>
          </a:p>
          <a:p>
            <a:r>
              <a:rPr lang="en-US" dirty="0" smtClean="0">
                <a:solidFill>
                  <a:schemeClr val="tx1"/>
                </a:solidFill>
              </a:rPr>
              <a:t>Since arrays are usually easy to traverse, search and sort, they are frequently used to store relatively permanent collection of data.</a:t>
            </a:r>
          </a:p>
          <a:p>
            <a:pPr marL="0" indent="0">
              <a:buNone/>
            </a:pPr>
            <a:endParaRPr lang="en-US" dirty="0" smtClean="0">
              <a:solidFill>
                <a:schemeClr val="tx1"/>
              </a:solidFill>
            </a:endParaRPr>
          </a:p>
          <a:p>
            <a:r>
              <a:rPr lang="en-US" dirty="0" smtClean="0">
                <a:solidFill>
                  <a:schemeClr val="tx1"/>
                </a:solidFill>
              </a:rPr>
              <a:t>But </a:t>
            </a:r>
            <a:r>
              <a:rPr lang="en-US" dirty="0">
                <a:solidFill>
                  <a:schemeClr val="tx1"/>
                </a:solidFill>
              </a:rPr>
              <a:t>if the size of the structure and the data in the structure is constantly </a:t>
            </a:r>
            <a:r>
              <a:rPr lang="en-US" dirty="0" smtClean="0">
                <a:solidFill>
                  <a:schemeClr val="tx1"/>
                </a:solidFill>
              </a:rPr>
              <a:t>changing, </a:t>
            </a:r>
            <a:r>
              <a:rPr lang="en-US" dirty="0">
                <a:solidFill>
                  <a:schemeClr val="tx1"/>
                </a:solidFill>
              </a:rPr>
              <a:t>the array may not be useful. </a:t>
            </a:r>
          </a:p>
          <a:p>
            <a:r>
              <a:rPr lang="en-US" dirty="0">
                <a:solidFill>
                  <a:schemeClr val="tx1"/>
                </a:solidFill>
              </a:rPr>
              <a:t>The elements of  the array may be denoted by the bracket notation</a:t>
            </a:r>
          </a:p>
          <a:p>
            <a:pPr lvl="2">
              <a:buNone/>
            </a:pPr>
            <a:r>
              <a:rPr lang="en-US" dirty="0">
                <a:solidFill>
                  <a:schemeClr val="tx1"/>
                </a:solidFill>
              </a:rPr>
              <a:t>A[0],A[1], A[2], A[3]…….A[n]                                                                                              </a:t>
            </a:r>
          </a:p>
          <a:p>
            <a:endParaRPr lang="en-US" dirty="0" smtClean="0"/>
          </a:p>
        </p:txBody>
      </p:sp>
    </p:spTree>
    <p:extLst>
      <p:ext uri="{BB962C8B-B14F-4D97-AF65-F5344CB8AC3E}">
        <p14:creationId xmlns:p14="http://schemas.microsoft.com/office/powerpoint/2010/main" val="4249210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Array	</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A linear array is a list of finite number “n” of homogeneous data elements such that:</a:t>
            </a:r>
          </a:p>
          <a:p>
            <a:endParaRPr lang="en-US" dirty="0" smtClean="0">
              <a:solidFill>
                <a:schemeClr val="tx1"/>
              </a:solidFill>
            </a:endParaRPr>
          </a:p>
          <a:p>
            <a:pPr lvl="1"/>
            <a:r>
              <a:rPr lang="en-US" dirty="0" smtClean="0">
                <a:solidFill>
                  <a:schemeClr val="tx1"/>
                </a:solidFill>
              </a:rPr>
              <a:t>The elements of the array are referenced respectively by an index set consisting of n consecutive numbers.</a:t>
            </a:r>
          </a:p>
          <a:p>
            <a:pPr lvl="1"/>
            <a:r>
              <a:rPr lang="en-US" dirty="0" smtClean="0">
                <a:solidFill>
                  <a:schemeClr val="tx1"/>
                </a:solidFill>
              </a:rPr>
              <a:t>The elements of the array are sorted respectively in successive memory location.</a:t>
            </a:r>
          </a:p>
          <a:p>
            <a:pPr lvl="1"/>
            <a:endParaRPr lang="en-US" dirty="0" smtClean="0">
              <a:solidFill>
                <a:schemeClr val="tx1"/>
              </a:solidFill>
            </a:endParaRPr>
          </a:p>
          <a:p>
            <a:pPr lvl="1">
              <a:buNone/>
            </a:pPr>
            <a:r>
              <a:rPr lang="en-US" dirty="0" smtClean="0">
                <a:solidFill>
                  <a:schemeClr val="tx1"/>
                </a:solidFill>
              </a:rPr>
              <a:t>The number “n” of elements is called the length or size of the array.</a:t>
            </a:r>
          </a:p>
          <a:p>
            <a:pPr lvl="1"/>
            <a:endParaRPr lang="en-US" dirty="0"/>
          </a:p>
        </p:txBody>
      </p:sp>
    </p:spTree>
    <p:extLst>
      <p:ext uri="{BB962C8B-B14F-4D97-AF65-F5344CB8AC3E}">
        <p14:creationId xmlns:p14="http://schemas.microsoft.com/office/powerpoint/2010/main" val="325723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Length of the Array</a:t>
            </a:r>
            <a:endParaRPr lang="en-US" dirty="0"/>
          </a:p>
        </p:txBody>
      </p:sp>
      <p:sp>
        <p:nvSpPr>
          <p:cNvPr id="3" name="Content Placeholder 2"/>
          <p:cNvSpPr>
            <a:spLocks noGrp="1"/>
          </p:cNvSpPr>
          <p:nvPr>
            <p:ph idx="1"/>
          </p:nvPr>
        </p:nvSpPr>
        <p:spPr/>
        <p:txBody>
          <a:bodyPr/>
          <a:lstStyle/>
          <a:p>
            <a:r>
              <a:rPr lang="en-US" dirty="0" smtClean="0">
                <a:solidFill>
                  <a:schemeClr val="tx1"/>
                </a:solidFill>
              </a:rPr>
              <a:t>The length or the number of data elements of the array can be obtained by this formula:</a:t>
            </a:r>
          </a:p>
          <a:p>
            <a:endParaRPr lang="en-US" dirty="0" smtClean="0">
              <a:solidFill>
                <a:schemeClr val="tx1"/>
              </a:solidFill>
            </a:endParaRPr>
          </a:p>
          <a:p>
            <a:pPr lvl="1">
              <a:buNone/>
            </a:pPr>
            <a:r>
              <a:rPr lang="en-US" dirty="0" smtClean="0">
                <a:solidFill>
                  <a:schemeClr val="tx1"/>
                </a:solidFill>
              </a:rPr>
              <a:t>			Length= UB-LB+1</a:t>
            </a:r>
          </a:p>
          <a:p>
            <a:pPr lvl="1">
              <a:buNone/>
            </a:pPr>
            <a:r>
              <a:rPr lang="en-US" dirty="0" smtClean="0">
                <a:solidFill>
                  <a:schemeClr val="tx1"/>
                </a:solidFill>
              </a:rPr>
              <a:t>where:</a:t>
            </a:r>
          </a:p>
          <a:p>
            <a:pPr lvl="1">
              <a:buNone/>
            </a:pPr>
            <a:r>
              <a:rPr lang="en-US" dirty="0" smtClean="0">
                <a:solidFill>
                  <a:schemeClr val="tx1"/>
                </a:solidFill>
              </a:rPr>
              <a:t>	 UB is the largest index, called the upper bound</a:t>
            </a:r>
          </a:p>
          <a:p>
            <a:pPr lvl="1">
              <a:buNone/>
            </a:pPr>
            <a:r>
              <a:rPr lang="en-US" dirty="0" smtClean="0">
                <a:solidFill>
                  <a:schemeClr val="tx1"/>
                </a:solidFill>
              </a:rPr>
              <a:t>	 LB is the smallest index, called the lower bound</a:t>
            </a:r>
          </a:p>
          <a:p>
            <a:pPr lvl="1">
              <a:buNone/>
            </a:pPr>
            <a:endParaRPr lang="en-US" dirty="0" smtClean="0"/>
          </a:p>
          <a:p>
            <a:pPr lvl="1">
              <a:buNone/>
            </a:pPr>
            <a:endParaRPr lang="en-US" dirty="0"/>
          </a:p>
        </p:txBody>
      </p:sp>
    </p:spTree>
    <p:extLst>
      <p:ext uri="{BB962C8B-B14F-4D97-AF65-F5344CB8AC3E}">
        <p14:creationId xmlns:p14="http://schemas.microsoft.com/office/powerpoint/2010/main" val="3513941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Representation of Linear Arrays in Memory</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57225" y="2243138"/>
            <a:ext cx="7829550" cy="2371725"/>
          </a:xfrm>
          <a:prstGeom prst="rect">
            <a:avLst/>
          </a:prstGeom>
          <a:noFill/>
          <a:ln w="9525">
            <a:noFill/>
            <a:miter lim="800000"/>
            <a:headEnd/>
            <a:tailEnd/>
          </a:ln>
        </p:spPr>
      </p:pic>
    </p:spTree>
    <p:extLst>
      <p:ext uri="{BB962C8B-B14F-4D97-AF65-F5344CB8AC3E}">
        <p14:creationId xmlns:p14="http://schemas.microsoft.com/office/powerpoint/2010/main" val="1725750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Arrays in C++</a:t>
            </a:r>
            <a:endParaRPr lang="en-US" dirty="0"/>
          </a:p>
        </p:txBody>
      </p:sp>
      <p:sp>
        <p:nvSpPr>
          <p:cNvPr id="3" name="Content Placeholder 2"/>
          <p:cNvSpPr>
            <a:spLocks noGrp="1"/>
          </p:cNvSpPr>
          <p:nvPr>
            <p:ph idx="1"/>
          </p:nvPr>
        </p:nvSpPr>
        <p:spPr>
          <a:xfrm>
            <a:off x="457200" y="1600200"/>
            <a:ext cx="8229600" cy="4724400"/>
          </a:xfrm>
        </p:spPr>
        <p:txBody>
          <a:bodyPr/>
          <a:lstStyle/>
          <a:p>
            <a:r>
              <a:rPr lang="en-US" b="1" dirty="0" smtClean="0"/>
              <a:t>How to declare an array?</a:t>
            </a:r>
          </a:p>
          <a:p>
            <a:endParaRPr lang="en-US" b="1" dirty="0" smtClean="0"/>
          </a:p>
          <a:p>
            <a:endParaRPr lang="en-US" b="1" dirty="0" smtClean="0"/>
          </a:p>
          <a:p>
            <a:endParaRPr lang="en-US" b="1" dirty="0" smtClean="0"/>
          </a:p>
        </p:txBody>
      </p:sp>
      <p:sp>
        <p:nvSpPr>
          <p:cNvPr id="4" name="Rectangle 3"/>
          <p:cNvSpPr/>
          <p:nvPr/>
        </p:nvSpPr>
        <p:spPr>
          <a:xfrm>
            <a:off x="914400" y="2133600"/>
            <a:ext cx="7086600" cy="1905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The general form of declaring a simple (one dimensional) array is.</a:t>
            </a:r>
          </a:p>
          <a:p>
            <a:r>
              <a:rPr lang="en-US" dirty="0" smtClean="0"/>
              <a:t>	</a:t>
            </a:r>
            <a:r>
              <a:rPr lang="en-US" b="1" i="1" dirty="0" err="1" smtClean="0">
                <a:solidFill>
                  <a:schemeClr val="tx2">
                    <a:lumMod val="75000"/>
                  </a:schemeClr>
                </a:solidFill>
                <a:latin typeface="Arial" pitchFamily="34" charset="0"/>
                <a:cs typeface="Arial" pitchFamily="34" charset="0"/>
              </a:rPr>
              <a:t>array_type</a:t>
            </a:r>
            <a:r>
              <a:rPr lang="en-US" b="1" i="1" dirty="0" smtClean="0">
                <a:solidFill>
                  <a:schemeClr val="tx2">
                    <a:lumMod val="75000"/>
                  </a:schemeClr>
                </a:solidFill>
                <a:latin typeface="Arial" pitchFamily="34" charset="0"/>
                <a:cs typeface="Arial" pitchFamily="34" charset="0"/>
              </a:rPr>
              <a:t>   </a:t>
            </a:r>
            <a:r>
              <a:rPr lang="en-US" b="1" i="1" dirty="0" err="1" smtClean="0">
                <a:solidFill>
                  <a:schemeClr val="tx2">
                    <a:lumMod val="75000"/>
                  </a:schemeClr>
                </a:solidFill>
                <a:latin typeface="Arial" pitchFamily="34" charset="0"/>
                <a:cs typeface="Arial" pitchFamily="34" charset="0"/>
              </a:rPr>
              <a:t>variable_name</a:t>
            </a:r>
            <a:r>
              <a:rPr lang="en-US" b="1" i="1" dirty="0" smtClean="0">
                <a:solidFill>
                  <a:schemeClr val="tx2">
                    <a:lumMod val="75000"/>
                  </a:schemeClr>
                </a:solidFill>
                <a:latin typeface="Arial" pitchFamily="34" charset="0"/>
                <a:cs typeface="Arial" pitchFamily="34" charset="0"/>
              </a:rPr>
              <a:t> [array size];</a:t>
            </a:r>
          </a:p>
          <a:p>
            <a:r>
              <a:rPr lang="en-US" dirty="0" smtClean="0"/>
              <a:t>In your C++ program you can declare an array like</a:t>
            </a:r>
          </a:p>
          <a:p>
            <a:endParaRPr lang="en-US" dirty="0" smtClean="0"/>
          </a:p>
          <a:p>
            <a:r>
              <a:rPr lang="en-US" dirty="0" smtClean="0"/>
              <a:t>	</a:t>
            </a:r>
            <a:r>
              <a:rPr lang="en-US" b="1" i="1" dirty="0" err="1" smtClean="0">
                <a:solidFill>
                  <a:schemeClr val="tx2">
                    <a:lumMod val="75000"/>
                  </a:schemeClr>
                </a:solidFill>
                <a:latin typeface="Arial" pitchFamily="34" charset="0"/>
                <a:cs typeface="Arial" pitchFamily="34" charset="0"/>
              </a:rPr>
              <a:t>int</a:t>
            </a:r>
            <a:r>
              <a:rPr lang="en-US" b="1" i="1" dirty="0" smtClean="0">
                <a:solidFill>
                  <a:schemeClr val="tx2">
                    <a:lumMod val="75000"/>
                  </a:schemeClr>
                </a:solidFill>
                <a:latin typeface="Arial" pitchFamily="34" charset="0"/>
                <a:cs typeface="Arial" pitchFamily="34" charset="0"/>
              </a:rPr>
              <a:t>  Age[10];</a:t>
            </a:r>
          </a:p>
          <a:p>
            <a:endParaRPr lang="en-US" dirty="0"/>
          </a:p>
        </p:txBody>
      </p:sp>
    </p:spTree>
    <p:extLst>
      <p:ext uri="{BB962C8B-B14F-4D97-AF65-F5344CB8AC3E}">
        <p14:creationId xmlns:p14="http://schemas.microsoft.com/office/powerpoint/2010/main" val="10633650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Arrays in C++</a:t>
            </a:r>
          </a:p>
        </p:txBody>
      </p:sp>
      <p:sp>
        <p:nvSpPr>
          <p:cNvPr id="3" name="Content Placeholder 2"/>
          <p:cNvSpPr>
            <a:spLocks noGrp="1"/>
          </p:cNvSpPr>
          <p:nvPr>
            <p:ph idx="1"/>
          </p:nvPr>
        </p:nvSpPr>
        <p:spPr/>
        <p:txBody>
          <a:bodyPr/>
          <a:lstStyle/>
          <a:p>
            <a:r>
              <a:rPr lang="en-US" b="1" dirty="0"/>
              <a:t>How to initialize an array</a:t>
            </a:r>
            <a:r>
              <a:rPr lang="en-US" b="1" dirty="0" smtClean="0"/>
              <a:t>?</a:t>
            </a:r>
          </a:p>
          <a:p>
            <a:endParaRPr lang="en-US" b="1" dirty="0"/>
          </a:p>
          <a:p>
            <a:endParaRPr lang="en-US" dirty="0"/>
          </a:p>
          <a:p>
            <a:endParaRPr lang="en-US" dirty="0"/>
          </a:p>
        </p:txBody>
      </p:sp>
      <p:sp>
        <p:nvSpPr>
          <p:cNvPr id="4" name="Rectangle 3"/>
          <p:cNvSpPr/>
          <p:nvPr/>
        </p:nvSpPr>
        <p:spPr>
          <a:xfrm>
            <a:off x="674561" y="2552700"/>
            <a:ext cx="7620000" cy="304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Declaring and initializing array in one statement.</a:t>
            </a:r>
          </a:p>
          <a:p>
            <a:r>
              <a:rPr lang="en-US" dirty="0" smtClean="0"/>
              <a:t>	</a:t>
            </a:r>
            <a:r>
              <a:rPr lang="en-US" b="1" i="1" dirty="0" err="1" smtClean="0">
                <a:solidFill>
                  <a:schemeClr val="tx2">
                    <a:lumMod val="75000"/>
                  </a:schemeClr>
                </a:solidFill>
                <a:latin typeface="Arial" pitchFamily="34" charset="0"/>
                <a:cs typeface="Arial" pitchFamily="34" charset="0"/>
              </a:rPr>
              <a:t>int</a:t>
            </a:r>
            <a:r>
              <a:rPr lang="en-US" b="1" i="1" dirty="0" smtClean="0">
                <a:solidFill>
                  <a:schemeClr val="tx2">
                    <a:lumMod val="75000"/>
                  </a:schemeClr>
                </a:solidFill>
                <a:latin typeface="Arial" pitchFamily="34" charset="0"/>
                <a:cs typeface="Arial" pitchFamily="34" charset="0"/>
              </a:rPr>
              <a:t>  Age[5]= {30,22,33,44,26}</a:t>
            </a:r>
          </a:p>
          <a:p>
            <a:r>
              <a:rPr lang="en-US" dirty="0" smtClean="0"/>
              <a:t>Declaring and initializing array separately.</a:t>
            </a:r>
          </a:p>
          <a:p>
            <a:r>
              <a:rPr lang="en-US" dirty="0" smtClean="0"/>
              <a:t>	</a:t>
            </a:r>
            <a:r>
              <a:rPr lang="en-US" b="1" i="1" dirty="0" err="1" smtClean="0">
                <a:solidFill>
                  <a:schemeClr val="tx2">
                    <a:lumMod val="75000"/>
                  </a:schemeClr>
                </a:solidFill>
                <a:latin typeface="Arial" pitchFamily="34" charset="0"/>
                <a:cs typeface="Arial" pitchFamily="34" charset="0"/>
              </a:rPr>
              <a:t>int</a:t>
            </a:r>
            <a:r>
              <a:rPr lang="en-US" b="1" i="1" dirty="0" smtClean="0">
                <a:solidFill>
                  <a:schemeClr val="tx2">
                    <a:lumMod val="75000"/>
                  </a:schemeClr>
                </a:solidFill>
                <a:latin typeface="Arial" pitchFamily="34" charset="0"/>
                <a:cs typeface="Arial" pitchFamily="34" charset="0"/>
              </a:rPr>
              <a:t>  Age[5];</a:t>
            </a:r>
          </a:p>
          <a:p>
            <a:r>
              <a:rPr lang="en-US" b="1" i="1" dirty="0" smtClean="0">
                <a:solidFill>
                  <a:schemeClr val="tx2">
                    <a:lumMod val="75000"/>
                  </a:schemeClr>
                </a:solidFill>
                <a:latin typeface="Arial" pitchFamily="34" charset="0"/>
                <a:cs typeface="Arial" pitchFamily="34" charset="0"/>
              </a:rPr>
              <a:t>	Age[0]=30; Age[1]=22; Age[2]=33; Age[3]=44; Age[4]=26;</a:t>
            </a:r>
          </a:p>
          <a:p>
            <a:r>
              <a:rPr lang="en-US" dirty="0" smtClean="0"/>
              <a:t>Array can also be initialized in a way that array size is omitted, in such case compiler automatically allocates memory to array </a:t>
            </a:r>
          </a:p>
          <a:p>
            <a:r>
              <a:rPr lang="en-US" dirty="0" smtClean="0"/>
              <a:t>	</a:t>
            </a:r>
            <a:r>
              <a:rPr lang="en-US" b="1" i="1" dirty="0" err="1" smtClean="0">
                <a:solidFill>
                  <a:schemeClr val="tx2">
                    <a:lumMod val="75000"/>
                  </a:schemeClr>
                </a:solidFill>
                <a:latin typeface="Arial" pitchFamily="34" charset="0"/>
                <a:cs typeface="Arial" pitchFamily="34" charset="0"/>
              </a:rPr>
              <a:t>int</a:t>
            </a:r>
            <a:r>
              <a:rPr lang="en-US" b="1" i="1" dirty="0" smtClean="0">
                <a:solidFill>
                  <a:schemeClr val="tx2">
                    <a:lumMod val="75000"/>
                  </a:schemeClr>
                </a:solidFill>
                <a:latin typeface="Arial" pitchFamily="34" charset="0"/>
                <a:cs typeface="Arial" pitchFamily="34" charset="0"/>
              </a:rPr>
              <a:t> Age[]={20,22,33,44,26}</a:t>
            </a:r>
          </a:p>
          <a:p>
            <a:endParaRPr lang="en-US" dirty="0"/>
          </a:p>
        </p:txBody>
      </p:sp>
    </p:spTree>
    <p:extLst>
      <p:ext uri="{BB962C8B-B14F-4D97-AF65-F5344CB8AC3E}">
        <p14:creationId xmlns:p14="http://schemas.microsoft.com/office/powerpoint/2010/main" val="1409408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Irish American">
      <a:dk1>
        <a:sysClr val="windowText" lastClr="000000"/>
      </a:dk1>
      <a:lt1>
        <a:sysClr val="window" lastClr="FFFFFF"/>
      </a:lt1>
      <a:dk2>
        <a:srgbClr val="44546A"/>
      </a:dk2>
      <a:lt2>
        <a:srgbClr val="D8D8D8"/>
      </a:lt2>
      <a:accent1>
        <a:srgbClr val="8FB399"/>
      </a:accent1>
      <a:accent2>
        <a:srgbClr val="FFA701"/>
      </a:accent2>
      <a:accent3>
        <a:srgbClr val="487629"/>
      </a:accent3>
      <a:accent4>
        <a:srgbClr val="90BF49"/>
      </a:accent4>
      <a:accent5>
        <a:srgbClr val="F18A00"/>
      </a:accent5>
      <a:accent6>
        <a:srgbClr val="E7E6E6"/>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rter Template_Heritage Month Presentation" id="{910467CA-E581-43CB-A3F9-242953556B2E}" vid="{325629C9-8C54-4982-A5E7-91DBF3E63BF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TM03457444[[fn=Basis]]</Template>
  <TotalTime>5338</TotalTime>
  <Words>1591</Words>
  <Application>Microsoft Office PowerPoint</Application>
  <PresentationFormat>On-screen Show (4:3)</PresentationFormat>
  <Paragraphs>478</Paragraphs>
  <Slides>27</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Arial</vt:lpstr>
      <vt:lpstr>Calibri</vt:lpstr>
      <vt:lpstr>Corbel</vt:lpstr>
      <vt:lpstr>Courier New</vt:lpstr>
      <vt:lpstr>Segoe UI</vt:lpstr>
      <vt:lpstr>Basis</vt:lpstr>
      <vt:lpstr>Office Theme</vt:lpstr>
      <vt:lpstr> Arrays</vt:lpstr>
      <vt:lpstr>Physical Memory </vt:lpstr>
      <vt:lpstr>Physical Memory </vt:lpstr>
      <vt:lpstr>Arrays </vt:lpstr>
      <vt:lpstr>Linear Array </vt:lpstr>
      <vt:lpstr>Length of the Array</vt:lpstr>
      <vt:lpstr>Representation of Linear Arrays in Memory</vt:lpstr>
      <vt:lpstr>Arrays in C++</vt:lpstr>
      <vt:lpstr>Arrays in C++</vt:lpstr>
      <vt:lpstr>Traversing Linear Array</vt:lpstr>
      <vt:lpstr>Algorithm</vt:lpstr>
      <vt:lpstr>Exercise </vt:lpstr>
      <vt:lpstr>Inserting and Deleting</vt:lpstr>
      <vt:lpstr>Inserting Elements</vt:lpstr>
      <vt:lpstr>Insertion in an array</vt:lpstr>
      <vt:lpstr>Example-Dry Run</vt:lpstr>
      <vt:lpstr>Example-Dry Run</vt:lpstr>
      <vt:lpstr>Example-Dry Run</vt:lpstr>
      <vt:lpstr>Example-Dry Run</vt:lpstr>
      <vt:lpstr>Example-Dry Run</vt:lpstr>
      <vt:lpstr> Deletion in an array</vt:lpstr>
      <vt:lpstr>Example-Dry Run</vt:lpstr>
      <vt:lpstr>Example-Dry Run</vt:lpstr>
      <vt:lpstr>Example-Dry Run</vt:lpstr>
      <vt:lpstr>Example-Dry Run</vt:lpstr>
      <vt:lpstr>Benefits of Using Array</vt:lpstr>
      <vt:lpstr>Drawbacks of Using Array</vt:lpstr>
    </vt:vector>
  </TitlesOfParts>
  <Company>Khokan Caterers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Data Structure:Arrays</dc:title>
  <dc:creator>Musaab</dc:creator>
  <cp:lastModifiedBy>BUKC</cp:lastModifiedBy>
  <cp:revision>221</cp:revision>
  <dcterms:created xsi:type="dcterms:W3CDTF">2009-08-28T05:53:28Z</dcterms:created>
  <dcterms:modified xsi:type="dcterms:W3CDTF">2024-02-12T09:27:03Z</dcterms:modified>
</cp:coreProperties>
</file>