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32"/>
  </p:notesMasterIdLst>
  <p:handoutMasterIdLst>
    <p:handoutMasterId r:id="rId33"/>
  </p:handoutMasterIdLst>
  <p:sldIdLst>
    <p:sldId id="1865" r:id="rId5"/>
    <p:sldId id="1883" r:id="rId6"/>
    <p:sldId id="1879" r:id="rId7"/>
    <p:sldId id="1868" r:id="rId8"/>
    <p:sldId id="1884" r:id="rId9"/>
    <p:sldId id="1885" r:id="rId10"/>
    <p:sldId id="1886" r:id="rId11"/>
    <p:sldId id="1887" r:id="rId12"/>
    <p:sldId id="1888" r:id="rId13"/>
    <p:sldId id="1889" r:id="rId14"/>
    <p:sldId id="1891" r:id="rId15"/>
    <p:sldId id="1890" r:id="rId16"/>
    <p:sldId id="1892" r:id="rId17"/>
    <p:sldId id="1893" r:id="rId18"/>
    <p:sldId id="1894" r:id="rId19"/>
    <p:sldId id="1895" r:id="rId20"/>
    <p:sldId id="1896" r:id="rId21"/>
    <p:sldId id="1897" r:id="rId22"/>
    <p:sldId id="1898" r:id="rId23"/>
    <p:sldId id="1899" r:id="rId24"/>
    <p:sldId id="1900" r:id="rId25"/>
    <p:sldId id="1901" r:id="rId26"/>
    <p:sldId id="1902" r:id="rId27"/>
    <p:sldId id="1903" r:id="rId28"/>
    <p:sldId id="1904" r:id="rId29"/>
    <p:sldId id="1905" r:id="rId30"/>
    <p:sldId id="1859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724" autoAdjust="0"/>
  </p:normalViewPr>
  <p:slideViewPr>
    <p:cSldViewPr snapToGrid="0">
      <p:cViewPr varScale="1">
        <p:scale>
          <a:sx n="70" d="100"/>
          <a:sy n="70" d="100"/>
        </p:scale>
        <p:origin x="306" y="7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18934B4-D7B5-42D7-9F88-980F37F4D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F28EB6F-24B8-4AD2-85F1-8E8D779B78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93F8-1FF0-494F-B88B-AFD387AA3943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B993E5-620A-43E2-8EE6-6DE6399D62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1257E0-AE53-4482-80FF-3BB9442398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69C4D-B904-4BBF-BB02-416BB3903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4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=""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=""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=""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=""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9468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=""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=""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=""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5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reen, yellow, black and white tartan">
            <a:extLst>
              <a:ext uri="{FF2B5EF4-FFF2-40B4-BE49-F238E27FC236}">
                <a16:creationId xmlns="" xmlns:a16="http://schemas.microsoft.com/office/drawing/2014/main" id="{99E2DEE3-7335-4BA9-87A2-5AC14A7EF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8239"/>
            <a:ext cx="12192000" cy="185720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Picture Placeholder 7" descr="Green, yellow, black and white tartan">
            <a:extLst>
              <a:ext uri="{FF2B5EF4-FFF2-40B4-BE49-F238E27FC236}">
                <a16:creationId xmlns="" xmlns:a16="http://schemas.microsoft.com/office/drawing/2014/main" id="{E4C06687-B8B5-493E-ACBB-4AFE15C96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0" descr="Green, yellow, black and white tartan">
            <a:extLst>
              <a:ext uri="{FF2B5EF4-FFF2-40B4-BE49-F238E27FC236}">
                <a16:creationId xmlns="" xmlns:a16="http://schemas.microsoft.com/office/drawing/2014/main" id="{1731029F-3C34-499C-982F-5B42D51B4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7859486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stripes background">
            <a:extLst>
              <a:ext uri="{FF2B5EF4-FFF2-40B4-BE49-F238E27FC236}">
                <a16:creationId xmlns="" xmlns:a16="http://schemas.microsoft.com/office/drawing/2014/main" id="{D128951E-5030-4C5A-B68A-CD8DD1F7F6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2"/>
            <a:ext cx="5334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tabLst/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4465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6" name="Picture Placeholder 8" descr="Green, yellow, black and white tartan">
            <a:extLst>
              <a:ext uri="{FF2B5EF4-FFF2-40B4-BE49-F238E27FC236}">
                <a16:creationId xmlns="" xmlns:a16="http://schemas.microsoft.com/office/drawing/2014/main" id="{0F2C2CA1-3BA3-4744-B86C-86CFC19D0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="" xmlns:a16="http://schemas.microsoft.com/office/drawing/2014/main" id="{276AE57A-004D-45B8-95EB-CEA4D8CD0000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762000" y="2608489"/>
            <a:ext cx="10668000" cy="280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Insert table here</a:t>
            </a:r>
          </a:p>
        </p:txBody>
      </p:sp>
      <p:pic>
        <p:nvPicPr>
          <p:cNvPr id="6" name="Picture Placeholder 11" descr="Green, yellow, black and white tartan">
            <a:extLst>
              <a:ext uri="{FF2B5EF4-FFF2-40B4-BE49-F238E27FC236}">
                <a16:creationId xmlns="" xmlns:a16="http://schemas.microsoft.com/office/drawing/2014/main" id="{DDE30C9B-25D9-452A-A58A-94AF1FB7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="" xmlns:a16="http://schemas.microsoft.com/office/drawing/2014/main" id="{A370CEF3-4A54-4DA4-9EB1-26D855A709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0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822457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="" xmlns:a16="http://schemas.microsoft.com/office/drawing/2014/main" id="{4830F1EE-0A1B-434F-BF70-A0FE7F06E4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2000" y="2330184"/>
            <a:ext cx="106680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="" xmlns:a16="http://schemas.microsoft.com/office/drawing/2014/main" id="{537346BD-CF82-49B2-97B6-80A3000DD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=""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=""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=""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19386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10" descr="Green, yellow, black and white tartan">
            <a:extLst>
              <a:ext uri="{FF2B5EF4-FFF2-40B4-BE49-F238E27FC236}">
                <a16:creationId xmlns="" xmlns:a16="http://schemas.microsoft.com/office/drawing/2014/main" id="{254DE245-A48A-4FD4-B53E-DBF8C64B4F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40" r="1140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background">
            <a:extLst>
              <a:ext uri="{FF2B5EF4-FFF2-40B4-BE49-F238E27FC236}">
                <a16:creationId xmlns="" xmlns:a16="http://schemas.microsoft.com/office/drawing/2014/main" id="{67950A00-B9D0-43DE-A195-32DC0E2C67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88" r:id="rId4"/>
    <p:sldLayoutId id="2147483704" r:id="rId5"/>
    <p:sldLayoutId id="2147483701" r:id="rId6"/>
    <p:sldLayoutId id="2147483691" r:id="rId7"/>
    <p:sldLayoutId id="2147483702" r:id="rId8"/>
    <p:sldLayoutId id="2147483703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414592"/>
            <a:ext cx="12192000" cy="1270304"/>
          </a:xfrm>
        </p:spPr>
        <p:txBody>
          <a:bodyPr anchor="ctr">
            <a:noAutofit/>
          </a:bodyPr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Sorting Algorithms</a:t>
            </a:r>
            <a:br>
              <a:rPr lang="en-US" altLang="en-US" dirty="0" smtClean="0"/>
            </a:br>
            <a:r>
              <a:rPr lang="en-US" altLang="en-US" dirty="0" smtClean="0"/>
              <a:t>Bubble, Selection &amp; Insertion sort</a:t>
            </a:r>
            <a:r>
              <a:rPr lang="en-US" altLang="en-US" dirty="0" smtClean="0">
                <a:solidFill>
                  <a:srgbClr val="C00000"/>
                </a:solidFill>
              </a:rPr>
              <a:t/>
            </a:r>
            <a:br>
              <a:rPr lang="en-US" altLang="en-US" dirty="0" smtClean="0">
                <a:solidFill>
                  <a:srgbClr val="C00000"/>
                </a:solidFill>
              </a:rPr>
            </a:br>
            <a:endParaRPr lang="en-US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402065"/>
            <a:ext cx="9388522" cy="646332"/>
          </a:xfrm>
        </p:spPr>
        <p:txBody>
          <a:bodyPr/>
          <a:lstStyle/>
          <a:p>
            <a:r>
              <a:rPr lang="en-US" dirty="0"/>
              <a:t>Bubble sort: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26492" y="1634149"/>
            <a:ext cx="10668000" cy="3352800"/>
          </a:xfrm>
        </p:spPr>
        <p:txBody>
          <a:bodyPr/>
          <a:lstStyle/>
          <a:p>
            <a:r>
              <a:rPr lang="en-US" dirty="0"/>
              <a:t>Pass 4 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 smtClean="0">
                <a:solidFill>
                  <a:srgbClr val="00B050"/>
                </a:solidFill>
              </a:rPr>
              <a:t>  2   </a:t>
            </a:r>
            <a:r>
              <a:rPr lang="en-US" dirty="0">
                <a:solidFill>
                  <a:srgbClr val="00B050"/>
                </a:solidFill>
              </a:rPr>
              <a:t>15  </a:t>
            </a:r>
            <a:r>
              <a:rPr lang="en-US" dirty="0"/>
              <a:t>1  17  20  25</a:t>
            </a:r>
          </a:p>
          <a:p>
            <a:pPr marL="34290"/>
            <a:r>
              <a:rPr lang="en-US" dirty="0"/>
              <a:t>             </a:t>
            </a:r>
            <a:r>
              <a:rPr lang="en-US" dirty="0" smtClean="0"/>
              <a:t> 2   </a:t>
            </a:r>
            <a:r>
              <a:rPr lang="en-US" dirty="0">
                <a:solidFill>
                  <a:srgbClr val="00B050"/>
                </a:solidFill>
              </a:rPr>
              <a:t>15  1  </a:t>
            </a:r>
            <a:r>
              <a:rPr lang="en-US" dirty="0"/>
              <a:t>17  20  25 </a:t>
            </a:r>
          </a:p>
          <a:p>
            <a:pPr marL="34290"/>
            <a:r>
              <a:rPr lang="en-US" dirty="0"/>
              <a:t>             </a:t>
            </a:r>
            <a:r>
              <a:rPr lang="en-US" dirty="0" smtClean="0"/>
              <a:t> 2   </a:t>
            </a:r>
            <a:r>
              <a:rPr lang="en-US" dirty="0"/>
              <a:t>1  </a:t>
            </a:r>
            <a:r>
              <a:rPr lang="en-US" dirty="0">
                <a:solidFill>
                  <a:srgbClr val="00B050"/>
                </a:solidFill>
              </a:rPr>
              <a:t>15  17  </a:t>
            </a:r>
            <a:r>
              <a:rPr lang="en-US" dirty="0"/>
              <a:t>20  25 </a:t>
            </a:r>
          </a:p>
          <a:p>
            <a:pPr marL="34290"/>
            <a:r>
              <a:rPr lang="en-US" dirty="0"/>
              <a:t>             </a:t>
            </a:r>
            <a:r>
              <a:rPr lang="en-US" dirty="0" smtClean="0"/>
              <a:t> 2   </a:t>
            </a:r>
            <a:r>
              <a:rPr lang="en-US" dirty="0"/>
              <a:t>1  </a:t>
            </a:r>
            <a:r>
              <a:rPr lang="en-US" dirty="0">
                <a:solidFill>
                  <a:srgbClr val="C00000"/>
                </a:solidFill>
              </a:rPr>
              <a:t>15  17  20  25 </a:t>
            </a:r>
          </a:p>
          <a:p>
            <a:r>
              <a:rPr lang="en-US" dirty="0"/>
              <a:t>Pass 5:    </a:t>
            </a:r>
            <a:r>
              <a:rPr lang="en-US" dirty="0">
                <a:solidFill>
                  <a:srgbClr val="00B050"/>
                </a:solidFill>
              </a:rPr>
              <a:t>2   1</a:t>
            </a:r>
            <a:r>
              <a:rPr lang="en-US" dirty="0"/>
              <a:t>  15  17  20  25 </a:t>
            </a:r>
          </a:p>
          <a:p>
            <a:r>
              <a:rPr lang="en-US" dirty="0"/>
              <a:t>               </a:t>
            </a:r>
            <a:r>
              <a:rPr lang="en-US" dirty="0" smtClean="0"/>
              <a:t>1   </a:t>
            </a:r>
            <a:r>
              <a:rPr lang="en-US" dirty="0">
                <a:solidFill>
                  <a:srgbClr val="00B050"/>
                </a:solidFill>
              </a:rPr>
              <a:t>2   15  </a:t>
            </a:r>
            <a:r>
              <a:rPr lang="en-US" dirty="0"/>
              <a:t>17  20 25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1   </a:t>
            </a:r>
            <a:r>
              <a:rPr lang="en-US" dirty="0"/>
              <a:t>2</a:t>
            </a:r>
            <a:r>
              <a:rPr lang="en-US" dirty="0">
                <a:solidFill>
                  <a:srgbClr val="00B050"/>
                </a:solidFill>
              </a:rPr>
              <a:t>   15  17</a:t>
            </a:r>
            <a:r>
              <a:rPr lang="en-US" dirty="0"/>
              <a:t>  20 25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1   </a:t>
            </a:r>
            <a:r>
              <a:rPr lang="en-US" dirty="0"/>
              <a:t>2   15  </a:t>
            </a:r>
            <a:r>
              <a:rPr lang="en-US" dirty="0">
                <a:solidFill>
                  <a:srgbClr val="00B050"/>
                </a:solidFill>
              </a:rPr>
              <a:t>17  20 </a:t>
            </a:r>
            <a:r>
              <a:rPr lang="en-US" dirty="0"/>
              <a:t>25</a:t>
            </a:r>
          </a:p>
          <a:p>
            <a:r>
              <a:rPr lang="en-US" dirty="0"/>
              <a:t>                </a:t>
            </a:r>
            <a:r>
              <a:rPr lang="en-US" dirty="0" smtClean="0">
                <a:solidFill>
                  <a:srgbClr val="C00000"/>
                </a:solidFill>
              </a:rPr>
              <a:t>1   </a:t>
            </a:r>
            <a:r>
              <a:rPr lang="en-US" dirty="0">
                <a:solidFill>
                  <a:srgbClr val="C00000"/>
                </a:solidFill>
              </a:rPr>
              <a:t>2   15  17  20 25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Bubble sort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000" y="1593205"/>
            <a:ext cx="10668000" cy="3352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Time consuming operations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compares, swaps.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Compares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a </a:t>
            </a:r>
            <a:r>
              <a:rPr lang="en-US" altLang="zh-TW" sz="2000" i="1" dirty="0">
                <a:ea typeface="新細明體" pitchFamily="18" charset="-120"/>
              </a:rPr>
              <a:t>for </a:t>
            </a:r>
            <a:r>
              <a:rPr lang="en-US" altLang="zh-TW" sz="2000" dirty="0">
                <a:ea typeface="新細明體" pitchFamily="18" charset="-120"/>
              </a:rPr>
              <a:t>loop embedded inside a </a:t>
            </a:r>
            <a:r>
              <a:rPr lang="en-US" altLang="zh-TW" sz="2000" i="1" dirty="0">
                <a:ea typeface="新細明體" pitchFamily="18" charset="-120"/>
              </a:rPr>
              <a:t>for </a:t>
            </a:r>
            <a:r>
              <a:rPr lang="en-US" altLang="zh-TW" sz="2000" dirty="0">
                <a:ea typeface="新細明體" pitchFamily="18" charset="-120"/>
              </a:rPr>
              <a:t>loop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(n-1)+(n-2)+(n-3) …+1 , or O(n</a:t>
            </a:r>
            <a:r>
              <a:rPr lang="en-US" altLang="zh-TW" sz="2000" baseline="30000" dirty="0">
                <a:ea typeface="新細明體" pitchFamily="18" charset="-120"/>
              </a:rPr>
              <a:t>2</a:t>
            </a:r>
            <a:r>
              <a:rPr lang="en-US" altLang="zh-TW" sz="2000" dirty="0">
                <a:ea typeface="新細明體" pitchFamily="18" charset="-12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Swaps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inside a conditional -&gt; #swaps data dependent !!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Best Case 0, or O(1)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Worst Case (n-1)+(n-2)+(n-3) …+1 , or O(n</a:t>
            </a:r>
            <a:r>
              <a:rPr lang="en-US" altLang="zh-TW" sz="2000" baseline="30000" dirty="0">
                <a:ea typeface="新細明體" pitchFamily="18" charset="-120"/>
              </a:rPr>
              <a:t>2</a:t>
            </a:r>
            <a:r>
              <a:rPr lang="en-US" altLang="zh-TW" sz="2000" dirty="0">
                <a:ea typeface="新細明體" pitchFamily="18" charset="-12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Average Case O(n</a:t>
            </a:r>
            <a:r>
              <a:rPr lang="en-US" altLang="zh-TW" sz="2000" baseline="30000" dirty="0">
                <a:ea typeface="新細明體" pitchFamily="18" charset="-120"/>
              </a:rPr>
              <a:t>2</a:t>
            </a:r>
            <a:r>
              <a:rPr lang="en-US" altLang="zh-TW" sz="2000" dirty="0">
                <a:ea typeface="新細明體" pitchFamily="18" charset="-12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01" y="388418"/>
            <a:ext cx="10591800" cy="646332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48101" y="1729682"/>
            <a:ext cx="10668000" cy="3352800"/>
          </a:xfrm>
        </p:spPr>
        <p:txBody>
          <a:bodyPr/>
          <a:lstStyle/>
          <a:p>
            <a:pPr algn="just"/>
            <a:r>
              <a:rPr lang="en-US" dirty="0"/>
              <a:t>The general idea of the selection sort is that for each slot, find the element that belongs there.</a:t>
            </a:r>
          </a:p>
          <a:p>
            <a:pPr algn="just"/>
            <a:r>
              <a:rPr lang="en-US" dirty="0"/>
              <a:t>The selection sort improves on the bubble sort by reducing the number of swaps.</a:t>
            </a:r>
          </a:p>
          <a:p>
            <a:pPr algn="just"/>
            <a:r>
              <a:rPr lang="en-US" dirty="0"/>
              <a:t>The number of comparisons remains the same that is to sort N items you make N-1 passes through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85800" y="1852513"/>
            <a:ext cx="10668000" cy="3352800"/>
          </a:xfrm>
        </p:spPr>
        <p:txBody>
          <a:bodyPr/>
          <a:lstStyle/>
          <a:p>
            <a:pPr algn="just"/>
            <a:r>
              <a:rPr lang="en-US" sz="2400" dirty="0"/>
              <a:t>The operation in each pass is as follows: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/>
              <a:t>First find the smallest element in the list and swap it with the element in the first position.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/>
              <a:t>On the second pass you scan through just the first N-1 entries. Then find the second smallest element in the list and swap it in the element in the second position.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/>
              <a:t>This process is repeated, with one item being placed in its correct location each time.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/>
              <a:t>After N-1 passes, the entire collection of data is sorted.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330954"/>
            <a:ext cx="10591800" cy="646332"/>
          </a:xfrm>
        </p:spPr>
        <p:txBody>
          <a:bodyPr/>
          <a:lstStyle/>
          <a:p>
            <a:r>
              <a:rPr lang="en-US" dirty="0" smtClean="0"/>
              <a:t>Selection Sort-Example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41158" y="977286"/>
            <a:ext cx="10668000" cy="4102700"/>
          </a:xfrm>
        </p:spPr>
        <p:txBody>
          <a:bodyPr/>
          <a:lstStyle/>
          <a:p>
            <a:r>
              <a:rPr lang="en-US" dirty="0"/>
              <a:t>Suppose the following numbers are stored in an array A:</a:t>
            </a:r>
          </a:p>
          <a:p>
            <a:pPr lvl="3"/>
            <a:r>
              <a:rPr lang="en-US" dirty="0"/>
              <a:t>		</a:t>
            </a:r>
            <a:endParaRPr lang="en-US" sz="3000" dirty="0"/>
          </a:p>
          <a:p>
            <a:pPr lvl="3"/>
            <a:endParaRPr lang="en-US" sz="3000" dirty="0"/>
          </a:p>
          <a:p>
            <a:pPr marL="342900" lvl="1" indent="-342900"/>
            <a:r>
              <a:rPr lang="en-US" dirty="0"/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88324"/>
              </p:ext>
            </p:extLst>
          </p:nvPr>
        </p:nvGraphicFramePr>
        <p:xfrm>
          <a:off x="1310105" y="1569897"/>
          <a:ext cx="8128000" cy="370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50232" y="2172706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buNone/>
            </a:pPr>
            <a:r>
              <a:rPr lang="en-US" dirty="0"/>
              <a:t>	Pass 1: </a:t>
            </a:r>
            <a:r>
              <a:rPr lang="en-US" u="sng" dirty="0"/>
              <a:t>77</a:t>
            </a:r>
            <a:r>
              <a:rPr lang="en-US" dirty="0"/>
              <a:t>,33,44,</a:t>
            </a:r>
            <a:r>
              <a:rPr lang="en-US" u="sng" dirty="0"/>
              <a:t>11</a:t>
            </a:r>
            <a:r>
              <a:rPr lang="en-US" dirty="0"/>
              <a:t>,88,22,66,55</a:t>
            </a:r>
          </a:p>
          <a:p>
            <a:pPr marL="342900" lvl="1" indent="-34290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Pass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1: </a:t>
            </a:r>
            <a:r>
              <a:rPr lang="en-US" sz="2000" u="sng" dirty="0">
                <a:solidFill>
                  <a:srgbClr val="C00000"/>
                </a:solidFill>
                <a:latin typeface="+mn-lt"/>
              </a:rPr>
              <a:t>77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,33,44,</a:t>
            </a:r>
            <a:r>
              <a:rPr lang="en-US" sz="2000" u="sng" dirty="0">
                <a:solidFill>
                  <a:srgbClr val="C00000"/>
                </a:solidFill>
                <a:latin typeface="+mn-lt"/>
              </a:rPr>
              <a:t>11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,88,22,66,55</a:t>
            </a:r>
          </a:p>
          <a:p>
            <a:pPr marL="342900" lvl="1" indent="-34290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Pass 2: 11,</a:t>
            </a:r>
            <a:r>
              <a:rPr lang="en-US" sz="2000" u="sng" dirty="0">
                <a:solidFill>
                  <a:srgbClr val="C00000"/>
                </a:solidFill>
                <a:latin typeface="+mn-lt"/>
              </a:rPr>
              <a:t>33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,44,77,88,</a:t>
            </a:r>
            <a:r>
              <a:rPr lang="en-US" sz="2000" u="sng" dirty="0">
                <a:solidFill>
                  <a:srgbClr val="C00000"/>
                </a:solidFill>
                <a:latin typeface="+mn-lt"/>
              </a:rPr>
              <a:t>22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,66,55</a:t>
            </a:r>
          </a:p>
          <a:p>
            <a:pPr marL="342900" lvl="1" indent="-34290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Pass 3: 11,22,</a:t>
            </a:r>
            <a:r>
              <a:rPr lang="en-US" sz="2000" u="sng" dirty="0">
                <a:solidFill>
                  <a:srgbClr val="C00000"/>
                </a:solidFill>
                <a:latin typeface="+mn-lt"/>
              </a:rPr>
              <a:t>44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,77,88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,</a:t>
            </a:r>
            <a:r>
              <a:rPr lang="en-US" sz="2000" u="sng" dirty="0">
                <a:solidFill>
                  <a:srgbClr val="C00000"/>
                </a:solidFill>
                <a:latin typeface="+mn-lt"/>
              </a:rPr>
              <a:t>33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,66,55</a:t>
            </a:r>
          </a:p>
          <a:p>
            <a:pPr marL="342900" lvl="1" indent="-34290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Pass 4: 11,22,33,</a:t>
            </a:r>
            <a:r>
              <a:rPr lang="en-US" sz="2000" u="sng" dirty="0">
                <a:solidFill>
                  <a:srgbClr val="C00000"/>
                </a:solidFill>
                <a:latin typeface="+mn-lt"/>
              </a:rPr>
              <a:t>77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,88</a:t>
            </a:r>
            <a:r>
              <a:rPr lang="en-US" sz="2000" u="sng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2000" u="sng" dirty="0">
                <a:solidFill>
                  <a:srgbClr val="C00000"/>
                </a:solidFill>
                <a:latin typeface="+mn-lt"/>
              </a:rPr>
              <a:t>44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,66,55</a:t>
            </a:r>
          </a:p>
          <a:p>
            <a:pPr marL="342900" lvl="1" indent="-34290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Pass 5: 11,22,33,44,</a:t>
            </a:r>
            <a:r>
              <a:rPr lang="en-US" sz="2000" u="sng" dirty="0">
                <a:solidFill>
                  <a:srgbClr val="C00000"/>
                </a:solidFill>
                <a:latin typeface="+mn-lt"/>
              </a:rPr>
              <a:t>88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,77,66,</a:t>
            </a:r>
            <a:r>
              <a:rPr lang="en-US" sz="2000" u="sng" dirty="0">
                <a:solidFill>
                  <a:srgbClr val="C00000"/>
                </a:solidFill>
                <a:latin typeface="+mn-lt"/>
              </a:rPr>
              <a:t>55</a:t>
            </a:r>
          </a:p>
          <a:p>
            <a:pPr marL="342900" lvl="1" indent="-34290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Pass 6: 11,22,33,44,55,</a:t>
            </a:r>
            <a:r>
              <a:rPr lang="en-US" sz="2000" u="sng" dirty="0">
                <a:solidFill>
                  <a:srgbClr val="C00000"/>
                </a:solidFill>
                <a:latin typeface="+mn-lt"/>
              </a:rPr>
              <a:t>77</a:t>
            </a:r>
            <a:r>
              <a:rPr lang="en-US" sz="2000" u="sng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2000" u="sng" dirty="0">
                <a:solidFill>
                  <a:srgbClr val="C00000"/>
                </a:solidFill>
                <a:latin typeface="+mn-lt"/>
              </a:rPr>
              <a:t>66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,88</a:t>
            </a:r>
          </a:p>
          <a:p>
            <a:pPr marL="342900" lvl="1" indent="-34290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Pass 7: </a:t>
            </a:r>
            <a:r>
              <a:rPr lang="en-US" sz="2000" b="1" dirty="0">
                <a:solidFill>
                  <a:srgbClr val="00B050"/>
                </a:solidFill>
                <a:latin typeface="+mn-lt"/>
              </a:rPr>
              <a:t>11,22,33,44,55,66,77,88</a:t>
            </a:r>
          </a:p>
          <a:p>
            <a:pPr marL="342900" lvl="1" indent="-34290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	</a:t>
            </a:r>
            <a:endParaRPr lang="en-US" sz="2000" u="sng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04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92" y="292884"/>
            <a:ext cx="10591800" cy="646332"/>
          </a:xfrm>
        </p:spPr>
        <p:txBody>
          <a:bodyPr/>
          <a:lstStyle/>
          <a:p>
            <a:r>
              <a:rPr lang="en-US" dirty="0" smtClean="0"/>
              <a:t>Selection sort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07410" y="1265659"/>
            <a:ext cx="10668000" cy="4766652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Selection sort (A)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=0;i&lt;=n-1;i++)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min=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(j=i+1;j&lt;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(A[j]&lt;A[min])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min=j;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swap (A[min],A[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Selection Sort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485671"/>
              </p:ext>
            </p:extLst>
          </p:nvPr>
        </p:nvGraphicFramePr>
        <p:xfrm>
          <a:off x="2206866" y="2330184"/>
          <a:ext cx="5882186" cy="1119117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941093"/>
                <a:gridCol w="2941093"/>
              </a:tblGrid>
              <a:tr h="406952"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Worst Case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1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O(n</a:t>
                      </a:r>
                      <a:r>
                        <a:rPr lang="en-US" sz="1800" b="1" baseline="30000" dirty="0" smtClean="0"/>
                        <a:t>2</a:t>
                      </a:r>
                      <a:r>
                        <a:rPr lang="en-US" sz="1800" b="1" dirty="0" smtClean="0"/>
                        <a:t>)</a:t>
                      </a:r>
                    </a:p>
                    <a:p>
                      <a:endParaRPr 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O(n</a:t>
                      </a:r>
                      <a:r>
                        <a:rPr lang="en-US" sz="1800" b="1" baseline="30000" dirty="0" smtClean="0"/>
                        <a:t>2</a:t>
                      </a:r>
                      <a:r>
                        <a:rPr lang="en-US" sz="1800" b="1" dirty="0" smtClean="0"/>
                        <a:t>)</a:t>
                      </a:r>
                    </a:p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1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83" y="402065"/>
            <a:ext cx="10591800" cy="646332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57283" y="1675091"/>
            <a:ext cx="10668000" cy="3352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Idea: like sorting a hand of playing cards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Start with an empty left hand and the cards facing down on the table.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Remove one card at a time from the table, and insert it into the correct position in the left hand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compare it with each of the cards already in the hand, from right to left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cards held in the left hand are sorted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these cards were originally the top cards of the pile on the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9902"/>
            <a:ext cx="10591800" cy="646332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990033"/>
                </a:solidFill>
              </a:rPr>
              <a:t>To insert 12, we need to make room for it by moving first 36 and then 24.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52" y="2506838"/>
            <a:ext cx="3322608" cy="29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64" y="1918955"/>
            <a:ext cx="3883489" cy="29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949" y="361122"/>
            <a:ext cx="10591800" cy="646332"/>
          </a:xfrm>
        </p:spPr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61749" y="1702387"/>
            <a:ext cx="10668000" cy="3352800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Refers to the operation of arranging the data in some given order, such as increasing or decreasing.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For Example let A be a list of n numbers then:</a:t>
            </a:r>
          </a:p>
          <a:p>
            <a:pPr lvl="1"/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A[1]&lt;A[2]&lt;A[3]&lt;…………..A[n]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916" y="4609349"/>
            <a:ext cx="2517866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7" y="1918955"/>
            <a:ext cx="3883489" cy="29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5" name="Text Box 14"/>
          <p:cNvSpPr txBox="1">
            <a:spLocks noGrp="1" noChangeArrowheads="1"/>
          </p:cNvSpPr>
          <p:nvPr>
            <p:ph sz="quarter" idx="15"/>
          </p:nvPr>
        </p:nvSpPr>
        <p:spPr bwMode="auto">
          <a:xfrm>
            <a:off x="2945642" y="1995267"/>
            <a:ext cx="10668000" cy="88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14350" indent="-514350">
              <a:buAutoNum type="arabicPlain" startAt="5"/>
            </a:pPr>
            <a:r>
              <a:rPr lang="en-US" sz="2000" dirty="0" smtClean="0"/>
              <a:t>2      </a:t>
            </a:r>
            <a:r>
              <a:rPr lang="en-US" sz="2000" dirty="0"/>
              <a:t>4      6      1      </a:t>
            </a:r>
            <a:r>
              <a:rPr lang="en-US" sz="2000" dirty="0" smtClean="0"/>
              <a:t>3</a:t>
            </a:r>
          </a:p>
          <a:p>
            <a:endParaRPr lang="en-US" sz="2800" dirty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867150" y="149542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array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0195" y="2437952"/>
            <a:ext cx="577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D0111"/>
                </a:solidFill>
              </a:rPr>
              <a:t>at each iteration, the array is divided in two sub-arrays: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195" y="2991282"/>
            <a:ext cx="6189538" cy="17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43" y="308001"/>
            <a:ext cx="10591800" cy="646332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971753" y="1526416"/>
            <a:ext cx="3665610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199" y="1078633"/>
            <a:ext cx="2267909" cy="45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23900" y="1920751"/>
            <a:ext cx="10668000" cy="3352800"/>
          </a:xfrm>
        </p:spPr>
        <p:txBody>
          <a:bodyPr/>
          <a:lstStyle/>
          <a:p>
            <a:r>
              <a:rPr lang="en-US" sz="2400" dirty="0"/>
              <a:t>The operation in each pass is as follows: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A[1 ] by itself is sorted.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A[2] is inserted either before A[1] or after A[1] so that A[1] and A[2] are sorted.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A[N] is inserted into its proper place in A[1],A[2]…A[N-1] so that A[1],A[2]…A[N] is sorted.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215" y="443009"/>
            <a:ext cx="10591800" cy="646332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89045" y="1292953"/>
            <a:ext cx="10668000" cy="4602880"/>
          </a:xfrm>
        </p:spPr>
        <p:txBody>
          <a:bodyPr/>
          <a:lstStyle/>
          <a:p>
            <a:r>
              <a:rPr lang="en-US" dirty="0"/>
              <a:t>Suppose the following numbers are stored in an array A:</a:t>
            </a:r>
          </a:p>
          <a:p>
            <a:r>
              <a:rPr lang="en-US" dirty="0"/>
              <a:t>			</a:t>
            </a:r>
          </a:p>
          <a:p>
            <a:endParaRPr lang="en-US" dirty="0" smtClean="0"/>
          </a:p>
          <a:p>
            <a:r>
              <a:rPr lang="en-US" dirty="0" smtClean="0"/>
              <a:t>Pass </a:t>
            </a:r>
            <a:r>
              <a:rPr lang="en-US" dirty="0"/>
              <a:t>1:</a:t>
            </a:r>
            <a:r>
              <a:rPr lang="en-US" u="sng" dirty="0">
                <a:solidFill>
                  <a:srgbClr val="C00000"/>
                </a:solidFill>
              </a:rPr>
              <a:t>77</a:t>
            </a:r>
            <a:r>
              <a:rPr lang="en-US" dirty="0"/>
              <a:t>,33,44,11,88,22,66,55</a:t>
            </a:r>
          </a:p>
          <a:p>
            <a:r>
              <a:rPr lang="en-US" dirty="0"/>
              <a:t>Pass 2:77,</a:t>
            </a:r>
            <a:r>
              <a:rPr lang="en-US" u="sng" dirty="0">
                <a:solidFill>
                  <a:srgbClr val="C00000"/>
                </a:solidFill>
              </a:rPr>
              <a:t>33</a:t>
            </a:r>
            <a:r>
              <a:rPr lang="en-US" dirty="0"/>
              <a:t>,44,11,88,22,66,55</a:t>
            </a:r>
          </a:p>
          <a:p>
            <a:r>
              <a:rPr lang="en-US" dirty="0"/>
              <a:t>Pass 3:33,77,</a:t>
            </a:r>
            <a:r>
              <a:rPr lang="en-US" u="sng" dirty="0">
                <a:solidFill>
                  <a:srgbClr val="C00000"/>
                </a:solidFill>
              </a:rPr>
              <a:t>44</a:t>
            </a:r>
            <a:r>
              <a:rPr lang="en-US" dirty="0"/>
              <a:t>,11,88,22,66,55</a:t>
            </a:r>
          </a:p>
          <a:p>
            <a:r>
              <a:rPr lang="en-US" dirty="0"/>
              <a:t>Pass 4:33,44,77,</a:t>
            </a:r>
            <a:r>
              <a:rPr lang="en-US" u="sng" dirty="0">
                <a:solidFill>
                  <a:srgbClr val="C00000"/>
                </a:solidFill>
              </a:rPr>
              <a:t>11</a:t>
            </a:r>
            <a:r>
              <a:rPr lang="en-US" dirty="0"/>
              <a:t>,88,22,66,55</a:t>
            </a:r>
          </a:p>
          <a:p>
            <a:r>
              <a:rPr lang="en-US" dirty="0"/>
              <a:t>Pass 5:11,33,44,77,88,</a:t>
            </a:r>
            <a:r>
              <a:rPr lang="en-US" u="sng" dirty="0">
                <a:solidFill>
                  <a:srgbClr val="C00000"/>
                </a:solidFill>
              </a:rPr>
              <a:t>22</a:t>
            </a:r>
            <a:r>
              <a:rPr lang="en-US" dirty="0"/>
              <a:t>,66,55</a:t>
            </a:r>
          </a:p>
          <a:p>
            <a:r>
              <a:rPr lang="en-US" dirty="0"/>
              <a:t>Pass 6:11,22,33,44,77,88,</a:t>
            </a:r>
            <a:r>
              <a:rPr lang="en-US" u="sng" dirty="0">
                <a:solidFill>
                  <a:srgbClr val="C00000"/>
                </a:solidFill>
              </a:rPr>
              <a:t>66</a:t>
            </a:r>
            <a:r>
              <a:rPr lang="en-US" dirty="0"/>
              <a:t>,55</a:t>
            </a:r>
          </a:p>
          <a:p>
            <a:r>
              <a:rPr lang="en-US" dirty="0"/>
              <a:t>Pass 7:11,22,33,44,66,77,88,</a:t>
            </a:r>
            <a:r>
              <a:rPr lang="en-US" u="sng" dirty="0">
                <a:solidFill>
                  <a:srgbClr val="C00000"/>
                </a:solidFill>
              </a:rPr>
              <a:t>55</a:t>
            </a:r>
          </a:p>
          <a:p>
            <a:r>
              <a:rPr lang="en-US" dirty="0"/>
              <a:t>Pass 8:</a:t>
            </a:r>
            <a:r>
              <a:rPr lang="en-US" b="1" dirty="0">
                <a:solidFill>
                  <a:srgbClr val="00B050"/>
                </a:solidFill>
              </a:rPr>
              <a:t>11,22,33,44,55,66,77,88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82707"/>
              </p:ext>
            </p:extLst>
          </p:nvPr>
        </p:nvGraphicFramePr>
        <p:xfrm>
          <a:off x="2047085" y="1924739"/>
          <a:ext cx="8128000" cy="370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6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58" y="286394"/>
            <a:ext cx="10591800" cy="646332"/>
          </a:xfrm>
        </p:spPr>
        <p:txBody>
          <a:bodyPr/>
          <a:lstStyle/>
          <a:p>
            <a:r>
              <a:rPr lang="en-US" dirty="0" smtClean="0"/>
              <a:t>Insertion Sort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19183" y="1074589"/>
            <a:ext cx="10668000" cy="33528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Insertion sort (A)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=1;i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&lt;=n-1;i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key=A[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j=i-1;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(j&gt;=0 &amp;&amp; A[j]&gt;key)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A[j+1]=A[j];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j--;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A[j+1]=key;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4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49" y="265588"/>
            <a:ext cx="10591800" cy="646332"/>
          </a:xfrm>
        </p:spPr>
        <p:txBody>
          <a:bodyPr/>
          <a:lstStyle/>
          <a:p>
            <a:r>
              <a:rPr lang="en-US" dirty="0" smtClean="0"/>
              <a:t>Complexity of Insertion Sort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49325582"/>
              </p:ext>
            </p:extLst>
          </p:nvPr>
        </p:nvGraphicFramePr>
        <p:xfrm>
          <a:off x="2142698" y="1924333"/>
          <a:ext cx="5882186" cy="1119117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941093"/>
                <a:gridCol w="2941093"/>
              </a:tblGrid>
              <a:tr h="406952"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Worst Case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1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O(n</a:t>
                      </a:r>
                      <a:r>
                        <a:rPr lang="en-US" sz="1800" b="1" baseline="30000" dirty="0" smtClean="0"/>
                        <a:t>2</a:t>
                      </a:r>
                      <a:r>
                        <a:rPr lang="en-US" sz="1800" b="1" dirty="0" smtClean="0"/>
                        <a:t>)</a:t>
                      </a:r>
                    </a:p>
                    <a:p>
                      <a:endParaRPr 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O(n</a:t>
                      </a:r>
                      <a:r>
                        <a:rPr lang="en-US" sz="1800" b="1" baseline="30000" dirty="0" smtClean="0"/>
                        <a:t>2</a:t>
                      </a:r>
                      <a:r>
                        <a:rPr lang="en-US" sz="1800" b="1" dirty="0" smtClean="0"/>
                        <a:t>)</a:t>
                      </a:r>
                    </a:p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7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5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19" y="313006"/>
            <a:ext cx="6477000" cy="1189038"/>
          </a:xfrm>
        </p:spPr>
        <p:txBody>
          <a:bodyPr/>
          <a:lstStyle/>
          <a:p>
            <a:r>
              <a:rPr lang="en-US" dirty="0" smtClean="0"/>
              <a:t>Sorting </a:t>
            </a:r>
            <a:r>
              <a:rPr lang="en-US" dirty="0"/>
              <a:t>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1519" y="1502044"/>
            <a:ext cx="6477000" cy="448030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Some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of the sorting techniques used to arrange data are as follows :</a:t>
            </a:r>
          </a:p>
          <a:p>
            <a:pPr marL="5143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Bubble sort</a:t>
            </a:r>
          </a:p>
          <a:p>
            <a:pPr marL="5143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Selection sort</a:t>
            </a:r>
          </a:p>
          <a:p>
            <a:pPr marL="5143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Insertion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82" y="304137"/>
            <a:ext cx="10591800" cy="646332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90887" y="1126786"/>
            <a:ext cx="10668000" cy="456054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The general idea of the bubble sort is that each element is compared to all the elements in the data.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The bubble sort algorithm requires </a:t>
            </a:r>
            <a:r>
              <a:rPr lang="en-US" i="1" dirty="0">
                <a:solidFill>
                  <a:schemeClr val="tx2">
                    <a:lumMod val="25000"/>
                  </a:schemeClr>
                </a:solidFill>
              </a:rPr>
              <a:t>N-1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passes to sort N items of data.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The bubble sort is notoriously slow, but it is conceptually the simplest of the sorting algorithms.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The result of the first pass is that the largest item is in the last location of the array.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The result of the second pass is that the second largest item is in the second last location of the array.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etc.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After N passes, the entire array is sorted.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59" y="320179"/>
            <a:ext cx="10591800" cy="646332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07159" y="1634148"/>
            <a:ext cx="10668000" cy="33528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The operation in each pass is as follows: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First, the values in the first two locations are compared. If necessary the values are exchanged, so that the largest one is last.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Then, the values in the second and third locations are compared. If necessary the values are exchanged, so that again the largest one is last.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This process repeats to the end of the array.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In effect, the largest item bubbles its way towards the top. It keeps on going until either it reaches the top and the pass ends. 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If a complete pass is made without any exchanges being made, the data must already be sorted.</a:t>
            </a:r>
          </a:p>
          <a:p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364176127"/>
              </p:ext>
            </p:extLst>
          </p:nvPr>
        </p:nvGraphicFramePr>
        <p:xfrm>
          <a:off x="1430740" y="1678675"/>
          <a:ext cx="3113964" cy="36752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93615"/>
                <a:gridCol w="486833"/>
                <a:gridCol w="448397"/>
                <a:gridCol w="397764"/>
                <a:gridCol w="504967"/>
                <a:gridCol w="682388"/>
              </a:tblGrid>
              <a:tr h="3675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102707"/>
              </p:ext>
            </p:extLst>
          </p:nvPr>
        </p:nvGraphicFramePr>
        <p:xfrm>
          <a:off x="1419367" y="2267804"/>
          <a:ext cx="3113964" cy="36752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93615"/>
                <a:gridCol w="486833"/>
                <a:gridCol w="448397"/>
                <a:gridCol w="559263"/>
                <a:gridCol w="343468"/>
                <a:gridCol w="682388"/>
              </a:tblGrid>
              <a:tr h="3675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37490"/>
              </p:ext>
            </p:extLst>
          </p:nvPr>
        </p:nvGraphicFramePr>
        <p:xfrm>
          <a:off x="1394346" y="2897876"/>
          <a:ext cx="3113964" cy="36752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93615"/>
                <a:gridCol w="486833"/>
                <a:gridCol w="448397"/>
                <a:gridCol w="559263"/>
                <a:gridCol w="516340"/>
                <a:gridCol w="509516"/>
              </a:tblGrid>
              <a:tr h="3675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805088"/>
              </p:ext>
            </p:extLst>
          </p:nvPr>
        </p:nvGraphicFramePr>
        <p:xfrm>
          <a:off x="1396621" y="3527947"/>
          <a:ext cx="3113964" cy="36752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93615"/>
                <a:gridCol w="486833"/>
                <a:gridCol w="448397"/>
                <a:gridCol w="559263"/>
                <a:gridCol w="516340"/>
                <a:gridCol w="509516"/>
              </a:tblGrid>
              <a:tr h="3675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450756"/>
              </p:ext>
            </p:extLst>
          </p:nvPr>
        </p:nvGraphicFramePr>
        <p:xfrm>
          <a:off x="1385248" y="4089780"/>
          <a:ext cx="3113964" cy="36752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93615"/>
                <a:gridCol w="486833"/>
                <a:gridCol w="448397"/>
                <a:gridCol w="559263"/>
                <a:gridCol w="516340"/>
                <a:gridCol w="509516"/>
              </a:tblGrid>
              <a:tr h="3675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164612"/>
              </p:ext>
            </p:extLst>
          </p:nvPr>
        </p:nvGraphicFramePr>
        <p:xfrm>
          <a:off x="1360228" y="4610670"/>
          <a:ext cx="3113964" cy="36752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93615"/>
                <a:gridCol w="486833"/>
                <a:gridCol w="448397"/>
                <a:gridCol w="559263"/>
                <a:gridCol w="516340"/>
                <a:gridCol w="509516"/>
              </a:tblGrid>
              <a:tr h="3675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7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000" y="1811569"/>
            <a:ext cx="10668000" cy="33528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Bubble sort (A)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(pass=1;pass&lt;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(c=1;c&lt;=(n-pass);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(A[c]&gt;A[c+1])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swap (A[c], A[c+1])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</a:t>
            </a:r>
            <a:r>
              <a:rPr lang="en-US" dirty="0" smtClean="0"/>
              <a:t>sort: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85800" y="1852512"/>
            <a:ext cx="10668000" cy="3352800"/>
          </a:xfrm>
        </p:spPr>
        <p:txBody>
          <a:bodyPr/>
          <a:lstStyle/>
          <a:p>
            <a:r>
              <a:rPr lang="en-US" dirty="0"/>
              <a:t>Pass 1 :   </a:t>
            </a:r>
            <a:r>
              <a:rPr lang="en-US" dirty="0">
                <a:solidFill>
                  <a:srgbClr val="00B050"/>
                </a:solidFill>
              </a:rPr>
              <a:t>25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15</a:t>
            </a:r>
            <a:r>
              <a:rPr lang="en-US" dirty="0"/>
              <a:t> 10 2 17  1</a:t>
            </a:r>
          </a:p>
          <a:p>
            <a:r>
              <a:rPr lang="en-US" dirty="0"/>
              <a:t>                15  </a:t>
            </a:r>
            <a:r>
              <a:rPr lang="en-US" dirty="0">
                <a:solidFill>
                  <a:srgbClr val="00B050"/>
                </a:solidFill>
              </a:rPr>
              <a:t>25 20 </a:t>
            </a:r>
            <a:r>
              <a:rPr lang="en-US" dirty="0"/>
              <a:t>2 17  1</a:t>
            </a:r>
          </a:p>
          <a:p>
            <a:r>
              <a:rPr lang="en-US" dirty="0"/>
              <a:t>                 15  20 </a:t>
            </a:r>
            <a:r>
              <a:rPr lang="en-US" dirty="0">
                <a:solidFill>
                  <a:srgbClr val="00B050"/>
                </a:solidFill>
              </a:rPr>
              <a:t>25 2</a:t>
            </a:r>
            <a:r>
              <a:rPr lang="en-US" dirty="0"/>
              <a:t> 17 1</a:t>
            </a:r>
          </a:p>
          <a:p>
            <a:r>
              <a:rPr lang="en-US" dirty="0"/>
              <a:t>                 15  20 2</a:t>
            </a:r>
            <a:r>
              <a:rPr lang="en-US" dirty="0">
                <a:solidFill>
                  <a:srgbClr val="00B050"/>
                </a:solidFill>
              </a:rPr>
              <a:t> 25 17</a:t>
            </a:r>
            <a:r>
              <a:rPr lang="en-US" dirty="0"/>
              <a:t> 1</a:t>
            </a:r>
          </a:p>
          <a:p>
            <a:r>
              <a:rPr lang="en-US" dirty="0"/>
              <a:t>                 15 20 2 17 </a:t>
            </a:r>
            <a:r>
              <a:rPr lang="en-US" dirty="0">
                <a:solidFill>
                  <a:srgbClr val="00B050"/>
                </a:solidFill>
              </a:rPr>
              <a:t>25 1</a:t>
            </a:r>
          </a:p>
          <a:p>
            <a:r>
              <a:rPr lang="en-US" dirty="0">
                <a:solidFill>
                  <a:srgbClr val="00B050"/>
                </a:solidFill>
              </a:rPr>
              <a:t>                  </a:t>
            </a:r>
            <a:r>
              <a:rPr lang="en-US" dirty="0"/>
              <a:t>15 20 2 17 1 </a:t>
            </a:r>
            <a:r>
              <a:rPr lang="en-US" dirty="0">
                <a:solidFill>
                  <a:srgbClr val="FF0000"/>
                </a:solidFill>
              </a:rPr>
              <a:t>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01" y="127001"/>
            <a:ext cx="10591800" cy="646332"/>
          </a:xfrm>
        </p:spPr>
        <p:txBody>
          <a:bodyPr/>
          <a:lstStyle/>
          <a:p>
            <a:r>
              <a:rPr lang="en-US" dirty="0"/>
              <a:t>Bubble sort: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48101" y="1088238"/>
            <a:ext cx="10668000" cy="3352800"/>
          </a:xfrm>
        </p:spPr>
        <p:txBody>
          <a:bodyPr/>
          <a:lstStyle/>
          <a:p>
            <a:r>
              <a:rPr lang="en-US" dirty="0"/>
              <a:t>Pass2: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15  </a:t>
            </a:r>
            <a:r>
              <a:rPr lang="en-US" dirty="0">
                <a:solidFill>
                  <a:srgbClr val="00B050"/>
                </a:solidFill>
              </a:rPr>
              <a:t>20  </a:t>
            </a:r>
            <a:r>
              <a:rPr lang="en-US" dirty="0"/>
              <a:t>2  17  1  25</a:t>
            </a:r>
          </a:p>
          <a:p>
            <a:r>
              <a:rPr lang="en-US" dirty="0"/>
              <a:t>              </a:t>
            </a:r>
            <a:r>
              <a:rPr lang="en-US" dirty="0" smtClean="0"/>
              <a:t>  </a:t>
            </a:r>
            <a:r>
              <a:rPr lang="en-US" dirty="0"/>
              <a:t>15  </a:t>
            </a:r>
            <a:r>
              <a:rPr lang="en-US" dirty="0">
                <a:solidFill>
                  <a:srgbClr val="00B050"/>
                </a:solidFill>
              </a:rPr>
              <a:t>20  2  </a:t>
            </a:r>
            <a:r>
              <a:rPr lang="en-US" dirty="0"/>
              <a:t>17  1  25</a:t>
            </a:r>
          </a:p>
          <a:p>
            <a:r>
              <a:rPr lang="en-US" dirty="0"/>
              <a:t>                15   2  </a:t>
            </a:r>
            <a:r>
              <a:rPr lang="en-US" dirty="0">
                <a:solidFill>
                  <a:srgbClr val="00B050"/>
                </a:solidFill>
              </a:rPr>
              <a:t>20  17  </a:t>
            </a:r>
            <a:r>
              <a:rPr lang="en-US" dirty="0"/>
              <a:t>1 25</a:t>
            </a:r>
          </a:p>
          <a:p>
            <a:r>
              <a:rPr lang="en-US" dirty="0"/>
              <a:t>                15  2   17  </a:t>
            </a:r>
            <a:r>
              <a:rPr lang="en-US" dirty="0">
                <a:solidFill>
                  <a:srgbClr val="00B050"/>
                </a:solidFill>
              </a:rPr>
              <a:t>20  1</a:t>
            </a:r>
            <a:r>
              <a:rPr lang="en-US" dirty="0"/>
              <a:t> 25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15  </a:t>
            </a:r>
            <a:r>
              <a:rPr lang="en-US" dirty="0"/>
              <a:t>2  17   1  </a:t>
            </a:r>
            <a:r>
              <a:rPr lang="en-US" dirty="0">
                <a:solidFill>
                  <a:srgbClr val="00B050"/>
                </a:solidFill>
              </a:rPr>
              <a:t>20  25</a:t>
            </a:r>
          </a:p>
          <a:p>
            <a:r>
              <a:rPr lang="en-US" dirty="0">
                <a:solidFill>
                  <a:srgbClr val="00B050"/>
                </a:solidFill>
              </a:rPr>
              <a:t>                 </a:t>
            </a:r>
            <a:r>
              <a:rPr lang="en-US" dirty="0" smtClean="0"/>
              <a:t>15 </a:t>
            </a:r>
            <a:r>
              <a:rPr lang="en-US" dirty="0"/>
              <a:t>2  17   1  </a:t>
            </a:r>
            <a:r>
              <a:rPr lang="en-US" dirty="0">
                <a:solidFill>
                  <a:srgbClr val="C00000"/>
                </a:solidFill>
              </a:rPr>
              <a:t>20  25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Pass 3</a:t>
            </a:r>
            <a:r>
              <a:rPr lang="en-US" dirty="0">
                <a:solidFill>
                  <a:srgbClr val="C00000"/>
                </a:solidFill>
              </a:rPr>
              <a:t>:    </a:t>
            </a:r>
            <a:r>
              <a:rPr lang="en-US" dirty="0">
                <a:solidFill>
                  <a:srgbClr val="00B050"/>
                </a:solidFill>
              </a:rPr>
              <a:t>15  2</a:t>
            </a:r>
            <a:r>
              <a:rPr lang="en-US" dirty="0"/>
              <a:t>  17   1  20 25</a:t>
            </a:r>
          </a:p>
          <a:p>
            <a:r>
              <a:rPr lang="en-US" dirty="0"/>
              <a:t>               </a:t>
            </a:r>
            <a:r>
              <a:rPr lang="en-US" dirty="0" smtClean="0"/>
              <a:t>2   </a:t>
            </a:r>
            <a:r>
              <a:rPr lang="en-US" dirty="0">
                <a:solidFill>
                  <a:srgbClr val="00B050"/>
                </a:solidFill>
              </a:rPr>
              <a:t>15  17  </a:t>
            </a:r>
            <a:r>
              <a:rPr lang="en-US" dirty="0"/>
              <a:t>1  20  25</a:t>
            </a:r>
          </a:p>
          <a:p>
            <a:r>
              <a:rPr lang="en-US" dirty="0"/>
              <a:t>               </a:t>
            </a:r>
            <a:r>
              <a:rPr lang="en-US" dirty="0" smtClean="0"/>
              <a:t>2    </a:t>
            </a:r>
            <a:r>
              <a:rPr lang="en-US" dirty="0"/>
              <a:t>15   </a:t>
            </a:r>
            <a:r>
              <a:rPr lang="en-US" dirty="0">
                <a:solidFill>
                  <a:srgbClr val="00B050"/>
                </a:solidFill>
              </a:rPr>
              <a:t>17  1  </a:t>
            </a:r>
            <a:r>
              <a:rPr lang="en-US" dirty="0"/>
              <a:t>20  25</a:t>
            </a:r>
          </a:p>
          <a:p>
            <a:r>
              <a:rPr lang="en-US" dirty="0"/>
              <a:t>               </a:t>
            </a:r>
            <a:r>
              <a:rPr lang="en-US" dirty="0" smtClean="0"/>
              <a:t>2    </a:t>
            </a:r>
            <a:r>
              <a:rPr lang="en-US" dirty="0"/>
              <a:t>15  1    </a:t>
            </a:r>
            <a:r>
              <a:rPr lang="en-US" dirty="0">
                <a:solidFill>
                  <a:srgbClr val="00B050"/>
                </a:solidFill>
              </a:rPr>
              <a:t>17   20   </a:t>
            </a:r>
            <a:r>
              <a:rPr lang="en-US" dirty="0"/>
              <a:t>25</a:t>
            </a:r>
          </a:p>
          <a:p>
            <a:r>
              <a:rPr lang="en-US" dirty="0"/>
              <a:t>               </a:t>
            </a:r>
            <a:r>
              <a:rPr lang="en-US" dirty="0" smtClean="0"/>
              <a:t>2    </a:t>
            </a:r>
            <a:r>
              <a:rPr lang="en-US" dirty="0"/>
              <a:t>15   1   </a:t>
            </a:r>
            <a:r>
              <a:rPr lang="en-US" dirty="0">
                <a:solidFill>
                  <a:srgbClr val="C00000"/>
                </a:solidFill>
              </a:rPr>
              <a:t>17  20  25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rish American">
      <a:dk1>
        <a:sysClr val="windowText" lastClr="000000"/>
      </a:dk1>
      <a:lt1>
        <a:sysClr val="window" lastClr="FFFFFF"/>
      </a:lt1>
      <a:dk2>
        <a:srgbClr val="44546A"/>
      </a:dk2>
      <a:lt2>
        <a:srgbClr val="D8D8D8"/>
      </a:lt2>
      <a:accent1>
        <a:srgbClr val="8FB399"/>
      </a:accent1>
      <a:accent2>
        <a:srgbClr val="FFA701"/>
      </a:accent2>
      <a:accent3>
        <a:srgbClr val="487629"/>
      </a:accent3>
      <a:accent4>
        <a:srgbClr val="90BF49"/>
      </a:accent4>
      <a:accent5>
        <a:srgbClr val="F18A00"/>
      </a:accent5>
      <a:accent6>
        <a:srgbClr val="E7E6E6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 Template_Heritage Month Presentation" id="{910467CA-E581-43CB-A3F9-242953556B2E}" vid="{325629C9-8C54-4982-A5E7-91DBF3E63B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6CB961-B093-4ED0-9551-8A62AE9AA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C4BC6B-E254-4FD6-9CCA-F8CFD35CD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673EFD-F537-47AB-8353-122913B7188A}">
  <ds:schemaRefs>
    <ds:schemaRef ds:uri="http://purl.org/dc/elements/1.1/"/>
    <ds:schemaRef ds:uri="http://schemas.microsoft.com/sharepoint/v3"/>
    <ds:schemaRef ds:uri="230e9df3-be65-4c73-a93b-d1236ebd677e"/>
    <ds:schemaRef ds:uri="http://schemas.microsoft.com/office/infopath/2007/PartnerControls"/>
    <ds:schemaRef ds:uri="http://purl.org/dc/terms/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Template_Heritage Month Presentation</Template>
  <TotalTime>0</TotalTime>
  <Words>1135</Words>
  <Application>Microsoft Office PowerPoint</Application>
  <PresentationFormat>Widescreen</PresentationFormat>
  <Paragraphs>228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新細明體</vt:lpstr>
      <vt:lpstr>Segoe UI</vt:lpstr>
      <vt:lpstr>Wingdings</vt:lpstr>
      <vt:lpstr>Office Theme</vt:lpstr>
      <vt:lpstr> Sorting Algorithms Bubble, Selection &amp; Insertion sort </vt:lpstr>
      <vt:lpstr>Sorting</vt:lpstr>
      <vt:lpstr>Sorting Techniques</vt:lpstr>
      <vt:lpstr>Bubble sort</vt:lpstr>
      <vt:lpstr>Bubble sort</vt:lpstr>
      <vt:lpstr>Bubble sort Example</vt:lpstr>
      <vt:lpstr>Bubble sort Algorithm</vt:lpstr>
      <vt:lpstr>Bubble sort: Example</vt:lpstr>
      <vt:lpstr>Bubble sort: Example</vt:lpstr>
      <vt:lpstr>Bubble sort: Example</vt:lpstr>
      <vt:lpstr>Complexity of Bubble sort</vt:lpstr>
      <vt:lpstr>Selection Sort</vt:lpstr>
      <vt:lpstr>Selection Sort</vt:lpstr>
      <vt:lpstr>Selection Sort-Example</vt:lpstr>
      <vt:lpstr>Selection sort Algorithm</vt:lpstr>
      <vt:lpstr>Complexity of Selection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Algorithm</vt:lpstr>
      <vt:lpstr>Complexity of Insertion Sort</vt:lpstr>
      <vt:lpstr>Questions &amp; answers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2021-02-18T08:07:14Z</dcterms:created>
  <dcterms:modified xsi:type="dcterms:W3CDTF">2024-02-26T05:47:48Z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