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45"/>
  </p:notesMasterIdLst>
  <p:handoutMasterIdLst>
    <p:handoutMasterId r:id="rId46"/>
  </p:handoutMasterIdLst>
  <p:sldIdLst>
    <p:sldId id="1865" r:id="rId5"/>
    <p:sldId id="1883" r:id="rId6"/>
    <p:sldId id="1906" r:id="rId7"/>
    <p:sldId id="1907" r:id="rId8"/>
    <p:sldId id="1908" r:id="rId9"/>
    <p:sldId id="1909" r:id="rId10"/>
    <p:sldId id="1910" r:id="rId11"/>
    <p:sldId id="1911" r:id="rId12"/>
    <p:sldId id="1912" r:id="rId13"/>
    <p:sldId id="1913" r:id="rId14"/>
    <p:sldId id="1914" r:id="rId15"/>
    <p:sldId id="1915" r:id="rId16"/>
    <p:sldId id="1916" r:id="rId17"/>
    <p:sldId id="1917" r:id="rId18"/>
    <p:sldId id="1918" r:id="rId19"/>
    <p:sldId id="1919" r:id="rId20"/>
    <p:sldId id="1920" r:id="rId21"/>
    <p:sldId id="1943" r:id="rId22"/>
    <p:sldId id="1944" r:id="rId23"/>
    <p:sldId id="1945" r:id="rId24"/>
    <p:sldId id="1946" r:id="rId25"/>
    <p:sldId id="1947" r:id="rId26"/>
    <p:sldId id="1948" r:id="rId27"/>
    <p:sldId id="1921" r:id="rId28"/>
    <p:sldId id="1922" r:id="rId29"/>
    <p:sldId id="1923" r:id="rId30"/>
    <p:sldId id="1924" r:id="rId31"/>
    <p:sldId id="1925" r:id="rId32"/>
    <p:sldId id="1926" r:id="rId33"/>
    <p:sldId id="1927" r:id="rId34"/>
    <p:sldId id="1928" r:id="rId35"/>
    <p:sldId id="1937" r:id="rId36"/>
    <p:sldId id="1938" r:id="rId37"/>
    <p:sldId id="1939" r:id="rId38"/>
    <p:sldId id="1942" r:id="rId39"/>
    <p:sldId id="1941" r:id="rId40"/>
    <p:sldId id="1886" r:id="rId41"/>
    <p:sldId id="1894" r:id="rId42"/>
    <p:sldId id="1904" r:id="rId43"/>
    <p:sldId id="1859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564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4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44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37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7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92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60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69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52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402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017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14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=""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=""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=""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=""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=""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=""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=""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14592"/>
            <a:ext cx="12192000" cy="1270304"/>
          </a:xfrm>
        </p:spPr>
        <p:txBody>
          <a:bodyPr anchor="ctr">
            <a:no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Algorithm</a:t>
            </a:r>
            <a:r>
              <a:rPr lang="en-US" altLang="en-US" dirty="0"/>
              <a:t> </a:t>
            </a:r>
            <a:r>
              <a:rPr lang="en-US" altLang="en-US" dirty="0" smtClean="0"/>
              <a:t>Analysis</a:t>
            </a:r>
            <a:r>
              <a:rPr lang="en-US" altLang="en-US" dirty="0" smtClean="0">
                <a:solidFill>
                  <a:srgbClr val="C00000"/>
                </a:solidFill>
              </a:rPr>
              <a:t/>
            </a:r>
            <a:br>
              <a:rPr lang="en-US" altLang="en-US" dirty="0" smtClean="0">
                <a:solidFill>
                  <a:srgbClr val="C00000"/>
                </a:solidFill>
              </a:rPr>
            </a:b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24" y="292883"/>
            <a:ext cx="10591800" cy="646332"/>
          </a:xfrm>
        </p:spPr>
        <p:txBody>
          <a:bodyPr/>
          <a:lstStyle/>
          <a:p>
            <a:r>
              <a:rPr lang="en-US" altLang="en-US" dirty="0"/>
              <a:t>The Execution Time of Algorithms(cont.)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11623" y="1142828"/>
            <a:ext cx="11166143" cy="5565046"/>
          </a:xfrm>
        </p:spPr>
        <p:txBody>
          <a:bodyPr/>
          <a:lstStyle/>
          <a:p>
            <a:r>
              <a:rPr lang="en-US" altLang="en-US" sz="2000" i="1" dirty="0"/>
              <a:t>Example: Nested Loop</a:t>
            </a:r>
          </a:p>
          <a:p>
            <a:r>
              <a:rPr lang="en-US" altLang="en-US" dirty="0"/>
              <a:t>					   </a:t>
            </a:r>
            <a:r>
              <a:rPr lang="en-US" altLang="en-US" dirty="0" smtClean="0"/>
              <a:t>    </a:t>
            </a:r>
            <a:r>
              <a:rPr lang="en-US" altLang="en-US" b="1" u="sng" dirty="0"/>
              <a:t>Cost</a:t>
            </a:r>
            <a:r>
              <a:rPr lang="en-US" altLang="en-US" b="1" dirty="0"/>
              <a:t>		</a:t>
            </a:r>
            <a:r>
              <a:rPr lang="en-US" altLang="en-US" b="1" u="sng" dirty="0"/>
              <a:t>Times</a:t>
            </a:r>
          </a:p>
          <a:p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=1;				    c1		  1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sum = 0;		 	    c2		  1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while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n) { 	   </a:t>
            </a:r>
            <a:r>
              <a:rPr lang="en-US" altLang="en-US" dirty="0" smtClean="0">
                <a:latin typeface="Courier New" panose="02070309020205020404" pitchFamily="49" charset="0"/>
              </a:rPr>
              <a:t>        c3</a:t>
            </a:r>
            <a:r>
              <a:rPr lang="en-US" altLang="en-US" dirty="0">
                <a:latin typeface="Courier New" panose="02070309020205020404" pitchFamily="49" charset="0"/>
              </a:rPr>
              <a:t>		  n+1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j=1;		</a:t>
            </a:r>
            <a:r>
              <a:rPr lang="en-US" altLang="en-US" dirty="0" smtClean="0">
                <a:latin typeface="Courier New" panose="02070309020205020404" pitchFamily="49" charset="0"/>
              </a:rPr>
              <a:t>           c4</a:t>
            </a:r>
            <a:r>
              <a:rPr lang="en-US" altLang="en-US" dirty="0">
                <a:latin typeface="Courier New" panose="02070309020205020404" pitchFamily="49" charset="0"/>
              </a:rPr>
              <a:t>		  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while (j &lt;= n) {	    c5		  n*(n+1)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    sum = sum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dirty="0" smtClean="0">
                <a:latin typeface="Courier New" panose="02070309020205020404" pitchFamily="49" charset="0"/>
              </a:rPr>
              <a:t>    c6</a:t>
            </a:r>
            <a:r>
              <a:rPr lang="en-US" altLang="en-US" dirty="0">
                <a:latin typeface="Courier New" panose="02070309020205020404" pitchFamily="49" charset="0"/>
              </a:rPr>
              <a:t>		  n*n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    j = j + 1; 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</a:rPr>
              <a:t>	 </a:t>
            </a:r>
            <a:r>
              <a:rPr lang="en-US" altLang="en-US" dirty="0" smtClean="0">
                <a:latin typeface="Courier New" panose="02070309020205020404" pitchFamily="49" charset="0"/>
              </a:rPr>
              <a:t>   c7</a:t>
            </a: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smtClean="0">
                <a:latin typeface="Courier New" panose="02070309020205020404" pitchFamily="49" charset="0"/>
              </a:rPr>
              <a:t>n*n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+1;	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c8		 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                                   Total </a:t>
            </a:r>
            <a:r>
              <a:rPr lang="en-US" altLang="en-US" dirty="0"/>
              <a:t>Cost  = c1 + c2 + (n+1)*c3 + n*c4 + n*(n+1)*c5+n*n*c6+n*n*c7+n*c8</a:t>
            </a:r>
            <a:r>
              <a:rPr lang="en-US" altLang="en-US" dirty="0" smtClean="0">
                <a:sym typeface="Wingdings" panose="05000000000000000000" pitchFamily="2" charset="2"/>
              </a:rPr>
              <a:t>                     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                                </a:t>
            </a:r>
            <a:r>
              <a:rPr lang="en-US" altLang="en-US" dirty="0">
                <a:sym typeface="Wingdings" panose="05000000000000000000" pitchFamily="2" charset="2"/>
              </a:rPr>
              <a:t>The time required for this algorithm is proportional to n</a:t>
            </a:r>
            <a:r>
              <a:rPr lang="en-US" altLang="en-US" baseline="30000" dirty="0">
                <a:sym typeface="Wingdings" panose="05000000000000000000" pitchFamily="2" charset="2"/>
              </a:rPr>
              <a:t>2</a:t>
            </a:r>
            <a:endParaRPr lang="en-US" altLang="en-US" baseline="30000" dirty="0"/>
          </a:p>
          <a:p>
            <a:endParaRPr lang="en-US" altLang="en-US" dirty="0"/>
          </a:p>
          <a:p>
            <a:r>
              <a:rPr lang="en-US" alt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27" y="443009"/>
            <a:ext cx="10591800" cy="646332"/>
          </a:xfrm>
        </p:spPr>
        <p:txBody>
          <a:bodyPr/>
          <a:lstStyle/>
          <a:p>
            <a:r>
              <a:rPr lang="en-US" altLang="en-US" dirty="0"/>
              <a:t>General Rules for Estimation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811569"/>
            <a:ext cx="10668000" cy="3352800"/>
          </a:xfrm>
        </p:spPr>
        <p:txBody>
          <a:bodyPr/>
          <a:lstStyle/>
          <a:p>
            <a:r>
              <a:rPr lang="en-US" altLang="en-US" sz="2000" b="1" dirty="0"/>
              <a:t>Loops</a:t>
            </a:r>
            <a:r>
              <a:rPr lang="en-US" altLang="en-US" sz="2000" dirty="0"/>
              <a:t>: </a:t>
            </a:r>
            <a:r>
              <a:rPr lang="en-US" altLang="en-US" dirty="0"/>
              <a:t>The running time of a loop is at most the running time of the statements inside of that loop times the number of iterations.</a:t>
            </a:r>
          </a:p>
          <a:p>
            <a:endParaRPr lang="en-US" altLang="en-US" dirty="0"/>
          </a:p>
          <a:p>
            <a:r>
              <a:rPr lang="en-US" altLang="en-US" sz="2000" dirty="0"/>
              <a:t> </a:t>
            </a:r>
            <a:r>
              <a:rPr lang="en-US" altLang="en-US" sz="2000" b="1" dirty="0"/>
              <a:t>Nested Loops</a:t>
            </a:r>
            <a:r>
              <a:rPr lang="en-US" altLang="en-US" sz="2000" dirty="0"/>
              <a:t>: </a:t>
            </a:r>
            <a:r>
              <a:rPr lang="en-US" altLang="en-US" dirty="0"/>
              <a:t>Running time of a nested loop containing a statement in the inner most loop is the running time of statement multiplied by the product of the sized of all loops. </a:t>
            </a:r>
          </a:p>
          <a:p>
            <a:endParaRPr lang="en-US" altLang="en-US" dirty="0"/>
          </a:p>
          <a:p>
            <a:r>
              <a:rPr lang="en-US" altLang="en-US" sz="2000" b="1" dirty="0"/>
              <a:t>Consecutive Statements: </a:t>
            </a:r>
            <a:r>
              <a:rPr lang="en-US" altLang="en-US" dirty="0"/>
              <a:t>Just add the running times of those consecutive statements. </a:t>
            </a:r>
          </a:p>
          <a:p>
            <a:endParaRPr lang="en-US" altLang="en-US" dirty="0"/>
          </a:p>
          <a:p>
            <a:r>
              <a:rPr lang="en-US" altLang="en-US" b="1" dirty="0"/>
              <a:t>If/Else</a:t>
            </a:r>
            <a:r>
              <a:rPr lang="en-US" altLang="en-US" dirty="0"/>
              <a:t>: Never more than the running time of the test plus the larger of running times of S1 and S2.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31" y="251940"/>
            <a:ext cx="10591800" cy="646332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Algorithm Growth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70931" y="1101885"/>
            <a:ext cx="10668000" cy="3352800"/>
          </a:xfrm>
        </p:spPr>
        <p:txBody>
          <a:bodyPr/>
          <a:lstStyle/>
          <a:p>
            <a:r>
              <a:rPr lang="en-US" altLang="en-US" dirty="0"/>
              <a:t>We measure an algorithm’s time requirement as a function of the </a:t>
            </a:r>
            <a:r>
              <a:rPr lang="en-US" altLang="en-US" i="1" dirty="0"/>
              <a:t>problem size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Problem size depends on the application: e.g. number of elements in a list for a  sorting algorithm, the number disks for towers of </a:t>
            </a:r>
            <a:r>
              <a:rPr lang="en-US" altLang="en-US" dirty="0" err="1"/>
              <a:t>hanoi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So, for instance, we say that (if the problem size is n)</a:t>
            </a:r>
          </a:p>
          <a:p>
            <a:pPr lvl="1"/>
            <a:r>
              <a:rPr lang="en-US" altLang="en-US" dirty="0"/>
              <a:t>Algorithm A requires </a:t>
            </a:r>
            <a:r>
              <a:rPr lang="en-US" altLang="en-US" b="1" dirty="0"/>
              <a:t>5*n</a:t>
            </a:r>
            <a:r>
              <a:rPr lang="en-US" altLang="en-US" b="1" baseline="30000" dirty="0"/>
              <a:t>2</a:t>
            </a:r>
            <a:r>
              <a:rPr lang="en-US" altLang="en-US" dirty="0"/>
              <a:t> time units to solve a problem of size n.</a:t>
            </a:r>
          </a:p>
          <a:p>
            <a:pPr lvl="1"/>
            <a:r>
              <a:rPr lang="en-US" altLang="en-US" dirty="0"/>
              <a:t>Algorithm B requires </a:t>
            </a:r>
            <a:r>
              <a:rPr lang="en-US" altLang="en-US" b="1" dirty="0"/>
              <a:t>7*n</a:t>
            </a:r>
            <a:r>
              <a:rPr lang="en-US" altLang="en-US" dirty="0"/>
              <a:t>  time units to solve a problem of size n.</a:t>
            </a:r>
          </a:p>
          <a:p>
            <a:r>
              <a:rPr lang="en-US" altLang="en-US" dirty="0"/>
              <a:t>The most important thing to learn is how quickly the algorithm’s time requirement grows as a function of the problem size.</a:t>
            </a:r>
          </a:p>
          <a:p>
            <a:pPr lvl="1"/>
            <a:r>
              <a:rPr lang="en-US" altLang="en-US" dirty="0"/>
              <a:t>Algorithm A requires time proportional to 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Algorithm B requires time proportional to </a:t>
            </a:r>
            <a:r>
              <a:rPr lang="en-US" altLang="en-US" b="1" dirty="0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An algorithm’s proportional time requirement is known as </a:t>
            </a:r>
            <a:r>
              <a:rPr lang="en-US" altLang="en-US" b="1" i="1" dirty="0"/>
              <a:t>growth rate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We can compare the efficiency of two algorithms by comparing their growth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27" y="402066"/>
            <a:ext cx="10591800" cy="646332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Algorithm Growth Rates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86335" y="1607118"/>
            <a:ext cx="5018328" cy="335280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07565" y="3877243"/>
            <a:ext cx="40894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en-US" altLang="en-US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Time requirements as a function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 of the problem size n</a:t>
            </a:r>
            <a:endParaRPr lang="en-US" altLang="en-US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71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45" y="320179"/>
            <a:ext cx="10591800" cy="646332"/>
          </a:xfrm>
        </p:spPr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806734" y="1456781"/>
            <a:ext cx="543212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44" y="333827"/>
            <a:ext cx="10591800" cy="646332"/>
          </a:xfrm>
        </p:spPr>
        <p:txBody>
          <a:bodyPr/>
          <a:lstStyle/>
          <a:p>
            <a:r>
              <a:rPr lang="en-US" altLang="en-US" dirty="0"/>
              <a:t>Growth rate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348434" y="2008095"/>
            <a:ext cx="7986452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327564" y="1717964"/>
            <a:ext cx="6899563" cy="418118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0218" y="302191"/>
            <a:ext cx="10591800" cy="646332"/>
          </a:xfrm>
        </p:spPr>
        <p:txBody>
          <a:bodyPr/>
          <a:lstStyle/>
          <a:p>
            <a:r>
              <a:rPr lang="en-US" altLang="en-US" dirty="0"/>
              <a:t>Growth rate comparison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4181" y="1128632"/>
            <a:ext cx="3643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TimesNewRomanPS" charset="0"/>
              </a:rPr>
              <a:t>Running times for small inputs</a:t>
            </a:r>
            <a:endParaRPr lang="en-US" altLang="en-US" sz="2000" dirty="0">
              <a:solidFill>
                <a:schemeClr val="bg1"/>
              </a:solidFill>
              <a:latin typeface="Times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120218"/>
            <a:ext cx="10591800" cy="646332"/>
          </a:xfrm>
        </p:spPr>
        <p:txBody>
          <a:bodyPr/>
          <a:lstStyle/>
          <a:p>
            <a:r>
              <a:rPr lang="en-US" altLang="en-US" dirty="0"/>
              <a:t>Growth rate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629254" y="1562691"/>
            <a:ext cx="7556309" cy="4434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7708" y="1005865"/>
            <a:ext cx="425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NewRomanPS" charset="0"/>
              </a:rPr>
              <a:t>Running times for moderate inputs</a:t>
            </a:r>
            <a:endParaRPr lang="en-US" altLang="en-US" dirty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A Comparison of Growth-Rate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06800" y="1796741"/>
            <a:ext cx="6605016" cy="35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2" y="145473"/>
            <a:ext cx="731520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8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361122"/>
            <a:ext cx="10591800" cy="646332"/>
          </a:xfrm>
        </p:spPr>
        <p:txBody>
          <a:bodyPr/>
          <a:lstStyle/>
          <a:p>
            <a:r>
              <a:rPr lang="en-US" altLang="en-US" dirty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809766" y="1265658"/>
            <a:ext cx="10319983" cy="43435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An </a:t>
            </a:r>
            <a:r>
              <a:rPr lang="en-US" altLang="en-US" b="1" i="1" dirty="0"/>
              <a:t>algorithm</a:t>
            </a:r>
            <a:r>
              <a:rPr lang="en-US" altLang="en-US" dirty="0"/>
              <a:t> is a set of instructions to be followed to solve a </a:t>
            </a:r>
            <a:r>
              <a:rPr lang="en-US" altLang="en-US" dirty="0" smtClean="0"/>
              <a:t>problem.</a:t>
            </a:r>
          </a:p>
          <a:p>
            <a:endParaRPr lang="en-US" alt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There </a:t>
            </a:r>
            <a:r>
              <a:rPr lang="en-US" altLang="en-US" sz="2000" dirty="0"/>
              <a:t>can be more than one solution (more than one algorithm) to solve a given </a:t>
            </a:r>
            <a:r>
              <a:rPr lang="en-US" altLang="en-US" sz="2000" dirty="0" smtClean="0"/>
              <a:t>problem.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algorithm can be implemented using different programming languages on different platforms.</a:t>
            </a:r>
          </a:p>
          <a:p>
            <a:pPr marL="205740" lvl="1" algn="just"/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An algorithm must be correct. It should correctly solve the problem.</a:t>
            </a:r>
          </a:p>
          <a:p>
            <a:pPr lvl="1"/>
            <a:r>
              <a:rPr lang="en-US" altLang="en-US" sz="2000" dirty="0"/>
              <a:t>e.g. For sorting, this means even if (1) the input is already sorted, or (2) it contains repeated elements.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Once we have a correct algorithm for a problem, we have to determine the efficiency of that algorithm</a:t>
            </a:r>
            <a:r>
              <a:rPr lang="en-US" alt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272619"/>
            <a:ext cx="10591800" cy="646332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Growth-Rate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29491" y="1166402"/>
            <a:ext cx="10668000" cy="3352800"/>
          </a:xfrm>
        </p:spPr>
        <p:txBody>
          <a:bodyPr/>
          <a:lstStyle/>
          <a:p>
            <a:r>
              <a:rPr lang="en-US" altLang="en-US" b="1" dirty="0"/>
              <a:t>O(1)             </a:t>
            </a:r>
            <a:r>
              <a:rPr lang="en-US" altLang="en-US" dirty="0"/>
              <a:t>Time requirement is </a:t>
            </a:r>
            <a:r>
              <a:rPr lang="en-US" altLang="en-US" b="1" dirty="0"/>
              <a:t>constant</a:t>
            </a:r>
            <a:r>
              <a:rPr lang="en-US" altLang="en-US" dirty="0"/>
              <a:t>, and it is independent of the problem’s size.</a:t>
            </a:r>
          </a:p>
          <a:p>
            <a:r>
              <a:rPr lang="en-US" altLang="en-US" b="1" dirty="0"/>
              <a:t>O(log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n)	</a:t>
            </a:r>
            <a:r>
              <a:rPr lang="en-US" altLang="en-US" dirty="0"/>
              <a:t>     Time requirement for a </a:t>
            </a:r>
            <a:r>
              <a:rPr lang="en-US" altLang="en-US" b="1" dirty="0"/>
              <a:t>logarithmic</a:t>
            </a:r>
            <a:r>
              <a:rPr lang="en-US" altLang="en-US" dirty="0"/>
              <a:t> algorithm increases </a:t>
            </a:r>
            <a:r>
              <a:rPr lang="en-US" altLang="en-US" dirty="0" err="1"/>
              <a:t>increases</a:t>
            </a:r>
            <a:r>
              <a:rPr lang="en-US" altLang="en-US" dirty="0"/>
              <a:t> slowly </a:t>
            </a:r>
          </a:p>
          <a:p>
            <a:r>
              <a:rPr lang="en-US" altLang="en-US" dirty="0"/>
              <a:t>		     as the problem size increases.</a:t>
            </a:r>
          </a:p>
          <a:p>
            <a:r>
              <a:rPr lang="en-US" altLang="en-US" b="1" dirty="0"/>
              <a:t>O(n)</a:t>
            </a:r>
            <a:r>
              <a:rPr lang="en-US" altLang="en-US" dirty="0"/>
              <a:t>	     Time requirement for a </a:t>
            </a:r>
            <a:r>
              <a:rPr lang="en-US" altLang="en-US" b="1" dirty="0"/>
              <a:t>linear</a:t>
            </a:r>
            <a:r>
              <a:rPr lang="en-US" altLang="en-US" dirty="0"/>
              <a:t> algorithm increases directly with the size </a:t>
            </a:r>
          </a:p>
          <a:p>
            <a:r>
              <a:rPr lang="en-US" altLang="en-US" dirty="0"/>
              <a:t>		     of the problem.</a:t>
            </a:r>
          </a:p>
          <a:p>
            <a:r>
              <a:rPr lang="en-US" altLang="en-US" b="1" dirty="0"/>
              <a:t>O(n*log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n)</a:t>
            </a:r>
            <a:r>
              <a:rPr lang="en-US" altLang="en-US" dirty="0"/>
              <a:t> Time requirement for a </a:t>
            </a:r>
            <a:r>
              <a:rPr lang="en-US" altLang="en-US" b="1" dirty="0"/>
              <a:t>n*log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</a:t>
            </a:r>
            <a:r>
              <a:rPr lang="en-US" altLang="en-US" dirty="0"/>
              <a:t> algorithm increases more rapidly than </a:t>
            </a:r>
          </a:p>
          <a:p>
            <a:r>
              <a:rPr lang="en-US" altLang="en-US" dirty="0"/>
              <a:t>		     a linear algorithm.</a:t>
            </a:r>
          </a:p>
          <a:p>
            <a:r>
              <a:rPr lang="en-US" altLang="en-US" b="1" dirty="0"/>
              <a:t>O(n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)</a:t>
            </a:r>
            <a:r>
              <a:rPr lang="en-US" altLang="en-US" dirty="0"/>
              <a:t> 	     Time requirement for a </a:t>
            </a:r>
            <a:r>
              <a:rPr lang="en-US" altLang="en-US" b="1" dirty="0"/>
              <a:t>quadratic</a:t>
            </a:r>
            <a:r>
              <a:rPr lang="en-US" altLang="en-US" dirty="0"/>
              <a:t> algorithm increases rapidly with the </a:t>
            </a:r>
          </a:p>
          <a:p>
            <a:r>
              <a:rPr lang="en-US" altLang="en-US" dirty="0"/>
              <a:t>		     size of the problem.</a:t>
            </a:r>
          </a:p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  <a:r>
              <a:rPr lang="en-US" altLang="en-US" dirty="0"/>
              <a:t> 	     Time requirement for a c</a:t>
            </a:r>
            <a:r>
              <a:rPr lang="en-US" altLang="en-US" b="1" dirty="0"/>
              <a:t>ubic</a:t>
            </a:r>
            <a:r>
              <a:rPr lang="en-US" altLang="en-US" dirty="0"/>
              <a:t> algorithm increases more rapidly with the </a:t>
            </a:r>
          </a:p>
          <a:p>
            <a:r>
              <a:rPr lang="en-US" altLang="en-US" dirty="0"/>
              <a:t>		     size of the problem than the time requirement for a quadratic algorithm.</a:t>
            </a:r>
          </a:p>
          <a:p>
            <a:r>
              <a:rPr lang="en-US" altLang="en-US" b="1" dirty="0"/>
              <a:t>O(2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)</a:t>
            </a:r>
            <a:r>
              <a:rPr lang="en-US" altLang="en-US" dirty="0"/>
              <a:t>	     As the size of the problem increases, the time requirement for an </a:t>
            </a:r>
          </a:p>
          <a:p>
            <a:r>
              <a:rPr lang="en-US" altLang="en-US" b="1" dirty="0"/>
              <a:t>		     exponential</a:t>
            </a:r>
            <a:r>
              <a:rPr lang="en-US" altLang="en-US" dirty="0"/>
              <a:t> algorithm increases too rapidly to be practical.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2001"/>
            <a:ext cx="10591800" cy="646332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Growth-Rate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85800" y="1595893"/>
            <a:ext cx="10668000" cy="3352800"/>
          </a:xfrm>
        </p:spPr>
        <p:txBody>
          <a:bodyPr/>
          <a:lstStyle/>
          <a:p>
            <a:r>
              <a:rPr lang="en-US" altLang="en-US" dirty="0"/>
              <a:t>If an algorithm takes 1 second to run with the problem size 8, what is the time requirement (approximately) for that algorithm with the problem size 16?</a:t>
            </a:r>
          </a:p>
          <a:p>
            <a:r>
              <a:rPr lang="en-US" altLang="en-US" dirty="0"/>
              <a:t>If its order is:</a:t>
            </a:r>
          </a:p>
          <a:p>
            <a:r>
              <a:rPr lang="en-US" altLang="en-US" b="1" dirty="0"/>
              <a:t>	O(1)</a:t>
            </a:r>
            <a:r>
              <a:rPr lang="en-US" altLang="en-US" dirty="0"/>
              <a:t> 	</a:t>
            </a:r>
            <a:r>
              <a:rPr lang="en-US" altLang="en-US" dirty="0">
                <a:sym typeface="Wingdings" panose="05000000000000000000" pitchFamily="2" charset="2"/>
              </a:rPr>
              <a:t>  T(n) = 1 second</a:t>
            </a:r>
          </a:p>
          <a:p>
            <a:r>
              <a:rPr lang="en-US" altLang="en-US" b="1" dirty="0"/>
              <a:t>	O(log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(1*log</a:t>
            </a:r>
            <a:r>
              <a:rPr lang="en-US" altLang="en-US" baseline="-25000" dirty="0"/>
              <a:t>2</a:t>
            </a:r>
            <a:r>
              <a:rPr lang="en-US" altLang="en-US" dirty="0"/>
              <a:t>16) / log</a:t>
            </a:r>
            <a:r>
              <a:rPr lang="en-US" altLang="en-US" baseline="-25000" dirty="0"/>
              <a:t>2</a:t>
            </a:r>
            <a:r>
              <a:rPr lang="en-US" altLang="en-US" dirty="0"/>
              <a:t>8 = 4/3 seconds</a:t>
            </a:r>
          </a:p>
          <a:p>
            <a:r>
              <a:rPr lang="en-US" altLang="en-US" b="1" dirty="0"/>
              <a:t>	O(n)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(1*16) / 8 = 2 seconds</a:t>
            </a:r>
          </a:p>
          <a:p>
            <a:r>
              <a:rPr lang="en-US" altLang="en-US" b="1" dirty="0"/>
              <a:t>	O(n*log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(1*16*log</a:t>
            </a:r>
            <a:r>
              <a:rPr lang="en-US" altLang="en-US" baseline="-25000" dirty="0"/>
              <a:t>2</a:t>
            </a:r>
            <a:r>
              <a:rPr lang="en-US" altLang="en-US" dirty="0"/>
              <a:t>16) / 8*log</a:t>
            </a:r>
            <a:r>
              <a:rPr lang="en-US" altLang="en-US" baseline="-25000" dirty="0"/>
              <a:t>2</a:t>
            </a:r>
            <a:r>
              <a:rPr lang="en-US" altLang="en-US" dirty="0"/>
              <a:t>8 = 8/3 seconds</a:t>
            </a:r>
          </a:p>
          <a:p>
            <a:r>
              <a:rPr lang="en-US" altLang="en-US" b="1" dirty="0"/>
              <a:t>	O(n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(1*16</a:t>
            </a:r>
            <a:r>
              <a:rPr lang="en-US" altLang="en-US" baseline="30000" dirty="0"/>
              <a:t>2</a:t>
            </a:r>
            <a:r>
              <a:rPr lang="en-US" altLang="en-US" dirty="0"/>
              <a:t>) / 8</a:t>
            </a:r>
            <a:r>
              <a:rPr lang="en-US" altLang="en-US" baseline="30000" dirty="0"/>
              <a:t>2</a:t>
            </a:r>
            <a:r>
              <a:rPr lang="en-US" altLang="en-US" dirty="0"/>
              <a:t> = 4 seconds</a:t>
            </a:r>
          </a:p>
          <a:p>
            <a:r>
              <a:rPr lang="en-US" altLang="en-US" b="1" dirty="0"/>
              <a:t>	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(1*16</a:t>
            </a:r>
            <a:r>
              <a:rPr lang="en-US" altLang="en-US" baseline="30000" dirty="0"/>
              <a:t>3</a:t>
            </a:r>
            <a:r>
              <a:rPr lang="en-US" altLang="en-US" dirty="0"/>
              <a:t>) / 8</a:t>
            </a:r>
            <a:r>
              <a:rPr lang="en-US" altLang="en-US" baseline="30000" dirty="0"/>
              <a:t>3</a:t>
            </a:r>
            <a:r>
              <a:rPr lang="en-US" altLang="en-US" dirty="0"/>
              <a:t> = 8 seconds</a:t>
            </a:r>
          </a:p>
          <a:p>
            <a:r>
              <a:rPr lang="en-US" altLang="en-US" b="1" dirty="0"/>
              <a:t>	O(2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)	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T(n)</a:t>
            </a:r>
            <a:r>
              <a:rPr lang="en-US" altLang="en-US" dirty="0"/>
              <a:t> = (1*2</a:t>
            </a:r>
            <a:r>
              <a:rPr lang="en-US" altLang="en-US" baseline="30000" dirty="0"/>
              <a:t>16</a:t>
            </a:r>
            <a:r>
              <a:rPr lang="en-US" altLang="en-US" dirty="0"/>
              <a:t>) / 2</a:t>
            </a:r>
            <a:r>
              <a:rPr lang="en-US" altLang="en-US" baseline="30000" dirty="0"/>
              <a:t>8</a:t>
            </a:r>
            <a:r>
              <a:rPr lang="en-US" altLang="en-US" dirty="0"/>
              <a:t> = 2</a:t>
            </a:r>
            <a:r>
              <a:rPr lang="en-US" altLang="en-US" baseline="30000" dirty="0"/>
              <a:t>8</a:t>
            </a:r>
            <a:r>
              <a:rPr lang="en-US" altLang="en-US" dirty="0"/>
              <a:t> seconds = 256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Properties of Growth-Rate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85800" y="1748293"/>
            <a:ext cx="10668000" cy="3352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i="1" dirty="0">
                <a:solidFill>
                  <a:schemeClr val="tx1"/>
                </a:solidFill>
              </a:rPr>
              <a:t>We can ignore low-order terms in an algorithm’s growth-rate function.</a:t>
            </a:r>
            <a:endParaRPr lang="en-US" alt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+3n),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We only use the higher-order term as algorithm’s growth-rate function.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We can ignore a multiplicative constant in the higher-order term of an algorithm’s growth-rate function.</a:t>
            </a:r>
          </a:p>
          <a:p>
            <a:pPr marL="800100" lvl="1" indent="-342900"/>
            <a:r>
              <a:rPr lang="en-US" altLang="en-US" dirty="0"/>
              <a:t>If an algorithm is O(5n</a:t>
            </a:r>
            <a:r>
              <a:rPr lang="en-US" altLang="en-US" baseline="30000" dirty="0"/>
              <a:t>3</a:t>
            </a:r>
            <a:r>
              <a:rPr lang="en-US" altLang="en-US" dirty="0"/>
              <a:t>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O(f(n)) + O(g(n)) = O(f(n)+g(n))</a:t>
            </a:r>
            <a:endParaRPr lang="en-US" altLang="en-US" dirty="0"/>
          </a:p>
          <a:p>
            <a:pPr marL="800100" lvl="1" indent="-342900"/>
            <a:r>
              <a:rPr lang="en-US" altLang="en-US" dirty="0"/>
              <a:t>We can combine growth-rate functions.</a:t>
            </a:r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) + O(4n), it is also O(n</a:t>
            </a:r>
            <a:r>
              <a:rPr lang="en-US" altLang="en-US" baseline="30000" dirty="0"/>
              <a:t>3 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 So, it is </a:t>
            </a: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Similar rules hold for multiplication.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Properties of Growth-Rate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782887"/>
            <a:ext cx="10668000" cy="3352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i="1" dirty="0"/>
              <a:t>We can ignore low-order terms in an algorithm’s growth-rate function.</a:t>
            </a:r>
            <a:endParaRPr lang="en-US" altLang="en-US" dirty="0"/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+3n),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We only use the higher-order term as algorithm’s growth-rate function.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We can ignore a multiplicative constant in the higher-order term of an algorithm’s growth-rate function.</a:t>
            </a:r>
          </a:p>
          <a:p>
            <a:pPr marL="800100" lvl="1" indent="-342900"/>
            <a:r>
              <a:rPr lang="en-US" altLang="en-US" dirty="0"/>
              <a:t>If an algorithm is O(5n</a:t>
            </a:r>
            <a:r>
              <a:rPr lang="en-US" altLang="en-US" baseline="30000" dirty="0"/>
              <a:t>3</a:t>
            </a:r>
            <a:r>
              <a:rPr lang="en-US" altLang="en-US" dirty="0"/>
              <a:t>), it is also 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i="1" dirty="0"/>
              <a:t>O(f(n)) + O(g(n)) = O(f(n)+g(n))</a:t>
            </a:r>
            <a:endParaRPr lang="en-US" altLang="en-US" dirty="0"/>
          </a:p>
          <a:p>
            <a:pPr marL="800100" lvl="1" indent="-342900"/>
            <a:r>
              <a:rPr lang="en-US" altLang="en-US" dirty="0"/>
              <a:t>We can combine growth-rate functions.</a:t>
            </a:r>
          </a:p>
          <a:p>
            <a:pPr marL="800100" lvl="1" indent="-342900"/>
            <a:r>
              <a:rPr lang="en-US" altLang="en-US" dirty="0"/>
              <a:t>If an algorithm is O(n</a:t>
            </a:r>
            <a:r>
              <a:rPr lang="en-US" altLang="en-US" baseline="30000" dirty="0"/>
              <a:t>3</a:t>
            </a:r>
            <a:r>
              <a:rPr lang="en-US" altLang="en-US" dirty="0"/>
              <a:t>) + O(4n), it is also O(n</a:t>
            </a:r>
            <a:r>
              <a:rPr lang="en-US" altLang="en-US" baseline="30000" dirty="0"/>
              <a:t>3 </a:t>
            </a:r>
            <a:r>
              <a:rPr lang="en-US" altLang="en-US" dirty="0"/>
              <a:t>+4n</a:t>
            </a:r>
            <a:r>
              <a:rPr lang="en-US" altLang="en-US" baseline="30000" dirty="0"/>
              <a:t>2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 So, it is </a:t>
            </a: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).</a:t>
            </a:r>
          </a:p>
          <a:p>
            <a:pPr marL="800100" lvl="1" indent="-342900"/>
            <a:r>
              <a:rPr lang="en-US" altLang="en-US" dirty="0"/>
              <a:t>Similar rules hold for multiplication.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9" y="348674"/>
            <a:ext cx="10591800" cy="646332"/>
          </a:xfrm>
        </p:spPr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09600" y="1512766"/>
            <a:ext cx="8825346" cy="3352800"/>
          </a:xfrm>
        </p:spPr>
        <p:txBody>
          <a:bodyPr/>
          <a:lstStyle/>
          <a:p>
            <a:pPr>
              <a:lnSpc>
                <a:spcPct val="149000"/>
              </a:lnSpc>
              <a:spcBef>
                <a:spcPts val="1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Refers to computing the running time of any operation in mathematical units of computation . It is input bound.</a:t>
            </a:r>
          </a:p>
          <a:p>
            <a:pPr>
              <a:spcBef>
                <a:spcPts val="115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If there's no input to the algorithm, it is concluded to work in a constant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789856"/>
            <a:ext cx="9095509" cy="3352800"/>
          </a:xfrm>
        </p:spPr>
        <p:txBody>
          <a:bodyPr/>
          <a:lstStyle/>
          <a:p>
            <a:pPr algn="just">
              <a:lnSpc>
                <a:spcPts val="2163"/>
              </a:lnSpc>
              <a:spcBef>
                <a:spcPts val="375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Following are the commonly used asymptotic notations to calculate the running time complexity  of an algorithm</a:t>
            </a:r>
          </a:p>
          <a:p>
            <a:pPr>
              <a:lnSpc>
                <a:spcPts val="2163"/>
              </a:lnSpc>
              <a:spcBef>
                <a:spcPts val="375"/>
              </a:spcBef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spcBef>
                <a:spcPts val="175"/>
              </a:spcBef>
              <a:buClr>
                <a:srgbClr val="1CACE3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Big Oh	</a:t>
            </a:r>
            <a:r>
              <a:rPr lang="en-US" alt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altLang="en-US" dirty="0">
                <a:cs typeface="Times New Roman" panose="02020603050405020304" pitchFamily="18" charset="0"/>
              </a:rPr>
              <a:t>O()</a:t>
            </a:r>
          </a:p>
          <a:p>
            <a:pPr>
              <a:spcBef>
                <a:spcPts val="388"/>
              </a:spcBef>
              <a:buClr>
                <a:srgbClr val="1CACE3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Big Omega  =&gt; </a:t>
            </a:r>
            <a:r>
              <a:rPr lang="en-US" altLang="en-US" dirty="0">
                <a:cs typeface="Times New Roman" panose="02020603050405020304" pitchFamily="18" charset="0"/>
              </a:rPr>
              <a:t>Ω()</a:t>
            </a:r>
          </a:p>
          <a:p>
            <a:pPr>
              <a:spcBef>
                <a:spcPts val="388"/>
              </a:spcBef>
              <a:buClr>
                <a:srgbClr val="1CACE3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Big </a:t>
            </a:r>
            <a:r>
              <a:rPr lang="en-US" alt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Theta      =&gt; </a:t>
            </a:r>
            <a:r>
              <a:rPr lang="en-US" altLang="en-US" dirty="0">
                <a:cs typeface="Times New Roman" panose="02020603050405020304" pitchFamily="18" charset="0"/>
              </a:rPr>
              <a:t>θ()</a:t>
            </a:r>
          </a:p>
          <a:p>
            <a:pPr>
              <a:spcBef>
                <a:spcPts val="388"/>
              </a:spcBef>
              <a:buClr>
                <a:srgbClr val="1CACE3"/>
              </a:buClr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Calibri Light" panose="020F0302020204030204" pitchFamily="34" charset="0"/>
                <a:cs typeface="Times New Roman" panose="02020603050405020304" pitchFamily="18" charset="0"/>
              </a:rPr>
              <a:t>Other notion are</a:t>
            </a:r>
          </a:p>
          <a:p>
            <a:pPr>
              <a:spcBef>
                <a:spcPts val="213"/>
              </a:spcBef>
              <a:buClr>
                <a:srgbClr val="1CACE3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Little Oh	=&gt; </a:t>
            </a:r>
            <a:r>
              <a:rPr lang="en-US" altLang="en-US" dirty="0">
                <a:cs typeface="Times New Roman" panose="02020603050405020304" pitchFamily="18" charset="0"/>
              </a:rPr>
              <a:t>o()</a:t>
            </a:r>
          </a:p>
          <a:p>
            <a:pPr>
              <a:spcBef>
                <a:spcPts val="375"/>
              </a:spcBef>
              <a:buClr>
                <a:srgbClr val="1CACE3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Little Omega =&gt; </a:t>
            </a:r>
            <a:r>
              <a:rPr lang="en-US" altLang="en-US" dirty="0">
                <a:cs typeface="Times New Roman" panose="02020603050405020304" pitchFamily="18" charset="0"/>
              </a:rPr>
              <a:t>ω()</a:t>
            </a:r>
          </a:p>
        </p:txBody>
      </p:sp>
    </p:spTree>
    <p:extLst>
      <p:ext uri="{BB962C8B-B14F-4D97-AF65-F5344CB8AC3E}">
        <p14:creationId xmlns:p14="http://schemas.microsoft.com/office/powerpoint/2010/main" val="1423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679020"/>
            <a:ext cx="10668000" cy="3352800"/>
          </a:xfrm>
        </p:spPr>
        <p:txBody>
          <a:bodyPr/>
          <a:lstStyle/>
          <a:p>
            <a:pPr>
              <a:spcBef>
                <a:spcPts val="775"/>
              </a:spcBef>
              <a:tabLst>
                <a:tab pos="3546475" algn="l"/>
              </a:tabLst>
            </a:pP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Asymptotic Notations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1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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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</a:t>
            </a:r>
            <a:endParaRPr lang="en-US" altLang="en-US" dirty="0">
              <a:latin typeface="Symbol" panose="05050102010706020507" pitchFamily="18" charset="2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spcBef>
                <a:spcPts val="650"/>
              </a:spcBef>
              <a:buClr>
                <a:srgbClr val="AFABAB"/>
              </a:buClr>
              <a:tabLst>
                <a:tab pos="3546475" algn="l"/>
              </a:tabLst>
            </a:pP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We use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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to mean “order exactly”,</a:t>
            </a:r>
          </a:p>
          <a:p>
            <a:pPr>
              <a:spcBef>
                <a:spcPts val="675"/>
              </a:spcBef>
              <a:buClr>
                <a:srgbClr val="AFABAB"/>
              </a:buClr>
              <a:buFont typeface="Wingdings" panose="05000000000000000000" pitchFamily="2" charset="2"/>
              <a:buChar char="§"/>
              <a:tabLst>
                <a:tab pos="35464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to mean “order at most”,</a:t>
            </a:r>
          </a:p>
          <a:p>
            <a:pPr>
              <a:spcBef>
                <a:spcPts val="675"/>
              </a:spcBef>
              <a:buClr>
                <a:srgbClr val="AFABAB"/>
              </a:buClr>
              <a:buFont typeface="Wingdings" panose="05000000000000000000" pitchFamily="2" charset="2"/>
              <a:buChar char="§"/>
              <a:tabLst>
                <a:tab pos="3546475" algn="l"/>
              </a:tabLst>
            </a:pPr>
            <a:r>
              <a:rPr lang="en-US" altLang="en-US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to mean “order at least”,</a:t>
            </a:r>
          </a:p>
          <a:p>
            <a:pPr>
              <a:spcBef>
                <a:spcPts val="675"/>
              </a:spcBef>
              <a:buClr>
                <a:srgbClr val="AFABAB"/>
              </a:buClr>
              <a:buFont typeface="Wingdings" panose="05000000000000000000" pitchFamily="2" charset="2"/>
              <a:buChar char="§"/>
              <a:tabLst>
                <a:tab pos="3546475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to mean “tight upper bound”,</a:t>
            </a:r>
          </a:p>
          <a:p>
            <a:pPr>
              <a:spcBef>
                <a:spcPts val="675"/>
              </a:spcBef>
              <a:buClr>
                <a:srgbClr val="AFABAB"/>
              </a:buClr>
              <a:buFont typeface="Wingdings" panose="05000000000000000000" pitchFamily="2" charset="2"/>
              <a:buChar char="§"/>
              <a:tabLst>
                <a:tab pos="3546475" algn="l"/>
              </a:tabLst>
            </a:pPr>
            <a:r>
              <a:rPr lang="en-US" altLang="en-US" b="1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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to mean “tight lower bound”,</a:t>
            </a:r>
          </a:p>
          <a:p>
            <a:pPr>
              <a:spcBef>
                <a:spcPts val="50"/>
              </a:spcBef>
              <a:tabLst>
                <a:tab pos="3546475" algn="l"/>
              </a:tabLst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363"/>
              </a:lnSpc>
              <a:tabLst>
                <a:tab pos="3546475" algn="l"/>
              </a:tabLst>
            </a:pP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Define a </a:t>
            </a:r>
            <a:r>
              <a:rPr lang="en-US" altLang="en-US" sz="2000" b="1" i="1" dirty="0">
                <a:latin typeface="Calibri Light" panose="020F0302020204030204" pitchFamily="34" charset="0"/>
                <a:cs typeface="Arial" panose="020B0604020202020204" pitchFamily="34" charset="0"/>
              </a:rPr>
              <a:t>set </a:t>
            </a:r>
            <a:r>
              <a:rPr lang="en-US" altLang="en-US" dirty="0">
                <a:latin typeface="Calibri Light" panose="020F0302020204030204" pitchFamily="34" charset="0"/>
                <a:cs typeface="Arial" panose="020B0604020202020204" pitchFamily="34" charset="0"/>
              </a:rPr>
              <a:t>of functions: which is in practice used to  compare two function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822687" y="1910822"/>
            <a:ext cx="6773243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34" dirty="0"/>
              <a:t>B </a:t>
            </a:r>
            <a:r>
              <a:rPr lang="en-US" spc="-434" dirty="0" err="1"/>
              <a:t>ig</a:t>
            </a:r>
            <a:r>
              <a:rPr lang="en-US" spc="-434" dirty="0"/>
              <a:t>   Oh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789857"/>
            <a:ext cx="6563591" cy="3352800"/>
          </a:xfrm>
        </p:spPr>
        <p:txBody>
          <a:bodyPr/>
          <a:lstStyle/>
          <a:p>
            <a:pPr>
              <a:spcBef>
                <a:spcPts val="1263"/>
              </a:spcBef>
              <a:buClr>
                <a:srgbClr val="AFABAB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It measures the worst case time complexity</a:t>
            </a:r>
          </a:p>
          <a:p>
            <a:pPr>
              <a:lnSpc>
                <a:spcPct val="148000"/>
              </a:lnSpc>
              <a:spcBef>
                <a:spcPts val="13"/>
              </a:spcBef>
              <a:buClr>
                <a:srgbClr val="AFABAB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longest amount of time an algorithm can possibly take to complete  Defines </a:t>
            </a:r>
            <a:r>
              <a:rPr lang="en-US" altLang="en-US" b="1" dirty="0">
                <a:latin typeface="Calibri Light" panose="020F0302020204030204" pitchFamily="34" charset="0"/>
                <a:cs typeface="Times New Roman" panose="02020603050405020304" pitchFamily="18" charset="0"/>
              </a:rPr>
              <a:t>upper bound</a:t>
            </a:r>
            <a:endParaRPr lang="en-US" altLang="en-US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49" y="1993945"/>
            <a:ext cx="4035902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Order-of-Magnitude Analysis and Big O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5800" y="2061909"/>
            <a:ext cx="8596745" cy="2385400"/>
          </a:xfrm>
        </p:spPr>
        <p:txBody>
          <a:bodyPr/>
          <a:lstStyle/>
          <a:p>
            <a:r>
              <a:rPr lang="en-US" altLang="en-US" dirty="0"/>
              <a:t>If  </a:t>
            </a:r>
            <a:r>
              <a:rPr lang="en-US" altLang="en-US" i="1" dirty="0"/>
              <a:t>Algorithm A </a:t>
            </a:r>
            <a:r>
              <a:rPr lang="en-US" altLang="en-US" i="1" dirty="0" smtClean="0"/>
              <a:t>requires time </a:t>
            </a:r>
            <a:r>
              <a:rPr lang="en-US" altLang="en-US" i="1" dirty="0"/>
              <a:t>proportional to f(n),</a:t>
            </a:r>
            <a:r>
              <a:rPr lang="en-US" altLang="en-US" dirty="0"/>
              <a:t> Algorithm A is said to be </a:t>
            </a:r>
            <a:r>
              <a:rPr lang="en-US" altLang="en-US" b="1" dirty="0"/>
              <a:t>order f(n),</a:t>
            </a:r>
            <a:r>
              <a:rPr lang="en-US" altLang="en-US" dirty="0"/>
              <a:t> and it is denoted as </a:t>
            </a:r>
            <a:r>
              <a:rPr lang="en-US" altLang="en-US" b="1" dirty="0"/>
              <a:t>O(f(n</a:t>
            </a:r>
            <a:r>
              <a:rPr lang="en-US" altLang="en-US" b="1" dirty="0" smtClean="0"/>
              <a:t>)).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function f(n)</a:t>
            </a:r>
            <a:r>
              <a:rPr lang="en-US" altLang="en-US" dirty="0"/>
              <a:t> is called the algorithm’s </a:t>
            </a:r>
            <a:r>
              <a:rPr lang="en-US" altLang="en-US" b="1" dirty="0"/>
              <a:t>growth-rate function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Since the capital O is used in the notation,  this notation is called the </a:t>
            </a:r>
            <a:r>
              <a:rPr lang="en-US" altLang="en-US" b="1" dirty="0"/>
              <a:t>Big O notation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If Algorithm A requires time proportional to 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dirty="0"/>
              <a:t>, it is </a:t>
            </a:r>
            <a:r>
              <a:rPr lang="en-US" altLang="en-US" b="1" dirty="0"/>
              <a:t>O(n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).</a:t>
            </a:r>
          </a:p>
          <a:p>
            <a:r>
              <a:rPr lang="en-US" altLang="en-US" dirty="0"/>
              <a:t>If Algorithm A requires time proportional to </a:t>
            </a:r>
            <a:r>
              <a:rPr lang="en-US" altLang="en-US" b="1" dirty="0"/>
              <a:t>n</a:t>
            </a:r>
            <a:r>
              <a:rPr lang="en-US" altLang="en-US" dirty="0"/>
              <a:t>, it is </a:t>
            </a:r>
            <a:r>
              <a:rPr lang="en-US" altLang="en-US" b="1" dirty="0"/>
              <a:t>O(n).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72" y="197349"/>
            <a:ext cx="10591800" cy="646332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Algorithmic Performance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8365" y="1129181"/>
            <a:ext cx="10668000" cy="417979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There are </a:t>
            </a:r>
            <a:r>
              <a:rPr lang="en-US" altLang="ko-KR" sz="2000" i="1" dirty="0">
                <a:ea typeface="굴림" charset="-127"/>
              </a:rPr>
              <a:t>two aspects </a:t>
            </a:r>
            <a:r>
              <a:rPr lang="en-US" altLang="ko-KR" sz="2000" dirty="0">
                <a:ea typeface="굴림" charset="-127"/>
              </a:rPr>
              <a:t>of algorithmic performance:</a:t>
            </a:r>
          </a:p>
          <a:p>
            <a:pPr>
              <a:lnSpc>
                <a:spcPct val="85000"/>
              </a:lnSpc>
            </a:pPr>
            <a:r>
              <a:rPr lang="en-US" altLang="ko-KR" sz="2000" dirty="0">
                <a:solidFill>
                  <a:srgbClr val="C00000"/>
                </a:solidFill>
                <a:ea typeface="굴림" charset="-127"/>
              </a:rPr>
              <a:t>Time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Instructions take time.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How fast does the algorithm perform?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What affects its runtime? </a:t>
            </a:r>
          </a:p>
          <a:p>
            <a:pPr>
              <a:lnSpc>
                <a:spcPct val="85000"/>
              </a:lnSpc>
            </a:pPr>
            <a:r>
              <a:rPr lang="en-US" altLang="ko-KR" sz="2000" dirty="0">
                <a:solidFill>
                  <a:srgbClr val="C00000"/>
                </a:solidFill>
                <a:ea typeface="굴림" charset="-127"/>
              </a:rPr>
              <a:t>Space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Data structures take space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What kind of data structures can be used?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charset="-127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</a:rPr>
              <a:t>We will focus on time: 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How to estimate the time required for an algorithm</a:t>
            </a:r>
          </a:p>
          <a:p>
            <a:pPr lvl="1">
              <a:lnSpc>
                <a:spcPct val="85000"/>
              </a:lnSpc>
            </a:pPr>
            <a:r>
              <a:rPr lang="en-US" altLang="en-US" sz="2000" dirty="0"/>
              <a:t>How to reduce the time required</a:t>
            </a:r>
          </a:p>
        </p:txBody>
      </p:sp>
    </p:spTree>
    <p:extLst>
      <p:ext uri="{BB962C8B-B14F-4D97-AF65-F5344CB8AC3E}">
        <p14:creationId xmlns:p14="http://schemas.microsoft.com/office/powerpoint/2010/main" val="19355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258764"/>
            <a:ext cx="10591800" cy="646332"/>
          </a:xfrm>
        </p:spPr>
        <p:txBody>
          <a:bodyPr/>
          <a:lstStyle/>
          <a:p>
            <a:r>
              <a:rPr lang="en-US" altLang="en-US" dirty="0"/>
              <a:t>Definition of the Order of an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75854" y="1374220"/>
            <a:ext cx="9102436" cy="3352800"/>
          </a:xfrm>
        </p:spPr>
        <p:txBody>
          <a:bodyPr/>
          <a:lstStyle/>
          <a:p>
            <a:r>
              <a:rPr lang="en-US" altLang="en-US" b="1" i="1" dirty="0"/>
              <a:t>Definition:</a:t>
            </a:r>
          </a:p>
          <a:p>
            <a:r>
              <a:rPr lang="en-US" altLang="en-US" dirty="0"/>
              <a:t> </a:t>
            </a:r>
            <a:r>
              <a:rPr lang="en-US" altLang="en-US" b="1" dirty="0" smtClean="0"/>
              <a:t>Algorithm </a:t>
            </a:r>
            <a:r>
              <a:rPr lang="en-US" altLang="en-US" b="1" dirty="0"/>
              <a:t>A is order f(n)  – denoted as O(f(n)) – </a:t>
            </a:r>
            <a:r>
              <a:rPr lang="en-US" altLang="en-US" b="1" dirty="0" smtClean="0"/>
              <a:t>if </a:t>
            </a:r>
            <a:r>
              <a:rPr lang="en-US" altLang="en-US" b="1" dirty="0"/>
              <a:t>constants k and n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exist such that A requires </a:t>
            </a:r>
            <a:r>
              <a:rPr lang="en-US" altLang="en-US" b="1" dirty="0" smtClean="0"/>
              <a:t>  </a:t>
            </a:r>
            <a:r>
              <a:rPr lang="en-US" altLang="en-US" b="1" dirty="0"/>
              <a:t>no more than  k*f(n)  time units to solve a problem </a:t>
            </a:r>
            <a:r>
              <a:rPr lang="en-US" altLang="en-US" b="1" dirty="0" smtClean="0"/>
              <a:t>of </a:t>
            </a:r>
            <a:r>
              <a:rPr lang="en-US" altLang="en-US" b="1" dirty="0"/>
              <a:t>size  n 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b="1" dirty="0"/>
              <a:t> n</a:t>
            </a:r>
            <a:r>
              <a:rPr lang="en-US" altLang="en-US" b="1" baseline="-25000" dirty="0"/>
              <a:t>0</a:t>
            </a:r>
            <a:r>
              <a:rPr lang="en-US" altLang="en-US" b="1" dirty="0" smtClean="0"/>
              <a:t>.</a:t>
            </a:r>
          </a:p>
          <a:p>
            <a:endParaRPr lang="en-US" altLang="en-US" b="1" dirty="0"/>
          </a:p>
          <a:p>
            <a:r>
              <a:rPr lang="en-US" altLang="en-US" dirty="0"/>
              <a:t>The requirement of </a:t>
            </a:r>
            <a:r>
              <a:rPr lang="en-US" altLang="en-US" b="1" dirty="0"/>
              <a:t>n 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b="1" dirty="0"/>
              <a:t> n</a:t>
            </a:r>
            <a:r>
              <a:rPr lang="en-US" altLang="en-US" b="1" baseline="-25000" dirty="0"/>
              <a:t>0</a:t>
            </a:r>
            <a:r>
              <a:rPr lang="en-US" altLang="en-US" dirty="0"/>
              <a:t> in the definition of O(f(n)) formalizes the notion of sufficiently large problems.</a:t>
            </a:r>
          </a:p>
          <a:p>
            <a:pPr lvl="1"/>
            <a:r>
              <a:rPr lang="en-US" altLang="en-US" dirty="0"/>
              <a:t>In general, many values of k and  n can satisfy this definition.</a:t>
            </a:r>
          </a:p>
          <a:p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6" y="314183"/>
            <a:ext cx="10591800" cy="646332"/>
          </a:xfrm>
        </p:spPr>
        <p:txBody>
          <a:bodyPr/>
          <a:lstStyle/>
          <a:p>
            <a:r>
              <a:rPr lang="en-US" altLang="en-US" dirty="0"/>
              <a:t>Order of an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5746" y="1415784"/>
            <a:ext cx="10668000" cy="3352800"/>
          </a:xfrm>
        </p:spPr>
        <p:txBody>
          <a:bodyPr/>
          <a:lstStyle/>
          <a:p>
            <a:r>
              <a:rPr lang="en-US" altLang="en-US" dirty="0"/>
              <a:t>If an algorithm requires </a:t>
            </a:r>
            <a:r>
              <a:rPr lang="en-US" altLang="en-US" i="1" dirty="0"/>
              <a:t>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–3*n+10</a:t>
            </a:r>
            <a:r>
              <a:rPr lang="en-US" altLang="en-US" dirty="0"/>
              <a:t> seconds to solve a problem size n. If constants k and n</a:t>
            </a:r>
            <a:r>
              <a:rPr lang="en-US" altLang="en-US" baseline="-25000" dirty="0"/>
              <a:t>0</a:t>
            </a:r>
            <a:r>
              <a:rPr lang="en-US" altLang="en-US" dirty="0"/>
              <a:t> exist such that</a:t>
            </a:r>
          </a:p>
          <a:p>
            <a:r>
              <a:rPr lang="en-US" altLang="en-US" dirty="0"/>
              <a:t>		 </a:t>
            </a:r>
            <a:r>
              <a:rPr lang="en-US" altLang="en-US" i="1" dirty="0"/>
              <a:t>k*n</a:t>
            </a:r>
            <a:r>
              <a:rPr lang="en-US" altLang="en-US" i="1" baseline="30000" dirty="0"/>
              <a:t>2  </a:t>
            </a:r>
            <a:r>
              <a:rPr lang="en-US" altLang="en-US" i="1" dirty="0"/>
              <a:t>&gt;  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–3*n+10</a:t>
            </a:r>
            <a:r>
              <a:rPr lang="en-US" altLang="en-US" dirty="0"/>
              <a:t> 	for all </a:t>
            </a:r>
            <a:r>
              <a:rPr lang="en-US" altLang="en-US" i="1" dirty="0"/>
              <a:t>n </a:t>
            </a:r>
            <a:r>
              <a:rPr lang="en-US" altLang="en-US" i="1" dirty="0">
                <a:sym typeface="Symbol" panose="05050102010706020507" pitchFamily="18" charset="2"/>
              </a:rPr>
              <a:t>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0</a:t>
            </a:r>
            <a:r>
              <a:rPr lang="en-US" altLang="en-US" dirty="0"/>
              <a:t> .</a:t>
            </a:r>
          </a:p>
          <a:p>
            <a:r>
              <a:rPr lang="en-US" altLang="en-US" dirty="0"/>
              <a:t>	the algorithm is order n</a:t>
            </a:r>
            <a:r>
              <a:rPr lang="en-US" altLang="en-US" baseline="30000" dirty="0"/>
              <a:t>2</a:t>
            </a:r>
            <a:r>
              <a:rPr lang="en-US" altLang="en-US" baseline="-25000" dirty="0"/>
              <a:t>  </a:t>
            </a:r>
            <a:r>
              <a:rPr lang="en-US" altLang="en-US" dirty="0"/>
              <a:t>(In fact, k is 3 and n</a:t>
            </a:r>
            <a:r>
              <a:rPr lang="en-US" altLang="en-US" baseline="-25000" dirty="0"/>
              <a:t>0</a:t>
            </a:r>
            <a:r>
              <a:rPr lang="en-US" altLang="en-US" dirty="0"/>
              <a:t> is 2)</a:t>
            </a:r>
          </a:p>
          <a:p>
            <a:r>
              <a:rPr lang="en-US" altLang="en-US" i="1" dirty="0"/>
              <a:t>		3*n</a:t>
            </a:r>
            <a:r>
              <a:rPr lang="en-US" altLang="en-US" i="1" baseline="30000" dirty="0"/>
              <a:t>2  </a:t>
            </a:r>
            <a:r>
              <a:rPr lang="en-US" altLang="en-US" i="1" dirty="0"/>
              <a:t>&gt;  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–3*n+10</a:t>
            </a:r>
            <a:r>
              <a:rPr lang="en-US" altLang="en-US" dirty="0"/>
              <a:t> 	for all </a:t>
            </a:r>
            <a:r>
              <a:rPr lang="en-US" altLang="en-US" i="1" dirty="0"/>
              <a:t>n </a:t>
            </a:r>
            <a:r>
              <a:rPr lang="en-US" altLang="en-US" i="1" dirty="0">
                <a:sym typeface="Symbol" panose="05050102010706020507" pitchFamily="18" charset="2"/>
              </a:rPr>
              <a:t> </a:t>
            </a:r>
            <a:r>
              <a:rPr lang="en-US" altLang="en-US" i="1" dirty="0"/>
              <a:t>2</a:t>
            </a:r>
            <a:r>
              <a:rPr lang="en-US" altLang="en-US" dirty="0"/>
              <a:t> .</a:t>
            </a:r>
          </a:p>
          <a:p>
            <a:r>
              <a:rPr lang="en-US" altLang="en-US" dirty="0"/>
              <a:t>	Thus, the algorithm requires no more than </a:t>
            </a:r>
            <a:r>
              <a:rPr lang="en-US" altLang="en-US" i="1" dirty="0"/>
              <a:t>k*n</a:t>
            </a:r>
            <a:r>
              <a:rPr lang="en-US" altLang="en-US" i="1" baseline="30000" dirty="0"/>
              <a:t>2 </a:t>
            </a:r>
            <a:r>
              <a:rPr lang="en-US" altLang="en-US" dirty="0"/>
              <a:t>time units for </a:t>
            </a:r>
            <a:r>
              <a:rPr lang="en-US" altLang="en-US" i="1" dirty="0"/>
              <a:t>n </a:t>
            </a:r>
            <a:r>
              <a:rPr lang="en-US" altLang="en-US" i="1" dirty="0">
                <a:sym typeface="Symbol" panose="05050102010706020507" pitchFamily="18" charset="2"/>
              </a:rPr>
              <a:t>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0</a:t>
            </a:r>
            <a:r>
              <a:rPr lang="en-US" altLang="en-US" dirty="0"/>
              <a:t> ,</a:t>
            </a:r>
          </a:p>
          <a:p>
            <a:r>
              <a:rPr lang="en-US" altLang="en-US" dirty="0"/>
              <a:t>	So it is  </a:t>
            </a:r>
            <a:r>
              <a:rPr lang="en-US" altLang="en-US" b="1" dirty="0"/>
              <a:t>O(n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smtClean="0"/>
              <a:t> </a:t>
            </a:r>
            <a:endParaRPr lang="en-US" altLang="en-US" sz="800" dirty="0" smtClean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7216B-509C-4EAE-8CCF-3E49CBF37E5F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80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3967" y="228600"/>
            <a:ext cx="9990687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Example- Sequential Search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219200"/>
            <a:ext cx="7404653" cy="4038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72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sequentialSearch</a:t>
            </a:r>
            <a:r>
              <a:rPr lang="en-US" altLang="en-US" sz="7200" dirty="0" smtClean="0">
                <a:latin typeface="Courier New" panose="02070309020205020404" pitchFamily="49" charset="0"/>
              </a:rPr>
              <a:t>(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a[],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item,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n){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7200" dirty="0" smtClean="0">
                <a:latin typeface="Courier New" panose="02070309020205020404" pitchFamily="49" charset="0"/>
              </a:rPr>
              <a:t>	for (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= 0;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&lt; n &amp;&amp; a[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]!= item;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++);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7200" dirty="0" smtClean="0">
                <a:latin typeface="Courier New" panose="02070309020205020404" pitchFamily="49" charset="0"/>
              </a:rPr>
              <a:t>	if (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 == n)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7200" dirty="0" smtClean="0">
                <a:latin typeface="Courier New" panose="02070309020205020404" pitchFamily="49" charset="0"/>
              </a:rPr>
              <a:t>		return –1;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7200" dirty="0" smtClean="0">
                <a:latin typeface="Courier New" panose="02070309020205020404" pitchFamily="49" charset="0"/>
              </a:rPr>
              <a:t>	return </a:t>
            </a:r>
            <a:r>
              <a:rPr lang="en-US" altLang="en-US" sz="72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7200" dirty="0" smtClean="0">
                <a:latin typeface="Courier New" panose="02070309020205020404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2300" dirty="0" smtClean="0">
                <a:latin typeface="Courier New" panose="02070309020205020404" pitchFamily="49" charset="0"/>
              </a:rPr>
              <a:t>}</a:t>
            </a:r>
            <a:endParaRPr lang="en-US" altLang="en-US" sz="3200" dirty="0" smtClean="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b="1" i="1" dirty="0" smtClean="0"/>
              <a:t>Unsuccessful Search:</a:t>
            </a:r>
            <a:r>
              <a:rPr lang="en-US" altLang="en-US" sz="6200" dirty="0" smtClean="0"/>
              <a:t>	</a:t>
            </a:r>
            <a:r>
              <a:rPr lang="en-US" altLang="en-US" sz="6200" dirty="0" smtClean="0">
                <a:sym typeface="Wingdings" panose="05000000000000000000" pitchFamily="2" charset="2"/>
              </a:rPr>
              <a:t> O(n)</a:t>
            </a:r>
            <a:endParaRPr lang="en-US" altLang="en-US" sz="6200" b="1" i="1" dirty="0" smtClean="0"/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6200" dirty="0" smtClean="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b="1" i="1" dirty="0" smtClean="0"/>
              <a:t>Successful Search: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b="1" dirty="0" smtClean="0"/>
              <a:t>	Best-Case:</a:t>
            </a:r>
            <a:r>
              <a:rPr lang="en-US" altLang="en-US" sz="6200" dirty="0" smtClean="0"/>
              <a:t>  </a:t>
            </a:r>
            <a:r>
              <a:rPr lang="en-US" altLang="en-US" sz="6200" i="1" dirty="0" smtClean="0"/>
              <a:t>item</a:t>
            </a:r>
            <a:r>
              <a:rPr lang="en-US" altLang="en-US" sz="6200" dirty="0" smtClean="0"/>
              <a:t> is in the first location of the array </a:t>
            </a:r>
            <a:r>
              <a:rPr lang="en-US" altLang="en-US" sz="6200" dirty="0" smtClean="0">
                <a:sym typeface="Wingdings" panose="05000000000000000000" pitchFamily="2" charset="2"/>
              </a:rPr>
              <a:t></a:t>
            </a:r>
            <a:r>
              <a:rPr lang="en-US" altLang="en-US" sz="6200" dirty="0" smtClean="0"/>
              <a:t>O(1)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dirty="0" smtClean="0"/>
              <a:t>	</a:t>
            </a:r>
            <a:r>
              <a:rPr lang="en-US" altLang="en-US" sz="6200" b="1" dirty="0" smtClean="0"/>
              <a:t>Worst-Case:</a:t>
            </a:r>
            <a:r>
              <a:rPr lang="en-US" altLang="en-US" sz="6200" dirty="0" smtClean="0"/>
              <a:t> </a:t>
            </a:r>
            <a:r>
              <a:rPr lang="en-US" altLang="en-US" sz="6200" i="1" dirty="0" smtClean="0"/>
              <a:t>item</a:t>
            </a:r>
            <a:r>
              <a:rPr lang="en-US" altLang="en-US" sz="6200" dirty="0" smtClean="0"/>
              <a:t> is in the last location of the array </a:t>
            </a:r>
            <a:r>
              <a:rPr lang="en-US" altLang="en-US" sz="6200" dirty="0" smtClean="0">
                <a:sym typeface="Wingdings" panose="05000000000000000000" pitchFamily="2" charset="2"/>
              </a:rPr>
              <a:t></a:t>
            </a:r>
            <a:r>
              <a:rPr lang="en-US" altLang="en-US" sz="6200" dirty="0" smtClean="0"/>
              <a:t>O(n)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dirty="0" smtClean="0"/>
              <a:t>	</a:t>
            </a:r>
            <a:r>
              <a:rPr lang="en-US" altLang="en-US" sz="6200" b="1" dirty="0" smtClean="0"/>
              <a:t>Average-Case</a:t>
            </a:r>
            <a:r>
              <a:rPr lang="en-US" altLang="en-US" sz="6200" dirty="0" smtClean="0"/>
              <a:t>: The number of key comparisons 1, 2, ..., n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dirty="0" smtClean="0"/>
              <a:t>				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6200" dirty="0" smtClean="0"/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6200" dirty="0" smtClean="0"/>
              <a:t>				</a:t>
            </a:r>
            <a:r>
              <a:rPr lang="en-US" altLang="en-US" sz="6200" dirty="0" smtClean="0">
                <a:sym typeface="Wingdings" panose="05000000000000000000" pitchFamily="2" charset="2"/>
              </a:rPr>
              <a:t> O(n)</a:t>
            </a:r>
            <a:r>
              <a:rPr lang="en-US" altLang="en-US" sz="6200" dirty="0">
                <a:sym typeface="Wingdings" panose="05000000000000000000" pitchFamily="2" charset="2"/>
              </a:rPr>
              <a:t> </a:t>
            </a:r>
            <a:endParaRPr lang="en-US" altLang="en-US" sz="62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48061"/>
              </p:ext>
            </p:extLst>
          </p:nvPr>
        </p:nvGraphicFramePr>
        <p:xfrm>
          <a:off x="1283873" y="4946921"/>
          <a:ext cx="1677988" cy="101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104840" imgH="609480" progId="Equation.3">
                  <p:embed/>
                </p:oleObj>
              </mc:Choice>
              <mc:Fallback>
                <p:oleObj name="Equation" r:id="rId3" imgW="1104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873" y="4946921"/>
                        <a:ext cx="1677988" cy="1010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1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314182"/>
            <a:ext cx="10591800" cy="646332"/>
          </a:xfrm>
        </p:spPr>
        <p:txBody>
          <a:bodyPr/>
          <a:lstStyle/>
          <a:p>
            <a:r>
              <a:rPr lang="en-US" dirty="0" smtClean="0"/>
              <a:t>Example-Binary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68036" y="1609747"/>
            <a:ext cx="10668000" cy="3352800"/>
          </a:xfrm>
        </p:spPr>
        <p:txBody>
          <a:bodyPr/>
          <a:lstStyle/>
          <a:p>
            <a:r>
              <a:rPr lang="en-US" altLang="en-US" dirty="0" smtClean="0"/>
              <a:t>At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/>
              <a:t>Iteration </a:t>
            </a:r>
            <a:r>
              <a:rPr lang="en-US" altLang="en-US" b="1" dirty="0"/>
              <a:t>1</a:t>
            </a:r>
            <a:r>
              <a:rPr lang="en-US" altLang="en-US" dirty="0"/>
              <a:t>,Length of array = </a:t>
            </a:r>
            <a:r>
              <a:rPr lang="en-US" altLang="en-US" b="1" dirty="0"/>
              <a:t>n</a:t>
            </a:r>
            <a:endParaRPr lang="en-US" altLang="en-US" dirty="0"/>
          </a:p>
          <a:p>
            <a:r>
              <a:rPr lang="en-US" altLang="en-US" dirty="0"/>
              <a:t>At </a:t>
            </a:r>
            <a:r>
              <a:rPr lang="en-US" altLang="en-US" b="1" dirty="0"/>
              <a:t>Iteration 2</a:t>
            </a:r>
            <a:r>
              <a:rPr lang="en-US" altLang="en-US" dirty="0"/>
              <a:t>,Length of array = 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⁄</a:t>
            </a:r>
            <a:r>
              <a:rPr lang="en-US" altLang="en-US" b="1" baseline="-25000" dirty="0"/>
              <a:t>2</a:t>
            </a:r>
            <a:endParaRPr lang="en-US" altLang="en-US" dirty="0"/>
          </a:p>
          <a:p>
            <a:r>
              <a:rPr lang="en-US" altLang="en-US" dirty="0"/>
              <a:t>At </a:t>
            </a:r>
            <a:r>
              <a:rPr lang="en-US" altLang="en-US" b="1" dirty="0"/>
              <a:t>Iteration 3</a:t>
            </a:r>
            <a:r>
              <a:rPr lang="en-US" altLang="en-US" dirty="0"/>
              <a:t>,Length of array = </a:t>
            </a:r>
            <a:r>
              <a:rPr lang="en-US" altLang="en-US" b="1" baseline="30000" dirty="0"/>
              <a:t>(n⁄</a:t>
            </a:r>
            <a:r>
              <a:rPr lang="en-US" altLang="en-US" b="1" baseline="-25000" dirty="0"/>
              <a:t>2</a:t>
            </a:r>
            <a:r>
              <a:rPr lang="en-US" altLang="en-US" b="1" baseline="30000" dirty="0"/>
              <a:t>)</a:t>
            </a:r>
            <a:r>
              <a:rPr lang="en-US" altLang="en-US" b="1" dirty="0"/>
              <a:t>⁄</a:t>
            </a:r>
            <a:r>
              <a:rPr lang="en-US" altLang="en-US" b="1" baseline="-25000" dirty="0"/>
              <a:t>2</a:t>
            </a:r>
            <a:r>
              <a:rPr lang="en-US" altLang="en-US" dirty="0"/>
              <a:t> = 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⁄</a:t>
            </a:r>
            <a:r>
              <a:rPr lang="en-US" altLang="en-US" b="1" baseline="-25000" dirty="0"/>
              <a:t>2</a:t>
            </a:r>
            <a:r>
              <a:rPr lang="en-US" altLang="en-US" b="1" baseline="30000" dirty="0"/>
              <a:t>2</a:t>
            </a:r>
          </a:p>
          <a:p>
            <a:r>
              <a:rPr lang="en-US" altLang="en-US" dirty="0"/>
              <a:t>Therefore, after </a:t>
            </a:r>
            <a:r>
              <a:rPr lang="en-US" altLang="en-US" b="1" dirty="0"/>
              <a:t>Iteration k</a:t>
            </a:r>
            <a:r>
              <a:rPr lang="en-US" altLang="en-US" dirty="0"/>
              <a:t>, Length of array = 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⁄</a:t>
            </a:r>
            <a:r>
              <a:rPr lang="en-US" altLang="en-US" b="1" baseline="-25000" dirty="0"/>
              <a:t>2</a:t>
            </a:r>
            <a:r>
              <a:rPr lang="en-US" altLang="en-US" b="1" baseline="30000" dirty="0"/>
              <a:t>k</a:t>
            </a:r>
          </a:p>
          <a:p>
            <a:r>
              <a:rPr lang="en-US" altLang="en-US" dirty="0"/>
              <a:t>Also, we know that </a:t>
            </a:r>
            <a:r>
              <a:rPr lang="en-US" altLang="en-US" dirty="0" smtClean="0"/>
              <a:t>after  </a:t>
            </a:r>
            <a:r>
              <a:rPr lang="en-US" altLang="en-US" dirty="0"/>
              <a:t>k divisions, the </a:t>
            </a:r>
            <a:r>
              <a:rPr lang="en-US" altLang="en-US" b="1" dirty="0"/>
              <a:t>length of array becomes 1</a:t>
            </a:r>
            <a:endParaRPr lang="en-US" altLang="en-US" dirty="0"/>
          </a:p>
          <a:p>
            <a:r>
              <a:rPr lang="en-US" altLang="en-US" dirty="0" smtClean="0"/>
              <a:t>Therefore Length </a:t>
            </a:r>
            <a:r>
              <a:rPr lang="en-US" altLang="en-US" dirty="0"/>
              <a:t>of array = </a:t>
            </a:r>
            <a:r>
              <a:rPr lang="en-US" altLang="en-US" b="1" baseline="30000" dirty="0"/>
              <a:t>n</a:t>
            </a:r>
            <a:r>
              <a:rPr lang="en-US" altLang="en-US" b="1" dirty="0"/>
              <a:t>⁄</a:t>
            </a:r>
            <a:r>
              <a:rPr lang="en-US" altLang="en-US" b="1" baseline="-25000" dirty="0"/>
              <a:t>2</a:t>
            </a:r>
            <a:r>
              <a:rPr lang="en-US" altLang="en-US" b="1" baseline="30000" dirty="0"/>
              <a:t>k</a:t>
            </a:r>
            <a:r>
              <a:rPr lang="en-US" altLang="en-US" b="1" dirty="0"/>
              <a:t> = 1</a:t>
            </a:r>
            <a:r>
              <a:rPr lang="en-US" altLang="en-US" dirty="0"/>
              <a:t> =&gt; </a:t>
            </a:r>
            <a:r>
              <a:rPr lang="en-US" altLang="en-US" b="1" dirty="0"/>
              <a:t>n = 2</a:t>
            </a:r>
            <a:r>
              <a:rPr lang="en-US" altLang="en-US" b="1" baseline="30000" dirty="0"/>
              <a:t>k</a:t>
            </a:r>
            <a:endParaRPr lang="en-US" altLang="en-US" dirty="0"/>
          </a:p>
          <a:p>
            <a:r>
              <a:rPr lang="en-US" altLang="en-US" dirty="0"/>
              <a:t>Applying log function on both sides:=&gt; </a:t>
            </a:r>
          </a:p>
          <a:p>
            <a:r>
              <a:rPr lang="en-US" altLang="en-US" b="1" dirty="0"/>
              <a:t>             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(n) = 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(2</a:t>
            </a:r>
            <a:r>
              <a:rPr lang="en-US" altLang="en-US" b="1" baseline="30000" dirty="0"/>
              <a:t>k</a:t>
            </a:r>
            <a:r>
              <a:rPr lang="en-US" altLang="en-US" b="1" dirty="0"/>
              <a:t>)</a:t>
            </a:r>
            <a:r>
              <a:rPr lang="en-US" altLang="en-US" dirty="0"/>
              <a:t> =&gt; </a:t>
            </a:r>
            <a:r>
              <a:rPr lang="en-US" altLang="en-US" b="1" dirty="0"/>
              <a:t>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(n) = k 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(2)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As </a:t>
            </a:r>
            <a:r>
              <a:rPr lang="en-US" altLang="en-US" b="1" dirty="0"/>
              <a:t>(</a:t>
            </a:r>
            <a:r>
              <a:rPr lang="en-US" altLang="en-US" b="1" dirty="0" err="1"/>
              <a:t>log</a:t>
            </a:r>
            <a:r>
              <a:rPr lang="en-US" altLang="en-US" b="1" baseline="-25000" dirty="0" err="1"/>
              <a:t>a</a:t>
            </a:r>
            <a:r>
              <a:rPr lang="en-US" altLang="en-US" b="1" dirty="0"/>
              <a:t> (a) = 1)</a:t>
            </a:r>
          </a:p>
          <a:p>
            <a:r>
              <a:rPr lang="en-US" altLang="en-US" dirty="0"/>
              <a:t>Therefore,=&gt; </a:t>
            </a:r>
            <a:r>
              <a:rPr lang="en-US" altLang="en-US" b="1" dirty="0"/>
              <a:t>k = 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(n)</a:t>
            </a:r>
          </a:p>
          <a:p>
            <a:r>
              <a:rPr lang="en-US" altLang="en-US" b="1" dirty="0"/>
              <a:t>Hence, the time complexity of Binary Search is 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 (n)</a:t>
            </a:r>
            <a:endParaRPr lang="en-US" altLang="en-US" dirty="0"/>
          </a:p>
          <a:p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86473"/>
            <a:ext cx="10591800" cy="646332"/>
          </a:xfrm>
        </p:spPr>
        <p:txBody>
          <a:bodyPr/>
          <a:lstStyle/>
          <a:p>
            <a:r>
              <a:rPr lang="en-US" dirty="0" smtClean="0"/>
              <a:t>Binary Search-Analysis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6637" y="1360365"/>
            <a:ext cx="10668000" cy="3352800"/>
          </a:xfrm>
        </p:spPr>
        <p:txBody>
          <a:bodyPr/>
          <a:lstStyle/>
          <a:p>
            <a:r>
              <a:rPr lang="en-US" altLang="en-US" sz="2000" dirty="0"/>
              <a:t>For an unsuccessful search: </a:t>
            </a:r>
          </a:p>
          <a:p>
            <a:pPr lvl="1"/>
            <a:r>
              <a:rPr lang="en-US" altLang="en-US" sz="2000" dirty="0"/>
              <a:t>The number of iterations in the loop is  </a:t>
            </a:r>
            <a:r>
              <a:rPr lang="en-US" altLang="en-US" sz="2000" dirty="0">
                <a:sym typeface="Symbol" panose="05050102010706020507" pitchFamily="18" charset="2"/>
              </a:rPr>
              <a:t>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 + 1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ym typeface="Wingdings" panose="05000000000000000000" pitchFamily="2" charset="2"/>
              </a:rPr>
              <a:t>  O(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/>
              <a:t>For a successful search: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b="1" i="1" dirty="0">
                <a:sym typeface="Symbol" panose="05050102010706020507" pitchFamily="18" charset="2"/>
              </a:rPr>
              <a:t>Best-Case:</a:t>
            </a:r>
            <a:r>
              <a:rPr lang="en-US" altLang="en-US" sz="2000" dirty="0">
                <a:sym typeface="Symbol" panose="05050102010706020507" pitchFamily="18" charset="2"/>
              </a:rPr>
              <a:t> The number of iterations is 1.</a:t>
            </a:r>
            <a:r>
              <a:rPr lang="en-US" altLang="en-US" sz="2000" dirty="0"/>
              <a:t> 		 </a:t>
            </a:r>
            <a:r>
              <a:rPr lang="en-US" altLang="en-US" sz="2000" dirty="0">
                <a:sym typeface="Wingdings" panose="05000000000000000000" pitchFamily="2" charset="2"/>
              </a:rPr>
              <a:t> O(1)</a:t>
            </a:r>
            <a:endParaRPr lang="en-US" altLang="en-US" sz="2000" dirty="0"/>
          </a:p>
          <a:p>
            <a:pPr lvl="1"/>
            <a:r>
              <a:rPr lang="en-US" altLang="en-US" sz="2000" b="1" i="1" dirty="0"/>
              <a:t>Worst-Case: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The number of iterations </a:t>
            </a:r>
            <a:r>
              <a:rPr lang="en-US" altLang="en-US" sz="2000" dirty="0"/>
              <a:t>is  </a:t>
            </a:r>
            <a:r>
              <a:rPr lang="en-US" altLang="en-US" sz="2000" dirty="0">
                <a:sym typeface="Symbol" panose="05050102010706020507" pitchFamily="18" charset="2"/>
              </a:rPr>
              <a:t>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 +1	 </a:t>
            </a:r>
            <a:r>
              <a:rPr lang="en-US" altLang="en-US" sz="2000" dirty="0">
                <a:sym typeface="Wingdings" panose="05000000000000000000" pitchFamily="2" charset="2"/>
              </a:rPr>
              <a:t> O(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b="1" i="1" dirty="0">
                <a:sym typeface="Symbol" panose="05050102010706020507" pitchFamily="18" charset="2"/>
              </a:rPr>
              <a:t>Average-Case:</a:t>
            </a:r>
            <a:r>
              <a:rPr lang="en-US" altLang="en-US" sz="2000" dirty="0">
                <a:sym typeface="Symbol" panose="05050102010706020507" pitchFamily="18" charset="2"/>
              </a:rPr>
              <a:t> 	The avg. # of iterations &lt; 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	 </a:t>
            </a:r>
            <a:r>
              <a:rPr lang="en-US" altLang="en-US" sz="2000" dirty="0">
                <a:sym typeface="Wingdings" panose="05000000000000000000" pitchFamily="2" charset="2"/>
              </a:rPr>
              <a:t> O(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0  1  2  3  4  5  6  7  </a:t>
            </a:r>
            <a:r>
              <a:rPr lang="en-US" altLang="en-US" sz="2000" dirty="0">
                <a:sym typeface="Wingdings" panose="05000000000000000000" pitchFamily="2" charset="2"/>
              </a:rPr>
              <a:t> an array with size 8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3  2  3  1  3  2  3  4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# of iterations</a:t>
            </a:r>
          </a:p>
          <a:p>
            <a:pPr lvl="1"/>
            <a:r>
              <a:rPr lang="en-US" altLang="en-US" sz="2000" dirty="0"/>
              <a:t>The average # of iterations = 21/8 </a:t>
            </a:r>
            <a:r>
              <a:rPr lang="en-US" altLang="en-US" sz="2000" dirty="0">
                <a:sym typeface="Symbol" panose="05050102010706020507" pitchFamily="18" charset="2"/>
              </a:rPr>
              <a:t>&lt; </a:t>
            </a: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굴림" charset="-127"/>
              </a:rPr>
              <a:t>How much better is </a:t>
            </a:r>
            <a:r>
              <a:rPr lang="en-US" altLang="ko-KR" i="1" dirty="0">
                <a:latin typeface="Calibri" panose="020F0502020204030204" pitchFamily="34" charset="0"/>
                <a:ea typeface="굴림" charset="-127"/>
              </a:rPr>
              <a:t>O(log</a:t>
            </a:r>
            <a:r>
              <a:rPr lang="en-US" altLang="ko-KR" i="1" baseline="-25000" dirty="0">
                <a:latin typeface="Calibri" panose="020F0502020204030204" pitchFamily="34" charset="0"/>
                <a:ea typeface="굴림" charset="-127"/>
              </a:rPr>
              <a:t>2</a:t>
            </a:r>
            <a:r>
              <a:rPr lang="en-US" altLang="ko-KR" i="1" dirty="0">
                <a:latin typeface="Calibri" panose="020F0502020204030204" pitchFamily="34" charset="0"/>
                <a:ea typeface="굴림" charset="-127"/>
              </a:rPr>
              <a:t>n)</a:t>
            </a:r>
            <a:r>
              <a:rPr lang="en-US" altLang="ko-KR" dirty="0">
                <a:latin typeface="Calibri" panose="020F0502020204030204" pitchFamily="34" charset="0"/>
                <a:ea typeface="굴림" charset="-127"/>
              </a:rPr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900545" y="1679020"/>
            <a:ext cx="10668000" cy="3352800"/>
          </a:xfrm>
        </p:spPr>
        <p:txBody>
          <a:bodyPr/>
          <a:lstStyle/>
          <a:p>
            <a:r>
              <a:rPr lang="en-US" altLang="ko-KR" b="1" i="1" dirty="0">
                <a:ea typeface="굴림" charset="-127"/>
              </a:rPr>
              <a:t>	</a:t>
            </a:r>
            <a:r>
              <a:rPr lang="en-US" altLang="ko-KR" b="1" i="1" u="sng" dirty="0">
                <a:ea typeface="굴림" charset="-127"/>
              </a:rPr>
              <a:t>n</a:t>
            </a:r>
            <a:r>
              <a:rPr lang="en-US" altLang="ko-KR" b="1" i="1" dirty="0">
                <a:ea typeface="굴림" charset="-127"/>
              </a:rPr>
              <a:t> 				</a:t>
            </a:r>
            <a:r>
              <a:rPr lang="en-US" altLang="ko-KR" b="1" i="1" u="sng" dirty="0">
                <a:ea typeface="굴림" charset="-127"/>
              </a:rPr>
              <a:t>O(log</a:t>
            </a:r>
            <a:r>
              <a:rPr lang="en-US" altLang="ko-KR" b="1" i="1" u="sng" baseline="-25000" dirty="0">
                <a:ea typeface="굴림" charset="-127"/>
              </a:rPr>
              <a:t>2</a:t>
            </a:r>
            <a:r>
              <a:rPr lang="en-US" altLang="ko-KR" b="1" i="1" u="sng" dirty="0">
                <a:ea typeface="굴림" charset="-127"/>
              </a:rPr>
              <a:t>n)</a:t>
            </a:r>
            <a:endParaRPr lang="en-US" altLang="ko-KR" b="1" u="sng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	16			  	  4</a:t>
            </a:r>
          </a:p>
          <a:p>
            <a:r>
              <a:rPr lang="en-US" altLang="ko-KR" dirty="0">
                <a:ea typeface="굴림" charset="-127"/>
              </a:rPr>
              <a:t>	64			  	  6</a:t>
            </a:r>
          </a:p>
          <a:p>
            <a:r>
              <a:rPr lang="en-US" altLang="ko-KR" dirty="0">
                <a:ea typeface="굴림" charset="-127"/>
              </a:rPr>
              <a:t>	256 			  	  8</a:t>
            </a:r>
          </a:p>
          <a:p>
            <a:r>
              <a:rPr lang="en-US" altLang="ko-KR" dirty="0">
                <a:ea typeface="굴림" charset="-127"/>
              </a:rPr>
              <a:t>	1024 (1KB) 	 	               10</a:t>
            </a:r>
          </a:p>
          <a:p>
            <a:r>
              <a:rPr lang="en-US" altLang="ko-KR" dirty="0">
                <a:ea typeface="굴림" charset="-127"/>
              </a:rPr>
              <a:t>	16,384 		 	 </a:t>
            </a:r>
            <a:r>
              <a:rPr lang="en-US" altLang="ko-KR" dirty="0" smtClean="0">
                <a:ea typeface="굴림" charset="-127"/>
              </a:rPr>
              <a:t>              14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	131,072 		 	</a:t>
            </a:r>
            <a:r>
              <a:rPr lang="en-US" altLang="ko-KR" dirty="0" smtClean="0">
                <a:ea typeface="굴림" charset="-127"/>
              </a:rPr>
              <a:t>	17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	262,144 		 	 </a:t>
            </a:r>
            <a:r>
              <a:rPr lang="en-US" altLang="ko-KR" dirty="0" smtClean="0">
                <a:ea typeface="굴림" charset="-127"/>
              </a:rPr>
              <a:t>	18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	524,288 		 	 </a:t>
            </a:r>
            <a:r>
              <a:rPr lang="en-US" altLang="ko-KR" dirty="0" smtClean="0">
                <a:ea typeface="굴림" charset="-127"/>
              </a:rPr>
              <a:t>	19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	1,048,576 (1MB) 	 	</a:t>
            </a:r>
            <a:r>
              <a:rPr lang="en-US" altLang="ko-KR" dirty="0" smtClean="0">
                <a:ea typeface="굴림" charset="-127"/>
              </a:rPr>
              <a:t>	 </a:t>
            </a:r>
            <a:r>
              <a:rPr lang="en-US" altLang="ko-KR" dirty="0">
                <a:ea typeface="굴림" charset="-127"/>
              </a:rPr>
              <a:t>20</a:t>
            </a:r>
          </a:p>
          <a:p>
            <a:r>
              <a:rPr lang="en-US" altLang="ko-KR" dirty="0">
                <a:ea typeface="굴림" charset="-127"/>
              </a:rPr>
              <a:t>	1,073,741,824 (1GB) 	</a:t>
            </a:r>
            <a:r>
              <a:rPr lang="en-US" altLang="ko-KR" dirty="0" smtClean="0">
                <a:ea typeface="굴림" charset="-127"/>
              </a:rPr>
              <a:t>	 </a:t>
            </a:r>
            <a:r>
              <a:rPr lang="en-US" altLang="ko-KR" dirty="0">
                <a:ea typeface="굴림" charset="-127"/>
              </a:rPr>
              <a:t>30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2" y="397309"/>
            <a:ext cx="10591800" cy="646332"/>
          </a:xfrm>
        </p:spPr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Growth-Rate Functions of Recursive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5636" y="1595893"/>
            <a:ext cx="10668000" cy="33528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hanoi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char source, char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latin typeface="Courier New" panose="02070309020205020404" pitchFamily="49" charset="0"/>
              </a:rPr>
              <a:t>, char spare) {    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b="1" u="sng" dirty="0">
                <a:latin typeface="Courier New" panose="02070309020205020404" pitchFamily="49" charset="0"/>
              </a:rPr>
              <a:t>Cost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if (n &gt; 0) { 							 c1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 </a:t>
            </a:r>
            <a:r>
              <a:rPr lang="en-US" altLang="en-US" dirty="0" err="1">
                <a:latin typeface="Courier New" panose="02070309020205020404" pitchFamily="49" charset="0"/>
              </a:rPr>
              <a:t>hanoi</a:t>
            </a:r>
            <a:r>
              <a:rPr lang="en-US" altLang="en-US" dirty="0">
                <a:latin typeface="Courier New" panose="02070309020205020404" pitchFamily="49" charset="0"/>
              </a:rPr>
              <a:t>(n-1, source, spare,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latin typeface="Courier New" panose="02070309020205020404" pitchFamily="49" charset="0"/>
              </a:rPr>
              <a:t>); 			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c2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"Move top disk from pole " &lt;&lt; source 		 c3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  &lt;&lt; " to pole " &lt;&lt;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 </a:t>
            </a:r>
            <a:r>
              <a:rPr lang="en-US" altLang="en-US" dirty="0" err="1">
                <a:latin typeface="Courier New" panose="02070309020205020404" pitchFamily="49" charset="0"/>
              </a:rPr>
              <a:t>hanoi</a:t>
            </a:r>
            <a:r>
              <a:rPr lang="en-US" altLang="en-US" dirty="0">
                <a:latin typeface="Courier New" panose="02070309020205020404" pitchFamily="49" charset="0"/>
              </a:rPr>
              <a:t>(n-1, spare,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latin typeface="Courier New" panose="02070309020205020404" pitchFamily="49" charset="0"/>
              </a:rPr>
              <a:t>, source); 	   		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c4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} }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time-complexity function T(n) of a recursive algorithm is defined in terms of itself, and this is known as </a:t>
            </a:r>
            <a:r>
              <a:rPr lang="en-US" altLang="en-US" b="1" dirty="0"/>
              <a:t>recurrence equation</a:t>
            </a:r>
            <a:r>
              <a:rPr lang="en-US" altLang="en-US" dirty="0"/>
              <a:t> for T(n).</a:t>
            </a:r>
          </a:p>
          <a:p>
            <a:r>
              <a:rPr lang="en-US" altLang="en-US" dirty="0"/>
              <a:t>To find the growth-rate function for a recursive algorithm, we have to solve its recurrence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811569"/>
            <a:ext cx="10668000" cy="3352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Bubble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(pass=1;pass&lt;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(c=1;c&lt;=(n-pass);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(A[c]&gt;A[c+1])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swap (A[c], A[c+1])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73" y="2752848"/>
            <a:ext cx="4480818" cy="9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92" y="292884"/>
            <a:ext cx="10591800" cy="646332"/>
          </a:xfrm>
        </p:spPr>
        <p:txBody>
          <a:bodyPr/>
          <a:lstStyle/>
          <a:p>
            <a:r>
              <a:rPr lang="en-US" dirty="0" smtClean="0"/>
              <a:t>Selection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07410" y="1265659"/>
            <a:ext cx="10668000" cy="476665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Selection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=0;i&lt;=n-1;i++)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min=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(j=i+1;j&lt;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(A[j]&lt;A[min])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min=j;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swap (A[min],A[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92" y="2254085"/>
            <a:ext cx="4984637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58" y="286394"/>
            <a:ext cx="10591800" cy="646332"/>
          </a:xfrm>
        </p:spPr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19183" y="1074589"/>
            <a:ext cx="10668000" cy="3352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Insertion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=1;i&lt;n-1;i++)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key=A[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j=i-1;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(j&gt;=0 &amp;&amp; A[j]&gt;key)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A[j+1]=A[j];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j--;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A[j+1]=key;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55" y="2168770"/>
            <a:ext cx="5253622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Algorithmic Performance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620501"/>
            <a:ext cx="106680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i="1" dirty="0" smtClean="0"/>
              <a:t>Analysis </a:t>
            </a:r>
            <a:r>
              <a:rPr lang="en-US" altLang="en-US" b="1" i="1" dirty="0"/>
              <a:t>of Algorithms</a:t>
            </a:r>
            <a:r>
              <a:rPr lang="en-US" altLang="en-US" dirty="0"/>
              <a:t> is the area of computer science that provides tools to analyze the efficiency of different methods of solutions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pPr marL="34290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How do we compare the time efficiency of two algorithms that solve the same problem?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5713"/>
            <a:ext cx="10591800" cy="646332"/>
          </a:xfrm>
        </p:spPr>
        <p:txBody>
          <a:bodyPr/>
          <a:lstStyle/>
          <a:p>
            <a:r>
              <a:rPr lang="en-US" dirty="0" smtClean="0"/>
              <a:t>Analysis of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252012"/>
            <a:ext cx="10027693" cy="457558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b="1" i="1" dirty="0"/>
              <a:t>Naïve Approach</a:t>
            </a:r>
            <a:r>
              <a:rPr lang="en-US" altLang="en-US" sz="2000" dirty="0"/>
              <a:t>: implement these algorithms in a programming language (C++), and run them to compare their time requirements</a:t>
            </a:r>
            <a:r>
              <a:rPr lang="en-US" altLang="en-US" sz="2000" dirty="0">
                <a:latin typeface="Calibri" panose="020F0502020204030204" pitchFamily="34" charset="0"/>
              </a:rPr>
              <a:t>. Comparing the programs (instead of algorithms) has difficulties</a:t>
            </a:r>
            <a:r>
              <a:rPr lang="en-US" altLang="en-US" sz="20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  <a:p>
            <a:pPr marL="342900" indent="-34290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i="1" dirty="0" smtClean="0"/>
              <a:t>How </a:t>
            </a:r>
            <a:r>
              <a:rPr lang="en-US" altLang="en-US" sz="2000" i="1" dirty="0"/>
              <a:t>are the algorithms </a:t>
            </a:r>
            <a:r>
              <a:rPr lang="en-US" altLang="en-US" sz="2000" i="1" dirty="0" smtClean="0"/>
              <a:t>coded?</a:t>
            </a:r>
          </a:p>
          <a:p>
            <a:pPr algn="just">
              <a:lnSpc>
                <a:spcPct val="8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 smtClean="0"/>
              <a:t>     	</a:t>
            </a:r>
            <a:r>
              <a:rPr lang="en-US" altLang="en-US" sz="2000" dirty="0" smtClean="0"/>
              <a:t>Comparing </a:t>
            </a:r>
            <a:r>
              <a:rPr lang="en-US" altLang="en-US" sz="2000" dirty="0"/>
              <a:t>running times means comparing the implementations</a:t>
            </a:r>
            <a:r>
              <a:rPr lang="en-US" altLang="en-US" sz="2000" dirty="0" smtClean="0"/>
              <a:t>.</a:t>
            </a:r>
          </a:p>
          <a:p>
            <a:pPr marL="0" lvl="2" algn="just">
              <a:lnSpc>
                <a:spcPct val="80000"/>
              </a:lnSpc>
              <a:spcBef>
                <a:spcPts val="10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	</a:t>
            </a:r>
            <a:r>
              <a:rPr lang="en-US" altLang="en-US" sz="2000" dirty="0" smtClean="0">
                <a:sym typeface="Wingdings" panose="05000000000000000000" pitchFamily="2" charset="2"/>
              </a:rPr>
              <a:t>We </a:t>
            </a:r>
            <a:r>
              <a:rPr lang="en-US" altLang="en-US" sz="2000" dirty="0">
                <a:sym typeface="Wingdings" panose="05000000000000000000" pitchFamily="2" charset="2"/>
              </a:rPr>
              <a:t>should not compare implementations, because they are sensitive to 	programming style that may could the issue of which algorithm is inherently 	more 	efficient</a:t>
            </a:r>
            <a:r>
              <a:rPr lang="en-US" altLang="en-US" sz="2000" dirty="0" smtClean="0">
                <a:sym typeface="Wingdings" panose="05000000000000000000" pitchFamily="2" charset="2"/>
              </a:rPr>
              <a:t>.</a:t>
            </a:r>
            <a:endParaRPr lang="en-US" altLang="en-US" sz="2000" dirty="0" smtClean="0"/>
          </a:p>
          <a:p>
            <a:pPr marL="342900" lvl="2" indent="-34290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000" i="1" dirty="0"/>
              <a:t>What computer should we use?</a:t>
            </a:r>
          </a:p>
          <a:p>
            <a:pPr marL="0" lvl="2" algn="just">
              <a:lnSpc>
                <a:spcPct val="80000"/>
              </a:lnSpc>
              <a:spcBef>
                <a:spcPts val="1000"/>
              </a:spcBef>
            </a:pPr>
            <a:r>
              <a:rPr lang="en-US" altLang="en-US" sz="2000" i="1" dirty="0">
                <a:sym typeface="Wingdings" panose="05000000000000000000" pitchFamily="2" charset="2"/>
              </a:rPr>
              <a:t>	</a:t>
            </a:r>
            <a:r>
              <a:rPr lang="en-US" altLang="en-US" sz="2000" dirty="0" smtClean="0"/>
              <a:t>We </a:t>
            </a:r>
            <a:r>
              <a:rPr lang="en-US" altLang="en-US" sz="2000" dirty="0"/>
              <a:t>should compare the efficiency of the algorithms independently of a particular computer</a:t>
            </a:r>
          </a:p>
          <a:p>
            <a:pPr marL="342900" lvl="2" indent="-34290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000" i="1" dirty="0"/>
              <a:t>What data should the program use?</a:t>
            </a:r>
          </a:p>
          <a:p>
            <a:pPr algn="just">
              <a:lnSpc>
                <a:spcPct val="80000"/>
              </a:lnSpc>
            </a:pPr>
            <a:endParaRPr lang="en-US" altLang="en-US" sz="2000" i="1" dirty="0" smtClean="0"/>
          </a:p>
          <a:p>
            <a:pPr marL="0" lvl="2" algn="just">
              <a:lnSpc>
                <a:spcPct val="80000"/>
              </a:lnSpc>
              <a:spcBef>
                <a:spcPts val="1000"/>
              </a:spcBef>
            </a:pPr>
            <a:endParaRPr lang="en-US" alt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36" y="429361"/>
            <a:ext cx="10591800" cy="646332"/>
          </a:xfrm>
        </p:spPr>
        <p:txBody>
          <a:bodyPr/>
          <a:lstStyle/>
          <a:p>
            <a:r>
              <a:rPr lang="en-US" dirty="0" smtClean="0"/>
              <a:t>Analysis of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43636" y="1402136"/>
            <a:ext cx="9828663" cy="3352800"/>
          </a:xfrm>
        </p:spPr>
        <p:txBody>
          <a:bodyPr/>
          <a:lstStyle/>
          <a:p>
            <a:pPr algn="just"/>
            <a:r>
              <a:rPr lang="en-US" altLang="en-US" dirty="0"/>
              <a:t>When we analyze algorithms, we should employ mathematical techniques that analyze algorithms independently of </a:t>
            </a:r>
            <a:r>
              <a:rPr lang="en-US" altLang="en-US" i="1" dirty="0"/>
              <a:t>specific implementations, computers, or data.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 analyze algorithms:</a:t>
            </a:r>
          </a:p>
          <a:p>
            <a:pPr lvl="1" algn="just"/>
            <a:r>
              <a:rPr lang="en-US" altLang="en-US" sz="2000" dirty="0"/>
              <a:t>First, we start to count the number of significant operations in a particular solution to assess its efficiency.</a:t>
            </a:r>
          </a:p>
          <a:p>
            <a:pPr lvl="1" algn="just"/>
            <a:r>
              <a:rPr lang="en-US" altLang="en-US" sz="2000" dirty="0"/>
              <a:t>Then, we will express the efficiency of algorithms using growth functions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6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2" y="361122"/>
            <a:ext cx="10591800" cy="646332"/>
          </a:xfrm>
        </p:spPr>
        <p:txBody>
          <a:bodyPr/>
          <a:lstStyle/>
          <a:p>
            <a:r>
              <a:rPr lang="en-US" altLang="en-US" dirty="0"/>
              <a:t>The Execution Time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40792" y="1333897"/>
            <a:ext cx="10668000" cy="3352800"/>
          </a:xfrm>
        </p:spPr>
        <p:txBody>
          <a:bodyPr/>
          <a:lstStyle/>
          <a:p>
            <a:r>
              <a:rPr lang="en-US" altLang="en-US" dirty="0"/>
              <a:t>Each operation in an algorithm (or a program) has a cost.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	 Each operation takes a certain of time.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sym typeface="Wingdings" panose="05000000000000000000" pitchFamily="2" charset="2"/>
              </a:rPr>
              <a:t>count = count + 1;</a:t>
            </a:r>
            <a:r>
              <a:rPr lang="en-US" altLang="en-US" dirty="0">
                <a:sym typeface="Wingdings" panose="05000000000000000000" pitchFamily="2" charset="2"/>
              </a:rPr>
              <a:t>   </a:t>
            </a:r>
            <a:r>
              <a:rPr lang="en-US" altLang="en-US" sz="1400" dirty="0">
                <a:sym typeface="Wingdings" panose="05000000000000000000" pitchFamily="2" charset="2"/>
              </a:rPr>
              <a:t>take a certain amount of time, but it is constant</a:t>
            </a:r>
          </a:p>
          <a:p>
            <a:endParaRPr lang="en-US" altLang="en-US" sz="1400" dirty="0">
              <a:sym typeface="Wingdings" panose="05000000000000000000" pitchFamily="2" charset="2"/>
            </a:endParaRPr>
          </a:p>
          <a:p>
            <a:r>
              <a:rPr lang="en-US" altLang="en-US" b="1" i="1" dirty="0">
                <a:sym typeface="Wingdings" panose="05000000000000000000" pitchFamily="2" charset="2"/>
              </a:rPr>
              <a:t>A sequence of  operations: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sym typeface="Wingdings" panose="05000000000000000000" pitchFamily="2" charset="2"/>
              </a:rPr>
              <a:t>count = count + 1;	</a:t>
            </a:r>
            <a:r>
              <a:rPr lang="en-US" altLang="en-US" dirty="0">
                <a:sym typeface="Wingdings" panose="05000000000000000000" pitchFamily="2" charset="2"/>
              </a:rPr>
              <a:t>	Cost: 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sum = sum + count;</a:t>
            </a:r>
            <a:r>
              <a:rPr lang="en-US" altLang="en-US" dirty="0">
                <a:sym typeface="Wingdings" panose="05000000000000000000" pitchFamily="2" charset="2"/>
              </a:rPr>
              <a:t>		Cost: 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	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	 Total Cost = 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+ 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			            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6782"/>
            <a:ext cx="10591800" cy="646332"/>
          </a:xfrm>
        </p:spPr>
        <p:txBody>
          <a:bodyPr/>
          <a:lstStyle/>
          <a:p>
            <a:r>
              <a:rPr lang="en-US" altLang="en-US" dirty="0"/>
              <a:t>The Execution Time of </a:t>
            </a:r>
            <a:r>
              <a:rPr lang="en-US" altLang="en-US" dirty="0" smtClean="0"/>
              <a:t>Algorithms</a:t>
            </a:r>
            <a:r>
              <a:rPr lang="en-US" altLang="en-US" dirty="0"/>
              <a:t>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907103"/>
            <a:ext cx="10668000" cy="3352800"/>
          </a:xfrm>
        </p:spPr>
        <p:txBody>
          <a:bodyPr/>
          <a:lstStyle/>
          <a:p>
            <a:r>
              <a:rPr lang="en-US" altLang="en-US" i="1" dirty="0"/>
              <a:t>Example: Simple If-Statement</a:t>
            </a:r>
          </a:p>
          <a:p>
            <a:r>
              <a:rPr lang="en-US" altLang="en-US" dirty="0"/>
              <a:t>					              </a:t>
            </a:r>
            <a:r>
              <a:rPr lang="en-US" altLang="en-US" b="1" u="sng" dirty="0"/>
              <a:t>Cost</a:t>
            </a:r>
            <a:r>
              <a:rPr lang="en-US" altLang="en-US" b="1" dirty="0"/>
              <a:t>	</a:t>
            </a:r>
            <a:r>
              <a:rPr lang="en-US" altLang="en-US" b="1" u="sng" dirty="0"/>
              <a:t>Times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(n &lt; 0)		      </a:t>
            </a: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dirty="0" smtClean="0"/>
              <a:t>c1             </a:t>
            </a:r>
            <a:r>
              <a:rPr lang="en-US" altLang="en-US" dirty="0"/>
              <a:t>1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dirty="0" err="1">
                <a:latin typeface="Courier New" panose="02070309020205020404" pitchFamily="49" charset="0"/>
              </a:rPr>
              <a:t>absval</a:t>
            </a:r>
            <a:r>
              <a:rPr lang="en-US" altLang="en-US" dirty="0">
                <a:latin typeface="Courier New" panose="02070309020205020404" pitchFamily="49" charset="0"/>
              </a:rPr>
              <a:t> = -n 	  </a:t>
            </a:r>
            <a:r>
              <a:rPr lang="en-US" altLang="en-US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dirty="0" smtClean="0"/>
              <a:t>c2             1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else			</a:t>
            </a: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absval</a:t>
            </a:r>
            <a:r>
              <a:rPr lang="en-US" altLang="en-US" dirty="0">
                <a:latin typeface="Courier New" panose="02070309020205020404" pitchFamily="49" charset="0"/>
              </a:rPr>
              <a:t> = n; 	   </a:t>
            </a:r>
            <a:r>
              <a:rPr lang="en-US" altLang="en-US" dirty="0" smtClean="0">
                <a:latin typeface="Courier New" panose="02070309020205020404" pitchFamily="49" charset="0"/>
              </a:rPr>
              <a:t>           </a:t>
            </a:r>
            <a:r>
              <a:rPr lang="en-US" altLang="en-US" dirty="0" smtClean="0"/>
              <a:t>c3             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r>
              <a:rPr lang="en-US" altLang="en-US" dirty="0"/>
              <a:t>Total Cost  &lt;=  c1 + max(c2,c3)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4" y="347474"/>
            <a:ext cx="10591800" cy="646332"/>
          </a:xfrm>
        </p:spPr>
        <p:txBody>
          <a:bodyPr/>
          <a:lstStyle/>
          <a:p>
            <a:r>
              <a:rPr lang="en-US" altLang="en-US" dirty="0"/>
              <a:t>The Execution Time of Algorithms(cont.)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39170" y="993806"/>
            <a:ext cx="10668000" cy="3352800"/>
          </a:xfrm>
        </p:spPr>
        <p:txBody>
          <a:bodyPr/>
          <a:lstStyle/>
          <a:p>
            <a:r>
              <a:rPr lang="en-US" altLang="en-US" i="1" dirty="0"/>
              <a:t>Example: Simple Loop</a:t>
            </a:r>
          </a:p>
          <a:p>
            <a:r>
              <a:rPr lang="en-US" altLang="en-US" dirty="0"/>
              <a:t>					</a:t>
            </a:r>
            <a:r>
              <a:rPr lang="en-US" altLang="en-US" dirty="0" smtClean="0"/>
              <a:t>   </a:t>
            </a:r>
            <a:r>
              <a:rPr lang="en-US" altLang="en-US" b="1" u="sng" dirty="0"/>
              <a:t>Cost</a:t>
            </a:r>
            <a:r>
              <a:rPr lang="en-US" altLang="en-US" b="1" dirty="0"/>
              <a:t>		</a:t>
            </a:r>
            <a:r>
              <a:rPr lang="en-US" altLang="en-US" b="1" u="sng" dirty="0"/>
              <a:t>Times</a:t>
            </a:r>
          </a:p>
          <a:p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		</a:t>
            </a:r>
            <a:r>
              <a:rPr lang="en-US" altLang="en-US" dirty="0" smtClean="0">
                <a:latin typeface="Courier New" panose="02070309020205020404" pitchFamily="49" charset="0"/>
              </a:rPr>
              <a:t>               </a:t>
            </a:r>
            <a:r>
              <a:rPr lang="en-US" altLang="en-US" dirty="0"/>
              <a:t>c1		   1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sum = 0;			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 smtClean="0"/>
              <a:t>c2</a:t>
            </a:r>
            <a:r>
              <a:rPr lang="en-US" altLang="en-US" dirty="0"/>
              <a:t>		   1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while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n) {		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c3		   n+1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+ 1;		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 smtClean="0"/>
              <a:t>c4</a:t>
            </a:r>
            <a:r>
              <a:rPr lang="en-US" altLang="en-US" dirty="0"/>
              <a:t>		   n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	sum = sum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/>
              <a:t>c5		   n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Total Cost  =  c1 + c2 + (n+1)*c3 + n*c4 + n*c5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sym typeface="Wingdings" panose="05000000000000000000" pitchFamily="2" charset="2"/>
              </a:rPr>
              <a:t> The time required for this algorithm is proportional to 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673EFD-F537-47AB-8353-122913B7188A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230e9df3-be65-4c73-a93b-d1236ebd677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6CB961-B093-4ED0-9551-8A62AE9AA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C4BC6B-E254-4FD6-9CCA-F8CFD35CD8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1383</Words>
  <Application>Microsoft Office PowerPoint</Application>
  <PresentationFormat>Widescreen</PresentationFormat>
  <Paragraphs>334</Paragraphs>
  <Slides>40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굴림</vt:lpstr>
      <vt:lpstr>Segoe UI</vt:lpstr>
      <vt:lpstr>Symbol</vt:lpstr>
      <vt:lpstr>Times</vt:lpstr>
      <vt:lpstr>Times New Roman</vt:lpstr>
      <vt:lpstr>TimesNewRomanPS</vt:lpstr>
      <vt:lpstr>Wingdings</vt:lpstr>
      <vt:lpstr>Office Theme</vt:lpstr>
      <vt:lpstr>Equation</vt:lpstr>
      <vt:lpstr> Algorithm Analysis </vt:lpstr>
      <vt:lpstr>Algorithm</vt:lpstr>
      <vt:lpstr>Algorithmic Performance </vt:lpstr>
      <vt:lpstr>Algorithmic Performance </vt:lpstr>
      <vt:lpstr>Analysis of Algorithm</vt:lpstr>
      <vt:lpstr>Analysis of Algorithm</vt:lpstr>
      <vt:lpstr>The Execution Time of Algorithms</vt:lpstr>
      <vt:lpstr>The Execution Time of Algorithms(cont.)</vt:lpstr>
      <vt:lpstr>The Execution Time of Algorithms(cont.)</vt:lpstr>
      <vt:lpstr>The Execution Time of Algorithms(cont.)</vt:lpstr>
      <vt:lpstr>General Rules for Estimation</vt:lpstr>
      <vt:lpstr>Algorithm Growth Rates</vt:lpstr>
      <vt:lpstr>Algorithm Growth Rates</vt:lpstr>
      <vt:lpstr>Common Growth Rates </vt:lpstr>
      <vt:lpstr>Growth rate comparison</vt:lpstr>
      <vt:lpstr>Growth rate comparison</vt:lpstr>
      <vt:lpstr>Growth rate comparison</vt:lpstr>
      <vt:lpstr>A Comparison of Growth-Rate</vt:lpstr>
      <vt:lpstr>PowerPoint Presentation</vt:lpstr>
      <vt:lpstr>Growth-Rate Functions</vt:lpstr>
      <vt:lpstr>Growth-Rate Functions</vt:lpstr>
      <vt:lpstr>Properties of Growth-Rate Functions</vt:lpstr>
      <vt:lpstr>Properties of Growth-Rate Functions</vt:lpstr>
      <vt:lpstr>Asymptotic Analysis</vt:lpstr>
      <vt:lpstr>Asymptotic Analysis</vt:lpstr>
      <vt:lpstr>Notations</vt:lpstr>
      <vt:lpstr>Notation</vt:lpstr>
      <vt:lpstr>B ig   Oh</vt:lpstr>
      <vt:lpstr>Order-of-Magnitude Analysis and Big O Notation</vt:lpstr>
      <vt:lpstr>Definition of the Order of an Algorithm</vt:lpstr>
      <vt:lpstr>Order of an Algorithm</vt:lpstr>
      <vt:lpstr>PowerPoint Presentation</vt:lpstr>
      <vt:lpstr>Example-Binary Search</vt:lpstr>
      <vt:lpstr>Binary Search-Analysis</vt:lpstr>
      <vt:lpstr>How much better is O(log2n)?</vt:lpstr>
      <vt:lpstr>Growth-Rate Functions of Recursive Algorithms</vt:lpstr>
      <vt:lpstr>Bubble sort Algorithm</vt:lpstr>
      <vt:lpstr>Selection sort Algorithm</vt:lpstr>
      <vt:lpstr>Insertion Sort Algorithm</vt:lpstr>
      <vt:lpstr>Questions &amp; answers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2021-02-18T08:07:14Z</dcterms:created>
  <dcterms:modified xsi:type="dcterms:W3CDTF">2023-10-09T08:43:05Z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