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7" r:id="rId4"/>
  </p:sldMasterIdLst>
  <p:notesMasterIdLst>
    <p:notesMasterId r:id="rId38"/>
  </p:notesMasterIdLst>
  <p:handoutMasterIdLst>
    <p:handoutMasterId r:id="rId39"/>
  </p:handoutMasterIdLst>
  <p:sldIdLst>
    <p:sldId id="1865" r:id="rId5"/>
    <p:sldId id="1883" r:id="rId6"/>
    <p:sldId id="1949" r:id="rId7"/>
    <p:sldId id="1950" r:id="rId8"/>
    <p:sldId id="1951" r:id="rId9"/>
    <p:sldId id="1952" r:id="rId10"/>
    <p:sldId id="1953" r:id="rId11"/>
    <p:sldId id="1954" r:id="rId12"/>
    <p:sldId id="1955" r:id="rId13"/>
    <p:sldId id="1956" r:id="rId14"/>
    <p:sldId id="1957" r:id="rId15"/>
    <p:sldId id="1958" r:id="rId16"/>
    <p:sldId id="1959" r:id="rId17"/>
    <p:sldId id="1960" r:id="rId18"/>
    <p:sldId id="1961" r:id="rId19"/>
    <p:sldId id="1962" r:id="rId20"/>
    <p:sldId id="1963" r:id="rId21"/>
    <p:sldId id="1964" r:id="rId22"/>
    <p:sldId id="1965" r:id="rId23"/>
    <p:sldId id="1966" r:id="rId24"/>
    <p:sldId id="1967" r:id="rId25"/>
    <p:sldId id="1968" r:id="rId26"/>
    <p:sldId id="1969" r:id="rId27"/>
    <p:sldId id="1974" r:id="rId28"/>
    <p:sldId id="1975" r:id="rId29"/>
    <p:sldId id="1976" r:id="rId30"/>
    <p:sldId id="1977" r:id="rId31"/>
    <p:sldId id="1978" r:id="rId32"/>
    <p:sldId id="1979" r:id="rId33"/>
    <p:sldId id="1980" r:id="rId34"/>
    <p:sldId id="1981" r:id="rId35"/>
    <p:sldId id="1982" r:id="rId36"/>
    <p:sldId id="1983" r:id="rId3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25"/>
    <a:srgbClr val="007788"/>
    <a:srgbClr val="297C2A"/>
    <a:srgbClr val="FE4387"/>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3357" autoAdjust="0"/>
  </p:normalViewPr>
  <p:slideViewPr>
    <p:cSldViewPr snapToGrid="0">
      <p:cViewPr varScale="1">
        <p:scale>
          <a:sx n="69" d="100"/>
          <a:sy n="69" d="100"/>
        </p:scale>
        <p:origin x="564" y="78"/>
      </p:cViewPr>
      <p:guideLst>
        <p:guide orient="horz" pos="2160"/>
        <p:guide pos="480"/>
        <p:guide pos="7200"/>
        <p:guide pos="4368"/>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18934B4-D7B5-42D7-9F88-980F37F4D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4F28EB6F-24B8-4AD2-85F1-8E8D779B78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E893F8-1FF0-494F-B88B-AFD387AA3943}" type="datetimeFigureOut">
              <a:rPr lang="en-US" smtClean="0"/>
              <a:t>10/25/2023</a:t>
            </a:fld>
            <a:endParaRPr lang="en-US" dirty="0"/>
          </a:p>
        </p:txBody>
      </p:sp>
      <p:sp>
        <p:nvSpPr>
          <p:cNvPr id="4" name="Footer Placeholder 3">
            <a:extLst>
              <a:ext uri="{FF2B5EF4-FFF2-40B4-BE49-F238E27FC236}">
                <a16:creationId xmlns="" xmlns:a16="http://schemas.microsoft.com/office/drawing/2014/main" id="{57B993E5-620A-43E2-8EE6-6DE6399D62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001257E0-AE53-4482-80FF-3BB9442398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69C4D-B904-4BBF-BB02-416BB390371F}" type="slidenum">
              <a:rPr lang="en-US" smtClean="0"/>
              <a:t>‹#›</a:t>
            </a:fld>
            <a:endParaRPr lang="en-US" dirty="0"/>
          </a:p>
        </p:txBody>
      </p:sp>
    </p:spTree>
    <p:extLst>
      <p:ext uri="{BB962C8B-B14F-4D97-AF65-F5344CB8AC3E}">
        <p14:creationId xmlns:p14="http://schemas.microsoft.com/office/powerpoint/2010/main" val="1126224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extLst>
      <p:ext uri="{BB962C8B-B14F-4D97-AF65-F5344CB8AC3E}">
        <p14:creationId xmlns:p14="http://schemas.microsoft.com/office/powerpoint/2010/main" val="2619468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70675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84575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789000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EB7EE2-04A2-4FB2-9625-C9C73AC4D32F}" type="slidenum">
              <a:rPr lang="en-US" altLang="en-US" smtClean="0"/>
              <a:pPr/>
              <a:t>23</a:t>
            </a:fld>
            <a:endParaRPr lang="en-US" altLang="en-US" dirty="0"/>
          </a:p>
        </p:txBody>
      </p:sp>
    </p:spTree>
    <p:extLst>
      <p:ext uri="{BB962C8B-B14F-4D97-AF65-F5344CB8AC3E}">
        <p14:creationId xmlns:p14="http://schemas.microsoft.com/office/powerpoint/2010/main" val="1692886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Placeholder 4" descr="Green, yellow, black and white tartan">
            <a:extLst>
              <a:ext uri="{FF2B5EF4-FFF2-40B4-BE49-F238E27FC236}">
                <a16:creationId xmlns="" xmlns:a16="http://schemas.microsoft.com/office/drawing/2014/main" id="{99E2DEE3-7335-4BA9-87A2-5AC14A7EF9AE}"/>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4" name="Title 3">
            <a:extLst>
              <a:ext uri="{FF2B5EF4-FFF2-40B4-BE49-F238E27FC236}">
                <a16:creationId xmlns="" xmlns:a16="http://schemas.microsoft.com/office/drawing/2014/main" id="{FE7964CB-E75A-4A03-88D3-6A48EF650A09}"/>
              </a:ext>
            </a:extLst>
          </p:cNvPr>
          <p:cNvSpPr>
            <a:spLocks noGrp="1"/>
          </p:cNvSpPr>
          <p:nvPr>
            <p:ph type="title" hasCustomPrompt="1"/>
          </p:nvPr>
        </p:nvSpPr>
        <p:spPr>
          <a:xfrm>
            <a:off x="0" y="2428239"/>
            <a:ext cx="12192000" cy="1857205"/>
          </a:xfrm>
          <a:prstGeom prst="rect">
            <a:avLst/>
          </a:prstGeom>
          <a:solidFill>
            <a:schemeClr val="bg1"/>
          </a:solidFill>
        </p:spPr>
        <p:txBody>
          <a:bodyPr anchor="ctr">
            <a:normAutofit/>
          </a:bodyPr>
          <a:lstStyle>
            <a:lvl1pPr algn="ctr">
              <a:defRPr sz="4800" b="1">
                <a:solidFill>
                  <a:schemeClr val="tx1"/>
                </a:solidFill>
              </a:defRPr>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bg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7" name="Picture Placeholder 7" descr="Green, yellow, black and white tartan">
            <a:extLst>
              <a:ext uri="{FF2B5EF4-FFF2-40B4-BE49-F238E27FC236}">
                <a16:creationId xmlns="" xmlns:a16="http://schemas.microsoft.com/office/drawing/2014/main" id="{E4C06687-B8B5-493E-ACBB-4AFE15C9657A}"/>
              </a:ext>
            </a:extLst>
          </p:cNvPr>
          <p:cNvPicPr>
            <a:picLocks noChangeAspect="1"/>
          </p:cNvPicPr>
          <p:nvPr userDrawn="1"/>
        </p:nvPicPr>
        <p:blipFill rotWithShape="1">
          <a:blip r:embed="rId2"/>
          <a:srcRect l="108" r="108"/>
          <a:stretch/>
        </p:blipFill>
        <p:spPr>
          <a:xfrm>
            <a:off x="0" y="5972174"/>
            <a:ext cx="12192000" cy="885825"/>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solidFill>
              </a:defRPr>
            </a:lvl1pPr>
          </a:lstStyle>
          <a:p>
            <a:r>
              <a:rPr lang="en-US" dirty="0"/>
              <a:t>Insert title here</a:t>
            </a:r>
          </a:p>
        </p:txBody>
      </p:sp>
      <p:sp>
        <p:nvSpPr>
          <p:cNvPr id="12" name="Text Placeholder 15">
            <a:extLst>
              <a:ext uri="{FF2B5EF4-FFF2-40B4-BE49-F238E27FC236}">
                <a16:creationId xmlns=""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10" descr="Green, yellow, black and white tartan">
            <a:extLst>
              <a:ext uri="{FF2B5EF4-FFF2-40B4-BE49-F238E27FC236}">
                <a16:creationId xmlns="" xmlns:a16="http://schemas.microsoft.com/office/drawing/2014/main" id="{1731029F-3C34-499C-982F-5B42D51B4716}"/>
              </a:ext>
            </a:extLst>
          </p:cNvPr>
          <p:cNvPicPr>
            <a:picLocks noChangeAspect="1"/>
          </p:cNvPicPr>
          <p:nvPr userDrawn="1"/>
        </p:nvPicPr>
        <p:blipFill rotWithShape="1">
          <a:blip r:embed="rId2"/>
          <a:srcRect l="23" r="23"/>
          <a:stretch/>
        </p:blipFill>
        <p:spPr>
          <a:xfrm>
            <a:off x="7859486" y="0"/>
            <a:ext cx="433251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5"/>
        </a:solidFill>
        <a:effectLst/>
      </p:bgPr>
    </p:bg>
    <p:spTree>
      <p:nvGrpSpPr>
        <p:cNvPr id="1" name=""/>
        <p:cNvGrpSpPr/>
        <p:nvPr/>
      </p:nvGrpSpPr>
      <p:grpSpPr>
        <a:xfrm>
          <a:off x="0" y="0"/>
          <a:ext cx="0" cy="0"/>
          <a:chOff x="0" y="0"/>
          <a:chExt cx="0" cy="0"/>
        </a:xfrm>
      </p:grpSpPr>
      <p:pic>
        <p:nvPicPr>
          <p:cNvPr id="8" name="Picture Placeholder 7" descr="Opaque white stripes background">
            <a:extLst>
              <a:ext uri="{FF2B5EF4-FFF2-40B4-BE49-F238E27FC236}">
                <a16:creationId xmlns="" xmlns:a16="http://schemas.microsoft.com/office/drawing/2014/main" id="{D128951E-5030-4C5A-B68A-CD8DD1F7F6FC}"/>
              </a:ext>
            </a:extLst>
          </p:cNvPr>
          <p:cNvPicPr>
            <a:picLocks noChangeAspect="1"/>
          </p:cNvPicPr>
          <p:nvPr userDrawn="1"/>
        </p:nvPicPr>
        <p:blipFill>
          <a:blip r:embed="rId2"/>
          <a:srcRect/>
          <a:stretch>
            <a:fillRect/>
          </a:stretch>
        </p:blipFill>
        <p:spPr>
          <a:xfrm>
            <a:off x="0" y="0"/>
            <a:ext cx="12192000" cy="6858000"/>
          </a:xfrm>
          <a:prstGeom prst="rect">
            <a:avLst/>
          </a:prstGeom>
        </p:spPr>
      </p:pic>
      <p:sp>
        <p:nvSpPr>
          <p:cNvPr id="5" name="Title 1">
            <a:extLst>
              <a:ext uri="{FF2B5EF4-FFF2-40B4-BE49-F238E27FC236}">
                <a16:creationId xmlns=""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3CCC0B9-F174-4BEA-B4A2-17F39F974373}"/>
              </a:ext>
            </a:extLst>
          </p:cNvPr>
          <p:cNvSpPr>
            <a:spLocks noGrp="1"/>
          </p:cNvSpPr>
          <p:nvPr>
            <p:ph type="title" hasCustomPrompt="1"/>
          </p:nvPr>
        </p:nvSpPr>
        <p:spPr>
          <a:xfrm>
            <a:off x="762000" y="715962"/>
            <a:ext cx="5334000" cy="1189038"/>
          </a:xfrm>
          <a:prstGeom prst="rect">
            <a:avLst/>
          </a:prstGeom>
        </p:spPr>
        <p:txBody>
          <a:bodyPr anchor="t">
            <a:noAutofit/>
          </a:bodyPr>
          <a:lstStyle>
            <a:lvl1pPr>
              <a:spcBef>
                <a:spcPts val="1000"/>
              </a:spcBef>
              <a:defRPr sz="4000" b="1">
                <a:solidFill>
                  <a:schemeClr val="tx1"/>
                </a:solidFill>
              </a:defRPr>
            </a:lvl1pPr>
          </a:lstStyle>
          <a:p>
            <a:r>
              <a:rPr lang="en-US" dirty="0"/>
              <a:t>Insert title here</a:t>
            </a:r>
          </a:p>
        </p:txBody>
      </p:sp>
      <p:sp>
        <p:nvSpPr>
          <p:cNvPr id="16" name="Text Placeholder 15">
            <a:extLst>
              <a:ext uri="{FF2B5EF4-FFF2-40B4-BE49-F238E27FC236}">
                <a16:creationId xmlns=""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2000" b="1">
                <a:solidFill>
                  <a:schemeClr val="tx1"/>
                </a:solidFill>
              </a:defRPr>
            </a:lvl1pPr>
            <a:lvl2pPr marL="228600" indent="-228600">
              <a:lnSpc>
                <a:spcPct val="100000"/>
              </a:lnSpc>
              <a:spcBef>
                <a:spcPts val="1000"/>
              </a:spcBef>
              <a:tabLst/>
              <a:defRPr sz="1800">
                <a:solidFill>
                  <a:schemeClr val="tx1"/>
                </a:solidFill>
              </a:defRPr>
            </a:lvl2pPr>
          </a:lstStyle>
          <a:p>
            <a:pPr lvl="0"/>
            <a:r>
              <a:rPr lang="en-US" dirty="0"/>
              <a:t>Insert subtitle here</a:t>
            </a:r>
          </a:p>
          <a:p>
            <a:pPr lvl="1"/>
            <a:r>
              <a:rPr lang="en-US" dirty="0"/>
              <a:t>Insert content here</a:t>
            </a:r>
          </a:p>
        </p:txBody>
      </p:sp>
      <p:sp>
        <p:nvSpPr>
          <p:cNvPr id="14" name="Picture Placeholder 13">
            <a:extLst>
              <a:ext uri="{FF2B5EF4-FFF2-40B4-BE49-F238E27FC236}">
                <a16:creationId xmlns="" xmlns:a16="http://schemas.microsoft.com/office/drawing/2014/main" id="{9B1932CF-F265-4AEE-8704-F42C01AFB479}"/>
              </a:ext>
            </a:extLst>
          </p:cNvPr>
          <p:cNvSpPr>
            <a:spLocks noGrp="1"/>
          </p:cNvSpPr>
          <p:nvPr>
            <p:ph type="pic" sz="quarter" idx="10"/>
          </p:nvPr>
        </p:nvSpPr>
        <p:spPr>
          <a:xfrm>
            <a:off x="6858000" y="715963"/>
            <a:ext cx="4572000" cy="4465637"/>
          </a:xfrm>
          <a:prstGeom prst="rect">
            <a:avLst/>
          </a:prstGeom>
          <a:solidFill>
            <a:schemeClr val="accent3">
              <a:lumMod val="75000"/>
            </a:schemeClr>
          </a:solidFill>
        </p:spPr>
        <p:txBody>
          <a:bodyPr>
            <a:normAutofit/>
          </a:bodyPr>
          <a:lstStyle>
            <a:lvl1pPr algn="ctr">
              <a:buNone/>
              <a:defRPr sz="1600">
                <a:solidFill>
                  <a:schemeClr val="tx1"/>
                </a:solidFill>
              </a:defRPr>
            </a:lvl1pPr>
          </a:lstStyle>
          <a:p>
            <a:r>
              <a:rPr lang="en-US" dirty="0"/>
              <a:t>Click icon to add picture</a:t>
            </a:r>
          </a:p>
        </p:txBody>
      </p:sp>
      <p:pic>
        <p:nvPicPr>
          <p:cNvPr id="6" name="Picture Placeholder 8" descr="Green, yellow, black and white tartan">
            <a:extLst>
              <a:ext uri="{FF2B5EF4-FFF2-40B4-BE49-F238E27FC236}">
                <a16:creationId xmlns="" xmlns:a16="http://schemas.microsoft.com/office/drawing/2014/main" id="{0F2C2CA1-3BA3-4744-B86C-86CFC19D0808}"/>
              </a:ext>
            </a:extLst>
          </p:cNvPr>
          <p:cNvPicPr>
            <a:picLocks noChangeAspect="1"/>
          </p:cNvPicPr>
          <p:nvPr userDrawn="1"/>
        </p:nvPicPr>
        <p:blipFill rotWithShape="1">
          <a:blip r:embed="rId2"/>
          <a:srcRect l="108" r="108"/>
          <a:stretch/>
        </p:blipFill>
        <p:spPr>
          <a:xfrm>
            <a:off x="0" y="5972174"/>
            <a:ext cx="12192000" cy="885825"/>
          </a:xfrm>
          <a:prstGeom prst="rect">
            <a:avLst/>
          </a:prstGeom>
        </p:spPr>
      </p:pic>
    </p:spTree>
    <p:extLst>
      <p:ext uri="{BB962C8B-B14F-4D97-AF65-F5344CB8AC3E}">
        <p14:creationId xmlns:p14="http://schemas.microsoft.com/office/powerpoint/2010/main" val="310494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5"/>
                </a:solidFill>
              </a:defRPr>
            </a:lvl1pPr>
          </a:lstStyle>
          <a:p>
            <a:r>
              <a:rPr lang="en-US" dirty="0"/>
              <a:t>Insert title here</a:t>
            </a:r>
          </a:p>
        </p:txBody>
      </p:sp>
      <p:sp>
        <p:nvSpPr>
          <p:cNvPr id="19" name="Text Placeholder 4">
            <a:extLst>
              <a:ext uri="{FF2B5EF4-FFF2-40B4-BE49-F238E27FC236}">
                <a16:creationId xmlns="" xmlns:a16="http://schemas.microsoft.com/office/drawing/2014/main" id="{3E65ED86-A26C-479A-8393-0BFDCBCD43F2}"/>
              </a:ext>
            </a:extLst>
          </p:cNvPr>
          <p:cNvSpPr>
            <a:spLocks noGrp="1"/>
          </p:cNvSpPr>
          <p:nvPr>
            <p:ph type="body" sz="quarter" idx="13" hasCustomPrompt="1"/>
          </p:nvPr>
        </p:nvSpPr>
        <p:spPr>
          <a:xfrm>
            <a:off x="762000" y="1507727"/>
            <a:ext cx="10668000" cy="1111648"/>
          </a:xfrm>
          <a:prstGeom prst="rect">
            <a:avLst/>
          </a:prstGeom>
          <a:noFill/>
        </p:spPr>
        <p:txBody>
          <a:bodyPr wrap="square" lIns="91440" tIns="0" rIns="91440" bIns="0">
            <a:noAutofit/>
          </a:bodyPr>
          <a:lstStyle>
            <a:lvl1pPr marL="0" indent="0" algn="l">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sp>
        <p:nvSpPr>
          <p:cNvPr id="10" name="Table Placeholder 9">
            <a:extLst>
              <a:ext uri="{FF2B5EF4-FFF2-40B4-BE49-F238E27FC236}">
                <a16:creationId xmlns="" xmlns:a16="http://schemas.microsoft.com/office/drawing/2014/main" id="{276AE57A-004D-45B8-95EB-CEA4D8CD0000}"/>
              </a:ext>
            </a:extLst>
          </p:cNvPr>
          <p:cNvSpPr>
            <a:spLocks noGrp="1"/>
          </p:cNvSpPr>
          <p:nvPr>
            <p:ph type="tbl" sz="quarter" idx="16" hasCustomPrompt="1"/>
          </p:nvPr>
        </p:nvSpPr>
        <p:spPr>
          <a:xfrm>
            <a:off x="762000" y="2608489"/>
            <a:ext cx="10668000" cy="2806700"/>
          </a:xfrm>
          <a:prstGeom prst="rect">
            <a:avLst/>
          </a:prstGeom>
        </p:spPr>
        <p:txBody>
          <a:bodyPr/>
          <a:lstStyle>
            <a:lvl1pPr marL="0" indent="0">
              <a:buNone/>
              <a:defRPr sz="1800"/>
            </a:lvl1pPr>
          </a:lstStyle>
          <a:p>
            <a:r>
              <a:rPr lang="en-US" dirty="0"/>
              <a:t>Insert table here</a:t>
            </a:r>
          </a:p>
        </p:txBody>
      </p:sp>
      <p:pic>
        <p:nvPicPr>
          <p:cNvPr id="6" name="Picture Placeholder 11" descr="Green, yellow, black and white tartan">
            <a:extLst>
              <a:ext uri="{FF2B5EF4-FFF2-40B4-BE49-F238E27FC236}">
                <a16:creationId xmlns="" xmlns:a16="http://schemas.microsoft.com/office/drawing/2014/main" id="{DDE30C9B-25D9-452A-A58A-94AF1FB71F57}"/>
              </a:ext>
            </a:extLst>
          </p:cNvPr>
          <p:cNvPicPr>
            <a:picLocks noChangeAspect="1"/>
          </p:cNvPicPr>
          <p:nvPr userDrawn="1"/>
        </p:nvPicPr>
        <p:blipFill rotWithShape="1">
          <a:blip r:embed="rId2"/>
          <a:srcRect l="1484" r="1484"/>
          <a:stretch/>
        </p:blipFill>
        <p:spPr>
          <a:xfrm>
            <a:off x="0" y="5972174"/>
            <a:ext cx="12192000" cy="885825"/>
          </a:xfrm>
          <a:prstGeom prst="rect">
            <a:avLst/>
          </a:prstGeom>
        </p:spPr>
      </p:pic>
    </p:spTree>
    <p:extLst>
      <p:ext uri="{BB962C8B-B14F-4D97-AF65-F5344CB8AC3E}">
        <p14:creationId xmlns:p14="http://schemas.microsoft.com/office/powerpoint/2010/main" val="2726206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3"/>
                </a:solidFill>
              </a:defRPr>
            </a:lvl1pPr>
          </a:lstStyle>
          <a:p>
            <a:r>
              <a:rPr lang="en-US" dirty="0"/>
              <a:t>Insert title here</a:t>
            </a:r>
          </a:p>
        </p:txBody>
      </p:sp>
      <p:sp>
        <p:nvSpPr>
          <p:cNvPr id="12" name="Text Placeholder 15">
            <a:extLst>
              <a:ext uri="{FF2B5EF4-FFF2-40B4-BE49-F238E27FC236}">
                <a16:creationId xmlns=""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7" descr="Green, yellow, black and white tartan">
            <a:extLst>
              <a:ext uri="{FF2B5EF4-FFF2-40B4-BE49-F238E27FC236}">
                <a16:creationId xmlns="" xmlns:a16="http://schemas.microsoft.com/office/drawing/2014/main" id="{A370CEF3-4A54-4DA4-9EB1-26D855A7091E}"/>
              </a:ext>
            </a:extLst>
          </p:cNvPr>
          <p:cNvPicPr>
            <a:picLocks noChangeAspect="1"/>
          </p:cNvPicPr>
          <p:nvPr userDrawn="1"/>
        </p:nvPicPr>
        <p:blipFill rotWithShape="1">
          <a:blip r:embed="rId2"/>
          <a:srcRect l="23" r="23"/>
          <a:stretch/>
        </p:blipFill>
        <p:spPr>
          <a:xfrm>
            <a:off x="0" y="0"/>
            <a:ext cx="4332514"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5"/>
                </a:solidFill>
              </a:defRPr>
            </a:lvl1pPr>
          </a:lstStyle>
          <a:p>
            <a:r>
              <a:rPr lang="en-US" dirty="0"/>
              <a:t>Insert title here</a:t>
            </a:r>
          </a:p>
        </p:txBody>
      </p:sp>
      <p:sp>
        <p:nvSpPr>
          <p:cNvPr id="19" name="Text Placeholder 4">
            <a:extLst>
              <a:ext uri="{FF2B5EF4-FFF2-40B4-BE49-F238E27FC236}">
                <a16:creationId xmlns="" xmlns:a16="http://schemas.microsoft.com/office/drawing/2014/main" id="{3E65ED86-A26C-479A-8393-0BFDCBCD43F2}"/>
              </a:ext>
            </a:extLst>
          </p:cNvPr>
          <p:cNvSpPr>
            <a:spLocks noGrp="1"/>
          </p:cNvSpPr>
          <p:nvPr>
            <p:ph type="body" sz="quarter" idx="13" hasCustomPrompt="1"/>
          </p:nvPr>
        </p:nvSpPr>
        <p:spPr>
          <a:xfrm>
            <a:off x="762000" y="1507727"/>
            <a:ext cx="10668000" cy="822457"/>
          </a:xfrm>
          <a:prstGeom prst="rect">
            <a:avLst/>
          </a:prstGeom>
          <a:noFill/>
        </p:spPr>
        <p:txBody>
          <a:bodyPr wrap="square" lIns="91440" tIns="0" rIns="91440" bIns="0">
            <a:noAutofit/>
          </a:bodyPr>
          <a:lstStyle>
            <a:lvl1pPr marL="0" indent="0" algn="l">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sp>
        <p:nvSpPr>
          <p:cNvPr id="7" name="Content Placeholder 7">
            <a:extLst>
              <a:ext uri="{FF2B5EF4-FFF2-40B4-BE49-F238E27FC236}">
                <a16:creationId xmlns="" xmlns:a16="http://schemas.microsoft.com/office/drawing/2014/main" id="{4830F1EE-0A1B-434F-BF70-A0FE7F06E459}"/>
              </a:ext>
            </a:extLst>
          </p:cNvPr>
          <p:cNvSpPr>
            <a:spLocks noGrp="1"/>
          </p:cNvSpPr>
          <p:nvPr>
            <p:ph sz="quarter" idx="15" hasCustomPrompt="1"/>
          </p:nvPr>
        </p:nvSpPr>
        <p:spPr>
          <a:xfrm>
            <a:off x="762000" y="2330184"/>
            <a:ext cx="10668000" cy="3352800"/>
          </a:xfrm>
          <a:prstGeom prst="rect">
            <a:avLst/>
          </a:prstGeom>
        </p:spPr>
        <p:txBody>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content here</a:t>
            </a:r>
          </a:p>
        </p:txBody>
      </p:sp>
      <p:pic>
        <p:nvPicPr>
          <p:cNvPr id="6" name="Picture Placeholder 7" descr="Green, yellow, black and white tartan">
            <a:extLst>
              <a:ext uri="{FF2B5EF4-FFF2-40B4-BE49-F238E27FC236}">
                <a16:creationId xmlns="" xmlns:a16="http://schemas.microsoft.com/office/drawing/2014/main" id="{537346BD-CF82-49B2-97B6-80A3000DD721}"/>
              </a:ext>
            </a:extLst>
          </p:cNvPr>
          <p:cNvPicPr>
            <a:picLocks noChangeAspect="1"/>
          </p:cNvPicPr>
          <p:nvPr userDrawn="1"/>
        </p:nvPicPr>
        <p:blipFill rotWithShape="1">
          <a:blip r:embed="rId2"/>
          <a:srcRect l="1484" r="1484"/>
          <a:stretch/>
        </p:blipFill>
        <p:spPr>
          <a:xfrm>
            <a:off x="0" y="5972174"/>
            <a:ext cx="12192000" cy="885825"/>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5"/>
        </a:solidFill>
        <a:effectLst/>
      </p:bgPr>
    </p:bg>
    <p:spTree>
      <p:nvGrpSpPr>
        <p:cNvPr id="1" name=""/>
        <p:cNvGrpSpPr/>
        <p:nvPr/>
      </p:nvGrpSpPr>
      <p:grpSpPr>
        <a:xfrm>
          <a:off x="0" y="0"/>
          <a:ext cx="0" cy="0"/>
          <a:chOff x="0" y="0"/>
          <a:chExt cx="0" cy="0"/>
        </a:xfrm>
      </p:grpSpPr>
      <p:sp>
        <p:nvSpPr>
          <p:cNvPr id="10" name="Title 2">
            <a:extLst>
              <a:ext uri="{FF2B5EF4-FFF2-40B4-BE49-F238E27FC236}">
                <a16:creationId xmlns=""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tx1"/>
                </a:solidFill>
              </a:defRPr>
            </a:lvl1pPr>
          </a:lstStyle>
          <a:p>
            <a:r>
              <a:rPr lang="en-US" dirty="0"/>
              <a:t>Insert title here</a:t>
            </a:r>
          </a:p>
        </p:txBody>
      </p:sp>
      <p:sp>
        <p:nvSpPr>
          <p:cNvPr id="16" name="Text Placeholder 15">
            <a:extLst>
              <a:ext uri="{FF2B5EF4-FFF2-40B4-BE49-F238E27FC236}">
                <a16:creationId xmlns=""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2000" b="1">
                <a:solidFill>
                  <a:schemeClr val="tx1"/>
                </a:solidFill>
              </a:defRPr>
            </a:lvl1pPr>
            <a:lvl2pPr marL="228600">
              <a:lnSpc>
                <a:spcPct val="100000"/>
              </a:lnSpc>
              <a:spcBef>
                <a:spcPts val="1000"/>
              </a:spcBef>
              <a:defRPr sz="1800">
                <a:solidFill>
                  <a:schemeClr val="tx1"/>
                </a:solidFill>
              </a:defRPr>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accent2"/>
          </a:solidFill>
        </p:spPr>
        <p:txBody>
          <a:bodyPr>
            <a:normAutofit/>
          </a:bodyPr>
          <a:lstStyle>
            <a:lvl1pPr algn="ctr">
              <a:buNone/>
              <a:defRPr sz="1600">
                <a:solidFill>
                  <a:schemeClr val="tx1"/>
                </a:solidFill>
              </a:defRPr>
            </a:lvl1pPr>
          </a:lstStyle>
          <a:p>
            <a:r>
              <a:rPr lang="en-US" dirty="0"/>
              <a:t>Click icon to add picture</a:t>
            </a:r>
          </a:p>
        </p:txBody>
      </p:sp>
      <p:sp>
        <p:nvSpPr>
          <p:cNvPr id="8" name="Picture Placeholder 13">
            <a:extLst>
              <a:ext uri="{FF2B5EF4-FFF2-40B4-BE49-F238E27FC236}">
                <a16:creationId xmlns="" xmlns:a16="http://schemas.microsoft.com/office/drawing/2014/main" id="{89E410BA-B0FE-4F0E-8BE5-D33CC016635B}"/>
              </a:ext>
            </a:extLst>
          </p:cNvPr>
          <p:cNvSpPr>
            <a:spLocks noGrp="1"/>
          </p:cNvSpPr>
          <p:nvPr>
            <p:ph type="pic" sz="quarter" idx="13"/>
          </p:nvPr>
        </p:nvSpPr>
        <p:spPr>
          <a:xfrm>
            <a:off x="6858000" y="3319386"/>
            <a:ext cx="4572000" cy="2362200"/>
          </a:xfrm>
          <a:prstGeom prst="rect">
            <a:avLst/>
          </a:prstGeom>
          <a:solidFill>
            <a:schemeClr val="accent2"/>
          </a:solidFill>
        </p:spPr>
        <p:txBody>
          <a:bodyPr>
            <a:normAutofit/>
          </a:bodyPr>
          <a:lstStyle>
            <a:lvl1pPr algn="ctr">
              <a:buNone/>
              <a:defRPr sz="1600">
                <a:solidFill>
                  <a:schemeClr val="tx1"/>
                </a:solidFill>
              </a:defRPr>
            </a:lvl1pPr>
          </a:lstStyle>
          <a:p>
            <a:r>
              <a:rPr lang="en-US" dirty="0"/>
              <a:t>Click icon to add picture</a:t>
            </a:r>
          </a:p>
        </p:txBody>
      </p:sp>
      <p:pic>
        <p:nvPicPr>
          <p:cNvPr id="11" name="Picture Placeholder 10" descr="Green, yellow, black and white tartan">
            <a:extLst>
              <a:ext uri="{FF2B5EF4-FFF2-40B4-BE49-F238E27FC236}">
                <a16:creationId xmlns="" xmlns:a16="http://schemas.microsoft.com/office/drawing/2014/main" id="{254DE245-A48A-4FD4-B53E-DBF8C64B4FE0}"/>
              </a:ext>
            </a:extLst>
          </p:cNvPr>
          <p:cNvPicPr>
            <a:picLocks noChangeAspect="1"/>
          </p:cNvPicPr>
          <p:nvPr userDrawn="1"/>
        </p:nvPicPr>
        <p:blipFill rotWithShape="1">
          <a:blip r:embed="rId2"/>
          <a:srcRect l="1140" r="1140"/>
          <a:stretch/>
        </p:blipFill>
        <p:spPr>
          <a:xfrm>
            <a:off x="0" y="5972174"/>
            <a:ext cx="12192000" cy="885825"/>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3"/>
        </a:solidFill>
        <a:effectLst/>
      </p:bgPr>
    </p:bg>
    <p:spTree>
      <p:nvGrpSpPr>
        <p:cNvPr id="1" name=""/>
        <p:cNvGrpSpPr/>
        <p:nvPr/>
      </p:nvGrpSpPr>
      <p:grpSpPr>
        <a:xfrm>
          <a:off x="0" y="0"/>
          <a:ext cx="0" cy="0"/>
          <a:chOff x="0" y="0"/>
          <a:chExt cx="0" cy="0"/>
        </a:xfrm>
      </p:grpSpPr>
      <p:pic>
        <p:nvPicPr>
          <p:cNvPr id="8" name="Picture Placeholder 7" descr="Opaque white background">
            <a:extLst>
              <a:ext uri="{FF2B5EF4-FFF2-40B4-BE49-F238E27FC236}">
                <a16:creationId xmlns="" xmlns:a16="http://schemas.microsoft.com/office/drawing/2014/main" id="{67950A00-B9D0-43DE-A195-32DC0E2C6763}"/>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5" name="Title 1">
            <a:extLst>
              <a:ext uri="{FF2B5EF4-FFF2-40B4-BE49-F238E27FC236}">
                <a16:creationId xmlns=""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88" r:id="rId4"/>
    <p:sldLayoutId id="2147483704" r:id="rId5"/>
    <p:sldLayoutId id="2147483701" r:id="rId6"/>
    <p:sldLayoutId id="2147483691" r:id="rId7"/>
    <p:sldLayoutId id="2147483702" r:id="rId8"/>
    <p:sldLayoutId id="2147483703" r:id="rId9"/>
    <p:sldLayoutId id="2147483690"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 xmlns:a16="http://schemas.microsoft.com/office/drawing/2014/main" id="{ED2DB031-9003-4F74-A88F-FE2A2ABABC72}"/>
              </a:ext>
            </a:extLst>
          </p:cNvPr>
          <p:cNvSpPr>
            <a:spLocks noGrp="1" noChangeArrowheads="1"/>
          </p:cNvSpPr>
          <p:nvPr>
            <p:ph type="title"/>
          </p:nvPr>
        </p:nvSpPr>
        <p:spPr>
          <a:xfrm>
            <a:off x="0" y="2816375"/>
            <a:ext cx="12192000" cy="1270304"/>
          </a:xfrm>
        </p:spPr>
        <p:txBody>
          <a:bodyPr anchor="ctr">
            <a:noAutofit/>
          </a:bodyPr>
          <a:lstStyle/>
          <a:p>
            <a:r>
              <a:rPr lang="en-US" altLang="en-US" dirty="0" smtClean="0"/>
              <a:t>Stack</a:t>
            </a:r>
            <a:r>
              <a:rPr lang="en-US" altLang="en-US" dirty="0" smtClean="0">
                <a:solidFill>
                  <a:srgbClr val="C00000"/>
                </a:solidFill>
              </a:rPr>
              <a:t/>
            </a:r>
            <a:br>
              <a:rPr lang="en-US" altLang="en-US" dirty="0" smtClean="0">
                <a:solidFill>
                  <a:srgbClr val="C00000"/>
                </a:solidFill>
              </a:rPr>
            </a:br>
            <a:endParaRPr lang="en-US" altLang="en-US" sz="2000" dirty="0">
              <a:solidFill>
                <a:srgbClr val="C00000"/>
              </a:solidFill>
            </a:endParaRPr>
          </a:p>
        </p:txBody>
      </p:sp>
    </p:spTree>
    <p:extLst>
      <p:ext uri="{BB962C8B-B14F-4D97-AF65-F5344CB8AC3E}">
        <p14:creationId xmlns:p14="http://schemas.microsoft.com/office/powerpoint/2010/main" val="407469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3" y="440223"/>
            <a:ext cx="10591800" cy="646332"/>
          </a:xfrm>
        </p:spPr>
        <p:txBody>
          <a:bodyPr/>
          <a:lstStyle/>
          <a:p>
            <a:r>
              <a:rPr lang="en-US" dirty="0"/>
              <a:t>Implementing Stack using Array </a:t>
            </a:r>
          </a:p>
        </p:txBody>
      </p:sp>
      <p:pic>
        <p:nvPicPr>
          <p:cNvPr id="5" name="Content Placeholder 4"/>
          <p:cNvPicPr>
            <a:picLocks noGrp="1" noChangeAspect="1"/>
          </p:cNvPicPr>
          <p:nvPr>
            <p:ph sz="quarter" idx="15"/>
          </p:nvPr>
        </p:nvPicPr>
        <p:blipFill>
          <a:blip r:embed="rId2"/>
          <a:stretch>
            <a:fillRect/>
          </a:stretch>
        </p:blipFill>
        <p:spPr>
          <a:xfrm>
            <a:off x="1820959" y="2464158"/>
            <a:ext cx="8272989" cy="1615580"/>
          </a:xfrm>
          <a:prstGeom prst="rect">
            <a:avLst/>
          </a:prstGeom>
        </p:spPr>
      </p:pic>
      <p:sp>
        <p:nvSpPr>
          <p:cNvPr id="6" name="TextBox 6"/>
          <p:cNvSpPr txBox="1">
            <a:spLocks noChangeArrowheads="1"/>
          </p:cNvSpPr>
          <p:nvPr/>
        </p:nvSpPr>
        <p:spPr bwMode="auto">
          <a:xfrm>
            <a:off x="4641273" y="1910790"/>
            <a:ext cx="93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solidFill>
                  <a:schemeClr val="bg1"/>
                </a:solidFill>
                <a:latin typeface="Arial" panose="020B0604020202020204" pitchFamily="34" charset="0"/>
              </a:rPr>
              <a:t>STACK</a:t>
            </a:r>
          </a:p>
        </p:txBody>
      </p:sp>
      <p:cxnSp>
        <p:nvCxnSpPr>
          <p:cNvPr id="7" name="Straight Arrow Connector 6"/>
          <p:cNvCxnSpPr/>
          <p:nvPr/>
        </p:nvCxnSpPr>
        <p:spPr>
          <a:xfrm rot="5400000" flipH="1" flipV="1">
            <a:off x="3913981" y="4515575"/>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762375" y="4844256"/>
            <a:ext cx="9906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dirty="0"/>
              <a:t>3</a:t>
            </a:r>
          </a:p>
        </p:txBody>
      </p:sp>
      <p:sp>
        <p:nvSpPr>
          <p:cNvPr id="9" name="TextBox 16"/>
          <p:cNvSpPr txBox="1">
            <a:spLocks noChangeArrowheads="1"/>
          </p:cNvSpPr>
          <p:nvPr/>
        </p:nvSpPr>
        <p:spPr bwMode="auto">
          <a:xfrm>
            <a:off x="3023899" y="4926012"/>
            <a:ext cx="65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solidFill>
                  <a:schemeClr val="bg1"/>
                </a:solidFill>
                <a:latin typeface="Arial" panose="020B0604020202020204" pitchFamily="34" charset="0"/>
              </a:rPr>
              <a:t>TOP</a:t>
            </a:r>
          </a:p>
        </p:txBody>
      </p:sp>
      <p:cxnSp>
        <p:nvCxnSpPr>
          <p:cNvPr id="10" name="Straight Arrow Connector 9"/>
          <p:cNvCxnSpPr/>
          <p:nvPr/>
        </p:nvCxnSpPr>
        <p:spPr>
          <a:xfrm rot="5400000" flipH="1" flipV="1">
            <a:off x="9187370" y="4573938"/>
            <a:ext cx="685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836747" y="4975153"/>
            <a:ext cx="9906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dirty="0"/>
              <a:t>8</a:t>
            </a:r>
          </a:p>
        </p:txBody>
      </p:sp>
      <p:sp>
        <p:nvSpPr>
          <p:cNvPr id="12" name="TextBox 19"/>
          <p:cNvSpPr txBox="1">
            <a:spLocks noChangeArrowheads="1"/>
          </p:cNvSpPr>
          <p:nvPr/>
        </p:nvSpPr>
        <p:spPr bwMode="auto">
          <a:xfrm>
            <a:off x="7509308" y="5081876"/>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solidFill>
                  <a:schemeClr val="bg1"/>
                </a:solidFill>
                <a:latin typeface="Arial" panose="020B0604020202020204" pitchFamily="34" charset="0"/>
              </a:rPr>
              <a:t>MAXSTK</a:t>
            </a:r>
          </a:p>
        </p:txBody>
      </p:sp>
    </p:spTree>
    <p:extLst>
      <p:ext uri="{BB962C8B-B14F-4D97-AF65-F5344CB8AC3E}">
        <p14:creationId xmlns:p14="http://schemas.microsoft.com/office/powerpoint/2010/main" val="904845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a:t>
            </a:r>
            <a:endParaRPr lang="en-US" dirty="0"/>
          </a:p>
        </p:txBody>
      </p:sp>
      <p:sp>
        <p:nvSpPr>
          <p:cNvPr id="4" name="Content Placeholder 3"/>
          <p:cNvSpPr>
            <a:spLocks noGrp="1"/>
          </p:cNvSpPr>
          <p:nvPr>
            <p:ph sz="quarter" idx="15"/>
          </p:nvPr>
        </p:nvSpPr>
        <p:spPr>
          <a:xfrm>
            <a:off x="723900" y="1914548"/>
            <a:ext cx="10668000" cy="3352800"/>
          </a:xfrm>
        </p:spPr>
        <p:txBody>
          <a:bodyPr/>
          <a:lstStyle/>
          <a:p>
            <a:r>
              <a:rPr lang="en-US" altLang="en-US" dirty="0"/>
              <a:t>This procedure pushes an ITEM onto a stack</a:t>
            </a:r>
          </a:p>
          <a:p>
            <a:endParaRPr lang="en-US" altLang="en-US" dirty="0" smtClean="0">
              <a:solidFill>
                <a:schemeClr val="tx1"/>
              </a:solidFill>
            </a:endParaRPr>
          </a:p>
          <a:p>
            <a:r>
              <a:rPr lang="en-US" altLang="en-US" dirty="0" smtClean="0">
                <a:solidFill>
                  <a:schemeClr val="tx1"/>
                </a:solidFill>
              </a:rPr>
              <a:t> </a:t>
            </a:r>
            <a:r>
              <a:rPr lang="en-US" altLang="en-US" dirty="0"/>
              <a:t>PUSH(</a:t>
            </a:r>
            <a:r>
              <a:rPr lang="en-US" altLang="en-US" i="1" dirty="0"/>
              <a:t>STACK,TOP,MAXSTK,ITEM)</a:t>
            </a:r>
          </a:p>
          <a:p>
            <a:pPr marL="1771650" lvl="3" indent="-514350">
              <a:buFont typeface="Calibri" panose="020F0502020204030204" pitchFamily="34" charset="0"/>
              <a:buAutoNum type="arabicPeriod"/>
            </a:pPr>
            <a:r>
              <a:rPr lang="en-US" altLang="en-US" dirty="0">
                <a:latin typeface="Courier New" panose="02070309020205020404" pitchFamily="49" charset="0"/>
                <a:cs typeface="Courier New" panose="02070309020205020404" pitchFamily="49" charset="0"/>
              </a:rPr>
              <a:t>If TOP = MAXSTK, then </a:t>
            </a:r>
          </a:p>
          <a:p>
            <a:pPr marL="2228850" lvl="4" indent="-514350"/>
            <a:r>
              <a:rPr lang="en-US" altLang="en-US" dirty="0">
                <a:latin typeface="Courier New" panose="02070309020205020404" pitchFamily="49" charset="0"/>
                <a:cs typeface="Courier New" panose="02070309020205020404" pitchFamily="49" charset="0"/>
              </a:rPr>
              <a:t> Print : Overflow, and Return</a:t>
            </a:r>
          </a:p>
          <a:p>
            <a:pPr marL="1771650" lvl="3" indent="-514350">
              <a:buFont typeface="Calibri" panose="020F0502020204030204" pitchFamily="34" charset="0"/>
              <a:buAutoNum type="arabicPeriod"/>
            </a:pPr>
            <a:r>
              <a:rPr lang="en-US" altLang="en-US" dirty="0">
                <a:latin typeface="Courier New" panose="02070309020205020404" pitchFamily="49" charset="0"/>
                <a:cs typeface="Courier New" panose="02070309020205020404" pitchFamily="49" charset="0"/>
              </a:rPr>
              <a:t>Set TOP = TOP + 1 [Increase TOP by 1]</a:t>
            </a:r>
          </a:p>
          <a:p>
            <a:pPr marL="1771650" lvl="3" indent="-514350">
              <a:buFont typeface="Calibri" panose="020F0502020204030204" pitchFamily="34" charset="0"/>
              <a:buAutoNum type="arabicPeriod"/>
            </a:pPr>
            <a:r>
              <a:rPr lang="en-US" altLang="en-US" dirty="0">
                <a:latin typeface="Courier New" panose="02070309020205020404" pitchFamily="49" charset="0"/>
                <a:cs typeface="Courier New" panose="02070309020205020404" pitchFamily="49" charset="0"/>
              </a:rPr>
              <a:t>Set STACK[TOP]= ITEM </a:t>
            </a:r>
            <a:r>
              <a:rPr lang="en-US" altLang="en-US" sz="1600" i="1" dirty="0">
                <a:latin typeface="Courier New" panose="02070309020205020404" pitchFamily="49" charset="0"/>
                <a:cs typeface="Courier New" panose="02070309020205020404" pitchFamily="49" charset="0"/>
              </a:rPr>
              <a:t>[Insert ITEM in new TOP position]</a:t>
            </a:r>
          </a:p>
          <a:p>
            <a:pPr marL="1771650" lvl="3" indent="-514350">
              <a:buFont typeface="Calibri" panose="020F0502020204030204" pitchFamily="34" charset="0"/>
              <a:buAutoNum type="arabicPeriod"/>
            </a:pPr>
            <a:r>
              <a:rPr lang="en-US" altLang="en-US" dirty="0">
                <a:latin typeface="Courier New" panose="02070309020205020404" pitchFamily="49" charset="0"/>
                <a:cs typeface="Courier New" panose="02070309020205020404" pitchFamily="49" charset="0"/>
              </a:rPr>
              <a:t>Return</a:t>
            </a:r>
          </a:p>
        </p:txBody>
      </p:sp>
    </p:spTree>
    <p:extLst>
      <p:ext uri="{BB962C8B-B14F-4D97-AF65-F5344CB8AC3E}">
        <p14:creationId xmlns:p14="http://schemas.microsoft.com/office/powerpoint/2010/main" val="2950958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a:t>
            </a:r>
            <a:br>
              <a:rPr lang="en-US" dirty="0" smtClean="0"/>
            </a:br>
            <a:endParaRPr lang="en-US" dirty="0"/>
          </a:p>
        </p:txBody>
      </p:sp>
      <p:sp>
        <p:nvSpPr>
          <p:cNvPr id="4" name="Content Placeholder 3"/>
          <p:cNvSpPr>
            <a:spLocks noGrp="1"/>
          </p:cNvSpPr>
          <p:nvPr>
            <p:ph sz="quarter" idx="15"/>
          </p:nvPr>
        </p:nvSpPr>
        <p:spPr>
          <a:xfrm>
            <a:off x="685800" y="1817565"/>
            <a:ext cx="10668000" cy="3352800"/>
          </a:xfrm>
        </p:spPr>
        <p:txBody>
          <a:bodyPr/>
          <a:lstStyle/>
          <a:p>
            <a:r>
              <a:rPr lang="en-US" altLang="en-US" dirty="0"/>
              <a:t>This procedure deletes the top element of stack and assigns it to the variable ITEM</a:t>
            </a:r>
          </a:p>
          <a:p>
            <a:endParaRPr lang="en-US" altLang="en-US" dirty="0"/>
          </a:p>
          <a:p>
            <a:r>
              <a:rPr lang="en-US" altLang="en-US" dirty="0"/>
              <a:t>		POP(</a:t>
            </a:r>
            <a:r>
              <a:rPr lang="en-US" altLang="en-US" i="1" dirty="0"/>
              <a:t>STACK,TOP,ITEM)</a:t>
            </a:r>
          </a:p>
          <a:p>
            <a:pPr marL="1771650" lvl="3" indent="-514350">
              <a:buFont typeface="Calibri" panose="020F0502020204030204" pitchFamily="34" charset="0"/>
              <a:buAutoNum type="arabicPeriod"/>
            </a:pPr>
            <a:r>
              <a:rPr lang="en-US" altLang="en-US" dirty="0">
                <a:latin typeface="Courier New" panose="02070309020205020404" pitchFamily="49" charset="0"/>
                <a:cs typeface="Courier New" panose="02070309020205020404" pitchFamily="49" charset="0"/>
              </a:rPr>
              <a:t>IF TOP = 0, then </a:t>
            </a:r>
          </a:p>
          <a:p>
            <a:pPr marL="2228850" lvl="4" indent="-514350"/>
            <a:r>
              <a:rPr lang="en-US" altLang="en-US" dirty="0">
                <a:latin typeface="Courier New" panose="02070309020205020404" pitchFamily="49" charset="0"/>
                <a:cs typeface="Courier New" panose="02070309020205020404" pitchFamily="49" charset="0"/>
              </a:rPr>
              <a:t>Print : Underflow, and Return</a:t>
            </a:r>
          </a:p>
          <a:p>
            <a:pPr marL="1771650" lvl="3" indent="-514350">
              <a:buFont typeface="Calibri" panose="020F0502020204030204" pitchFamily="34" charset="0"/>
              <a:buAutoNum type="arabicPeriod"/>
            </a:pPr>
            <a:r>
              <a:rPr lang="en-US" altLang="en-US" dirty="0">
                <a:latin typeface="Courier New" panose="02070309020205020404" pitchFamily="49" charset="0"/>
                <a:cs typeface="Courier New" panose="02070309020205020404" pitchFamily="49" charset="0"/>
              </a:rPr>
              <a:t>Set ITEM = STACK[TOP] </a:t>
            </a:r>
            <a:r>
              <a:rPr lang="en-US" altLang="en-US" sz="1600" i="1" dirty="0">
                <a:latin typeface="Courier New" panose="02070309020205020404" pitchFamily="49" charset="0"/>
                <a:cs typeface="Courier New" panose="02070309020205020404" pitchFamily="49" charset="0"/>
              </a:rPr>
              <a:t>[Assigns TOP element to ITEM]</a:t>
            </a:r>
          </a:p>
          <a:p>
            <a:pPr marL="1771650" lvl="3" indent="-514350">
              <a:buFont typeface="Calibri" panose="020F0502020204030204" pitchFamily="34" charset="0"/>
              <a:buAutoNum type="arabicPeriod"/>
            </a:pPr>
            <a:r>
              <a:rPr lang="en-US" altLang="en-US" dirty="0">
                <a:latin typeface="Courier New" panose="02070309020205020404" pitchFamily="49" charset="0"/>
                <a:cs typeface="Courier New" panose="02070309020205020404" pitchFamily="49" charset="0"/>
              </a:rPr>
              <a:t>Set TOP= TOP - 1 </a:t>
            </a:r>
            <a:r>
              <a:rPr lang="en-US" altLang="en-US" sz="1600" i="1" dirty="0">
                <a:latin typeface="Courier New" panose="02070309020205020404" pitchFamily="49" charset="0"/>
                <a:cs typeface="Courier New" panose="02070309020205020404" pitchFamily="49" charset="0"/>
              </a:rPr>
              <a:t>[Decreases TOP by 1]</a:t>
            </a:r>
          </a:p>
          <a:p>
            <a:pPr marL="1771650" lvl="3" indent="-514350">
              <a:buFont typeface="Calibri" panose="020F0502020204030204" pitchFamily="34" charset="0"/>
              <a:buAutoNum type="arabicPeriod"/>
            </a:pPr>
            <a:r>
              <a:rPr lang="en-US" altLang="en-US" dirty="0">
                <a:latin typeface="Courier New" panose="02070309020205020404" pitchFamily="49" charset="0"/>
                <a:cs typeface="Courier New" panose="02070309020205020404" pitchFamily="49" charset="0"/>
              </a:rPr>
              <a:t>Return</a:t>
            </a:r>
          </a:p>
          <a:p>
            <a:endParaRPr lang="en-US" dirty="0"/>
          </a:p>
        </p:txBody>
      </p:sp>
    </p:spTree>
    <p:extLst>
      <p:ext uri="{BB962C8B-B14F-4D97-AF65-F5344CB8AC3E}">
        <p14:creationId xmlns:p14="http://schemas.microsoft.com/office/powerpoint/2010/main" val="3249618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4" name="Content Placeholder 3"/>
          <p:cNvSpPr>
            <a:spLocks noGrp="1"/>
          </p:cNvSpPr>
          <p:nvPr>
            <p:ph sz="quarter" idx="15"/>
          </p:nvPr>
        </p:nvSpPr>
        <p:spPr>
          <a:xfrm>
            <a:off x="685800" y="1928402"/>
            <a:ext cx="10668000" cy="3352800"/>
          </a:xfrm>
        </p:spPr>
        <p:txBody>
          <a:bodyPr/>
          <a:lstStyle/>
          <a:p>
            <a:r>
              <a:rPr lang="en-US" altLang="en-US" dirty="0"/>
              <a:t>– The maximum size of the stack must be defined  priori and cannot be changed </a:t>
            </a:r>
          </a:p>
          <a:p>
            <a:endParaRPr lang="en-US" altLang="en-US" dirty="0"/>
          </a:p>
          <a:p>
            <a:r>
              <a:rPr lang="en-US" altLang="en-US" dirty="0"/>
              <a:t> – Trying to push a new element into a full stack causes an implementation-specific exception </a:t>
            </a:r>
          </a:p>
          <a:p>
            <a:endParaRPr lang="en-US" dirty="0"/>
          </a:p>
        </p:txBody>
      </p:sp>
    </p:spTree>
    <p:extLst>
      <p:ext uri="{BB962C8B-B14F-4D97-AF65-F5344CB8AC3E}">
        <p14:creationId xmlns:p14="http://schemas.microsoft.com/office/powerpoint/2010/main" val="2679071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4" name="Content Placeholder 3"/>
          <p:cNvSpPr>
            <a:spLocks noGrp="1"/>
          </p:cNvSpPr>
          <p:nvPr>
            <p:ph sz="quarter" idx="15"/>
          </p:nvPr>
        </p:nvSpPr>
        <p:spPr>
          <a:xfrm>
            <a:off x="762000" y="1720584"/>
            <a:ext cx="10668000" cy="3352800"/>
          </a:xfrm>
        </p:spPr>
        <p:txBody>
          <a:bodyPr/>
          <a:lstStyle/>
          <a:p>
            <a:pPr marL="182880" indent="-182880">
              <a:defRPr/>
            </a:pPr>
            <a:r>
              <a:rPr lang="en-US" dirty="0"/>
              <a:t>Consider the following stack of characters, where STACK is allocated N=8 memory cells.</a:t>
            </a:r>
          </a:p>
          <a:p>
            <a:pPr marL="182880" indent="-182880">
              <a:defRPr/>
            </a:pPr>
            <a:endParaRPr lang="en-US" dirty="0"/>
          </a:p>
          <a:p>
            <a:pPr lvl="1" indent="-182880">
              <a:defRPr/>
            </a:pPr>
            <a:r>
              <a:rPr lang="en-US" dirty="0"/>
              <a:t>			STACK=A,C,D,F,K,___,___,____</a:t>
            </a:r>
          </a:p>
          <a:p>
            <a:pPr lvl="1" indent="-182880">
              <a:defRPr/>
            </a:pPr>
            <a:endParaRPr lang="en-US" dirty="0"/>
          </a:p>
          <a:p>
            <a:pPr lvl="1" indent="-182880">
              <a:defRPr/>
            </a:pPr>
            <a:r>
              <a:rPr lang="en-US" dirty="0"/>
              <a:t>Describe the stack as the following operations take place.</a:t>
            </a:r>
          </a:p>
          <a:p>
            <a:pPr marL="850900" lvl="1" indent="-457200">
              <a:buFont typeface="Wingdings 2" pitchFamily="18" charset="2"/>
              <a:buAutoNum type="alphaLcParenR"/>
              <a:defRPr/>
            </a:pPr>
            <a:r>
              <a:rPr lang="en-US" dirty="0"/>
              <a:t>POP(STACK,ITEM)  </a:t>
            </a:r>
          </a:p>
          <a:p>
            <a:pPr marL="850900" lvl="1" indent="-457200">
              <a:buFont typeface="Wingdings 2" pitchFamily="18" charset="2"/>
              <a:buAutoNum type="alphaLcParenR"/>
              <a:defRPr/>
            </a:pPr>
            <a:r>
              <a:rPr lang="en-US" dirty="0"/>
              <a:t>POP(STACK,ITEM)   </a:t>
            </a:r>
          </a:p>
          <a:p>
            <a:pPr marL="850900" lvl="1" indent="-457200">
              <a:buFont typeface="Wingdings 2" pitchFamily="18" charset="2"/>
              <a:buAutoNum type="alphaLcParenR"/>
              <a:defRPr/>
            </a:pPr>
            <a:r>
              <a:rPr lang="en-US" dirty="0"/>
              <a:t>PUSH(STACK,L)     </a:t>
            </a:r>
          </a:p>
          <a:p>
            <a:pPr marL="850900" lvl="1" indent="-457200">
              <a:buFont typeface="Wingdings 2" pitchFamily="18" charset="2"/>
              <a:buAutoNum type="alphaLcParenR"/>
              <a:defRPr/>
            </a:pPr>
            <a:r>
              <a:rPr lang="en-US" dirty="0"/>
              <a:t>PUSH(STACK,P)     </a:t>
            </a:r>
          </a:p>
          <a:p>
            <a:pPr marL="850900" lvl="1" indent="-457200">
              <a:buFont typeface="Wingdings 2" pitchFamily="18" charset="2"/>
              <a:buAutoNum type="alphaLcParenR"/>
              <a:defRPr/>
            </a:pPr>
            <a:r>
              <a:rPr lang="en-US" dirty="0"/>
              <a:t>POP(STACK,ITEM)   </a:t>
            </a:r>
          </a:p>
          <a:p>
            <a:pPr marL="850900" lvl="1" indent="-457200">
              <a:buFont typeface="Wingdings 2" pitchFamily="18" charset="2"/>
              <a:buAutoNum type="alphaLcParenR"/>
              <a:defRPr/>
            </a:pPr>
            <a:r>
              <a:rPr lang="en-US" dirty="0"/>
              <a:t>PUSH(STACK,R)       </a:t>
            </a:r>
          </a:p>
          <a:p>
            <a:pPr marL="850900" lvl="1" indent="-457200">
              <a:buFont typeface="Wingdings 2" pitchFamily="18" charset="2"/>
              <a:buAutoNum type="alphaLcParenR"/>
              <a:defRPr/>
            </a:pPr>
            <a:r>
              <a:rPr lang="en-US" dirty="0"/>
              <a:t>PUSH(STACK,S)       </a:t>
            </a:r>
          </a:p>
          <a:p>
            <a:pPr marL="850900" lvl="1" indent="-457200">
              <a:buFont typeface="Wingdings 2" pitchFamily="18" charset="2"/>
              <a:buAutoNum type="alphaLcParenR"/>
              <a:defRPr/>
            </a:pPr>
            <a:r>
              <a:rPr lang="en-US" dirty="0"/>
              <a:t>POP(STACK,ITEM)    </a:t>
            </a:r>
          </a:p>
          <a:p>
            <a:endParaRPr lang="en-US" dirty="0"/>
          </a:p>
        </p:txBody>
      </p:sp>
    </p:spTree>
    <p:extLst>
      <p:ext uri="{BB962C8B-B14F-4D97-AF65-F5344CB8AC3E}">
        <p14:creationId xmlns:p14="http://schemas.microsoft.com/office/powerpoint/2010/main" val="2651965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2" y="272619"/>
            <a:ext cx="10591800" cy="646332"/>
          </a:xfrm>
        </p:spPr>
        <p:txBody>
          <a:bodyPr/>
          <a:lstStyle/>
          <a:p>
            <a:r>
              <a:rPr lang="en-US" dirty="0" smtClean="0"/>
              <a:t>Exercise 2</a:t>
            </a:r>
            <a:endParaRPr lang="en-US" dirty="0"/>
          </a:p>
        </p:txBody>
      </p:sp>
      <p:sp>
        <p:nvSpPr>
          <p:cNvPr id="4" name="Content Placeholder 3"/>
          <p:cNvSpPr>
            <a:spLocks noGrp="1"/>
          </p:cNvSpPr>
          <p:nvPr>
            <p:ph sz="quarter" idx="15"/>
          </p:nvPr>
        </p:nvSpPr>
        <p:spPr>
          <a:xfrm>
            <a:off x="585355" y="1221821"/>
            <a:ext cx="10668000" cy="3352800"/>
          </a:xfrm>
        </p:spPr>
        <p:txBody>
          <a:bodyPr/>
          <a:lstStyle/>
          <a:p>
            <a:pPr marL="274320" indent="-274320">
              <a:buClr>
                <a:schemeClr val="accent3"/>
              </a:buClr>
              <a:defRPr/>
            </a:pPr>
            <a:r>
              <a:rPr lang="en-US" dirty="0"/>
              <a:t>Suppose STACK is allocated N=6 memory cells and initially STACK is empty. Find the output of the following procedure.</a:t>
            </a:r>
          </a:p>
          <a:p>
            <a:pPr>
              <a:buClr>
                <a:schemeClr val="accent3"/>
              </a:buClr>
              <a:defRPr/>
            </a:pPr>
            <a:r>
              <a:rPr lang="en-US" sz="2000" dirty="0" smtClean="0"/>
              <a:t>Set </a:t>
            </a:r>
            <a:r>
              <a:rPr lang="en-US" sz="2000" dirty="0"/>
              <a:t>A=2 and B=5</a:t>
            </a:r>
          </a:p>
          <a:p>
            <a:pPr marL="514350" indent="-514350">
              <a:buClr>
                <a:schemeClr val="accent3"/>
              </a:buClr>
              <a:buFont typeface="+mj-lt"/>
              <a:buAutoNum type="alphaLcPeriod"/>
              <a:defRPr/>
            </a:pPr>
            <a:r>
              <a:rPr lang="en-US" sz="2000" dirty="0"/>
              <a:t> Call PUSH(STACK,A)</a:t>
            </a:r>
          </a:p>
          <a:p>
            <a:pPr marL="514350" indent="-514350">
              <a:buClr>
                <a:schemeClr val="accent3"/>
              </a:buClr>
              <a:buFont typeface="+mj-lt"/>
              <a:buAutoNum type="alphaLcPeriod"/>
              <a:defRPr/>
            </a:pPr>
            <a:r>
              <a:rPr lang="en-US" sz="2000" dirty="0"/>
              <a:t>	 Call PUSH(STACK,4)</a:t>
            </a:r>
          </a:p>
          <a:p>
            <a:pPr marL="514350" indent="-514350">
              <a:buClr>
                <a:schemeClr val="accent3"/>
              </a:buClr>
              <a:buFont typeface="+mj-lt"/>
              <a:buAutoNum type="alphaLcPeriod"/>
              <a:defRPr/>
            </a:pPr>
            <a:r>
              <a:rPr lang="en-US" sz="2000" dirty="0"/>
              <a:t>	Call PUSH(STACK,B+2)</a:t>
            </a:r>
          </a:p>
          <a:p>
            <a:pPr marL="514350" indent="-514350">
              <a:buClr>
                <a:schemeClr val="accent3"/>
              </a:buClr>
              <a:buFont typeface="+mj-lt"/>
              <a:buAutoNum type="alphaLcPeriod"/>
              <a:defRPr/>
            </a:pPr>
            <a:r>
              <a:rPr lang="en-US" sz="2000" dirty="0"/>
              <a:t>	 Call PUSH(STACK,9)</a:t>
            </a:r>
          </a:p>
          <a:p>
            <a:pPr marL="514350" indent="-514350">
              <a:buClr>
                <a:schemeClr val="accent3"/>
              </a:buClr>
              <a:buFont typeface="+mj-lt"/>
              <a:buAutoNum type="alphaLcPeriod"/>
              <a:defRPr/>
            </a:pPr>
            <a:r>
              <a:rPr lang="en-US" sz="2000" dirty="0"/>
              <a:t>	 Call PUSH(STACK,A+B)</a:t>
            </a:r>
          </a:p>
          <a:p>
            <a:pPr marL="514350" indent="-514350">
              <a:buClr>
                <a:schemeClr val="accent3"/>
              </a:buClr>
              <a:buFont typeface="+mj-lt"/>
              <a:buAutoNum type="alphaLcPeriod"/>
              <a:defRPr/>
            </a:pPr>
            <a:r>
              <a:rPr lang="en-US" sz="2000" dirty="0"/>
              <a:t>Repeat while Top!= </a:t>
            </a:r>
            <a:r>
              <a:rPr lang="en-US" sz="2000" dirty="0" smtClean="0"/>
              <a:t>0</a:t>
            </a:r>
          </a:p>
          <a:p>
            <a:pPr marL="514350" indent="-514350">
              <a:buClr>
                <a:schemeClr val="accent3"/>
              </a:buClr>
              <a:buFont typeface="+mj-lt"/>
              <a:buAutoNum type="alphaLcPeriod"/>
              <a:defRPr/>
            </a:pPr>
            <a:r>
              <a:rPr lang="en-US" sz="1600" dirty="0" smtClean="0"/>
              <a:t>Call </a:t>
            </a:r>
            <a:r>
              <a:rPr lang="en-US" sz="1600" dirty="0"/>
              <a:t>POP(STACK,ITEM)</a:t>
            </a:r>
          </a:p>
          <a:p>
            <a:pPr marL="914400" lvl="1" indent="-514350">
              <a:defRPr/>
            </a:pPr>
            <a:r>
              <a:rPr lang="en-US" sz="1600" dirty="0"/>
              <a:t>End of loop</a:t>
            </a:r>
          </a:p>
          <a:p>
            <a:endParaRPr lang="en-US" dirty="0"/>
          </a:p>
        </p:txBody>
      </p:sp>
    </p:spTree>
    <p:extLst>
      <p:ext uri="{BB962C8B-B14F-4D97-AF65-F5344CB8AC3E}">
        <p14:creationId xmlns:p14="http://schemas.microsoft.com/office/powerpoint/2010/main" val="270006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Polish Notation</a:t>
            </a:r>
            <a:endParaRPr lang="en-US" dirty="0"/>
          </a:p>
        </p:txBody>
      </p:sp>
      <p:sp>
        <p:nvSpPr>
          <p:cNvPr id="4" name="Content Placeholder 3"/>
          <p:cNvSpPr>
            <a:spLocks noGrp="1"/>
          </p:cNvSpPr>
          <p:nvPr>
            <p:ph sz="quarter" idx="15"/>
          </p:nvPr>
        </p:nvSpPr>
        <p:spPr/>
        <p:txBody>
          <a:bodyPr/>
          <a:lstStyle/>
          <a:p>
            <a:r>
              <a:rPr lang="en-US" altLang="en-US" i="1" dirty="0"/>
              <a:t>Polish</a:t>
            </a:r>
            <a:r>
              <a:rPr lang="en-US" altLang="en-US" dirty="0"/>
              <a:t> notation named after Polish mathematician Jan </a:t>
            </a:r>
            <a:r>
              <a:rPr lang="en-US" altLang="en-US" dirty="0" err="1"/>
              <a:t>Lukasiewiez</a:t>
            </a:r>
            <a:r>
              <a:rPr lang="en-US" altLang="en-US" dirty="0"/>
              <a:t>, refers to the notation in which the operator symbol is placed before its operands.</a:t>
            </a:r>
          </a:p>
          <a:p>
            <a:endParaRPr lang="en-US" altLang="en-US" i="1" dirty="0"/>
          </a:p>
          <a:p>
            <a:r>
              <a:rPr lang="en-US" altLang="en-US" i="1" dirty="0"/>
              <a:t>Reverse Polish </a:t>
            </a:r>
            <a:r>
              <a:rPr lang="en-US" altLang="en-US" dirty="0"/>
              <a:t> notation refers to the notation in which operator symbol is placed after its operands.</a:t>
            </a:r>
            <a:endParaRPr lang="en-US" altLang="en-US" i="1" dirty="0"/>
          </a:p>
          <a:p>
            <a:endParaRPr lang="en-US" dirty="0"/>
          </a:p>
        </p:txBody>
      </p:sp>
    </p:spTree>
    <p:extLst>
      <p:ext uri="{BB962C8B-B14F-4D97-AF65-F5344CB8AC3E}">
        <p14:creationId xmlns:p14="http://schemas.microsoft.com/office/powerpoint/2010/main" val="604852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expression</a:t>
            </a:r>
            <a:endParaRPr lang="en-US" dirty="0"/>
          </a:p>
        </p:txBody>
      </p:sp>
      <p:sp>
        <p:nvSpPr>
          <p:cNvPr id="4" name="Content Placeholder 3"/>
          <p:cNvSpPr>
            <a:spLocks noGrp="1"/>
          </p:cNvSpPr>
          <p:nvPr>
            <p:ph sz="quarter" idx="15"/>
          </p:nvPr>
        </p:nvSpPr>
        <p:spPr/>
        <p:txBody>
          <a:bodyPr/>
          <a:lstStyle/>
          <a:p>
            <a:r>
              <a:rPr lang="en-US" dirty="0"/>
              <a:t>An expression is made up of operands, operators, and delimiters.</a:t>
            </a:r>
          </a:p>
          <a:p>
            <a:r>
              <a:rPr lang="en-US" dirty="0"/>
              <a:t>			A/B-C+D*E-A*C</a:t>
            </a:r>
          </a:p>
          <a:p>
            <a:r>
              <a:rPr lang="en-US" dirty="0"/>
              <a:t>Arithmetic operators</a:t>
            </a:r>
          </a:p>
          <a:p>
            <a:r>
              <a:rPr lang="en-US" dirty="0"/>
              <a:t>			+,-,*,/, %, and unary minus</a:t>
            </a:r>
          </a:p>
          <a:p>
            <a:r>
              <a:rPr lang="en-US" dirty="0"/>
              <a:t>Relational operators</a:t>
            </a:r>
          </a:p>
          <a:p>
            <a:r>
              <a:rPr lang="en-US" dirty="0"/>
              <a:t>		&lt;,&lt;=,==,&lt;.,&gt;=, &gt;, &amp;&amp;, ||, and !.</a:t>
            </a:r>
          </a:p>
          <a:p>
            <a:endParaRPr lang="en-US" dirty="0"/>
          </a:p>
        </p:txBody>
      </p:sp>
    </p:spTree>
    <p:extLst>
      <p:ext uri="{BB962C8B-B14F-4D97-AF65-F5344CB8AC3E}">
        <p14:creationId xmlns:p14="http://schemas.microsoft.com/office/powerpoint/2010/main" val="3346166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1164"/>
            <a:ext cx="10591800" cy="646332"/>
          </a:xfrm>
        </p:spPr>
        <p:txBody>
          <a:bodyPr/>
          <a:lstStyle/>
          <a:p>
            <a:r>
              <a:rPr lang="en-US" dirty="0"/>
              <a:t>Priority of operators</a:t>
            </a:r>
            <a:br>
              <a:rPr lang="en-US" dirty="0"/>
            </a:br>
            <a:endParaRPr lang="en-US" dirty="0"/>
          </a:p>
        </p:txBody>
      </p:sp>
      <p:sp>
        <p:nvSpPr>
          <p:cNvPr id="4" name="Content Placeholder 3"/>
          <p:cNvSpPr>
            <a:spLocks noGrp="1"/>
          </p:cNvSpPr>
          <p:nvPr>
            <p:ph sz="quarter" idx="15"/>
          </p:nvPr>
        </p:nvSpPr>
        <p:spPr>
          <a:xfrm>
            <a:off x="723900" y="1831421"/>
            <a:ext cx="10668000" cy="3352800"/>
          </a:xfrm>
        </p:spPr>
        <p:txBody>
          <a:bodyPr/>
          <a:lstStyle/>
          <a:p>
            <a:r>
              <a:rPr lang="en-US" dirty="0"/>
              <a:t>To fix the order of evaluation, each operator is assigned a priority.</a:t>
            </a:r>
          </a:p>
          <a:p>
            <a:r>
              <a:rPr lang="en-US" dirty="0"/>
              <a:t>The C++ rule is that for all priorities, evaluation of operators of the same priority will proceed left to right.</a:t>
            </a:r>
          </a:p>
          <a:p>
            <a:r>
              <a:rPr lang="en-US" dirty="0"/>
              <a:t>		A/B*C will be evaluated as (A/B)*C.</a:t>
            </a:r>
          </a:p>
          <a:p>
            <a:r>
              <a:rPr lang="en-US" dirty="0"/>
              <a:t>		X=A/B-C+D*E-A*C will be evaluated as</a:t>
            </a:r>
          </a:p>
          <a:p>
            <a:r>
              <a:rPr lang="en-US" dirty="0"/>
              <a:t>		X=(((A/B)-C)+(D*E))-(A*C).</a:t>
            </a:r>
          </a:p>
          <a:p>
            <a:endParaRPr lang="en-US" dirty="0"/>
          </a:p>
        </p:txBody>
      </p:sp>
    </p:spTree>
    <p:extLst>
      <p:ext uri="{BB962C8B-B14F-4D97-AF65-F5344CB8AC3E}">
        <p14:creationId xmlns:p14="http://schemas.microsoft.com/office/powerpoint/2010/main" val="3467985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of operators</a:t>
            </a:r>
            <a:br>
              <a:rPr lang="en-US" dirty="0"/>
            </a:br>
            <a:endParaRPr lang="en-US" dirty="0"/>
          </a:p>
        </p:txBody>
      </p:sp>
      <p:pic>
        <p:nvPicPr>
          <p:cNvPr id="5" name="Content Placeholder 4"/>
          <p:cNvPicPr>
            <a:picLocks noGrp="1" noChangeAspect="1"/>
          </p:cNvPicPr>
          <p:nvPr>
            <p:ph sz="quarter" idx="15"/>
          </p:nvPr>
        </p:nvPicPr>
        <p:blipFill>
          <a:blip r:embed="rId2"/>
          <a:stretch>
            <a:fillRect/>
          </a:stretch>
        </p:blipFill>
        <p:spPr>
          <a:xfrm>
            <a:off x="3265933" y="1745673"/>
            <a:ext cx="3065594" cy="3879272"/>
          </a:xfrm>
          <a:prstGeom prst="rect">
            <a:avLst/>
          </a:prstGeom>
        </p:spPr>
      </p:pic>
    </p:spTree>
    <p:extLst>
      <p:ext uri="{BB962C8B-B14F-4D97-AF65-F5344CB8AC3E}">
        <p14:creationId xmlns:p14="http://schemas.microsoft.com/office/powerpoint/2010/main" val="550160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949" y="361122"/>
            <a:ext cx="10591800" cy="646332"/>
          </a:xfrm>
        </p:spPr>
        <p:txBody>
          <a:bodyPr/>
          <a:lstStyle/>
          <a:p>
            <a:r>
              <a:rPr lang="en-US" altLang="en-US" dirty="0" smtClean="0"/>
              <a:t>Abstract Data Types</a:t>
            </a:r>
            <a:endParaRPr lang="en-US" dirty="0"/>
          </a:p>
        </p:txBody>
      </p:sp>
      <p:sp>
        <p:nvSpPr>
          <p:cNvPr id="4" name="Content Placeholder 3"/>
          <p:cNvSpPr>
            <a:spLocks noGrp="1"/>
          </p:cNvSpPr>
          <p:nvPr>
            <p:ph sz="quarter" idx="15"/>
          </p:nvPr>
        </p:nvSpPr>
        <p:spPr>
          <a:xfrm>
            <a:off x="809766" y="1265658"/>
            <a:ext cx="10319983" cy="4343572"/>
          </a:xfrm>
        </p:spPr>
        <p:txBody>
          <a:bodyPr/>
          <a:lstStyle/>
          <a:p>
            <a:pPr marL="285750" indent="-285750" algn="just">
              <a:buFont typeface="Wingdings" panose="05000000000000000000" pitchFamily="2" charset="2"/>
              <a:buChar char="q"/>
            </a:pPr>
            <a:r>
              <a:rPr lang="en-US" altLang="en-US" dirty="0"/>
              <a:t>In computing, an </a:t>
            </a:r>
            <a:r>
              <a:rPr lang="en-US" altLang="en-US" b="1" dirty="0"/>
              <a:t>abstract data type</a:t>
            </a:r>
            <a:r>
              <a:rPr lang="en-US" altLang="en-US" dirty="0"/>
              <a:t> is a mathematical model for a certain class of data </a:t>
            </a:r>
            <a:r>
              <a:rPr lang="en-US" altLang="en-US" dirty="0" smtClean="0"/>
              <a:t>structures that </a:t>
            </a:r>
            <a:r>
              <a:rPr lang="en-US" altLang="en-US" dirty="0"/>
              <a:t>have similar behavior; or for certain data types of one or more programming languages that have similar semantics. </a:t>
            </a:r>
          </a:p>
          <a:p>
            <a:pPr algn="just"/>
            <a:endParaRPr lang="en-US" altLang="en-US" dirty="0"/>
          </a:p>
          <a:p>
            <a:pPr marL="342900" indent="-342900" algn="just">
              <a:buFont typeface="Wingdings" panose="05000000000000000000" pitchFamily="2" charset="2"/>
              <a:buChar char="q"/>
            </a:pPr>
            <a:r>
              <a:rPr lang="en-US" altLang="en-US" dirty="0"/>
              <a:t>An abstract data type is defined indirectly, only by the operations that may be performed on it and by mathematical constraints on the effects (and possibly cost) of those operations</a:t>
            </a:r>
          </a:p>
          <a:p>
            <a:pPr algn="just"/>
            <a:endParaRPr lang="en-US" altLang="en-US" dirty="0"/>
          </a:p>
          <a:p>
            <a:pPr marL="285750" indent="-285750" algn="just">
              <a:buFont typeface="Wingdings" panose="05000000000000000000" pitchFamily="2" charset="2"/>
              <a:buChar char="q"/>
            </a:pPr>
            <a:r>
              <a:rPr lang="en-US" altLang="en-US" dirty="0"/>
              <a:t>An abstract data type is defined indirectly, only by the operations that may be performed on it and by mathematical constraints on the effects (and possibly cost) of those operations</a:t>
            </a:r>
          </a:p>
          <a:p>
            <a:endParaRPr lang="en-US" dirty="0"/>
          </a:p>
        </p:txBody>
      </p:sp>
    </p:spTree>
    <p:extLst>
      <p:ext uri="{BB962C8B-B14F-4D97-AF65-F5344CB8AC3E}">
        <p14:creationId xmlns:p14="http://schemas.microsoft.com/office/powerpoint/2010/main" val="3024597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notation</a:t>
            </a:r>
            <a:br>
              <a:rPr lang="en-US" dirty="0"/>
            </a:br>
            <a:endParaRPr lang="en-US" dirty="0"/>
          </a:p>
        </p:txBody>
      </p:sp>
      <p:sp>
        <p:nvSpPr>
          <p:cNvPr id="4" name="Content Placeholder 3"/>
          <p:cNvSpPr>
            <a:spLocks noGrp="1"/>
          </p:cNvSpPr>
          <p:nvPr>
            <p:ph sz="quarter" idx="15"/>
          </p:nvPr>
        </p:nvSpPr>
        <p:spPr>
          <a:xfrm>
            <a:off x="762000" y="1845275"/>
            <a:ext cx="10668000" cy="3352800"/>
          </a:xfrm>
        </p:spPr>
        <p:txBody>
          <a:bodyPr/>
          <a:lstStyle/>
          <a:p>
            <a:pPr marL="285750" indent="-285750">
              <a:buFont typeface="Wingdings" panose="05000000000000000000" pitchFamily="2" charset="2"/>
              <a:buChar char="q"/>
            </a:pPr>
            <a:r>
              <a:rPr lang="en-US" dirty="0"/>
              <a:t>A compiler accepts an expression and produces correct code by reworking the expression into a form called postfix notation.</a:t>
            </a:r>
          </a:p>
          <a:p>
            <a:pPr marL="285750" indent="-285750">
              <a:buFont typeface="Wingdings" panose="05000000000000000000" pitchFamily="2" charset="2"/>
              <a:buChar char="q"/>
            </a:pPr>
            <a:r>
              <a:rPr lang="en-US" dirty="0"/>
              <a:t>The conventional way of writing an expression is called infix- the operators come in-between the operands</a:t>
            </a:r>
          </a:p>
          <a:p>
            <a:r>
              <a:rPr lang="en-US" dirty="0" smtClean="0"/>
              <a:t>             Infix </a:t>
            </a:r>
            <a:r>
              <a:rPr lang="en-US" dirty="0"/>
              <a:t>A*B/C has postfix AB*C/.</a:t>
            </a:r>
          </a:p>
          <a:p>
            <a:r>
              <a:rPr lang="en-US" dirty="0"/>
              <a:t>			Infix: A/B-C+D*E-A*C</a:t>
            </a:r>
          </a:p>
          <a:p>
            <a:r>
              <a:rPr lang="en-US" dirty="0"/>
              <a:t>			Postfix: AB/C-DE*+AC*-</a:t>
            </a:r>
          </a:p>
          <a:p>
            <a:endParaRPr lang="en-US" dirty="0"/>
          </a:p>
        </p:txBody>
      </p:sp>
    </p:spTree>
    <p:extLst>
      <p:ext uri="{BB962C8B-B14F-4D97-AF65-F5344CB8AC3E}">
        <p14:creationId xmlns:p14="http://schemas.microsoft.com/office/powerpoint/2010/main" val="3849485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4" y="134074"/>
            <a:ext cx="10591800" cy="646332"/>
          </a:xfrm>
        </p:spPr>
        <p:txBody>
          <a:bodyPr/>
          <a:lstStyle/>
          <a:p>
            <a:r>
              <a:rPr lang="en-US" dirty="0"/>
              <a:t>Postfix Evaluation algorithm</a:t>
            </a:r>
          </a:p>
        </p:txBody>
      </p:sp>
      <p:sp>
        <p:nvSpPr>
          <p:cNvPr id="4" name="Content Placeholder 3"/>
          <p:cNvSpPr>
            <a:spLocks noGrp="1"/>
          </p:cNvSpPr>
          <p:nvPr>
            <p:ph sz="quarter" idx="15"/>
          </p:nvPr>
        </p:nvSpPr>
        <p:spPr>
          <a:xfrm>
            <a:off x="318654" y="1055566"/>
            <a:ext cx="10668000" cy="4777198"/>
          </a:xfrm>
        </p:spPr>
        <p:txBody>
          <a:bodyPr/>
          <a:lstStyle/>
          <a:p>
            <a:r>
              <a:rPr lang="en-US" sz="1600" dirty="0"/>
              <a:t>This algorithm finds the VALUE of an arithmetic expression P written in post fix notation</a:t>
            </a:r>
            <a:r>
              <a:rPr lang="en-US" sz="1600" dirty="0" smtClean="0"/>
              <a:t>.</a:t>
            </a:r>
          </a:p>
          <a:p>
            <a:endParaRPr lang="en-US" sz="1600" dirty="0"/>
          </a:p>
          <a:p>
            <a:r>
              <a:rPr lang="en-US" sz="1600" dirty="0"/>
              <a:t>1. Add a right parenthesis ”)” at the end of P [This acts as  sentinel</a:t>
            </a:r>
            <a:r>
              <a:rPr lang="en-US" sz="1600" dirty="0" smtClean="0"/>
              <a:t>]</a:t>
            </a:r>
            <a:endParaRPr lang="en-US" sz="1600" dirty="0"/>
          </a:p>
          <a:p>
            <a:r>
              <a:rPr lang="en-US" sz="1600" dirty="0"/>
              <a:t>2. Scan P from left to right and repeat Step 3 and 4 for each element of P until the sentinel “)” is encountered</a:t>
            </a:r>
            <a:r>
              <a:rPr lang="en-US" sz="1600" dirty="0" smtClean="0"/>
              <a:t>.</a:t>
            </a:r>
            <a:endParaRPr lang="en-US" sz="1600" dirty="0"/>
          </a:p>
          <a:p>
            <a:r>
              <a:rPr lang="en-US" sz="1600" dirty="0"/>
              <a:t>3. If an operand is encountered, put it on STACK</a:t>
            </a:r>
            <a:r>
              <a:rPr lang="en-US" sz="1600" dirty="0" smtClean="0"/>
              <a:t>.</a:t>
            </a:r>
            <a:endParaRPr lang="en-US" sz="1600" dirty="0"/>
          </a:p>
          <a:p>
            <a:r>
              <a:rPr lang="en-US" sz="1600" dirty="0"/>
              <a:t>4. If an operator ɸ is encountered then</a:t>
            </a:r>
          </a:p>
          <a:p>
            <a:r>
              <a:rPr lang="en-US" sz="1600" dirty="0"/>
              <a:t>         a.  Remove the two top elements of STACK, where A is the top element and B is the next to top element.</a:t>
            </a:r>
          </a:p>
          <a:p>
            <a:r>
              <a:rPr lang="en-US" sz="1600" dirty="0"/>
              <a:t>         b. Evaluate B ɸ A</a:t>
            </a:r>
          </a:p>
          <a:p>
            <a:r>
              <a:rPr lang="en-US" sz="1600" dirty="0"/>
              <a:t>         c. Place the result of b back to the STACK</a:t>
            </a:r>
          </a:p>
          <a:p>
            <a:r>
              <a:rPr lang="en-US" sz="1600" dirty="0"/>
              <a:t>[End of if structure]</a:t>
            </a:r>
          </a:p>
          <a:p>
            <a:r>
              <a:rPr lang="en-US" sz="1600" dirty="0"/>
              <a:t>[End of step 2 loop</a:t>
            </a:r>
            <a:r>
              <a:rPr lang="en-US" sz="1600" dirty="0" smtClean="0"/>
              <a:t>]</a:t>
            </a:r>
            <a:endParaRPr lang="en-US" sz="1600" dirty="0"/>
          </a:p>
          <a:p>
            <a:r>
              <a:rPr lang="en-US" sz="1600" dirty="0"/>
              <a:t>5. Set VALUE equal to the top element on STACK</a:t>
            </a:r>
          </a:p>
          <a:p>
            <a:r>
              <a:rPr lang="en-US" sz="1600" dirty="0"/>
              <a:t>6. Exit</a:t>
            </a:r>
          </a:p>
          <a:p>
            <a:endParaRPr lang="en-US" dirty="0"/>
          </a:p>
        </p:txBody>
      </p:sp>
    </p:spTree>
    <p:extLst>
      <p:ext uri="{BB962C8B-B14F-4D97-AF65-F5344CB8AC3E}">
        <p14:creationId xmlns:p14="http://schemas.microsoft.com/office/powerpoint/2010/main" val="2772348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2727"/>
            <a:ext cx="10591800" cy="646332"/>
          </a:xfrm>
        </p:spPr>
        <p:txBody>
          <a:bodyPr/>
          <a:lstStyle/>
          <a:p>
            <a:r>
              <a:rPr lang="en-US" dirty="0"/>
              <a:t>Example</a:t>
            </a:r>
          </a:p>
        </p:txBody>
      </p:sp>
      <p:pic>
        <p:nvPicPr>
          <p:cNvPr id="5" name="Content Placeholder 4"/>
          <p:cNvPicPr>
            <a:picLocks noGrp="1" noChangeAspect="1"/>
          </p:cNvPicPr>
          <p:nvPr>
            <p:ph sz="quarter" idx="15"/>
          </p:nvPr>
        </p:nvPicPr>
        <p:blipFill>
          <a:blip r:embed="rId2"/>
          <a:stretch>
            <a:fillRect/>
          </a:stretch>
        </p:blipFill>
        <p:spPr>
          <a:xfrm>
            <a:off x="3602357" y="1427018"/>
            <a:ext cx="3837535" cy="4228522"/>
          </a:xfrm>
          <a:prstGeom prst="rect">
            <a:avLst/>
          </a:prstGeom>
        </p:spPr>
      </p:pic>
    </p:spTree>
    <p:extLst>
      <p:ext uri="{BB962C8B-B14F-4D97-AF65-F5344CB8AC3E}">
        <p14:creationId xmlns:p14="http://schemas.microsoft.com/office/powerpoint/2010/main" val="3498172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4" y="282173"/>
            <a:ext cx="10591800" cy="646332"/>
          </a:xfrm>
        </p:spPr>
        <p:txBody>
          <a:bodyPr/>
          <a:lstStyle/>
          <a:p>
            <a:r>
              <a:rPr lang="en-US" dirty="0"/>
              <a:t>Infix to Postfix: Example </a:t>
            </a:r>
            <a:br>
              <a:rPr lang="en-US" dirty="0"/>
            </a:br>
            <a:endParaRPr lang="en-US" dirty="0"/>
          </a:p>
        </p:txBody>
      </p:sp>
      <p:sp>
        <p:nvSpPr>
          <p:cNvPr id="7" name="Rectangle 6"/>
          <p:cNvSpPr/>
          <p:nvPr/>
        </p:nvSpPr>
        <p:spPr>
          <a:xfrm>
            <a:off x="4807653" y="1579544"/>
            <a:ext cx="3810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eaLnBrk="1" fontAlgn="auto" hangingPunct="1">
              <a:spcAft>
                <a:spcPts val="0"/>
              </a:spcAft>
              <a:buClr>
                <a:schemeClr val="accent3"/>
              </a:buClr>
              <a:defRPr/>
            </a:pPr>
            <a:r>
              <a:rPr lang="fr-FR" dirty="0"/>
              <a:t>3 5 6 * + 7 8 5 + * – </a:t>
            </a:r>
          </a:p>
        </p:txBody>
      </p:sp>
      <p:sp>
        <p:nvSpPr>
          <p:cNvPr id="8" name="Rectangle 7"/>
          <p:cNvSpPr/>
          <p:nvPr/>
        </p:nvSpPr>
        <p:spPr>
          <a:xfrm>
            <a:off x="4807653" y="2478711"/>
            <a:ext cx="3810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eaLnBrk="1" fontAlgn="auto" hangingPunct="1">
              <a:spcAft>
                <a:spcPts val="0"/>
              </a:spcAft>
              <a:buClr>
                <a:schemeClr val="accent3"/>
              </a:buClr>
              <a:defRPr/>
            </a:pPr>
            <a:r>
              <a:rPr lang="en-US" dirty="0"/>
              <a:t>AB/C-DE*AC*-+</a:t>
            </a:r>
          </a:p>
        </p:txBody>
      </p:sp>
      <p:sp>
        <p:nvSpPr>
          <p:cNvPr id="9" name="Rectangle 8"/>
          <p:cNvSpPr/>
          <p:nvPr/>
        </p:nvSpPr>
        <p:spPr>
          <a:xfrm>
            <a:off x="4769552" y="3318970"/>
            <a:ext cx="381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eaLnBrk="1" fontAlgn="auto" hangingPunct="1">
              <a:spcAft>
                <a:spcPts val="0"/>
              </a:spcAft>
              <a:buClr>
                <a:schemeClr val="accent3"/>
              </a:buClr>
              <a:defRPr/>
            </a:pPr>
            <a:r>
              <a:rPr lang="en-US" dirty="0"/>
              <a:t>5 3 + 4 + 1 +</a:t>
            </a:r>
          </a:p>
        </p:txBody>
      </p:sp>
      <p:sp>
        <p:nvSpPr>
          <p:cNvPr id="10" name="Rectangle 9"/>
          <p:cNvSpPr/>
          <p:nvPr/>
        </p:nvSpPr>
        <p:spPr>
          <a:xfrm>
            <a:off x="4807653" y="4153916"/>
            <a:ext cx="381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eaLnBrk="1" fontAlgn="auto" hangingPunct="1">
              <a:spcAft>
                <a:spcPts val="0"/>
              </a:spcAft>
              <a:buClr>
                <a:schemeClr val="accent3"/>
              </a:buClr>
              <a:defRPr/>
            </a:pPr>
            <a:r>
              <a:rPr lang="en-US" dirty="0"/>
              <a:t>5 3 + 10 *  	</a:t>
            </a:r>
          </a:p>
        </p:txBody>
      </p:sp>
      <p:sp>
        <p:nvSpPr>
          <p:cNvPr id="11" name="Rectangle 10"/>
          <p:cNvSpPr/>
          <p:nvPr/>
        </p:nvSpPr>
        <p:spPr>
          <a:xfrm>
            <a:off x="4769552" y="4917975"/>
            <a:ext cx="3810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eaLnBrk="1" fontAlgn="auto" hangingPunct="1">
              <a:spcAft>
                <a:spcPts val="0"/>
              </a:spcAft>
              <a:buClr>
                <a:schemeClr val="accent3"/>
              </a:buClr>
              <a:defRPr/>
            </a:pPr>
            <a:r>
              <a:rPr lang="pt-BR" dirty="0"/>
              <a:t>b b * 4 a * c*-</a:t>
            </a:r>
            <a:r>
              <a:rPr lang="pt-BR"/>
              <a:t>2a*/</a:t>
            </a:r>
            <a:r>
              <a:rPr lang="pt-BR" dirty="0"/>
              <a:t>	</a:t>
            </a:r>
          </a:p>
        </p:txBody>
      </p:sp>
      <p:sp>
        <p:nvSpPr>
          <p:cNvPr id="12" name="Content Placeholder 11"/>
          <p:cNvSpPr>
            <a:spLocks noGrp="1"/>
          </p:cNvSpPr>
          <p:nvPr>
            <p:ph sz="quarter" idx="15"/>
          </p:nvPr>
        </p:nvSpPr>
        <p:spPr>
          <a:xfrm>
            <a:off x="685800" y="1733502"/>
            <a:ext cx="10668000" cy="3352800"/>
          </a:xfrm>
        </p:spPr>
        <p:txBody>
          <a:bodyPr/>
          <a:lstStyle/>
          <a:p>
            <a:r>
              <a:rPr lang="fr-FR" dirty="0"/>
              <a:t>3 + 5 * 6 – 7 * (8 + 5)=</a:t>
            </a:r>
          </a:p>
          <a:p>
            <a:endParaRPr lang="en-US" dirty="0" smtClean="0"/>
          </a:p>
          <a:p>
            <a:r>
              <a:rPr lang="en-US" dirty="0"/>
              <a:t>A/B-C+D*E-A*A/B-C+D*E-A*C =</a:t>
            </a:r>
          </a:p>
          <a:p>
            <a:endParaRPr lang="en-US" dirty="0" smtClean="0"/>
          </a:p>
          <a:p>
            <a:r>
              <a:rPr lang="en-US" dirty="0" smtClean="0"/>
              <a:t>5</a:t>
            </a:r>
            <a:r>
              <a:rPr lang="en-US" dirty="0"/>
              <a:t>+ 3 + 4 + 1</a:t>
            </a:r>
            <a:r>
              <a:rPr lang="en-US" dirty="0" smtClean="0"/>
              <a:t>=</a:t>
            </a:r>
          </a:p>
          <a:p>
            <a:endParaRPr lang="en-US" dirty="0" smtClean="0"/>
          </a:p>
          <a:p>
            <a:r>
              <a:rPr lang="en-US" dirty="0" smtClean="0"/>
              <a:t>(</a:t>
            </a:r>
            <a:r>
              <a:rPr lang="en-US" dirty="0"/>
              <a:t>5 + 3) * 10= </a:t>
            </a:r>
          </a:p>
          <a:p>
            <a:endParaRPr lang="en-US" dirty="0"/>
          </a:p>
          <a:p>
            <a:r>
              <a:rPr lang="en-US" dirty="0"/>
              <a:t>(</a:t>
            </a:r>
            <a:r>
              <a:rPr lang="pt-BR" dirty="0"/>
              <a:t>b * b – 4 * a * c) / (2 * a) =</a:t>
            </a:r>
            <a:endParaRPr lang="en-US" dirty="0"/>
          </a:p>
          <a:p>
            <a:endParaRPr lang="en-US" dirty="0">
              <a:solidFill>
                <a:schemeClr val="tx1"/>
              </a:solidFill>
            </a:endParaRPr>
          </a:p>
          <a:p>
            <a:endParaRPr lang="en-US" dirty="0"/>
          </a:p>
        </p:txBody>
      </p:sp>
    </p:spTree>
    <p:extLst>
      <p:ext uri="{BB962C8B-B14F-4D97-AF65-F5344CB8AC3E}">
        <p14:creationId xmlns:p14="http://schemas.microsoft.com/office/powerpoint/2010/main" val="75790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Arithmetic Expression</a:t>
            </a:r>
          </a:p>
        </p:txBody>
      </p:sp>
      <p:sp>
        <p:nvSpPr>
          <p:cNvPr id="4" name="Content Placeholder 3"/>
          <p:cNvSpPr>
            <a:spLocks noGrp="1"/>
          </p:cNvSpPr>
          <p:nvPr>
            <p:ph sz="quarter" idx="15"/>
          </p:nvPr>
        </p:nvSpPr>
        <p:spPr/>
        <p:txBody>
          <a:bodyPr/>
          <a:lstStyle/>
          <a:p>
            <a:r>
              <a:rPr lang="en-US" dirty="0"/>
              <a:t>The computer usually evaluate an arithmetic expression written in infix notation in two steps:</a:t>
            </a:r>
          </a:p>
          <a:p>
            <a:r>
              <a:rPr lang="en-US" dirty="0"/>
              <a:t>First it converts the expression to postfix notation, and</a:t>
            </a:r>
          </a:p>
          <a:p>
            <a:endParaRPr lang="en-US" dirty="0"/>
          </a:p>
          <a:p>
            <a:r>
              <a:rPr lang="en-US" dirty="0"/>
              <a:t>Then it evaluates the postfix expression.</a:t>
            </a:r>
          </a:p>
          <a:p>
            <a:endParaRPr lang="en-US" dirty="0"/>
          </a:p>
          <a:p>
            <a:endParaRPr lang="en-US" dirty="0"/>
          </a:p>
        </p:txBody>
      </p:sp>
    </p:spTree>
    <p:extLst>
      <p:ext uri="{BB962C8B-B14F-4D97-AF65-F5344CB8AC3E}">
        <p14:creationId xmlns:p14="http://schemas.microsoft.com/office/powerpoint/2010/main" val="1289861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286473"/>
            <a:ext cx="10591800" cy="646332"/>
          </a:xfrm>
        </p:spPr>
        <p:txBody>
          <a:bodyPr/>
          <a:lstStyle/>
          <a:p>
            <a:r>
              <a:rPr lang="fr-FR" dirty="0" err="1"/>
              <a:t>Infix</a:t>
            </a:r>
            <a:r>
              <a:rPr lang="fr-FR" dirty="0"/>
              <a:t> to </a:t>
            </a:r>
            <a:r>
              <a:rPr lang="fr-FR" dirty="0" err="1"/>
              <a:t>postfix</a:t>
            </a:r>
            <a:r>
              <a:rPr lang="fr-FR" dirty="0"/>
              <a:t> conversion </a:t>
            </a:r>
            <a:r>
              <a:rPr lang="fr-FR" dirty="0" err="1"/>
              <a:t>algorithm</a:t>
            </a:r>
            <a:endParaRPr lang="en-US" dirty="0"/>
          </a:p>
        </p:txBody>
      </p:sp>
      <p:sp>
        <p:nvSpPr>
          <p:cNvPr id="4" name="Content Placeholder 3"/>
          <p:cNvSpPr>
            <a:spLocks noGrp="1"/>
          </p:cNvSpPr>
          <p:nvPr>
            <p:ph sz="quarter" idx="15"/>
          </p:nvPr>
        </p:nvSpPr>
        <p:spPr>
          <a:xfrm>
            <a:off x="401782" y="1401929"/>
            <a:ext cx="10668000" cy="3352800"/>
          </a:xfrm>
        </p:spPr>
        <p:txBody>
          <a:bodyPr/>
          <a:lstStyle/>
          <a:p>
            <a:pPr marL="285750" indent="-285750">
              <a:buFont typeface="Wingdings" panose="05000000000000000000" pitchFamily="2" charset="2"/>
              <a:buChar char="q"/>
            </a:pPr>
            <a:r>
              <a:rPr lang="en-US" dirty="0"/>
              <a:t>There is an algorithm to convert an infix expression into a postfix expression. It uses a stack; but in this case, the stack is used to hold operators rather than numbers. </a:t>
            </a:r>
            <a:endParaRPr lang="en-US" dirty="0" smtClean="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The </a:t>
            </a:r>
            <a:r>
              <a:rPr lang="en-US" dirty="0"/>
              <a:t>purpose of the stack is to reverse the order of the operators in the expression. It also serves as a storage structure, since no operator can be printed until both of its operands have appeared</a:t>
            </a:r>
            <a:r>
              <a:rPr lang="en-US" dirty="0" smtClean="0"/>
              <a:t>.</a:t>
            </a:r>
          </a:p>
          <a:p>
            <a:endParaRPr lang="en-US" dirty="0"/>
          </a:p>
          <a:p>
            <a:pPr marL="285750" indent="-285750">
              <a:buFont typeface="Wingdings" panose="05000000000000000000" pitchFamily="2" charset="2"/>
              <a:buChar char="q"/>
            </a:pPr>
            <a:r>
              <a:rPr lang="en-US" dirty="0"/>
              <a:t>In this algorithm, all operands are printed (or sent to output) when they are read. There are more complicated rules to handle operators and parentheses.</a:t>
            </a:r>
          </a:p>
          <a:p>
            <a:endParaRPr lang="en-US" dirty="0"/>
          </a:p>
        </p:txBody>
      </p:sp>
    </p:spTree>
    <p:extLst>
      <p:ext uri="{BB962C8B-B14F-4D97-AF65-F5344CB8AC3E}">
        <p14:creationId xmlns:p14="http://schemas.microsoft.com/office/powerpoint/2010/main" val="23784724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286473"/>
            <a:ext cx="10591800" cy="646332"/>
          </a:xfrm>
        </p:spPr>
        <p:txBody>
          <a:bodyPr/>
          <a:lstStyle/>
          <a:p>
            <a:r>
              <a:rPr lang="fr-FR" dirty="0" err="1"/>
              <a:t>Infix</a:t>
            </a:r>
            <a:r>
              <a:rPr lang="fr-FR" dirty="0"/>
              <a:t> to </a:t>
            </a:r>
            <a:r>
              <a:rPr lang="fr-FR" dirty="0" err="1"/>
              <a:t>postfix</a:t>
            </a:r>
            <a:r>
              <a:rPr lang="fr-FR" dirty="0"/>
              <a:t> conversion </a:t>
            </a:r>
            <a:r>
              <a:rPr lang="fr-FR" dirty="0" err="1"/>
              <a:t>algorithm</a:t>
            </a:r>
            <a:endParaRPr lang="en-US" dirty="0"/>
          </a:p>
        </p:txBody>
      </p:sp>
      <p:sp>
        <p:nvSpPr>
          <p:cNvPr id="4" name="Content Placeholder 3"/>
          <p:cNvSpPr>
            <a:spLocks noGrp="1"/>
          </p:cNvSpPr>
          <p:nvPr>
            <p:ph sz="quarter" idx="15"/>
          </p:nvPr>
        </p:nvSpPr>
        <p:spPr>
          <a:xfrm>
            <a:off x="554182" y="1124839"/>
            <a:ext cx="10668000" cy="5109706"/>
          </a:xfrm>
        </p:spPr>
        <p:txBody>
          <a:bodyPr/>
          <a:lstStyle/>
          <a:p>
            <a:pPr>
              <a:defRPr/>
            </a:pPr>
            <a:r>
              <a:rPr lang="en-US" sz="1400" dirty="0">
                <a:solidFill>
                  <a:schemeClr val="tx1"/>
                </a:solidFill>
              </a:rPr>
              <a:t> </a:t>
            </a:r>
            <a:r>
              <a:rPr lang="en-US" sz="1400" dirty="0"/>
              <a:t>POLISH(Q,P)</a:t>
            </a:r>
          </a:p>
          <a:p>
            <a:pPr>
              <a:defRPr/>
            </a:pPr>
            <a:r>
              <a:rPr lang="en-US" sz="1400" dirty="0"/>
              <a:t>  Suppose Q is an arithmetic expression written in infix notation. This algorithm finds the   equivalent postfix expression P.</a:t>
            </a:r>
          </a:p>
          <a:p>
            <a:pPr>
              <a:defRPr/>
            </a:pPr>
            <a:endParaRPr lang="en-US" sz="1400" dirty="0"/>
          </a:p>
          <a:p>
            <a:pPr>
              <a:defRPr/>
            </a:pPr>
            <a:r>
              <a:rPr lang="en-US" sz="1400" dirty="0"/>
              <a:t>1. Push “(“  onto STACK , add “)” to the end of Q.</a:t>
            </a:r>
          </a:p>
          <a:p>
            <a:pPr>
              <a:defRPr/>
            </a:pPr>
            <a:r>
              <a:rPr lang="en-US" sz="1400" dirty="0"/>
              <a:t>2. Scan Q from left to right and repeat Step 3 to 6 for each element Q until the STACK is empty:</a:t>
            </a:r>
          </a:p>
          <a:p>
            <a:pPr>
              <a:defRPr/>
            </a:pPr>
            <a:r>
              <a:rPr lang="en-US" sz="1400" dirty="0"/>
              <a:t>3. If an operand is encountered, add it to P.</a:t>
            </a:r>
          </a:p>
          <a:p>
            <a:pPr>
              <a:defRPr/>
            </a:pPr>
            <a:endParaRPr lang="en-US" sz="1400" dirty="0"/>
          </a:p>
          <a:p>
            <a:pPr>
              <a:defRPr/>
            </a:pPr>
            <a:r>
              <a:rPr lang="en-US" sz="1400" dirty="0"/>
              <a:t>4. If a left parenthesis is countered push it onto the STACK.</a:t>
            </a:r>
          </a:p>
          <a:p>
            <a:pPr>
              <a:defRPr/>
            </a:pPr>
            <a:endParaRPr lang="en-US" sz="1400" dirty="0"/>
          </a:p>
          <a:p>
            <a:pPr>
              <a:defRPr/>
            </a:pPr>
            <a:r>
              <a:rPr lang="en-US" sz="1400" dirty="0"/>
              <a:t>5. If an operator ɸ is encountered then</a:t>
            </a:r>
          </a:p>
          <a:p>
            <a:pPr>
              <a:defRPr/>
            </a:pPr>
            <a:endParaRPr lang="en-US" sz="1400" dirty="0"/>
          </a:p>
          <a:p>
            <a:pPr>
              <a:defRPr/>
            </a:pPr>
            <a:r>
              <a:rPr lang="en-US" sz="1400" dirty="0"/>
              <a:t>	a.  Repeatedly pop from the STACK and add to P each operator (on  the top of the </a:t>
            </a:r>
            <a:r>
              <a:rPr lang="en-US" sz="1400" dirty="0" smtClean="0"/>
              <a:t>STACK</a:t>
            </a:r>
            <a:r>
              <a:rPr lang="en-US" sz="1400" dirty="0"/>
              <a:t>) which has the same </a:t>
            </a:r>
            <a:r>
              <a:rPr lang="en-US" sz="1400" dirty="0" smtClean="0"/>
              <a:t> precedence </a:t>
            </a:r>
            <a:r>
              <a:rPr lang="en-US" sz="1400" dirty="0"/>
              <a:t>as or higher precedence than ɸ.</a:t>
            </a:r>
          </a:p>
          <a:p>
            <a:pPr>
              <a:defRPr/>
            </a:pPr>
            <a:r>
              <a:rPr lang="en-US" sz="1400" dirty="0"/>
              <a:t>               b. Add ɸ to STACK</a:t>
            </a:r>
          </a:p>
          <a:p>
            <a:pPr>
              <a:defRPr/>
            </a:pPr>
            <a:r>
              <a:rPr lang="en-US" sz="1400" dirty="0"/>
              <a:t>[End of If Structure]</a:t>
            </a:r>
          </a:p>
        </p:txBody>
      </p:sp>
    </p:spTree>
    <p:extLst>
      <p:ext uri="{BB962C8B-B14F-4D97-AF65-F5344CB8AC3E}">
        <p14:creationId xmlns:p14="http://schemas.microsoft.com/office/powerpoint/2010/main" val="2670240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244909"/>
            <a:ext cx="11166764" cy="646332"/>
          </a:xfrm>
        </p:spPr>
        <p:txBody>
          <a:bodyPr/>
          <a:lstStyle/>
          <a:p>
            <a:r>
              <a:rPr lang="en-US" dirty="0"/>
              <a:t>Infix to postfix conversion algorithm (</a:t>
            </a:r>
            <a:r>
              <a:rPr lang="en-US" dirty="0" err="1"/>
              <a:t>con’d</a:t>
            </a:r>
            <a:r>
              <a:rPr lang="en-US" dirty="0"/>
              <a:t>)</a:t>
            </a:r>
          </a:p>
        </p:txBody>
      </p:sp>
      <p:sp>
        <p:nvSpPr>
          <p:cNvPr id="4" name="Content Placeholder 3"/>
          <p:cNvSpPr>
            <a:spLocks noGrp="1"/>
          </p:cNvSpPr>
          <p:nvPr>
            <p:ph sz="quarter" idx="15"/>
          </p:nvPr>
        </p:nvSpPr>
        <p:spPr>
          <a:xfrm>
            <a:off x="512618" y="1512765"/>
            <a:ext cx="10668000" cy="3352800"/>
          </a:xfrm>
        </p:spPr>
        <p:txBody>
          <a:bodyPr/>
          <a:lstStyle/>
          <a:p>
            <a:r>
              <a:rPr lang="en-US" sz="1600" dirty="0"/>
              <a:t>6. If a right parenthesis is encountered, then:</a:t>
            </a:r>
          </a:p>
          <a:p>
            <a:r>
              <a:rPr lang="en-US" sz="1600" dirty="0"/>
              <a:t>        a. Repeatedly pop from the STACK and add to P each operator (on the top of the </a:t>
            </a:r>
            <a:r>
              <a:rPr lang="en-US" sz="1600" dirty="0" smtClean="0"/>
              <a:t>STACK</a:t>
            </a:r>
            <a:r>
              <a:rPr lang="en-US" sz="1600" dirty="0"/>
              <a:t>) until a left parenthesis is encountered.</a:t>
            </a:r>
          </a:p>
          <a:p>
            <a:r>
              <a:rPr lang="en-US" sz="1600" dirty="0"/>
              <a:t>       b. Remove the left parenthesis. [Do not add the left parenthesis to P].</a:t>
            </a:r>
          </a:p>
          <a:p>
            <a:r>
              <a:rPr lang="en-US" sz="1600" dirty="0"/>
              <a:t>[End of if structure]</a:t>
            </a:r>
          </a:p>
          <a:p>
            <a:r>
              <a:rPr lang="en-US" sz="1600" dirty="0"/>
              <a:t>  [End of If structure]</a:t>
            </a:r>
          </a:p>
          <a:p>
            <a:r>
              <a:rPr lang="en-US" sz="1600" dirty="0"/>
              <a:t>7. Exit </a:t>
            </a:r>
          </a:p>
          <a:p>
            <a:endParaRPr lang="en-US" dirty="0"/>
          </a:p>
        </p:txBody>
      </p:sp>
    </p:spTree>
    <p:extLst>
      <p:ext uri="{BB962C8B-B14F-4D97-AF65-F5344CB8AC3E}">
        <p14:creationId xmlns:p14="http://schemas.microsoft.com/office/powerpoint/2010/main" val="13576105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300328"/>
            <a:ext cx="10591800" cy="646332"/>
          </a:xfrm>
        </p:spPr>
        <p:txBody>
          <a:bodyPr/>
          <a:lstStyle/>
          <a:p>
            <a:r>
              <a:rPr lang="en-US" dirty="0"/>
              <a:t>Example</a:t>
            </a:r>
          </a:p>
        </p:txBody>
      </p:sp>
      <p:sp>
        <p:nvSpPr>
          <p:cNvPr id="4" name="Content Placeholder 3"/>
          <p:cNvSpPr>
            <a:spLocks noGrp="1"/>
          </p:cNvSpPr>
          <p:nvPr>
            <p:ph sz="quarter" idx="15"/>
          </p:nvPr>
        </p:nvSpPr>
        <p:spPr>
          <a:xfrm>
            <a:off x="665018" y="1471202"/>
            <a:ext cx="10668000" cy="3352800"/>
          </a:xfrm>
        </p:spPr>
        <p:txBody>
          <a:bodyPr/>
          <a:lstStyle/>
          <a:p>
            <a:r>
              <a:rPr lang="en-US" dirty="0"/>
              <a:t>Example:</a:t>
            </a:r>
          </a:p>
          <a:p>
            <a:r>
              <a:rPr lang="en-US" dirty="0"/>
              <a:t>1. A * B + C becomes A B * C +</a:t>
            </a:r>
          </a:p>
          <a:p>
            <a:r>
              <a:rPr lang="en-US" dirty="0"/>
              <a:t>The order in which the operators appear is not reversed. When the '+' is read, it has lower precedence than the '*', so the '*' must be printed first.</a:t>
            </a:r>
          </a:p>
          <a:p>
            <a:r>
              <a:rPr lang="en-US" dirty="0"/>
              <a:t>We will show this in a table with three columns. The first will show the symbol currently being read. The second will show what is on the stack and the third will show the current contents of the postfix string. The stack will be written from left to right with the 'bottom' of the stack to the left.</a:t>
            </a:r>
          </a:p>
          <a:p>
            <a:endParaRPr lang="en-US" dirty="0"/>
          </a:p>
          <a:p>
            <a:endParaRPr lang="en-US" dirty="0"/>
          </a:p>
        </p:txBody>
      </p:sp>
    </p:spTree>
    <p:extLst>
      <p:ext uri="{BB962C8B-B14F-4D97-AF65-F5344CB8AC3E}">
        <p14:creationId xmlns:p14="http://schemas.microsoft.com/office/powerpoint/2010/main" val="37836213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sz="quarter" idx="15"/>
          </p:nvPr>
        </p:nvPicPr>
        <p:blipFill>
          <a:blip r:embed="rId2"/>
          <a:stretch>
            <a:fillRect/>
          </a:stretch>
        </p:blipFill>
        <p:spPr>
          <a:xfrm>
            <a:off x="1660325" y="1831686"/>
            <a:ext cx="7208803" cy="3352800"/>
          </a:xfrm>
          <a:prstGeom prst="rect">
            <a:avLst/>
          </a:prstGeom>
        </p:spPr>
      </p:pic>
      <p:sp>
        <p:nvSpPr>
          <p:cNvPr id="6" name="Rectangle 5"/>
          <p:cNvSpPr/>
          <p:nvPr/>
        </p:nvSpPr>
        <p:spPr>
          <a:xfrm>
            <a:off x="761999" y="1462354"/>
            <a:ext cx="2757055" cy="369332"/>
          </a:xfrm>
          <a:prstGeom prst="rect">
            <a:avLst/>
          </a:prstGeom>
        </p:spPr>
        <p:txBody>
          <a:bodyPr wrap="square">
            <a:spAutoFit/>
          </a:bodyPr>
          <a:lstStyle/>
          <a:p>
            <a:r>
              <a:rPr lang="en-US" altLang="en-US" dirty="0">
                <a:solidFill>
                  <a:schemeClr val="bg1"/>
                </a:solidFill>
              </a:rPr>
              <a:t>A * B + C </a:t>
            </a:r>
            <a:endParaRPr lang="en-US" dirty="0">
              <a:solidFill>
                <a:schemeClr val="bg1"/>
              </a:solidFill>
            </a:endParaRPr>
          </a:p>
        </p:txBody>
      </p:sp>
    </p:spTree>
    <p:extLst>
      <p:ext uri="{BB962C8B-B14F-4D97-AF65-F5344CB8AC3E}">
        <p14:creationId xmlns:p14="http://schemas.microsoft.com/office/powerpoint/2010/main" val="1955484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58764"/>
            <a:ext cx="10591800" cy="646332"/>
          </a:xfrm>
        </p:spPr>
        <p:txBody>
          <a:bodyPr/>
          <a:lstStyle/>
          <a:p>
            <a:r>
              <a:rPr lang="en-US" dirty="0"/>
              <a:t>Abstract Data Types (ADTs)</a:t>
            </a:r>
          </a:p>
        </p:txBody>
      </p:sp>
      <p:sp>
        <p:nvSpPr>
          <p:cNvPr id="4" name="Content Placeholder 3"/>
          <p:cNvSpPr>
            <a:spLocks noGrp="1"/>
          </p:cNvSpPr>
          <p:nvPr>
            <p:ph sz="quarter" idx="15"/>
          </p:nvPr>
        </p:nvSpPr>
        <p:spPr>
          <a:xfrm>
            <a:off x="685800" y="1748293"/>
            <a:ext cx="10668000" cy="3352800"/>
          </a:xfrm>
        </p:spPr>
        <p:txBody>
          <a:bodyPr/>
          <a:lstStyle/>
          <a:p>
            <a:pPr marL="285750" indent="-285750" algn="just">
              <a:buFont typeface="Wingdings" panose="05000000000000000000" pitchFamily="2" charset="2"/>
              <a:buChar char="q"/>
            </a:pPr>
            <a:r>
              <a:rPr lang="en-US" dirty="0"/>
              <a:t>For example, an abstract stack data structure could be defined by two operations: push, that inserts some data item into the structure, and pop, that extracts an item from it; with the constraint that each pop always returns the most recently pushed item that has not been popped yet.</a:t>
            </a:r>
          </a:p>
          <a:p>
            <a:pPr algn="just"/>
            <a:endParaRPr lang="en-US" dirty="0"/>
          </a:p>
          <a:p>
            <a:pPr marL="285750" indent="-285750" algn="just">
              <a:buFont typeface="Wingdings" panose="05000000000000000000" pitchFamily="2" charset="2"/>
              <a:buChar char="q"/>
            </a:pPr>
            <a:r>
              <a:rPr lang="en-US" dirty="0"/>
              <a:t>Abstract data types are purely theoretical entities, used (among other things) to simplify the description of abstract algorithms, to classify and evaluate data structures, and to formally describe the type systems of programming languages</a:t>
            </a:r>
          </a:p>
          <a:p>
            <a:endParaRPr lang="en-US" dirty="0"/>
          </a:p>
        </p:txBody>
      </p:sp>
    </p:spTree>
    <p:extLst>
      <p:ext uri="{BB962C8B-B14F-4D97-AF65-F5344CB8AC3E}">
        <p14:creationId xmlns:p14="http://schemas.microsoft.com/office/powerpoint/2010/main" val="15411271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Content Placeholder 4"/>
          <p:cNvPicPr>
            <a:picLocks noGrp="1" noChangeAspect="1"/>
          </p:cNvPicPr>
          <p:nvPr>
            <p:ph sz="quarter" idx="15"/>
          </p:nvPr>
        </p:nvPicPr>
        <p:blipFill>
          <a:blip r:embed="rId2"/>
          <a:stretch>
            <a:fillRect/>
          </a:stretch>
        </p:blipFill>
        <p:spPr>
          <a:xfrm>
            <a:off x="2063964" y="1776268"/>
            <a:ext cx="7288218" cy="3352800"/>
          </a:xfrm>
          <a:prstGeom prst="rect">
            <a:avLst/>
          </a:prstGeom>
        </p:spPr>
      </p:pic>
      <p:sp>
        <p:nvSpPr>
          <p:cNvPr id="6" name="Rectangle 5"/>
          <p:cNvSpPr/>
          <p:nvPr/>
        </p:nvSpPr>
        <p:spPr>
          <a:xfrm>
            <a:off x="983710" y="1591602"/>
            <a:ext cx="1191416" cy="369332"/>
          </a:xfrm>
          <a:prstGeom prst="rect">
            <a:avLst/>
          </a:prstGeom>
        </p:spPr>
        <p:txBody>
          <a:bodyPr wrap="none">
            <a:spAutoFit/>
          </a:bodyPr>
          <a:lstStyle/>
          <a:p>
            <a:r>
              <a:rPr lang="en-US" altLang="en-US" dirty="0">
                <a:solidFill>
                  <a:schemeClr val="bg1"/>
                </a:solidFill>
              </a:rPr>
              <a:t>A + B * C </a:t>
            </a:r>
            <a:endParaRPr lang="en-US" dirty="0">
              <a:solidFill>
                <a:schemeClr val="bg1"/>
              </a:solidFill>
            </a:endParaRPr>
          </a:p>
        </p:txBody>
      </p:sp>
    </p:spTree>
    <p:extLst>
      <p:ext uri="{BB962C8B-B14F-4D97-AF65-F5344CB8AC3E}">
        <p14:creationId xmlns:p14="http://schemas.microsoft.com/office/powerpoint/2010/main" val="39940126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369601"/>
            <a:ext cx="10591800" cy="646332"/>
          </a:xfrm>
        </p:spPr>
        <p:txBody>
          <a:bodyPr/>
          <a:lstStyle/>
          <a:p>
            <a:r>
              <a:rPr lang="en-US" dirty="0" smtClean="0"/>
              <a:t>Example</a:t>
            </a:r>
            <a:endParaRPr lang="en-US" dirty="0"/>
          </a:p>
        </p:txBody>
      </p:sp>
      <p:sp>
        <p:nvSpPr>
          <p:cNvPr id="3" name="Text Placeholder 2"/>
          <p:cNvSpPr>
            <a:spLocks noGrp="1"/>
          </p:cNvSpPr>
          <p:nvPr>
            <p:ph type="body" sz="quarter" idx="13"/>
          </p:nvPr>
        </p:nvSpPr>
        <p:spPr/>
        <p:txBody>
          <a:bodyPr/>
          <a:lstStyle/>
          <a:p>
            <a:r>
              <a:rPr lang="en-US" altLang="en-US" dirty="0"/>
              <a:t>A * (B + C)</a:t>
            </a:r>
            <a:endParaRPr lang="en-US" dirty="0"/>
          </a:p>
        </p:txBody>
      </p:sp>
      <p:pic>
        <p:nvPicPr>
          <p:cNvPr id="5" name="Content Placeholder 4"/>
          <p:cNvPicPr>
            <a:picLocks noGrp="1" noChangeAspect="1"/>
          </p:cNvPicPr>
          <p:nvPr>
            <p:ph sz="quarter" idx="15"/>
          </p:nvPr>
        </p:nvPicPr>
        <p:blipFill>
          <a:blip r:embed="rId2"/>
          <a:stretch>
            <a:fillRect/>
          </a:stretch>
        </p:blipFill>
        <p:spPr>
          <a:xfrm>
            <a:off x="2546496" y="2067214"/>
            <a:ext cx="5489140" cy="3723986"/>
          </a:xfrm>
          <a:prstGeom prst="rect">
            <a:avLst/>
          </a:prstGeom>
        </p:spPr>
      </p:pic>
    </p:spTree>
    <p:extLst>
      <p:ext uri="{BB962C8B-B14F-4D97-AF65-F5344CB8AC3E}">
        <p14:creationId xmlns:p14="http://schemas.microsoft.com/office/powerpoint/2010/main" val="1602786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1055"/>
            <a:ext cx="10591800" cy="646332"/>
          </a:xfrm>
        </p:spPr>
        <p:txBody>
          <a:bodyPr/>
          <a:lstStyle/>
          <a:p>
            <a:r>
              <a:rPr lang="en-US" dirty="0" smtClean="0"/>
              <a:t>Example</a:t>
            </a:r>
            <a:endParaRPr lang="en-US" dirty="0"/>
          </a:p>
        </p:txBody>
      </p:sp>
      <p:sp>
        <p:nvSpPr>
          <p:cNvPr id="3" name="Text Placeholder 2"/>
          <p:cNvSpPr>
            <a:spLocks noGrp="1"/>
          </p:cNvSpPr>
          <p:nvPr>
            <p:ph type="body" sz="quarter" idx="13"/>
          </p:nvPr>
        </p:nvSpPr>
        <p:spPr/>
        <p:txBody>
          <a:bodyPr/>
          <a:lstStyle/>
          <a:p>
            <a:r>
              <a:rPr lang="en-US" dirty="0"/>
              <a:t>A - B + C </a:t>
            </a:r>
          </a:p>
        </p:txBody>
      </p:sp>
      <p:pic>
        <p:nvPicPr>
          <p:cNvPr id="5" name="Content Placeholder 4"/>
          <p:cNvPicPr>
            <a:picLocks noGrp="1" noChangeAspect="1"/>
          </p:cNvPicPr>
          <p:nvPr>
            <p:ph sz="quarter" idx="15"/>
          </p:nvPr>
        </p:nvPicPr>
        <p:blipFill>
          <a:blip r:embed="rId2"/>
          <a:stretch>
            <a:fillRect/>
          </a:stretch>
        </p:blipFill>
        <p:spPr>
          <a:xfrm>
            <a:off x="3434553" y="1918955"/>
            <a:ext cx="5322894" cy="3352800"/>
          </a:xfrm>
          <a:prstGeom prst="rect">
            <a:avLst/>
          </a:prstGeom>
        </p:spPr>
      </p:pic>
    </p:spTree>
    <p:extLst>
      <p:ext uri="{BB962C8B-B14F-4D97-AF65-F5344CB8AC3E}">
        <p14:creationId xmlns:p14="http://schemas.microsoft.com/office/powerpoint/2010/main" val="2510219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164" y="258764"/>
            <a:ext cx="10591800" cy="646332"/>
          </a:xfrm>
        </p:spPr>
        <p:txBody>
          <a:bodyPr/>
          <a:lstStyle/>
          <a:p>
            <a:r>
              <a:rPr lang="en-US" dirty="0" smtClean="0"/>
              <a:t>Example</a:t>
            </a:r>
            <a:endParaRPr lang="en-US" dirty="0"/>
          </a:p>
        </p:txBody>
      </p:sp>
      <p:sp>
        <p:nvSpPr>
          <p:cNvPr id="3" name="Text Placeholder 2"/>
          <p:cNvSpPr>
            <a:spLocks noGrp="1"/>
          </p:cNvSpPr>
          <p:nvPr>
            <p:ph type="body" sz="quarter" idx="13"/>
          </p:nvPr>
        </p:nvSpPr>
        <p:spPr>
          <a:xfrm>
            <a:off x="651164" y="1119800"/>
            <a:ext cx="10668000" cy="822457"/>
          </a:xfrm>
        </p:spPr>
        <p:txBody>
          <a:bodyPr/>
          <a:lstStyle/>
          <a:p>
            <a:r>
              <a:rPr lang="pt-BR" dirty="0"/>
              <a:t>A * (B + C * D) + E </a:t>
            </a:r>
            <a:endParaRPr lang="en-US" dirty="0"/>
          </a:p>
        </p:txBody>
      </p:sp>
      <p:pic>
        <p:nvPicPr>
          <p:cNvPr id="5" name="Content Placeholder 4"/>
          <p:cNvPicPr>
            <a:picLocks noGrp="1" noChangeAspect="1"/>
          </p:cNvPicPr>
          <p:nvPr>
            <p:ph sz="quarter" idx="15"/>
          </p:nvPr>
        </p:nvPicPr>
        <p:blipFill>
          <a:blip r:embed="rId2"/>
          <a:stretch>
            <a:fillRect/>
          </a:stretch>
        </p:blipFill>
        <p:spPr>
          <a:xfrm>
            <a:off x="2715557" y="1482436"/>
            <a:ext cx="5486334" cy="4253346"/>
          </a:xfrm>
          <a:prstGeom prst="rect">
            <a:avLst/>
          </a:prstGeom>
        </p:spPr>
      </p:pic>
    </p:spTree>
    <p:extLst>
      <p:ext uri="{BB962C8B-B14F-4D97-AF65-F5344CB8AC3E}">
        <p14:creationId xmlns:p14="http://schemas.microsoft.com/office/powerpoint/2010/main" val="3986779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4" name="Content Placeholder 3"/>
          <p:cNvSpPr>
            <a:spLocks noGrp="1"/>
          </p:cNvSpPr>
          <p:nvPr>
            <p:ph sz="quarter" idx="15"/>
          </p:nvPr>
        </p:nvSpPr>
        <p:spPr>
          <a:xfrm>
            <a:off x="762000" y="1720386"/>
            <a:ext cx="10668000" cy="3352800"/>
          </a:xfrm>
        </p:spPr>
        <p:txBody>
          <a:bodyPr/>
          <a:lstStyle/>
          <a:p>
            <a:r>
              <a:rPr lang="en-US" altLang="en-US" i="1" dirty="0"/>
              <a:t>A stack is also known as a Last-In-First-Out (LIFO) list.</a:t>
            </a:r>
          </a:p>
          <a:p>
            <a:r>
              <a:rPr lang="en-US" altLang="en-US" dirty="0"/>
              <a:t>A stack is a linear structure in which items are added or removed only at one end the top. </a:t>
            </a:r>
          </a:p>
          <a:p>
            <a:r>
              <a:rPr lang="en-US" altLang="en-US" dirty="0"/>
              <a:t>The depth of stack is the number of elements it contains.</a:t>
            </a:r>
          </a:p>
          <a:p>
            <a:r>
              <a:rPr lang="en-US" altLang="en-US" dirty="0"/>
              <a:t>An empty stack has depth zero.</a:t>
            </a:r>
          </a:p>
          <a:p>
            <a:endParaRPr lang="en-US" dirty="0"/>
          </a:p>
        </p:txBody>
      </p:sp>
      <p:pic>
        <p:nvPicPr>
          <p:cNvPr id="5" name="Picture 4"/>
          <p:cNvPicPr>
            <a:picLocks noChangeAspect="1"/>
          </p:cNvPicPr>
          <p:nvPr/>
        </p:nvPicPr>
        <p:blipFill>
          <a:blip r:embed="rId2"/>
          <a:stretch>
            <a:fillRect/>
          </a:stretch>
        </p:blipFill>
        <p:spPr>
          <a:xfrm>
            <a:off x="8886219" y="3396786"/>
            <a:ext cx="2011854" cy="2286198"/>
          </a:xfrm>
          <a:prstGeom prst="rect">
            <a:avLst/>
          </a:prstGeom>
        </p:spPr>
      </p:pic>
    </p:spTree>
    <p:extLst>
      <p:ext uri="{BB962C8B-B14F-4D97-AF65-F5344CB8AC3E}">
        <p14:creationId xmlns:p14="http://schemas.microsoft.com/office/powerpoint/2010/main" val="2896154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27" y="341892"/>
            <a:ext cx="10591800" cy="646332"/>
          </a:xfrm>
        </p:spPr>
        <p:txBody>
          <a:bodyPr/>
          <a:lstStyle/>
          <a:p>
            <a:r>
              <a:rPr lang="en-US" dirty="0"/>
              <a:t>Stack –Real world examples</a:t>
            </a:r>
            <a:br>
              <a:rPr lang="en-US" dirty="0"/>
            </a:br>
            <a:endParaRPr lang="en-US" dirty="0"/>
          </a:p>
        </p:txBody>
      </p:sp>
      <p:pic>
        <p:nvPicPr>
          <p:cNvPr id="5" name="Content Placeholder 4"/>
          <p:cNvPicPr>
            <a:picLocks noGrp="1" noChangeAspect="1"/>
          </p:cNvPicPr>
          <p:nvPr>
            <p:ph sz="quarter" idx="15"/>
          </p:nvPr>
        </p:nvPicPr>
        <p:blipFill>
          <a:blip r:embed="rId2"/>
          <a:stretch>
            <a:fillRect/>
          </a:stretch>
        </p:blipFill>
        <p:spPr>
          <a:xfrm>
            <a:off x="1773382" y="1496291"/>
            <a:ext cx="7439891" cy="4003964"/>
          </a:xfrm>
          <a:prstGeom prst="rect">
            <a:avLst/>
          </a:prstGeom>
        </p:spPr>
      </p:pic>
    </p:spTree>
    <p:extLst>
      <p:ext uri="{BB962C8B-B14F-4D97-AF65-F5344CB8AC3E}">
        <p14:creationId xmlns:p14="http://schemas.microsoft.com/office/powerpoint/2010/main" val="2961368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t>
            </a:r>
            <a:r>
              <a:rPr lang="en-US" dirty="0" smtClean="0"/>
              <a:t>–Applications</a:t>
            </a:r>
            <a:endParaRPr lang="en-US" dirty="0"/>
          </a:p>
        </p:txBody>
      </p:sp>
      <p:sp>
        <p:nvSpPr>
          <p:cNvPr id="4" name="Content Placeholder 3"/>
          <p:cNvSpPr>
            <a:spLocks noGrp="1"/>
          </p:cNvSpPr>
          <p:nvPr>
            <p:ph sz="quarter" idx="15"/>
          </p:nvPr>
        </p:nvSpPr>
        <p:spPr/>
        <p:txBody>
          <a:bodyPr/>
          <a:lstStyle/>
          <a:p>
            <a:r>
              <a:rPr lang="en-US" dirty="0"/>
              <a:t>Evaluation of Arithmetic Expressions</a:t>
            </a:r>
          </a:p>
          <a:p>
            <a:r>
              <a:rPr lang="en-US" dirty="0"/>
              <a:t>Backtracking</a:t>
            </a:r>
          </a:p>
          <a:p>
            <a:r>
              <a:rPr lang="en-US" dirty="0"/>
              <a:t>Delimiter Checking</a:t>
            </a:r>
          </a:p>
          <a:p>
            <a:r>
              <a:rPr lang="en-US" dirty="0"/>
              <a:t>Reverse a Data</a:t>
            </a:r>
          </a:p>
          <a:p>
            <a:r>
              <a:rPr lang="en-US" dirty="0"/>
              <a:t>Processing Function Calls</a:t>
            </a:r>
          </a:p>
          <a:p>
            <a:r>
              <a:rPr lang="en-US" dirty="0"/>
              <a:t>Undo/Redo operations</a:t>
            </a:r>
          </a:p>
          <a:p>
            <a:endParaRPr lang="en-US" dirty="0"/>
          </a:p>
        </p:txBody>
      </p:sp>
    </p:spTree>
    <p:extLst>
      <p:ext uri="{BB962C8B-B14F-4D97-AF65-F5344CB8AC3E}">
        <p14:creationId xmlns:p14="http://schemas.microsoft.com/office/powerpoint/2010/main" val="3555760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240686"/>
            <a:ext cx="10591800" cy="646332"/>
          </a:xfrm>
        </p:spPr>
        <p:txBody>
          <a:bodyPr/>
          <a:lstStyle/>
          <a:p>
            <a:r>
              <a:rPr lang="en-US" dirty="0"/>
              <a:t>Stack –Applications</a:t>
            </a:r>
          </a:p>
        </p:txBody>
      </p:sp>
      <p:sp>
        <p:nvSpPr>
          <p:cNvPr id="4" name="Content Placeholder 3"/>
          <p:cNvSpPr>
            <a:spLocks noGrp="1"/>
          </p:cNvSpPr>
          <p:nvPr>
            <p:ph sz="quarter" idx="15"/>
          </p:nvPr>
        </p:nvSpPr>
        <p:spPr/>
        <p:txBody>
          <a:bodyPr/>
          <a:lstStyle/>
          <a:p>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3690" y="1784594"/>
            <a:ext cx="2971799" cy="2667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82" y="1355341"/>
            <a:ext cx="4126230" cy="3712754"/>
          </a:xfrm>
          <a:prstGeom prst="rect">
            <a:avLst/>
          </a:prstGeom>
        </p:spPr>
      </p:pic>
      <p:sp>
        <p:nvSpPr>
          <p:cNvPr id="7" name="TextBox 6"/>
          <p:cNvSpPr txBox="1"/>
          <p:nvPr/>
        </p:nvSpPr>
        <p:spPr>
          <a:xfrm>
            <a:off x="762000" y="5536418"/>
            <a:ext cx="2743200" cy="369332"/>
          </a:xfrm>
          <a:prstGeom prst="rect">
            <a:avLst/>
          </a:prstGeom>
          <a:noFill/>
        </p:spPr>
        <p:txBody>
          <a:bodyPr wrap="square" rtlCol="0">
            <a:spAutoFit/>
          </a:bodyPr>
          <a:lstStyle/>
          <a:p>
            <a:r>
              <a:rPr lang="en-US" dirty="0" smtClean="0"/>
              <a:t>Tower Of Hanoi</a:t>
            </a:r>
            <a:endParaRPr lang="en-US" dirty="0"/>
          </a:p>
        </p:txBody>
      </p:sp>
      <p:sp>
        <p:nvSpPr>
          <p:cNvPr id="8" name="TextBox 7"/>
          <p:cNvSpPr txBox="1"/>
          <p:nvPr/>
        </p:nvSpPr>
        <p:spPr>
          <a:xfrm>
            <a:off x="5867399" y="5471886"/>
            <a:ext cx="2743200" cy="369332"/>
          </a:xfrm>
          <a:prstGeom prst="rect">
            <a:avLst/>
          </a:prstGeom>
          <a:noFill/>
        </p:spPr>
        <p:txBody>
          <a:bodyPr wrap="square" rtlCol="0">
            <a:spAutoFit/>
          </a:bodyPr>
          <a:lstStyle/>
          <a:p>
            <a:r>
              <a:rPr lang="en-US" dirty="0" smtClean="0"/>
              <a:t>Color sorter Game</a:t>
            </a:r>
            <a:endParaRPr lang="en-US" dirty="0"/>
          </a:p>
        </p:txBody>
      </p:sp>
      <p:sp>
        <p:nvSpPr>
          <p:cNvPr id="9" name="TextBox 8"/>
          <p:cNvSpPr txBox="1"/>
          <p:nvPr/>
        </p:nvSpPr>
        <p:spPr>
          <a:xfrm>
            <a:off x="1399307" y="5130785"/>
            <a:ext cx="2743200" cy="369332"/>
          </a:xfrm>
          <a:prstGeom prst="rect">
            <a:avLst/>
          </a:prstGeom>
          <a:noFill/>
        </p:spPr>
        <p:txBody>
          <a:bodyPr wrap="square" rtlCol="0">
            <a:spAutoFit/>
          </a:bodyPr>
          <a:lstStyle/>
          <a:p>
            <a:pPr fontAlgn="auto">
              <a:spcBef>
                <a:spcPts val="0"/>
              </a:spcBef>
              <a:spcAft>
                <a:spcPts val="0"/>
              </a:spcAft>
            </a:pPr>
            <a:r>
              <a:rPr lang="en-US" dirty="0" smtClean="0">
                <a:solidFill>
                  <a:prstClr val="black"/>
                </a:solidFill>
                <a:latin typeface="Corbel" panose="020B0503020204020204"/>
              </a:rPr>
              <a:t>Tower Of Hanoi</a:t>
            </a:r>
            <a:endParaRPr lang="en-US" dirty="0">
              <a:solidFill>
                <a:prstClr val="black"/>
              </a:solidFill>
              <a:latin typeface="Corbel" panose="020B0503020204020204"/>
            </a:endParaRPr>
          </a:p>
        </p:txBody>
      </p:sp>
      <p:sp>
        <p:nvSpPr>
          <p:cNvPr id="10" name="TextBox 9"/>
          <p:cNvSpPr txBox="1"/>
          <p:nvPr/>
        </p:nvSpPr>
        <p:spPr>
          <a:xfrm>
            <a:off x="6961908" y="4799799"/>
            <a:ext cx="2743200" cy="369332"/>
          </a:xfrm>
          <a:prstGeom prst="rect">
            <a:avLst/>
          </a:prstGeom>
          <a:noFill/>
        </p:spPr>
        <p:txBody>
          <a:bodyPr wrap="square" rtlCol="0">
            <a:spAutoFit/>
          </a:bodyPr>
          <a:lstStyle/>
          <a:p>
            <a:pPr fontAlgn="auto">
              <a:spcBef>
                <a:spcPts val="0"/>
              </a:spcBef>
              <a:spcAft>
                <a:spcPts val="0"/>
              </a:spcAft>
            </a:pPr>
            <a:r>
              <a:rPr lang="en-US" dirty="0" smtClean="0">
                <a:solidFill>
                  <a:prstClr val="black"/>
                </a:solidFill>
                <a:latin typeface="Corbel" panose="020B0503020204020204"/>
              </a:rPr>
              <a:t>            Color sorter Game</a:t>
            </a:r>
            <a:endParaRPr lang="en-US" dirty="0">
              <a:solidFill>
                <a:prstClr val="black"/>
              </a:solidFill>
              <a:latin typeface="Corbel" panose="020B0503020204020204"/>
            </a:endParaRPr>
          </a:p>
        </p:txBody>
      </p:sp>
    </p:spTree>
    <p:extLst>
      <p:ext uri="{BB962C8B-B14F-4D97-AF65-F5344CB8AC3E}">
        <p14:creationId xmlns:p14="http://schemas.microsoft.com/office/powerpoint/2010/main" val="363584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2001"/>
            <a:ext cx="10591800" cy="646332"/>
          </a:xfrm>
        </p:spPr>
        <p:txBody>
          <a:bodyPr/>
          <a:lstStyle/>
          <a:p>
            <a:r>
              <a:rPr lang="en-US" dirty="0" smtClean="0"/>
              <a:t>Stack Example</a:t>
            </a:r>
            <a:endParaRPr lang="en-US" dirty="0"/>
          </a:p>
        </p:txBody>
      </p:sp>
      <p:pic>
        <p:nvPicPr>
          <p:cNvPr id="5" name="Content Placeholder 4"/>
          <p:cNvPicPr>
            <a:picLocks noGrp="1" noChangeAspect="1"/>
          </p:cNvPicPr>
          <p:nvPr>
            <p:ph sz="quarter" idx="15"/>
          </p:nvPr>
        </p:nvPicPr>
        <p:blipFill>
          <a:blip r:embed="rId2"/>
          <a:stretch>
            <a:fillRect/>
          </a:stretch>
        </p:blipFill>
        <p:spPr>
          <a:xfrm>
            <a:off x="1963718" y="1882490"/>
            <a:ext cx="6962235" cy="3182388"/>
          </a:xfrm>
          <a:prstGeom prst="rect">
            <a:avLst/>
          </a:prstGeom>
        </p:spPr>
      </p:pic>
    </p:spTree>
    <p:extLst>
      <p:ext uri="{BB962C8B-B14F-4D97-AF65-F5344CB8AC3E}">
        <p14:creationId xmlns:p14="http://schemas.microsoft.com/office/powerpoint/2010/main" val="802118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36" y="328037"/>
            <a:ext cx="10591800" cy="646332"/>
          </a:xfrm>
        </p:spPr>
        <p:txBody>
          <a:bodyPr/>
          <a:lstStyle/>
          <a:p>
            <a:r>
              <a:rPr lang="en-US" dirty="0" smtClean="0"/>
              <a:t>Stack Operations</a:t>
            </a:r>
            <a:endParaRPr lang="en-US" dirty="0"/>
          </a:p>
        </p:txBody>
      </p:sp>
      <p:sp>
        <p:nvSpPr>
          <p:cNvPr id="4" name="Content Placeholder 3"/>
          <p:cNvSpPr>
            <a:spLocks noGrp="1"/>
          </p:cNvSpPr>
          <p:nvPr>
            <p:ph sz="quarter" idx="15"/>
          </p:nvPr>
        </p:nvSpPr>
        <p:spPr>
          <a:xfrm>
            <a:off x="803563" y="974369"/>
            <a:ext cx="10668000" cy="4777199"/>
          </a:xfrm>
        </p:spPr>
        <p:txBody>
          <a:bodyPr/>
          <a:lstStyle/>
          <a:p>
            <a:pPr>
              <a:defRPr/>
            </a:pPr>
            <a:r>
              <a:rPr lang="en-US" altLang="en-US" dirty="0" smtClean="0"/>
              <a:t>A stack is an ADT that supports following operations:</a:t>
            </a:r>
          </a:p>
          <a:p>
            <a:pPr>
              <a:defRPr/>
            </a:pPr>
            <a:endParaRPr lang="en-US" altLang="en-US" dirty="0" smtClean="0"/>
          </a:p>
          <a:p>
            <a:pPr marL="742950" lvl="1" indent="-285750">
              <a:buFont typeface="Wingdings" panose="05000000000000000000" pitchFamily="2" charset="2"/>
              <a:buChar char="§"/>
              <a:defRPr/>
            </a:pPr>
            <a:r>
              <a:rPr lang="en-US" altLang="en-US" dirty="0" smtClean="0"/>
              <a:t>Push(</a:t>
            </a:r>
            <a:r>
              <a:rPr lang="en-US" altLang="en-US" dirty="0" err="1" smtClean="0"/>
              <a:t>S:ADT,O:Element</a:t>
            </a:r>
            <a:r>
              <a:rPr lang="en-US" altLang="en-US" dirty="0" smtClean="0"/>
              <a:t>):ADT-Inserts object O onto top of stack S.</a:t>
            </a:r>
          </a:p>
          <a:p>
            <a:pPr marL="742950" lvl="1" indent="-285750">
              <a:buFont typeface="Wingdings" panose="05000000000000000000" pitchFamily="2" charset="2"/>
              <a:buChar char="§"/>
              <a:defRPr/>
            </a:pPr>
            <a:endParaRPr lang="en-US" altLang="en-US" dirty="0" smtClean="0"/>
          </a:p>
          <a:p>
            <a:pPr marL="742950" lvl="1" indent="-285750">
              <a:buFont typeface="Wingdings" panose="05000000000000000000" pitchFamily="2" charset="2"/>
              <a:buChar char="§"/>
              <a:defRPr/>
            </a:pPr>
            <a:r>
              <a:rPr lang="en-US" altLang="en-US" dirty="0" smtClean="0"/>
              <a:t>Pop(S:ADT):ADT-Removes the top object of stack S; if the stack is empty an error occur.</a:t>
            </a:r>
          </a:p>
          <a:p>
            <a:pPr marL="742950" lvl="1" indent="-285750">
              <a:buFont typeface="Wingdings" panose="05000000000000000000" pitchFamily="2" charset="2"/>
              <a:buChar char="§"/>
              <a:defRPr/>
            </a:pPr>
            <a:endParaRPr lang="en-US" altLang="en-US" dirty="0" smtClean="0"/>
          </a:p>
          <a:p>
            <a:pPr marL="742950" lvl="1" indent="-285750">
              <a:buFont typeface="Wingdings" panose="05000000000000000000" pitchFamily="2" charset="2"/>
              <a:buChar char="§"/>
              <a:defRPr/>
            </a:pPr>
            <a:r>
              <a:rPr lang="en-US" altLang="en-US" dirty="0" smtClean="0"/>
              <a:t>Top/peek (S:ADT):element – Returns the top object of the stack, without removing it; if the stack is empty an error occurs</a:t>
            </a:r>
          </a:p>
          <a:p>
            <a:pPr marL="742950" lvl="1" indent="-285750">
              <a:buFont typeface="Wingdings" panose="05000000000000000000" pitchFamily="2" charset="2"/>
              <a:buChar char="§"/>
              <a:defRPr/>
            </a:pPr>
            <a:endParaRPr lang="en-US" dirty="0" smtClean="0"/>
          </a:p>
          <a:p>
            <a:pPr marL="742950" lvl="1" indent="-285750">
              <a:buFont typeface="Wingdings" panose="05000000000000000000" pitchFamily="2" charset="2"/>
              <a:buChar char="§"/>
              <a:defRPr/>
            </a:pPr>
            <a:r>
              <a:rPr lang="en-US" dirty="0" smtClean="0"/>
              <a:t>Stack Overflow-Insert an element into the full stack/Insert an element while stack reaches to max size</a:t>
            </a:r>
            <a:r>
              <a:rPr lang="en-US" dirty="0" smtClean="0"/>
              <a:t>.</a:t>
            </a:r>
            <a:endParaRPr lang="en-US" dirty="0"/>
          </a:p>
          <a:p>
            <a:pPr marL="742950" lvl="1" indent="-285750">
              <a:buFont typeface="Wingdings" panose="05000000000000000000" pitchFamily="2" charset="2"/>
              <a:buChar char="§"/>
              <a:defRPr/>
            </a:pPr>
            <a:r>
              <a:rPr lang="en-US" dirty="0" smtClean="0"/>
              <a:t>Stack Underflow-Pop an element from an empty </a:t>
            </a:r>
            <a:r>
              <a:rPr lang="en-US" dirty="0" smtClean="0"/>
              <a:t>stack</a:t>
            </a:r>
          </a:p>
          <a:p>
            <a:pPr marL="742950" lvl="1" indent="-285750">
              <a:buFont typeface="Wingdings" panose="05000000000000000000" pitchFamily="2" charset="2"/>
              <a:buChar char="§"/>
              <a:defRPr/>
            </a:pPr>
            <a:endParaRPr lang="en-US" dirty="0" smtClean="0"/>
          </a:p>
          <a:p>
            <a:pPr marL="742950" lvl="1" indent="-285750">
              <a:buFont typeface="Wingdings" panose="05000000000000000000" pitchFamily="2" charset="2"/>
              <a:buChar char="§"/>
              <a:defRPr/>
            </a:pPr>
            <a:r>
              <a:rPr lang="en-US" dirty="0" smtClean="0"/>
              <a:t>size</a:t>
            </a:r>
            <a:r>
              <a:rPr lang="en-US" dirty="0"/>
              <a:t>(): how many items are in the stack? </a:t>
            </a:r>
            <a:endParaRPr lang="en-US" dirty="0" smtClean="0"/>
          </a:p>
          <a:p>
            <a:pPr lvl="1">
              <a:defRPr/>
            </a:pPr>
            <a:endParaRPr lang="en-US" dirty="0" smtClean="0"/>
          </a:p>
          <a:p>
            <a:pPr marL="742950" lvl="1" indent="-285750">
              <a:buFont typeface="Wingdings" panose="05000000000000000000" pitchFamily="2" charset="2"/>
              <a:buChar char="§"/>
              <a:defRPr/>
            </a:pPr>
            <a:r>
              <a:rPr lang="en-US" dirty="0" smtClean="0"/>
              <a:t> </a:t>
            </a:r>
            <a:r>
              <a:rPr lang="en-US" dirty="0" err="1"/>
              <a:t>isEmpty</a:t>
            </a:r>
            <a:r>
              <a:rPr lang="en-US" dirty="0"/>
              <a:t>(): false if there are 1 or more items in stack, true otherwise</a:t>
            </a:r>
            <a:endParaRPr lang="en-US" dirty="0"/>
          </a:p>
        </p:txBody>
      </p:sp>
    </p:spTree>
    <p:extLst>
      <p:ext uri="{BB962C8B-B14F-4D97-AF65-F5344CB8AC3E}">
        <p14:creationId xmlns:p14="http://schemas.microsoft.com/office/powerpoint/2010/main" val="183229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rish American">
      <a:dk1>
        <a:sysClr val="windowText" lastClr="000000"/>
      </a:dk1>
      <a:lt1>
        <a:sysClr val="window" lastClr="FFFFFF"/>
      </a:lt1>
      <a:dk2>
        <a:srgbClr val="44546A"/>
      </a:dk2>
      <a:lt2>
        <a:srgbClr val="D8D8D8"/>
      </a:lt2>
      <a:accent1>
        <a:srgbClr val="8FB399"/>
      </a:accent1>
      <a:accent2>
        <a:srgbClr val="FFA701"/>
      </a:accent2>
      <a:accent3>
        <a:srgbClr val="487629"/>
      </a:accent3>
      <a:accent4>
        <a:srgbClr val="90BF49"/>
      </a:accent4>
      <a:accent5>
        <a:srgbClr val="F18A00"/>
      </a:accent5>
      <a:accent6>
        <a:srgbClr val="E7E6E6"/>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er Template_Heritage Month Presentation" id="{910467CA-E581-43CB-A3F9-242953556B2E}" vid="{325629C9-8C54-4982-A5E7-91DBF3E63B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673EFD-F537-47AB-8353-122913B7188A}">
  <ds:schemaRefs>
    <ds:schemaRef ds:uri="71af3243-3dd4-4a8d-8c0d-dd76da1f02a5"/>
    <ds:schemaRef ds:uri="http://purl.org/dc/terms/"/>
    <ds:schemaRef ds:uri="http://schemas.microsoft.com/sharepoint/v3"/>
    <ds:schemaRef ds:uri="230e9df3-be65-4c73-a93b-d1236ebd677e"/>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26CB961-B093-4ED0-9551-8A62AE9AAD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C4BC6B-E254-4FD6-9CCA-F8CFD35CD8E1}">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Starter Template_Heritage Month Presentation</Template>
  <TotalTime>0</TotalTime>
  <Words>1457</Words>
  <Application>Microsoft Office PowerPoint</Application>
  <PresentationFormat>Widescreen</PresentationFormat>
  <Paragraphs>204</Paragraphs>
  <Slides>33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Corbel</vt:lpstr>
      <vt:lpstr>Courier New</vt:lpstr>
      <vt:lpstr>Segoe UI</vt:lpstr>
      <vt:lpstr>Wingdings</vt:lpstr>
      <vt:lpstr>Wingdings 2</vt:lpstr>
      <vt:lpstr>Office Theme</vt:lpstr>
      <vt:lpstr>Stack </vt:lpstr>
      <vt:lpstr>Abstract Data Types</vt:lpstr>
      <vt:lpstr>Abstract Data Types (ADTs)</vt:lpstr>
      <vt:lpstr>Stack</vt:lpstr>
      <vt:lpstr>Stack –Real world examples </vt:lpstr>
      <vt:lpstr>Stack –Applications</vt:lpstr>
      <vt:lpstr>Stack –Applications</vt:lpstr>
      <vt:lpstr>Stack Example</vt:lpstr>
      <vt:lpstr>Stack Operations</vt:lpstr>
      <vt:lpstr>Implementing Stack using Array </vt:lpstr>
      <vt:lpstr>Push()</vt:lpstr>
      <vt:lpstr>Pop()  </vt:lpstr>
      <vt:lpstr>Limitations</vt:lpstr>
      <vt:lpstr>Exercise 1</vt:lpstr>
      <vt:lpstr>Exercise 2</vt:lpstr>
      <vt:lpstr>Polish Notation</vt:lpstr>
      <vt:lpstr>Evaluation of expression</vt:lpstr>
      <vt:lpstr>Priority of operators </vt:lpstr>
      <vt:lpstr>Priority of operators </vt:lpstr>
      <vt:lpstr>Postfix notation </vt:lpstr>
      <vt:lpstr>Postfix Evaluation algorithm</vt:lpstr>
      <vt:lpstr>Example</vt:lpstr>
      <vt:lpstr>Infix to Postfix: Example  </vt:lpstr>
      <vt:lpstr>Evaluating Arithmetic Expression</vt:lpstr>
      <vt:lpstr>Infix to postfix conversion algorithm</vt:lpstr>
      <vt:lpstr>Infix to postfix conversion algorithm</vt:lpstr>
      <vt:lpstr>Infix to postfix conversion algorithm (con’d)</vt:lpstr>
      <vt:lpstr>Example</vt:lpstr>
      <vt:lpstr>Example</vt:lpstr>
      <vt:lpstr>Example</vt:lpstr>
      <vt:lpstr>Example</vt:lpstr>
      <vt:lpstr>Example</vt:lpstr>
      <vt:lpstr>Example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2021-02-18T08:07:14Z</dcterms:created>
  <dcterms:modified xsi:type="dcterms:W3CDTF">2023-10-25T10:58:00Z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