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7" r:id="rId4"/>
  </p:sldMasterIdLst>
  <p:notesMasterIdLst>
    <p:notesMasterId r:id="rId22"/>
  </p:notesMasterIdLst>
  <p:handoutMasterIdLst>
    <p:handoutMasterId r:id="rId23"/>
  </p:handoutMasterIdLst>
  <p:sldIdLst>
    <p:sldId id="1865" r:id="rId5"/>
    <p:sldId id="1883" r:id="rId6"/>
    <p:sldId id="1949" r:id="rId7"/>
    <p:sldId id="1950" r:id="rId8"/>
    <p:sldId id="1953" r:id="rId9"/>
    <p:sldId id="1952" r:id="rId10"/>
    <p:sldId id="1951" r:id="rId11"/>
    <p:sldId id="1954" r:id="rId12"/>
    <p:sldId id="1955" r:id="rId13"/>
    <p:sldId id="1956" r:id="rId14"/>
    <p:sldId id="1957" r:id="rId15"/>
    <p:sldId id="1958" r:id="rId16"/>
    <p:sldId id="1959" r:id="rId17"/>
    <p:sldId id="1960" r:id="rId18"/>
    <p:sldId id="1961" r:id="rId19"/>
    <p:sldId id="1962" r:id="rId20"/>
    <p:sldId id="1963" r:id="rId2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25"/>
    <a:srgbClr val="007788"/>
    <a:srgbClr val="297C2A"/>
    <a:srgbClr val="FE4387"/>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3357" autoAdjust="0"/>
  </p:normalViewPr>
  <p:slideViewPr>
    <p:cSldViewPr snapToGrid="0">
      <p:cViewPr varScale="1">
        <p:scale>
          <a:sx n="69" d="100"/>
          <a:sy n="69" d="100"/>
        </p:scale>
        <p:origin x="564" y="78"/>
      </p:cViewPr>
      <p:guideLst>
        <p:guide orient="horz" pos="2160"/>
        <p:guide pos="480"/>
        <p:guide pos="7200"/>
        <p:guide pos="4368"/>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18934B4-D7B5-42D7-9F88-980F37F4D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4F28EB6F-24B8-4AD2-85F1-8E8D779B78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E893F8-1FF0-494F-B88B-AFD387AA3943}" type="datetimeFigureOut">
              <a:rPr lang="en-US" smtClean="0"/>
              <a:t>10/20/2023</a:t>
            </a:fld>
            <a:endParaRPr lang="en-US" dirty="0"/>
          </a:p>
        </p:txBody>
      </p:sp>
      <p:sp>
        <p:nvSpPr>
          <p:cNvPr id="4" name="Footer Placeholder 3">
            <a:extLst>
              <a:ext uri="{FF2B5EF4-FFF2-40B4-BE49-F238E27FC236}">
                <a16:creationId xmlns:a16="http://schemas.microsoft.com/office/drawing/2014/main" xmlns="" id="{57B993E5-620A-43E2-8EE6-6DE6399D62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01257E0-AE53-4482-80FF-3BB9442398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69C4D-B904-4BBF-BB02-416BB390371F}" type="slidenum">
              <a:rPr lang="en-US" smtClean="0"/>
              <a:t>‹#›</a:t>
            </a:fld>
            <a:endParaRPr lang="en-US" dirty="0"/>
          </a:p>
        </p:txBody>
      </p:sp>
    </p:spTree>
    <p:extLst>
      <p:ext uri="{BB962C8B-B14F-4D97-AF65-F5344CB8AC3E}">
        <p14:creationId xmlns:p14="http://schemas.microsoft.com/office/powerpoint/2010/main" val="1126224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xmlns=""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xmlns=""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xmlns=""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xmlns=""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xmlns=""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extLst>
      <p:ext uri="{BB962C8B-B14F-4D97-AF65-F5344CB8AC3E}">
        <p14:creationId xmlns:p14="http://schemas.microsoft.com/office/powerpoint/2010/main" val="2619468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xmlns=""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70675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84575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Placeholder 4" descr="Green, yellow, black and white tartan">
            <a:extLst>
              <a:ext uri="{FF2B5EF4-FFF2-40B4-BE49-F238E27FC236}">
                <a16:creationId xmlns:a16="http://schemas.microsoft.com/office/drawing/2014/main" xmlns="" id="{99E2DEE3-7335-4BA9-87A2-5AC14A7EF9AE}"/>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4" name="Title 3">
            <a:extLst>
              <a:ext uri="{FF2B5EF4-FFF2-40B4-BE49-F238E27FC236}">
                <a16:creationId xmlns:a16="http://schemas.microsoft.com/office/drawing/2014/main" xmlns="" id="{FE7964CB-E75A-4A03-88D3-6A48EF650A09}"/>
              </a:ext>
            </a:extLst>
          </p:cNvPr>
          <p:cNvSpPr>
            <a:spLocks noGrp="1"/>
          </p:cNvSpPr>
          <p:nvPr>
            <p:ph type="title" hasCustomPrompt="1"/>
          </p:nvPr>
        </p:nvSpPr>
        <p:spPr>
          <a:xfrm>
            <a:off x="0" y="2428239"/>
            <a:ext cx="12192000" cy="1857205"/>
          </a:xfrm>
          <a:prstGeom prst="rect">
            <a:avLst/>
          </a:prstGeom>
          <a:solidFill>
            <a:schemeClr val="bg1"/>
          </a:solidFill>
        </p:spPr>
        <p:txBody>
          <a:bodyPr anchor="ctr">
            <a:normAutofit/>
          </a:bodyPr>
          <a:lstStyle>
            <a:lvl1pPr algn="ctr">
              <a:defRPr sz="4800" b="1">
                <a:solidFill>
                  <a:schemeClr val="tx1"/>
                </a:solidFill>
              </a:defRPr>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xmlns=""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7" name="Picture Placeholder 7" descr="Green, yellow, black and white tartan">
            <a:extLst>
              <a:ext uri="{FF2B5EF4-FFF2-40B4-BE49-F238E27FC236}">
                <a16:creationId xmlns:a16="http://schemas.microsoft.com/office/drawing/2014/main" xmlns="" id="{E4C06687-B8B5-493E-ACBB-4AFE15C9657A}"/>
              </a:ext>
            </a:extLst>
          </p:cNvPr>
          <p:cNvPicPr>
            <a:picLocks noChangeAspect="1"/>
          </p:cNvPicPr>
          <p:nvPr userDrawn="1"/>
        </p:nvPicPr>
        <p:blipFill rotWithShape="1">
          <a:blip r:embed="rId2"/>
          <a:srcRect l="108" r="108"/>
          <a:stretch/>
        </p:blipFill>
        <p:spPr>
          <a:xfrm>
            <a:off x="0" y="5972174"/>
            <a:ext cx="12192000" cy="885825"/>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solidFill>
              </a:defRPr>
            </a:lvl1pPr>
          </a:lstStyle>
          <a:p>
            <a:r>
              <a:rPr lang="en-US" dirty="0"/>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0" descr="Green, yellow, black and white tartan">
            <a:extLst>
              <a:ext uri="{FF2B5EF4-FFF2-40B4-BE49-F238E27FC236}">
                <a16:creationId xmlns:a16="http://schemas.microsoft.com/office/drawing/2014/main" xmlns="" id="{1731029F-3C34-499C-982F-5B42D51B4716}"/>
              </a:ext>
            </a:extLst>
          </p:cNvPr>
          <p:cNvPicPr>
            <a:picLocks noChangeAspect="1"/>
          </p:cNvPicPr>
          <p:nvPr userDrawn="1"/>
        </p:nvPicPr>
        <p:blipFill rotWithShape="1">
          <a:blip r:embed="rId2"/>
          <a:srcRect l="23" r="23"/>
          <a:stretch/>
        </p:blipFill>
        <p:spPr>
          <a:xfrm>
            <a:off x="7859486" y="0"/>
            <a:ext cx="433251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7" descr="Opaque white stripes background">
            <a:extLst>
              <a:ext uri="{FF2B5EF4-FFF2-40B4-BE49-F238E27FC236}">
                <a16:creationId xmlns:a16="http://schemas.microsoft.com/office/drawing/2014/main" xmlns="" id="{D128951E-5030-4C5A-B68A-CD8DD1F7F6FC}"/>
              </a:ext>
            </a:extLst>
          </p:cNvPr>
          <p:cNvPicPr>
            <a:picLocks noChangeAspect="1"/>
          </p:cNvPicPr>
          <p:nvPr userDrawn="1"/>
        </p:nvPicPr>
        <p:blipFill>
          <a:blip r:embed="rId2"/>
          <a:srcRect/>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3CCC0B9-F174-4BEA-B4A2-17F39F974373}"/>
              </a:ext>
            </a:extLst>
          </p:cNvPr>
          <p:cNvSpPr>
            <a:spLocks noGrp="1"/>
          </p:cNvSpPr>
          <p:nvPr>
            <p:ph type="title" hasCustomPrompt="1"/>
          </p:nvPr>
        </p:nvSpPr>
        <p:spPr>
          <a:xfrm>
            <a:off x="762000" y="715962"/>
            <a:ext cx="5334000" cy="1189038"/>
          </a:xfrm>
          <a:prstGeom prst="rect">
            <a:avLst/>
          </a:prstGeom>
        </p:spPr>
        <p:txBody>
          <a:bodyPr anchor="t">
            <a:noAutofit/>
          </a:bodyPr>
          <a:lstStyle>
            <a:lvl1pPr>
              <a:spcBef>
                <a:spcPts val="1000"/>
              </a:spcBef>
              <a:defRPr sz="4000" b="1">
                <a:solidFill>
                  <a:schemeClr val="tx1"/>
                </a:solidFill>
              </a:defRPr>
            </a:lvl1pPr>
          </a:lstStyle>
          <a:p>
            <a:r>
              <a:rPr lang="en-US" dirty="0"/>
              <a:t>Insert title here</a:t>
            </a:r>
          </a:p>
        </p:txBody>
      </p:sp>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2000" b="1">
                <a:solidFill>
                  <a:schemeClr val="tx1"/>
                </a:solidFill>
              </a:defRPr>
            </a:lvl1pPr>
            <a:lvl2pPr marL="228600" indent="-228600">
              <a:lnSpc>
                <a:spcPct val="100000"/>
              </a:lnSpc>
              <a:spcBef>
                <a:spcPts val="1000"/>
              </a:spcBef>
              <a:tabLst/>
              <a:defRPr sz="1800">
                <a:solidFill>
                  <a:schemeClr val="tx1"/>
                </a:solidFill>
              </a:defRPr>
            </a:lvl2pPr>
          </a:lstStyle>
          <a:p>
            <a:pPr lvl="0"/>
            <a:r>
              <a:rPr lang="en-US" dirty="0"/>
              <a:t>Insert subtitle here</a:t>
            </a:r>
          </a:p>
          <a:p>
            <a:pPr lvl="1"/>
            <a:r>
              <a:rPr lang="en-US" dirty="0"/>
              <a:t>Insert content here</a:t>
            </a:r>
          </a:p>
        </p:txBody>
      </p:sp>
      <p:sp>
        <p:nvSpPr>
          <p:cNvPr id="14" name="Picture Placeholder 13">
            <a:extLst>
              <a:ext uri="{FF2B5EF4-FFF2-40B4-BE49-F238E27FC236}">
                <a16:creationId xmlns:a16="http://schemas.microsoft.com/office/drawing/2014/main" xmlns="" id="{9B1932CF-F265-4AEE-8704-F42C01AFB479}"/>
              </a:ext>
            </a:extLst>
          </p:cNvPr>
          <p:cNvSpPr>
            <a:spLocks noGrp="1"/>
          </p:cNvSpPr>
          <p:nvPr>
            <p:ph type="pic" sz="quarter" idx="10"/>
          </p:nvPr>
        </p:nvSpPr>
        <p:spPr>
          <a:xfrm>
            <a:off x="6858000" y="715963"/>
            <a:ext cx="4572000" cy="4465637"/>
          </a:xfrm>
          <a:prstGeom prst="rect">
            <a:avLst/>
          </a:prstGeom>
          <a:solidFill>
            <a:schemeClr val="accent3">
              <a:lumMod val="75000"/>
            </a:schemeClr>
          </a:solidFill>
        </p:spPr>
        <p:txBody>
          <a:bodyPr>
            <a:normAutofit/>
          </a:bodyPr>
          <a:lstStyle>
            <a:lvl1pPr algn="ctr">
              <a:buNone/>
              <a:defRPr sz="1600">
                <a:solidFill>
                  <a:schemeClr val="tx1"/>
                </a:solidFill>
              </a:defRPr>
            </a:lvl1pPr>
          </a:lstStyle>
          <a:p>
            <a:r>
              <a:rPr lang="en-US" dirty="0"/>
              <a:t>Click icon to add picture</a:t>
            </a:r>
          </a:p>
        </p:txBody>
      </p:sp>
      <p:pic>
        <p:nvPicPr>
          <p:cNvPr id="6" name="Picture Placeholder 8" descr="Green, yellow, black and white tartan">
            <a:extLst>
              <a:ext uri="{FF2B5EF4-FFF2-40B4-BE49-F238E27FC236}">
                <a16:creationId xmlns:a16="http://schemas.microsoft.com/office/drawing/2014/main" xmlns="" id="{0F2C2CA1-3BA3-4744-B86C-86CFC19D0808}"/>
              </a:ext>
            </a:extLst>
          </p:cNvPr>
          <p:cNvPicPr>
            <a:picLocks noChangeAspect="1"/>
          </p:cNvPicPr>
          <p:nvPr userDrawn="1"/>
        </p:nvPicPr>
        <p:blipFill rotWithShape="1">
          <a:blip r:embed="rId2"/>
          <a:srcRect l="108" r="108"/>
          <a:stretch/>
        </p:blipFill>
        <p:spPr>
          <a:xfrm>
            <a:off x="0" y="5972174"/>
            <a:ext cx="12192000" cy="885825"/>
          </a:xfrm>
          <a:prstGeom prst="rect">
            <a:avLst/>
          </a:prstGeom>
        </p:spPr>
      </p:pic>
    </p:spTree>
    <p:extLst>
      <p:ext uri="{BB962C8B-B14F-4D97-AF65-F5344CB8AC3E}">
        <p14:creationId xmlns:p14="http://schemas.microsoft.com/office/powerpoint/2010/main" val="310494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9" name="Text Placeholder 4">
            <a:extLst>
              <a:ext uri="{FF2B5EF4-FFF2-40B4-BE49-F238E27FC236}">
                <a16:creationId xmlns:a16="http://schemas.microsoft.com/office/drawing/2014/main" xmlns="" id="{3E65ED86-A26C-479A-8393-0BFDCBCD43F2}"/>
              </a:ext>
            </a:extLst>
          </p:cNvPr>
          <p:cNvSpPr>
            <a:spLocks noGrp="1"/>
          </p:cNvSpPr>
          <p:nvPr>
            <p:ph type="body" sz="quarter" idx="13" hasCustomPrompt="1"/>
          </p:nvPr>
        </p:nvSpPr>
        <p:spPr>
          <a:xfrm>
            <a:off x="762000" y="1507727"/>
            <a:ext cx="10668000" cy="1111648"/>
          </a:xfrm>
          <a:prstGeom prst="rect">
            <a:avLst/>
          </a:prstGeom>
          <a:noFill/>
        </p:spPr>
        <p:txBody>
          <a:bodyPr wrap="square" lIns="91440" tIns="0" rIns="91440" bIns="0">
            <a:noAutofit/>
          </a:bodyPr>
          <a:lstStyle>
            <a:lvl1pPr marL="0" indent="0" algn="l">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sp>
        <p:nvSpPr>
          <p:cNvPr id="10" name="Table Placeholder 9">
            <a:extLst>
              <a:ext uri="{FF2B5EF4-FFF2-40B4-BE49-F238E27FC236}">
                <a16:creationId xmlns:a16="http://schemas.microsoft.com/office/drawing/2014/main" xmlns="" id="{276AE57A-004D-45B8-95EB-CEA4D8CD0000}"/>
              </a:ext>
            </a:extLst>
          </p:cNvPr>
          <p:cNvSpPr>
            <a:spLocks noGrp="1"/>
          </p:cNvSpPr>
          <p:nvPr>
            <p:ph type="tbl" sz="quarter" idx="16" hasCustomPrompt="1"/>
          </p:nvPr>
        </p:nvSpPr>
        <p:spPr>
          <a:xfrm>
            <a:off x="762000" y="2608489"/>
            <a:ext cx="10668000" cy="2806700"/>
          </a:xfrm>
          <a:prstGeom prst="rect">
            <a:avLst/>
          </a:prstGeom>
        </p:spPr>
        <p:txBody>
          <a:bodyPr/>
          <a:lstStyle>
            <a:lvl1pPr marL="0" indent="0">
              <a:buNone/>
              <a:defRPr sz="1800"/>
            </a:lvl1pPr>
          </a:lstStyle>
          <a:p>
            <a:r>
              <a:rPr lang="en-US" dirty="0"/>
              <a:t>Insert table here</a:t>
            </a:r>
          </a:p>
        </p:txBody>
      </p:sp>
      <p:pic>
        <p:nvPicPr>
          <p:cNvPr id="6" name="Picture Placeholder 11" descr="Green, yellow, black and white tartan">
            <a:extLst>
              <a:ext uri="{FF2B5EF4-FFF2-40B4-BE49-F238E27FC236}">
                <a16:creationId xmlns:a16="http://schemas.microsoft.com/office/drawing/2014/main" xmlns="" id="{DDE30C9B-25D9-452A-A58A-94AF1FB71F57}"/>
              </a:ext>
            </a:extLst>
          </p:cNvPr>
          <p:cNvPicPr>
            <a:picLocks noChangeAspect="1"/>
          </p:cNvPicPr>
          <p:nvPr userDrawn="1"/>
        </p:nvPicPr>
        <p:blipFill rotWithShape="1">
          <a:blip r:embed="rId2"/>
          <a:srcRect l="1484" r="1484"/>
          <a:stretch/>
        </p:blipFill>
        <p:spPr>
          <a:xfrm>
            <a:off x="0" y="5972174"/>
            <a:ext cx="12192000" cy="885825"/>
          </a:xfrm>
          <a:prstGeom prst="rect">
            <a:avLst/>
          </a:prstGeom>
        </p:spPr>
      </p:pic>
    </p:spTree>
    <p:extLst>
      <p:ext uri="{BB962C8B-B14F-4D97-AF65-F5344CB8AC3E}">
        <p14:creationId xmlns:p14="http://schemas.microsoft.com/office/powerpoint/2010/main" val="272620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3"/>
                </a:solidFill>
              </a:defRPr>
            </a:lvl1pPr>
          </a:lstStyle>
          <a:p>
            <a:r>
              <a:rPr lang="en-US" dirty="0"/>
              <a:t>Insert title here</a:t>
            </a:r>
          </a:p>
        </p:txBody>
      </p:sp>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7" descr="Green, yellow, black and white tartan">
            <a:extLst>
              <a:ext uri="{FF2B5EF4-FFF2-40B4-BE49-F238E27FC236}">
                <a16:creationId xmlns:a16="http://schemas.microsoft.com/office/drawing/2014/main" xmlns="" id="{A370CEF3-4A54-4DA4-9EB1-26D855A7091E}"/>
              </a:ext>
            </a:extLst>
          </p:cNvPr>
          <p:cNvPicPr>
            <a:picLocks noChangeAspect="1"/>
          </p:cNvPicPr>
          <p:nvPr userDrawn="1"/>
        </p:nvPicPr>
        <p:blipFill rotWithShape="1">
          <a:blip r:embed="rId2"/>
          <a:srcRect l="23" r="23"/>
          <a:stretch/>
        </p:blipFill>
        <p:spPr>
          <a:xfrm>
            <a:off x="0" y="0"/>
            <a:ext cx="4332514"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9" name="Text Placeholder 4">
            <a:extLst>
              <a:ext uri="{FF2B5EF4-FFF2-40B4-BE49-F238E27FC236}">
                <a16:creationId xmlns:a16="http://schemas.microsoft.com/office/drawing/2014/main" xmlns="" id="{3E65ED86-A26C-479A-8393-0BFDCBCD43F2}"/>
              </a:ext>
            </a:extLst>
          </p:cNvPr>
          <p:cNvSpPr>
            <a:spLocks noGrp="1"/>
          </p:cNvSpPr>
          <p:nvPr>
            <p:ph type="body" sz="quarter" idx="13" hasCustomPrompt="1"/>
          </p:nvPr>
        </p:nvSpPr>
        <p:spPr>
          <a:xfrm>
            <a:off x="762000" y="1507727"/>
            <a:ext cx="10668000" cy="822457"/>
          </a:xfrm>
          <a:prstGeom prst="rect">
            <a:avLst/>
          </a:prstGeom>
          <a:noFill/>
        </p:spPr>
        <p:txBody>
          <a:bodyPr wrap="square" lIns="91440" tIns="0" rIns="91440" bIns="0">
            <a:noAutofit/>
          </a:bodyPr>
          <a:lstStyle>
            <a:lvl1pPr marL="0" indent="0" algn="l">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sp>
        <p:nvSpPr>
          <p:cNvPr id="7" name="Content Placeholder 7">
            <a:extLst>
              <a:ext uri="{FF2B5EF4-FFF2-40B4-BE49-F238E27FC236}">
                <a16:creationId xmlns:a16="http://schemas.microsoft.com/office/drawing/2014/main" xmlns="" id="{4830F1EE-0A1B-434F-BF70-A0FE7F06E459}"/>
              </a:ext>
            </a:extLst>
          </p:cNvPr>
          <p:cNvSpPr>
            <a:spLocks noGrp="1"/>
          </p:cNvSpPr>
          <p:nvPr>
            <p:ph sz="quarter" idx="15" hasCustomPrompt="1"/>
          </p:nvPr>
        </p:nvSpPr>
        <p:spPr>
          <a:xfrm>
            <a:off x="762000" y="2330184"/>
            <a:ext cx="10668000" cy="3352800"/>
          </a:xfrm>
          <a:prstGeom prst="rect">
            <a:avLst/>
          </a:prstGeom>
        </p:spPr>
        <p:txBody>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content here</a:t>
            </a:r>
          </a:p>
        </p:txBody>
      </p:sp>
      <p:pic>
        <p:nvPicPr>
          <p:cNvPr id="6" name="Picture Placeholder 7" descr="Green, yellow, black and white tartan">
            <a:extLst>
              <a:ext uri="{FF2B5EF4-FFF2-40B4-BE49-F238E27FC236}">
                <a16:creationId xmlns:a16="http://schemas.microsoft.com/office/drawing/2014/main" xmlns="" id="{537346BD-CF82-49B2-97B6-80A3000DD721}"/>
              </a:ext>
            </a:extLst>
          </p:cNvPr>
          <p:cNvPicPr>
            <a:picLocks noChangeAspect="1"/>
          </p:cNvPicPr>
          <p:nvPr userDrawn="1"/>
        </p:nvPicPr>
        <p:blipFill rotWithShape="1">
          <a:blip r:embed="rId2"/>
          <a:srcRect l="1484" r="1484"/>
          <a:stretch/>
        </p:blipFill>
        <p:spPr>
          <a:xfrm>
            <a:off x="0" y="5972174"/>
            <a:ext cx="12192000" cy="885825"/>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5"/>
        </a:solidFill>
        <a:effectLst/>
      </p:bgPr>
    </p:bg>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xmlns=""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tx1"/>
                </a:solidFill>
              </a:defRPr>
            </a:lvl1pPr>
          </a:lstStyle>
          <a:p>
            <a:r>
              <a:rPr lang="en-US" dirty="0"/>
              <a:t>Insert title here</a:t>
            </a:r>
          </a:p>
        </p:txBody>
      </p:sp>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2000" b="1">
                <a:solidFill>
                  <a:schemeClr val="tx1"/>
                </a:solidFill>
              </a:defRPr>
            </a:lvl1pPr>
            <a:lvl2pPr marL="228600">
              <a:lnSpc>
                <a:spcPct val="100000"/>
              </a:lnSpc>
              <a:spcBef>
                <a:spcPts val="1000"/>
              </a:spcBef>
              <a:defRPr sz="1800">
                <a:solidFill>
                  <a:schemeClr val="tx1"/>
                </a:solidFill>
              </a:defRPr>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xmlns="" id="{827A95C0-AE8D-46E1-9EF9-64504CBEF99E}"/>
              </a:ext>
            </a:extLst>
          </p:cNvPr>
          <p:cNvSpPr>
            <a:spLocks noGrp="1"/>
          </p:cNvSpPr>
          <p:nvPr>
            <p:ph type="pic" sz="quarter" idx="14"/>
          </p:nvPr>
        </p:nvSpPr>
        <p:spPr>
          <a:xfrm>
            <a:off x="6858000" y="715963"/>
            <a:ext cx="4572000" cy="2362200"/>
          </a:xfrm>
          <a:prstGeom prst="rect">
            <a:avLst/>
          </a:prstGeom>
          <a:solidFill>
            <a:schemeClr val="accent2"/>
          </a:solidFill>
        </p:spPr>
        <p:txBody>
          <a:bodyPr>
            <a:normAutofit/>
          </a:bodyPr>
          <a:lstStyle>
            <a:lvl1pPr algn="ctr">
              <a:buNone/>
              <a:defRPr sz="1600">
                <a:solidFill>
                  <a:schemeClr val="tx1"/>
                </a:solidFill>
              </a:defRPr>
            </a:lvl1pPr>
          </a:lstStyle>
          <a:p>
            <a:r>
              <a:rPr lang="en-US" dirty="0"/>
              <a:t>Click icon to add picture</a:t>
            </a:r>
          </a:p>
        </p:txBody>
      </p:sp>
      <p:sp>
        <p:nvSpPr>
          <p:cNvPr id="8" name="Picture Placeholder 13">
            <a:extLst>
              <a:ext uri="{FF2B5EF4-FFF2-40B4-BE49-F238E27FC236}">
                <a16:creationId xmlns:a16="http://schemas.microsoft.com/office/drawing/2014/main" xmlns="" id="{89E410BA-B0FE-4F0E-8BE5-D33CC016635B}"/>
              </a:ext>
            </a:extLst>
          </p:cNvPr>
          <p:cNvSpPr>
            <a:spLocks noGrp="1"/>
          </p:cNvSpPr>
          <p:nvPr>
            <p:ph type="pic" sz="quarter" idx="13"/>
          </p:nvPr>
        </p:nvSpPr>
        <p:spPr>
          <a:xfrm>
            <a:off x="6858000" y="3319386"/>
            <a:ext cx="4572000" cy="2362200"/>
          </a:xfrm>
          <a:prstGeom prst="rect">
            <a:avLst/>
          </a:prstGeom>
          <a:solidFill>
            <a:schemeClr val="accent2"/>
          </a:solidFill>
        </p:spPr>
        <p:txBody>
          <a:bodyPr>
            <a:normAutofit/>
          </a:bodyPr>
          <a:lstStyle>
            <a:lvl1pPr algn="ctr">
              <a:buNone/>
              <a:defRPr sz="1600">
                <a:solidFill>
                  <a:schemeClr val="tx1"/>
                </a:solidFill>
              </a:defRPr>
            </a:lvl1pPr>
          </a:lstStyle>
          <a:p>
            <a:r>
              <a:rPr lang="en-US" dirty="0"/>
              <a:t>Click icon to add picture</a:t>
            </a:r>
          </a:p>
        </p:txBody>
      </p:sp>
      <p:pic>
        <p:nvPicPr>
          <p:cNvPr id="11" name="Picture Placeholder 10" descr="Green, yellow, black and white tartan">
            <a:extLst>
              <a:ext uri="{FF2B5EF4-FFF2-40B4-BE49-F238E27FC236}">
                <a16:creationId xmlns:a16="http://schemas.microsoft.com/office/drawing/2014/main" xmlns="" id="{254DE245-A48A-4FD4-B53E-DBF8C64B4FE0}"/>
              </a:ext>
            </a:extLst>
          </p:cNvPr>
          <p:cNvPicPr>
            <a:picLocks noChangeAspect="1"/>
          </p:cNvPicPr>
          <p:nvPr userDrawn="1"/>
        </p:nvPicPr>
        <p:blipFill rotWithShape="1">
          <a:blip r:embed="rId2"/>
          <a:srcRect l="1140" r="1140"/>
          <a:stretch/>
        </p:blipFill>
        <p:spPr>
          <a:xfrm>
            <a:off x="0" y="5972174"/>
            <a:ext cx="12192000" cy="885825"/>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3"/>
        </a:solidFill>
        <a:effectLst/>
      </p:bgPr>
    </p:bg>
    <p:spTree>
      <p:nvGrpSpPr>
        <p:cNvPr id="1" name=""/>
        <p:cNvGrpSpPr/>
        <p:nvPr/>
      </p:nvGrpSpPr>
      <p:grpSpPr>
        <a:xfrm>
          <a:off x="0" y="0"/>
          <a:ext cx="0" cy="0"/>
          <a:chOff x="0" y="0"/>
          <a:chExt cx="0" cy="0"/>
        </a:xfrm>
      </p:grpSpPr>
      <p:pic>
        <p:nvPicPr>
          <p:cNvPr id="8" name="Picture Placeholder 7" descr="Opaque white background">
            <a:extLst>
              <a:ext uri="{FF2B5EF4-FFF2-40B4-BE49-F238E27FC236}">
                <a16:creationId xmlns:a16="http://schemas.microsoft.com/office/drawing/2014/main" xmlns="" id="{67950A00-B9D0-43DE-A195-32DC0E2C6763}"/>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88" r:id="rId4"/>
    <p:sldLayoutId id="2147483704" r:id="rId5"/>
    <p:sldLayoutId id="2147483701" r:id="rId6"/>
    <p:sldLayoutId id="2147483691" r:id="rId7"/>
    <p:sldLayoutId id="2147483702" r:id="rId8"/>
    <p:sldLayoutId id="2147483703" r:id="rId9"/>
    <p:sldLayoutId id="2147483690"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ED2DB031-9003-4F74-A88F-FE2A2ABABC72}"/>
              </a:ext>
            </a:extLst>
          </p:cNvPr>
          <p:cNvSpPr>
            <a:spLocks noGrp="1" noChangeArrowheads="1"/>
          </p:cNvSpPr>
          <p:nvPr>
            <p:ph type="title"/>
          </p:nvPr>
        </p:nvSpPr>
        <p:spPr>
          <a:xfrm>
            <a:off x="-96982" y="2479964"/>
            <a:ext cx="12192000" cy="1772970"/>
          </a:xfrm>
        </p:spPr>
        <p:txBody>
          <a:bodyPr anchor="ctr">
            <a:noAutofit/>
          </a:bodyPr>
          <a:lstStyle/>
          <a:p>
            <a:r>
              <a:rPr lang="en-US" altLang="en-US" sz="7200" dirty="0" smtClean="0"/>
              <a:t/>
            </a:r>
            <a:br>
              <a:rPr lang="en-US" altLang="en-US" sz="7200" dirty="0" smtClean="0"/>
            </a:br>
            <a:r>
              <a:rPr lang="en-US" altLang="en-US" sz="7200" dirty="0" smtClean="0"/>
              <a:t>Queue</a:t>
            </a:r>
            <a:r>
              <a:rPr lang="en-US" altLang="en-US" sz="7200" dirty="0" smtClean="0"/>
              <a:t/>
            </a:r>
            <a:br>
              <a:rPr lang="en-US" altLang="en-US" sz="7200" dirty="0" smtClean="0"/>
            </a:br>
            <a:endParaRPr lang="en-US" altLang="en-US" sz="7200" dirty="0"/>
          </a:p>
        </p:txBody>
      </p:sp>
    </p:spTree>
    <p:extLst>
      <p:ext uri="{BB962C8B-B14F-4D97-AF65-F5344CB8AC3E}">
        <p14:creationId xmlns:p14="http://schemas.microsoft.com/office/powerpoint/2010/main" val="407469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09" y="411164"/>
            <a:ext cx="10591800" cy="646332"/>
          </a:xfrm>
        </p:spPr>
        <p:txBody>
          <a:bodyPr/>
          <a:lstStyle/>
          <a:p>
            <a:r>
              <a:rPr lang="en-US" dirty="0" smtClean="0"/>
              <a:t>Circular Queue</a:t>
            </a:r>
            <a:endParaRPr lang="en-US" dirty="0"/>
          </a:p>
        </p:txBody>
      </p:sp>
      <p:sp>
        <p:nvSpPr>
          <p:cNvPr id="4" name="Content Placeholder 3"/>
          <p:cNvSpPr>
            <a:spLocks noGrp="1"/>
          </p:cNvSpPr>
          <p:nvPr>
            <p:ph sz="quarter" idx="15"/>
          </p:nvPr>
        </p:nvSpPr>
        <p:spPr>
          <a:xfrm>
            <a:off x="595745" y="1609747"/>
            <a:ext cx="10668000" cy="3352800"/>
          </a:xfrm>
        </p:spPr>
        <p:txBody>
          <a:bodyPr/>
          <a:lstStyle/>
          <a:p>
            <a:pPr marL="285750" indent="-285750">
              <a:buFont typeface="Wingdings" panose="05000000000000000000" pitchFamily="2" charset="2"/>
              <a:buChar char="Ø"/>
            </a:pPr>
            <a:r>
              <a:rPr lang="en-US" sz="2000" dirty="0"/>
              <a:t>Suppose we want to insert an element into the queue after it occupies the last part of the array i.e. REAR=n.</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One way of doing it is simply move the entire queue to the beginning of the array, changing FRONT and REAR, and then inserting the element. This procedure may be very expensive.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This can be done assuming that the array QUEUE is circular that is the  QUEUE[1] comes after QUEUE[N] in the array. Instead if increasing REAR to N+1 we reset REAR=1.</a:t>
            </a:r>
          </a:p>
          <a:p>
            <a:endParaRPr lang="en-US" dirty="0"/>
          </a:p>
        </p:txBody>
      </p:sp>
    </p:spTree>
    <p:extLst>
      <p:ext uri="{BB962C8B-B14F-4D97-AF65-F5344CB8AC3E}">
        <p14:creationId xmlns:p14="http://schemas.microsoft.com/office/powerpoint/2010/main" val="202660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040" y="522001"/>
            <a:ext cx="10591800" cy="646332"/>
          </a:xfrm>
        </p:spPr>
        <p:txBody>
          <a:bodyPr/>
          <a:lstStyle/>
          <a:p>
            <a:r>
              <a:rPr lang="en-US" dirty="0" smtClean="0"/>
              <a:t>Circular Queue</a:t>
            </a:r>
            <a:endParaRPr lang="en-US" dirty="0"/>
          </a:p>
        </p:txBody>
      </p:sp>
      <p:pic>
        <p:nvPicPr>
          <p:cNvPr id="5" name="Content Placeholder 4"/>
          <p:cNvPicPr>
            <a:picLocks noGrp="1" noChangeAspect="1"/>
          </p:cNvPicPr>
          <p:nvPr>
            <p:ph sz="quarter" idx="15"/>
          </p:nvPr>
        </p:nvPicPr>
        <p:blipFill>
          <a:blip r:embed="rId2"/>
          <a:stretch>
            <a:fillRect/>
          </a:stretch>
        </p:blipFill>
        <p:spPr>
          <a:xfrm>
            <a:off x="1798535" y="1867584"/>
            <a:ext cx="8550809" cy="3300162"/>
          </a:xfrm>
          <a:prstGeom prst="rect">
            <a:avLst/>
          </a:prstGeom>
        </p:spPr>
      </p:pic>
    </p:spTree>
    <p:extLst>
      <p:ext uri="{BB962C8B-B14F-4D97-AF65-F5344CB8AC3E}">
        <p14:creationId xmlns:p14="http://schemas.microsoft.com/office/powerpoint/2010/main" val="2853995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2619"/>
            <a:ext cx="11055927" cy="646332"/>
          </a:xfrm>
        </p:spPr>
        <p:txBody>
          <a:bodyPr/>
          <a:lstStyle/>
          <a:p>
            <a:r>
              <a:rPr lang="en-US" dirty="0"/>
              <a:t>Algorithm to insert data in a Circular Queue</a:t>
            </a:r>
          </a:p>
        </p:txBody>
      </p:sp>
      <p:sp>
        <p:nvSpPr>
          <p:cNvPr id="4" name="Content Placeholder 3"/>
          <p:cNvSpPr>
            <a:spLocks noGrp="1"/>
          </p:cNvSpPr>
          <p:nvPr>
            <p:ph sz="quarter" idx="15"/>
          </p:nvPr>
        </p:nvSpPr>
        <p:spPr>
          <a:xfrm>
            <a:off x="457199" y="1055566"/>
            <a:ext cx="10668000" cy="3352800"/>
          </a:xfrm>
        </p:spPr>
        <p:txBody>
          <a:bodyPr/>
          <a:lstStyle/>
          <a:p>
            <a:r>
              <a:rPr lang="en-US" sz="1600" dirty="0"/>
              <a:t>FRONT = -1, REAR = -1,  </a:t>
            </a:r>
            <a:r>
              <a:rPr lang="en-US" sz="1600" dirty="0">
                <a:solidFill>
                  <a:srgbClr val="00B050"/>
                </a:solidFill>
              </a:rPr>
              <a:t>// To represent Queue is </a:t>
            </a:r>
            <a:r>
              <a:rPr lang="en-US" sz="1600" dirty="0" smtClean="0">
                <a:solidFill>
                  <a:srgbClr val="00B050"/>
                </a:solidFill>
              </a:rPr>
              <a:t>empty</a:t>
            </a:r>
            <a:endParaRPr lang="en-US" sz="1600" dirty="0"/>
          </a:p>
          <a:p>
            <a:r>
              <a:rPr lang="en-US" sz="1600" dirty="0" err="1" smtClean="0"/>
              <a:t>Enqueue</a:t>
            </a:r>
            <a:r>
              <a:rPr lang="en-US" sz="1600" dirty="0" smtClean="0"/>
              <a:t>(QUEUE[N</a:t>
            </a:r>
            <a:r>
              <a:rPr lang="en-US" sz="1600" dirty="0"/>
              <a:t>],FRONT,REAR,ITEM) </a:t>
            </a:r>
            <a:r>
              <a:rPr lang="en-US" sz="1600" dirty="0">
                <a:solidFill>
                  <a:srgbClr val="00B050"/>
                </a:solidFill>
              </a:rPr>
              <a:t>//QUEUE  is an array of  size N ,ITEM is element to be inserted. </a:t>
            </a:r>
          </a:p>
          <a:p>
            <a:r>
              <a:rPr lang="en-US" sz="1600" dirty="0" smtClean="0"/>
              <a:t>{  if </a:t>
            </a:r>
            <a:r>
              <a:rPr lang="en-US" sz="1600" dirty="0"/>
              <a:t>((FRONT == REAR+1) || ((FRONT == 0) &amp;&amp; (REAR == N-1))) </a:t>
            </a:r>
          </a:p>
          <a:p>
            <a:r>
              <a:rPr lang="en-US" sz="1600" dirty="0"/>
              <a:t>        1.1 DISPLAY “QUEUE OVERFLOW”</a:t>
            </a:r>
          </a:p>
          <a:p>
            <a:r>
              <a:rPr lang="en-US" sz="1600" dirty="0"/>
              <a:t>        1.2 exit </a:t>
            </a:r>
          </a:p>
          <a:p>
            <a:r>
              <a:rPr lang="en-US" sz="1600" dirty="0"/>
              <a:t>2. else </a:t>
            </a:r>
          </a:p>
          <a:p>
            <a:r>
              <a:rPr lang="en-US" sz="1600" dirty="0"/>
              <a:t>      2.1 if(FRONT == -1)       </a:t>
            </a:r>
          </a:p>
          <a:p>
            <a:r>
              <a:rPr lang="en-US" sz="1600" dirty="0"/>
              <a:t>            2.1.1 FRONT = 0      </a:t>
            </a:r>
          </a:p>
          <a:p>
            <a:r>
              <a:rPr lang="en-US" sz="1600" dirty="0"/>
              <a:t>            2.1.2 REAR = 0 </a:t>
            </a:r>
          </a:p>
          <a:p>
            <a:r>
              <a:rPr lang="en-US" sz="1600" dirty="0"/>
              <a:t> 2.1 else if ( REAR == N-1  &amp;&amp; FRONT!=0) </a:t>
            </a:r>
          </a:p>
          <a:p>
            <a:r>
              <a:rPr lang="en-US" sz="1600" dirty="0"/>
              <a:t>           2.1.1 REAR = 0 </a:t>
            </a:r>
          </a:p>
          <a:p>
            <a:r>
              <a:rPr lang="en-US" sz="1600" dirty="0"/>
              <a:t> 2.1 else </a:t>
            </a:r>
          </a:p>
          <a:p>
            <a:r>
              <a:rPr lang="en-US" sz="1600" dirty="0"/>
              <a:t>          2.1.1 REAR = REAR + 1</a:t>
            </a:r>
          </a:p>
          <a:p>
            <a:r>
              <a:rPr lang="en-US" sz="1600" dirty="0"/>
              <a:t> 2.2 QUEUE[REAR] = ITEM </a:t>
            </a:r>
          </a:p>
        </p:txBody>
      </p:sp>
    </p:spTree>
    <p:extLst>
      <p:ext uri="{BB962C8B-B14F-4D97-AF65-F5344CB8AC3E}">
        <p14:creationId xmlns:p14="http://schemas.microsoft.com/office/powerpoint/2010/main" val="2667882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4" y="147927"/>
            <a:ext cx="11263745" cy="646332"/>
          </a:xfrm>
        </p:spPr>
        <p:txBody>
          <a:bodyPr/>
          <a:lstStyle/>
          <a:p>
            <a:r>
              <a:rPr lang="en-US" dirty="0"/>
              <a:t>Algorithm to delete data in a Circular Queue </a:t>
            </a:r>
          </a:p>
        </p:txBody>
      </p:sp>
      <p:sp>
        <p:nvSpPr>
          <p:cNvPr id="4" name="Content Placeholder 3"/>
          <p:cNvSpPr>
            <a:spLocks noGrp="1"/>
          </p:cNvSpPr>
          <p:nvPr>
            <p:ph sz="quarter" idx="15"/>
          </p:nvPr>
        </p:nvSpPr>
        <p:spPr>
          <a:xfrm>
            <a:off x="464126" y="1057494"/>
            <a:ext cx="10668000" cy="4983086"/>
          </a:xfrm>
        </p:spPr>
        <p:txBody>
          <a:bodyPr/>
          <a:lstStyle/>
          <a:p>
            <a:r>
              <a:rPr lang="en-US" dirty="0"/>
              <a:t>FRONT = -1, REAR = -1    </a:t>
            </a:r>
            <a:r>
              <a:rPr lang="en-US" dirty="0">
                <a:solidFill>
                  <a:srgbClr val="00B050"/>
                </a:solidFill>
              </a:rPr>
              <a:t>// To Represent Queue is empty </a:t>
            </a:r>
            <a:endParaRPr lang="en-US" dirty="0" smtClean="0">
              <a:solidFill>
                <a:srgbClr val="00B050"/>
              </a:solidFill>
            </a:endParaRPr>
          </a:p>
          <a:p>
            <a:r>
              <a:rPr lang="en-US" dirty="0" err="1" smtClean="0"/>
              <a:t>Dequeue</a:t>
            </a:r>
            <a:r>
              <a:rPr lang="en-US" dirty="0" smtClean="0"/>
              <a:t>(QUEUE[N</a:t>
            </a:r>
            <a:r>
              <a:rPr lang="en-US" dirty="0"/>
              <a:t>],FRONT,REAR,ITEM)</a:t>
            </a:r>
          </a:p>
          <a:p>
            <a:r>
              <a:rPr lang="en-US" dirty="0"/>
              <a:t> { </a:t>
            </a:r>
          </a:p>
          <a:p>
            <a:r>
              <a:rPr lang="en-US" dirty="0"/>
              <a:t> </a:t>
            </a:r>
            <a:r>
              <a:rPr lang="en-US" dirty="0" smtClean="0"/>
              <a:t> 1</a:t>
            </a:r>
            <a:r>
              <a:rPr lang="en-US" dirty="0"/>
              <a:t>. if (FRONT == -1) </a:t>
            </a:r>
            <a:r>
              <a:rPr lang="en-US" dirty="0" smtClean="0"/>
              <a:t>1.1 </a:t>
            </a:r>
            <a:r>
              <a:rPr lang="en-US" dirty="0"/>
              <a:t>DISPLAY “QUEUE UNDERFLOW” </a:t>
            </a:r>
          </a:p>
          <a:p>
            <a:r>
              <a:rPr lang="en-US" dirty="0" smtClean="0"/>
              <a:t>  2</a:t>
            </a:r>
            <a:r>
              <a:rPr lang="en-US" dirty="0"/>
              <a:t>. else </a:t>
            </a:r>
          </a:p>
          <a:p>
            <a:r>
              <a:rPr lang="en-US" dirty="0"/>
              <a:t>      2.1 ITEM = QUEUE[FRONT] </a:t>
            </a:r>
          </a:p>
          <a:p>
            <a:r>
              <a:rPr lang="en-US" dirty="0" smtClean="0"/>
              <a:t>      2.2 if(FRONT== REAR)     </a:t>
            </a:r>
          </a:p>
          <a:p>
            <a:r>
              <a:rPr lang="en-US" dirty="0" smtClean="0"/>
              <a:t>        2.2.1 FRONT = -1      </a:t>
            </a:r>
          </a:p>
          <a:p>
            <a:r>
              <a:rPr lang="en-US" dirty="0" smtClean="0"/>
              <a:t>        2.2.2 REAR =-1 </a:t>
            </a:r>
          </a:p>
          <a:p>
            <a:r>
              <a:rPr lang="en-US" dirty="0" smtClean="0"/>
              <a:t>        2.2.3 EXIT </a:t>
            </a:r>
          </a:p>
          <a:p>
            <a:endParaRPr lang="en-US" dirty="0"/>
          </a:p>
        </p:txBody>
      </p:sp>
      <p:sp>
        <p:nvSpPr>
          <p:cNvPr id="5" name="TextBox 4"/>
          <p:cNvSpPr txBox="1"/>
          <p:nvPr/>
        </p:nvSpPr>
        <p:spPr>
          <a:xfrm>
            <a:off x="5250872" y="3255536"/>
            <a:ext cx="3671455" cy="1754326"/>
          </a:xfrm>
          <a:prstGeom prst="rect">
            <a:avLst/>
          </a:prstGeom>
          <a:noFill/>
        </p:spPr>
        <p:txBody>
          <a:bodyPr wrap="square" rtlCol="0">
            <a:spAutoFit/>
          </a:bodyPr>
          <a:lstStyle/>
          <a:p>
            <a:r>
              <a:rPr lang="en-US" dirty="0">
                <a:latin typeface="+mn-lt"/>
              </a:rPr>
              <a:t>2.2 </a:t>
            </a:r>
            <a:r>
              <a:rPr lang="en-US" dirty="0">
                <a:solidFill>
                  <a:schemeClr val="bg1"/>
                </a:solidFill>
                <a:latin typeface="+mn-lt"/>
              </a:rPr>
              <a:t>else if ( FRONT == N-1 ) </a:t>
            </a:r>
          </a:p>
          <a:p>
            <a:r>
              <a:rPr lang="en-US" dirty="0">
                <a:solidFill>
                  <a:schemeClr val="bg1"/>
                </a:solidFill>
                <a:latin typeface="+mn-lt"/>
              </a:rPr>
              <a:t>       2.2.1 FRONT = 0 </a:t>
            </a:r>
          </a:p>
          <a:p>
            <a:r>
              <a:rPr lang="en-US" dirty="0">
                <a:solidFill>
                  <a:schemeClr val="bg1"/>
                </a:solidFill>
                <a:latin typeface="+mn-lt"/>
              </a:rPr>
              <a:t>       2.2.2 EXIT </a:t>
            </a:r>
            <a:endParaRPr lang="en-US" dirty="0" smtClean="0">
              <a:solidFill>
                <a:schemeClr val="bg1"/>
              </a:solidFill>
              <a:latin typeface="+mn-lt"/>
            </a:endParaRPr>
          </a:p>
          <a:p>
            <a:endParaRPr lang="en-US" dirty="0">
              <a:solidFill>
                <a:schemeClr val="bg1"/>
              </a:solidFill>
              <a:latin typeface="+mn-lt"/>
            </a:endParaRPr>
          </a:p>
          <a:p>
            <a:r>
              <a:rPr lang="en-US" dirty="0">
                <a:solidFill>
                  <a:schemeClr val="bg1"/>
                </a:solidFill>
                <a:latin typeface="+mn-lt"/>
              </a:rPr>
              <a:t>2.2 else </a:t>
            </a:r>
          </a:p>
          <a:p>
            <a:r>
              <a:rPr lang="en-US" dirty="0">
                <a:solidFill>
                  <a:schemeClr val="bg1"/>
                </a:solidFill>
                <a:latin typeface="+mn-lt"/>
              </a:rPr>
              <a:t>      </a:t>
            </a:r>
            <a:r>
              <a:rPr lang="en-US" dirty="0" smtClean="0">
                <a:solidFill>
                  <a:schemeClr val="bg1"/>
                </a:solidFill>
                <a:latin typeface="+mn-lt"/>
              </a:rPr>
              <a:t>2.2.4 </a:t>
            </a:r>
            <a:r>
              <a:rPr lang="en-US" dirty="0">
                <a:solidFill>
                  <a:schemeClr val="bg1"/>
                </a:solidFill>
                <a:latin typeface="+mn-lt"/>
              </a:rPr>
              <a:t>FRONT = FRONT + 1 }</a:t>
            </a:r>
          </a:p>
        </p:txBody>
      </p:sp>
    </p:spTree>
    <p:extLst>
      <p:ext uri="{BB962C8B-B14F-4D97-AF65-F5344CB8AC3E}">
        <p14:creationId xmlns:p14="http://schemas.microsoft.com/office/powerpoint/2010/main" val="4293520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6" y="411164"/>
            <a:ext cx="10591800" cy="646332"/>
          </a:xfrm>
        </p:spPr>
        <p:txBody>
          <a:bodyPr/>
          <a:lstStyle/>
          <a:p>
            <a:r>
              <a:rPr lang="en-US" dirty="0" smtClean="0"/>
              <a:t>Exercise</a:t>
            </a:r>
            <a:endParaRPr lang="en-US" dirty="0"/>
          </a:p>
        </p:txBody>
      </p:sp>
      <p:sp>
        <p:nvSpPr>
          <p:cNvPr id="4" name="Content Placeholder 3"/>
          <p:cNvSpPr>
            <a:spLocks noGrp="1"/>
          </p:cNvSpPr>
          <p:nvPr>
            <p:ph sz="quarter" idx="15"/>
          </p:nvPr>
        </p:nvSpPr>
        <p:spPr>
          <a:xfrm>
            <a:off x="623454" y="1332656"/>
            <a:ext cx="10668000" cy="3352800"/>
          </a:xfrm>
        </p:spPr>
        <p:txBody>
          <a:bodyPr/>
          <a:lstStyle/>
          <a:p>
            <a:r>
              <a:rPr lang="en-US" dirty="0"/>
              <a:t>Consider a circular queue with six memory cells.</a:t>
            </a:r>
          </a:p>
          <a:p>
            <a:r>
              <a:rPr lang="en-US" dirty="0"/>
              <a:t>QUEUE: _,A,C,D,_,_		Front=2,REAR=4</a:t>
            </a:r>
          </a:p>
          <a:p>
            <a:r>
              <a:rPr lang="en-US" dirty="0"/>
              <a:t>Add F      </a:t>
            </a:r>
          </a:p>
          <a:p>
            <a:r>
              <a:rPr lang="en-US" dirty="0"/>
              <a:t>Two letters are deleted</a:t>
            </a:r>
          </a:p>
          <a:p>
            <a:r>
              <a:rPr lang="en-US" dirty="0"/>
              <a:t>Add K,L and M          </a:t>
            </a:r>
          </a:p>
          <a:p>
            <a:r>
              <a:rPr lang="en-US" dirty="0"/>
              <a:t>Two letters are delete  </a:t>
            </a:r>
          </a:p>
          <a:p>
            <a:r>
              <a:rPr lang="en-US" dirty="0"/>
              <a:t>Add R                               </a:t>
            </a:r>
          </a:p>
          <a:p>
            <a:r>
              <a:rPr lang="en-US" dirty="0"/>
              <a:t>Two letters are delete     </a:t>
            </a:r>
          </a:p>
          <a:p>
            <a:r>
              <a:rPr lang="en-US" dirty="0"/>
              <a:t>Add S                                </a:t>
            </a:r>
          </a:p>
          <a:p>
            <a:r>
              <a:rPr lang="en-US" dirty="0"/>
              <a:t>Two letters are delete     </a:t>
            </a:r>
          </a:p>
          <a:p>
            <a:r>
              <a:rPr lang="en-US" dirty="0"/>
              <a:t>One letter is delete         </a:t>
            </a:r>
          </a:p>
          <a:p>
            <a:r>
              <a:rPr lang="en-US" dirty="0"/>
              <a:t>One letter is delete </a:t>
            </a:r>
          </a:p>
        </p:txBody>
      </p:sp>
    </p:spTree>
    <p:extLst>
      <p:ext uri="{BB962C8B-B14F-4D97-AF65-F5344CB8AC3E}">
        <p14:creationId xmlns:p14="http://schemas.microsoft.com/office/powerpoint/2010/main" val="1924658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a:t>
            </a:r>
            <a:endParaRPr lang="en-US" dirty="0"/>
          </a:p>
        </p:txBody>
      </p:sp>
      <p:sp>
        <p:nvSpPr>
          <p:cNvPr id="4" name="Content Placeholder 3"/>
          <p:cNvSpPr>
            <a:spLocks noGrp="1"/>
          </p:cNvSpPr>
          <p:nvPr>
            <p:ph sz="quarter" idx="15"/>
          </p:nvPr>
        </p:nvSpPr>
        <p:spPr>
          <a:xfrm>
            <a:off x="685800" y="1568184"/>
            <a:ext cx="10668000" cy="3352800"/>
          </a:xfrm>
        </p:spPr>
        <p:txBody>
          <a:bodyPr/>
          <a:lstStyle/>
          <a:p>
            <a:r>
              <a:rPr lang="en-US" dirty="0"/>
              <a:t>A priority queue is a collection of elements such that each element has been assigned a priority and such that the order in which the elements are deleted and processed comes from the following rules:</a:t>
            </a:r>
          </a:p>
          <a:p>
            <a:endParaRPr lang="en-US" dirty="0"/>
          </a:p>
          <a:p>
            <a:pPr marL="742950" lvl="1" indent="-285750">
              <a:buFont typeface="Wingdings" panose="05000000000000000000" pitchFamily="2" charset="2"/>
              <a:buChar char="ü"/>
            </a:pPr>
            <a:r>
              <a:rPr lang="en-US" dirty="0"/>
              <a:t>An element of higher priority is processed before any element of lower priority.</a:t>
            </a:r>
          </a:p>
          <a:p>
            <a:pPr marL="742950" lvl="1" indent="-285750">
              <a:buFont typeface="Wingdings" panose="05000000000000000000" pitchFamily="2" charset="2"/>
              <a:buChar char="ü"/>
            </a:pPr>
            <a:endParaRPr lang="en-US" dirty="0"/>
          </a:p>
          <a:p>
            <a:pPr marL="742950" lvl="1" indent="-285750">
              <a:buFont typeface="Wingdings" panose="05000000000000000000" pitchFamily="2" charset="2"/>
              <a:buChar char="ü"/>
            </a:pPr>
            <a:r>
              <a:rPr lang="en-US" dirty="0"/>
              <a:t>Two elements of the same priority are processed according to the order in which they were add to the queue.</a:t>
            </a:r>
          </a:p>
          <a:p>
            <a:endParaRPr lang="en-US" dirty="0"/>
          </a:p>
        </p:txBody>
      </p:sp>
    </p:spTree>
    <p:extLst>
      <p:ext uri="{BB962C8B-B14F-4D97-AF65-F5344CB8AC3E}">
        <p14:creationId xmlns:p14="http://schemas.microsoft.com/office/powerpoint/2010/main" val="395708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355746"/>
            <a:ext cx="10591800" cy="646332"/>
          </a:xfrm>
        </p:spPr>
        <p:txBody>
          <a:bodyPr/>
          <a:lstStyle/>
          <a:p>
            <a:r>
              <a:rPr lang="en-US" dirty="0" smtClean="0"/>
              <a:t>Priority Queue</a:t>
            </a:r>
            <a:endParaRPr lang="en-US" dirty="0"/>
          </a:p>
        </p:txBody>
      </p:sp>
      <p:sp>
        <p:nvSpPr>
          <p:cNvPr id="4" name="Content Placeholder 3"/>
          <p:cNvSpPr>
            <a:spLocks noGrp="1"/>
          </p:cNvSpPr>
          <p:nvPr>
            <p:ph sz="quarter" idx="15"/>
          </p:nvPr>
        </p:nvSpPr>
        <p:spPr>
          <a:xfrm>
            <a:off x="512618" y="1291093"/>
            <a:ext cx="10668000" cy="3352800"/>
          </a:xfrm>
        </p:spPr>
        <p:txBody>
          <a:bodyPr/>
          <a:lstStyle/>
          <a:p>
            <a:pPr marL="285750" indent="-285750">
              <a:buFont typeface="Wingdings" panose="05000000000000000000" pitchFamily="2" charset="2"/>
              <a:buChar char="Ø"/>
            </a:pPr>
            <a:r>
              <a:rPr lang="en-US" dirty="0"/>
              <a:t>Sometimes, we have queues that are not FIFO i.e. the person who comes first may not leave first.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can develop such queues in which the condition for leaving the queue is not to enter first. There may be some priority.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will develop the queue in such a way that we will get the event which is going to happen first of all in the future. This data structure is known as priority queue.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a sense, FIFO is a special case of priority queue in which priority is given to the time of arrival.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operating systems, we have queue of different processes. If some process comes with higher priority, it will be processed first</a:t>
            </a:r>
          </a:p>
        </p:txBody>
      </p:sp>
    </p:spTree>
    <p:extLst>
      <p:ext uri="{BB962C8B-B14F-4D97-AF65-F5344CB8AC3E}">
        <p14:creationId xmlns:p14="http://schemas.microsoft.com/office/powerpoint/2010/main" val="2631536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27"/>
            <a:ext cx="10591800" cy="646332"/>
          </a:xfrm>
        </p:spPr>
        <p:txBody>
          <a:bodyPr/>
          <a:lstStyle/>
          <a:p>
            <a:r>
              <a:rPr lang="en-US" dirty="0" smtClean="0"/>
              <a:t>Priority Queue-Applications</a:t>
            </a:r>
            <a:endParaRPr lang="en-US" dirty="0"/>
          </a:p>
        </p:txBody>
      </p:sp>
      <p:sp>
        <p:nvSpPr>
          <p:cNvPr id="4" name="Content Placeholder 3"/>
          <p:cNvSpPr>
            <a:spLocks noGrp="1"/>
          </p:cNvSpPr>
          <p:nvPr>
            <p:ph sz="quarter" idx="15"/>
          </p:nvPr>
        </p:nvSpPr>
        <p:spPr>
          <a:xfrm>
            <a:off x="762000" y="1235675"/>
            <a:ext cx="10668000" cy="3352800"/>
          </a:xfrm>
        </p:spPr>
        <p:txBody>
          <a:bodyPr/>
          <a:lstStyle/>
          <a:p>
            <a:pPr marL="342900" indent="-342900">
              <a:buFont typeface="Wingdings" panose="05000000000000000000" pitchFamily="2" charset="2"/>
              <a:buChar char="Ø"/>
            </a:pPr>
            <a:r>
              <a:rPr lang="en-US" sz="2000" dirty="0" smtClean="0"/>
              <a:t>Hospital Emergency Queue</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Waiting queue of passengers at airport(business class/economy class)</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Task Scheduling</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Network Routing</a:t>
            </a:r>
            <a:endParaRPr lang="en-US" sz="2000" dirty="0"/>
          </a:p>
        </p:txBody>
      </p:sp>
    </p:spTree>
    <p:extLst>
      <p:ext uri="{BB962C8B-B14F-4D97-AF65-F5344CB8AC3E}">
        <p14:creationId xmlns:p14="http://schemas.microsoft.com/office/powerpoint/2010/main" val="115724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949" y="361122"/>
            <a:ext cx="10591800" cy="646332"/>
          </a:xfrm>
        </p:spPr>
        <p:txBody>
          <a:bodyPr/>
          <a:lstStyle/>
          <a:p>
            <a:r>
              <a:rPr lang="en-US" altLang="en-US" dirty="0" smtClean="0"/>
              <a:t>Queue</a:t>
            </a:r>
            <a:endParaRPr lang="en-US" dirty="0"/>
          </a:p>
        </p:txBody>
      </p:sp>
      <p:sp>
        <p:nvSpPr>
          <p:cNvPr id="4" name="Content Placeholder 3"/>
          <p:cNvSpPr>
            <a:spLocks noGrp="1"/>
          </p:cNvSpPr>
          <p:nvPr>
            <p:ph sz="quarter" idx="15"/>
          </p:nvPr>
        </p:nvSpPr>
        <p:spPr>
          <a:xfrm>
            <a:off x="809766" y="1265658"/>
            <a:ext cx="10319983" cy="4343572"/>
          </a:xfrm>
        </p:spPr>
        <p:txBody>
          <a:bodyPr/>
          <a:lstStyle/>
          <a:p>
            <a:r>
              <a:rPr lang="en-US" altLang="en-US" dirty="0">
                <a:solidFill>
                  <a:schemeClr val="bg1">
                    <a:lumMod val="95000"/>
                    <a:lumOff val="5000"/>
                  </a:schemeClr>
                </a:solidFill>
              </a:rPr>
              <a:t>A queue is also known as a First-In-First-Out (FIFO) list.</a:t>
            </a:r>
          </a:p>
          <a:p>
            <a:r>
              <a:rPr lang="en-US" altLang="en-US" dirty="0">
                <a:solidFill>
                  <a:schemeClr val="bg1">
                    <a:lumMod val="95000"/>
                    <a:lumOff val="5000"/>
                  </a:schemeClr>
                </a:solidFill>
              </a:rPr>
              <a:t>A queue is a linear list of elements in which deletions can take place only at one end, called the front, and insertion can take place only at the other end called the rear</a:t>
            </a:r>
            <a:r>
              <a:rPr lang="en-US" altLang="en-US" dirty="0" smtClean="0">
                <a:solidFill>
                  <a:schemeClr val="bg1">
                    <a:lumMod val="95000"/>
                    <a:lumOff val="5000"/>
                  </a:schemeClr>
                </a:solidFill>
              </a:rPr>
              <a:t>.</a:t>
            </a:r>
          </a:p>
          <a:p>
            <a:endParaRPr lang="en-US" altLang="en-US" dirty="0">
              <a:solidFill>
                <a:schemeClr val="bg1">
                  <a:lumMod val="95000"/>
                  <a:lumOff val="5000"/>
                </a:schemeClr>
              </a:solidFill>
            </a:endParaRPr>
          </a:p>
          <a:p>
            <a:endParaRPr lang="en-US" altLang="en-US" dirty="0">
              <a:solidFill>
                <a:schemeClr val="bg1">
                  <a:lumMod val="95000"/>
                  <a:lumOff val="5000"/>
                </a:schemeClr>
              </a:solidFill>
            </a:endParaRPr>
          </a:p>
          <a:p>
            <a:endParaRPr lang="en-US" dirty="0">
              <a:solidFill>
                <a:schemeClr val="bg1">
                  <a:lumMod val="95000"/>
                  <a:lumOff val="5000"/>
                </a:schemeClr>
              </a:solidFill>
            </a:endParaRPr>
          </a:p>
        </p:txBody>
      </p:sp>
      <p:pic>
        <p:nvPicPr>
          <p:cNvPr id="3" name="Picture 2"/>
          <p:cNvPicPr>
            <a:picLocks noChangeAspect="1"/>
          </p:cNvPicPr>
          <p:nvPr/>
        </p:nvPicPr>
        <p:blipFill>
          <a:blip r:embed="rId3"/>
          <a:stretch>
            <a:fillRect/>
          </a:stretch>
        </p:blipFill>
        <p:spPr>
          <a:xfrm>
            <a:off x="2451977" y="2684085"/>
            <a:ext cx="6401355" cy="2182557"/>
          </a:xfrm>
          <a:prstGeom prst="rect">
            <a:avLst/>
          </a:prstGeom>
        </p:spPr>
      </p:pic>
    </p:spTree>
    <p:extLst>
      <p:ext uri="{BB962C8B-B14F-4D97-AF65-F5344CB8AC3E}">
        <p14:creationId xmlns:p14="http://schemas.microsoft.com/office/powerpoint/2010/main" val="3024597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58764"/>
            <a:ext cx="10591800" cy="646332"/>
          </a:xfrm>
        </p:spPr>
        <p:txBody>
          <a:bodyPr/>
          <a:lstStyle/>
          <a:p>
            <a:r>
              <a:rPr lang="en-US" dirty="0" smtClean="0"/>
              <a:t>Queue-Real world example</a:t>
            </a:r>
            <a:endParaRPr lang="en-US" dirty="0"/>
          </a:p>
        </p:txBody>
      </p:sp>
      <p:sp>
        <p:nvSpPr>
          <p:cNvPr id="4" name="Content Placeholder 3"/>
          <p:cNvSpPr>
            <a:spLocks noGrp="1"/>
          </p:cNvSpPr>
          <p:nvPr>
            <p:ph sz="quarter" idx="15"/>
          </p:nvPr>
        </p:nvSpPr>
        <p:spPr>
          <a:xfrm>
            <a:off x="685800" y="1748293"/>
            <a:ext cx="10668000" cy="3352800"/>
          </a:xfrm>
        </p:spPr>
        <p:txBody>
          <a:bodyPr/>
          <a:lstStyle/>
          <a:p>
            <a:endParaRPr lang="en-US" dirty="0"/>
          </a:p>
        </p:txBody>
      </p:sp>
      <p:pic>
        <p:nvPicPr>
          <p:cNvPr id="5" name="Picture 5" descr="q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0346" y="5101093"/>
            <a:ext cx="42672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3" descr="q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23900" y="1053414"/>
            <a:ext cx="3028950" cy="1514475"/>
          </a:xfrm>
          <a:prstGeom prst="rect">
            <a:avLst/>
          </a:prstGeom>
        </p:spPr>
      </p:pic>
      <p:pic>
        <p:nvPicPr>
          <p:cNvPr id="7" name="Picture 4" descr="q3.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2564" y="3523272"/>
            <a:ext cx="4343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q5.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72657" y="1205814"/>
            <a:ext cx="33528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q4.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83493" y="3625314"/>
            <a:ext cx="33813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127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Queue-Applications</a:t>
            </a:r>
            <a:endParaRPr lang="en-US" dirty="0"/>
          </a:p>
        </p:txBody>
      </p:sp>
      <p:sp>
        <p:nvSpPr>
          <p:cNvPr id="4" name="Content Placeholder 3"/>
          <p:cNvSpPr>
            <a:spLocks noGrp="1"/>
          </p:cNvSpPr>
          <p:nvPr>
            <p:ph sz="quarter" idx="15"/>
          </p:nvPr>
        </p:nvSpPr>
        <p:spPr>
          <a:xfrm>
            <a:off x="762000" y="1720386"/>
            <a:ext cx="10668000" cy="3352800"/>
          </a:xfrm>
        </p:spPr>
        <p:txBody>
          <a:bodyPr/>
          <a:lstStyle/>
          <a:p>
            <a:pPr marL="285750" indent="-285750">
              <a:buFont typeface="Wingdings" panose="05000000000000000000" pitchFamily="2" charset="2"/>
              <a:buChar char="Ø"/>
            </a:pPr>
            <a:r>
              <a:rPr lang="en-US" dirty="0"/>
              <a:t>FCFS ( first come first serve) scheduling</a:t>
            </a:r>
          </a:p>
          <a:p>
            <a:pPr marL="285750" indent="-285750">
              <a:buFont typeface="Wingdings" panose="05000000000000000000" pitchFamily="2" charset="2"/>
              <a:buChar char="Ø"/>
            </a:pPr>
            <a:r>
              <a:rPr lang="en-US" dirty="0"/>
              <a:t>Spooling in printers</a:t>
            </a:r>
          </a:p>
          <a:p>
            <a:pPr marL="285750" indent="-285750">
              <a:buFont typeface="Wingdings" panose="05000000000000000000" pitchFamily="2" charset="2"/>
              <a:buChar char="Ø"/>
            </a:pPr>
            <a:r>
              <a:rPr lang="en-US" dirty="0"/>
              <a:t>Buffer for devices like keyboard</a:t>
            </a:r>
          </a:p>
          <a:p>
            <a:pPr marL="285750" indent="-285750">
              <a:buFont typeface="Wingdings" panose="05000000000000000000" pitchFamily="2" charset="2"/>
              <a:buChar char="Ø"/>
            </a:pPr>
            <a:r>
              <a:rPr lang="en-US" dirty="0"/>
              <a:t>Queues in routers/ switches </a:t>
            </a:r>
          </a:p>
          <a:p>
            <a:pPr marL="285750" indent="-285750">
              <a:buFont typeface="Wingdings" panose="05000000000000000000" pitchFamily="2" charset="2"/>
              <a:buChar char="Ø"/>
            </a:pPr>
            <a:r>
              <a:rPr lang="en-US" dirty="0"/>
              <a:t>Mail Queues</a:t>
            </a:r>
          </a:p>
          <a:p>
            <a:pPr marL="285750" indent="-285750">
              <a:buFont typeface="Wingdings" panose="05000000000000000000" pitchFamily="2" charset="2"/>
              <a:buChar char="Ø"/>
            </a:pPr>
            <a:r>
              <a:rPr lang="en-US" dirty="0"/>
              <a:t>When a resource is shared among multiple consumers. Examples include CPU scheduling, disk scheduling</a:t>
            </a:r>
          </a:p>
          <a:p>
            <a:pPr marL="285750" indent="-285750">
              <a:buFont typeface="Wingdings" panose="05000000000000000000" pitchFamily="2" charset="2"/>
              <a:buChar char="Ø"/>
            </a:pPr>
            <a:r>
              <a:rPr lang="en-US" dirty="0"/>
              <a:t>Implementation of graph(Breadth first search uses Queue)</a:t>
            </a:r>
            <a:endParaRPr lang="en-US" dirty="0"/>
          </a:p>
        </p:txBody>
      </p:sp>
    </p:spTree>
    <p:extLst>
      <p:ext uri="{BB962C8B-B14F-4D97-AF65-F5344CB8AC3E}">
        <p14:creationId xmlns:p14="http://schemas.microsoft.com/office/powerpoint/2010/main" val="2896154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411164"/>
            <a:ext cx="10591800" cy="646332"/>
          </a:xfrm>
        </p:spPr>
        <p:txBody>
          <a:bodyPr/>
          <a:lstStyle/>
          <a:p>
            <a:r>
              <a:rPr lang="en-US" dirty="0">
                <a:solidFill>
                  <a:schemeClr val="accent2"/>
                </a:solidFill>
              </a:rPr>
              <a:t>Queue Operations</a:t>
            </a:r>
          </a:p>
        </p:txBody>
      </p:sp>
      <p:sp>
        <p:nvSpPr>
          <p:cNvPr id="4" name="Content Placeholder 3"/>
          <p:cNvSpPr>
            <a:spLocks noGrp="1"/>
          </p:cNvSpPr>
          <p:nvPr>
            <p:ph sz="quarter" idx="15"/>
          </p:nvPr>
        </p:nvSpPr>
        <p:spPr>
          <a:xfrm>
            <a:off x="547255" y="965065"/>
            <a:ext cx="10668000" cy="4139888"/>
          </a:xfrm>
        </p:spPr>
        <p:txBody>
          <a:bodyPr/>
          <a:lstStyle/>
          <a:p>
            <a:pPr lvl="1">
              <a:defRPr/>
            </a:pPr>
            <a:endParaRPr lang="en-US" altLang="en-US" sz="2400" dirty="0"/>
          </a:p>
          <a:p>
            <a:pPr lvl="1">
              <a:defRPr/>
            </a:pPr>
            <a:r>
              <a:rPr lang="en-US" altLang="en-US" sz="2000" dirty="0" err="1" smtClean="0"/>
              <a:t>Enqueue</a:t>
            </a:r>
            <a:r>
              <a:rPr lang="en-US" altLang="en-US" sz="2000" dirty="0" smtClean="0"/>
              <a:t>()</a:t>
            </a:r>
            <a:endParaRPr lang="en-US" altLang="en-US" sz="2000" dirty="0"/>
          </a:p>
          <a:p>
            <a:pPr lvl="1">
              <a:defRPr/>
            </a:pPr>
            <a:r>
              <a:rPr lang="en-US" altLang="en-US" sz="2000" dirty="0"/>
              <a:t>	</a:t>
            </a:r>
            <a:r>
              <a:rPr lang="en-US" altLang="en-US" sz="2000" dirty="0" smtClean="0"/>
              <a:t>Inserts an element at </a:t>
            </a:r>
            <a:r>
              <a:rPr lang="en-US" altLang="en-US" sz="2000" dirty="0"/>
              <a:t>the rear of the queue</a:t>
            </a:r>
            <a:r>
              <a:rPr lang="en-US" altLang="en-US" sz="2000" dirty="0" smtClean="0"/>
              <a:t>.</a:t>
            </a:r>
          </a:p>
          <a:p>
            <a:pPr lvl="1">
              <a:defRPr/>
            </a:pPr>
            <a:r>
              <a:rPr lang="en-US" altLang="en-US" sz="2000" dirty="0"/>
              <a:t> </a:t>
            </a:r>
            <a:r>
              <a:rPr lang="en-US" altLang="en-US" sz="2000" dirty="0" smtClean="0"/>
              <a:t>      if rear reaches to maximum size then “queue is full”</a:t>
            </a:r>
          </a:p>
          <a:p>
            <a:pPr lvl="1">
              <a:defRPr/>
            </a:pPr>
            <a:endParaRPr lang="en-US" altLang="en-US" sz="2000" dirty="0"/>
          </a:p>
          <a:p>
            <a:pPr lvl="1">
              <a:defRPr/>
            </a:pPr>
            <a:r>
              <a:rPr lang="en-US" altLang="en-US" sz="2000" dirty="0" err="1" smtClean="0"/>
              <a:t>Dequeue</a:t>
            </a:r>
            <a:r>
              <a:rPr lang="en-US" altLang="en-US" sz="2000" dirty="0" smtClean="0"/>
              <a:t>()</a:t>
            </a:r>
          </a:p>
          <a:p>
            <a:pPr lvl="1">
              <a:defRPr/>
            </a:pPr>
            <a:r>
              <a:rPr lang="en-US" altLang="en-US" sz="2000" dirty="0" smtClean="0"/>
              <a:t>	Removes an element from </a:t>
            </a:r>
            <a:r>
              <a:rPr lang="en-US" altLang="en-US" sz="2000" dirty="0"/>
              <a:t>the front of the queue; an error occurs if the </a:t>
            </a:r>
            <a:r>
              <a:rPr lang="en-US" altLang="en-US" sz="2000" dirty="0" smtClean="0"/>
              <a:t> queue </a:t>
            </a:r>
            <a:r>
              <a:rPr lang="en-US" altLang="en-US" sz="2000" dirty="0"/>
              <a:t>is empty</a:t>
            </a:r>
            <a:r>
              <a:rPr lang="en-US" altLang="en-US" sz="2000" dirty="0" smtClean="0"/>
              <a:t>.</a:t>
            </a:r>
          </a:p>
          <a:p>
            <a:pPr lvl="1">
              <a:defRPr/>
            </a:pPr>
            <a:r>
              <a:rPr lang="en-US" altLang="en-US" sz="2000" dirty="0" smtClean="0"/>
              <a:t>	If front is -1 “queue is empty” or “front= rear+1 “queue is empty.</a:t>
            </a:r>
          </a:p>
          <a:p>
            <a:pPr lvl="1">
              <a:defRPr/>
            </a:pPr>
            <a:endParaRPr lang="en-US" altLang="en-US" sz="2400" dirty="0"/>
          </a:p>
          <a:p>
            <a:pPr lvl="1">
              <a:defRPr/>
            </a:pPr>
            <a:endParaRPr lang="en-US" dirty="0"/>
          </a:p>
        </p:txBody>
      </p:sp>
      <p:pic>
        <p:nvPicPr>
          <p:cNvPr id="5" name="Picture 4"/>
          <p:cNvPicPr>
            <a:picLocks noChangeAspect="1"/>
          </p:cNvPicPr>
          <p:nvPr/>
        </p:nvPicPr>
        <p:blipFill>
          <a:blip r:embed="rId2"/>
          <a:stretch>
            <a:fillRect/>
          </a:stretch>
        </p:blipFill>
        <p:spPr>
          <a:xfrm>
            <a:off x="1798275" y="4379466"/>
            <a:ext cx="7431668" cy="1450974"/>
          </a:xfrm>
          <a:prstGeom prst="rect">
            <a:avLst/>
          </a:prstGeom>
        </p:spPr>
      </p:pic>
      <p:sp>
        <p:nvSpPr>
          <p:cNvPr id="6" name="Text Box 28"/>
          <p:cNvSpPr txBox="1">
            <a:spLocks noChangeArrowheads="1"/>
          </p:cNvSpPr>
          <p:nvPr/>
        </p:nvSpPr>
        <p:spPr bwMode="auto">
          <a:xfrm>
            <a:off x="8429843" y="5104953"/>
            <a:ext cx="160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Monotype Sorts" pitchFamily="2" charset="2"/>
              <a:buNone/>
            </a:pPr>
            <a:r>
              <a:rPr lang="en-US" altLang="en-US" sz="1800" dirty="0">
                <a:solidFill>
                  <a:schemeClr val="bg1"/>
                </a:solidFill>
                <a:latin typeface="Arial" panose="020B0604020202020204" pitchFamily="34" charset="0"/>
              </a:rPr>
              <a:t>Insert </a:t>
            </a:r>
            <a:br>
              <a:rPr lang="en-US" altLang="en-US" sz="1800" dirty="0">
                <a:solidFill>
                  <a:schemeClr val="bg1"/>
                </a:solidFill>
                <a:latin typeface="Arial" panose="020B0604020202020204" pitchFamily="34" charset="0"/>
              </a:rPr>
            </a:br>
            <a:r>
              <a:rPr lang="en-US" altLang="en-US" sz="1800" dirty="0">
                <a:solidFill>
                  <a:schemeClr val="bg1"/>
                </a:solidFill>
                <a:latin typeface="Arial" panose="020B0604020202020204" pitchFamily="34" charset="0"/>
              </a:rPr>
              <a:t>(</a:t>
            </a:r>
            <a:r>
              <a:rPr lang="en-US" altLang="en-US" sz="1800" dirty="0" err="1">
                <a:solidFill>
                  <a:schemeClr val="bg1"/>
                </a:solidFill>
                <a:latin typeface="Arial" panose="020B0604020202020204" pitchFamily="34" charset="0"/>
              </a:rPr>
              <a:t>Enqueue</a:t>
            </a:r>
            <a:r>
              <a:rPr lang="en-US" altLang="en-US" sz="1800" dirty="0">
                <a:solidFill>
                  <a:schemeClr val="bg1"/>
                </a:solidFill>
                <a:latin typeface="Arial" panose="020B0604020202020204" pitchFamily="34" charset="0"/>
              </a:rPr>
              <a:t>)</a:t>
            </a:r>
          </a:p>
        </p:txBody>
      </p:sp>
    </p:spTree>
    <p:extLst>
      <p:ext uri="{BB962C8B-B14F-4D97-AF65-F5344CB8AC3E}">
        <p14:creationId xmlns:p14="http://schemas.microsoft.com/office/powerpoint/2010/main" val="2980172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8873"/>
            <a:ext cx="10591800" cy="646332"/>
          </a:xfrm>
        </p:spPr>
        <p:txBody>
          <a:bodyPr/>
          <a:lstStyle/>
          <a:p>
            <a:r>
              <a:rPr lang="en-US" dirty="0"/>
              <a:t>Implementing a Queue using Array</a:t>
            </a:r>
          </a:p>
        </p:txBody>
      </p:sp>
      <p:pic>
        <p:nvPicPr>
          <p:cNvPr id="5" name="Content Placeholder 4"/>
          <p:cNvPicPr>
            <a:picLocks noGrp="1" noChangeAspect="1"/>
          </p:cNvPicPr>
          <p:nvPr>
            <p:ph sz="quarter" idx="15"/>
          </p:nvPr>
        </p:nvPicPr>
        <p:blipFill>
          <a:blip r:embed="rId2"/>
          <a:stretch>
            <a:fillRect/>
          </a:stretch>
        </p:blipFill>
        <p:spPr>
          <a:xfrm>
            <a:off x="885364" y="1675060"/>
            <a:ext cx="8266892" cy="1615580"/>
          </a:xfrm>
          <a:prstGeom prst="rect">
            <a:avLst/>
          </a:prstGeom>
        </p:spPr>
      </p:pic>
      <p:pic>
        <p:nvPicPr>
          <p:cNvPr id="8" name="Picture 7"/>
          <p:cNvPicPr>
            <a:picLocks noChangeAspect="1"/>
          </p:cNvPicPr>
          <p:nvPr/>
        </p:nvPicPr>
        <p:blipFill>
          <a:blip r:embed="rId3"/>
          <a:stretch>
            <a:fillRect/>
          </a:stretch>
        </p:blipFill>
        <p:spPr>
          <a:xfrm>
            <a:off x="762000" y="4297610"/>
            <a:ext cx="8266892" cy="1615580"/>
          </a:xfrm>
          <a:prstGeom prst="rect">
            <a:avLst/>
          </a:prstGeom>
        </p:spPr>
      </p:pic>
      <p:pic>
        <p:nvPicPr>
          <p:cNvPr id="9" name="Picture 8"/>
          <p:cNvPicPr>
            <a:picLocks noChangeAspect="1"/>
          </p:cNvPicPr>
          <p:nvPr/>
        </p:nvPicPr>
        <p:blipFill>
          <a:blip r:embed="rId4"/>
          <a:stretch>
            <a:fillRect/>
          </a:stretch>
        </p:blipFill>
        <p:spPr>
          <a:xfrm>
            <a:off x="885364" y="1181241"/>
            <a:ext cx="3328704" cy="493819"/>
          </a:xfrm>
          <a:prstGeom prst="rect">
            <a:avLst/>
          </a:prstGeom>
        </p:spPr>
      </p:pic>
      <p:sp>
        <p:nvSpPr>
          <p:cNvPr id="10" name="TextBox 13"/>
          <p:cNvSpPr txBox="1">
            <a:spLocks noChangeArrowheads="1"/>
          </p:cNvSpPr>
          <p:nvPr/>
        </p:nvSpPr>
        <p:spPr bwMode="auto">
          <a:xfrm>
            <a:off x="762000" y="3916610"/>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solidFill>
                  <a:schemeClr val="bg1"/>
                </a:solidFill>
                <a:latin typeface="Arial" panose="020B0604020202020204" pitchFamily="34" charset="0"/>
              </a:rPr>
              <a:t>Front:2, Rear:4</a:t>
            </a:r>
          </a:p>
        </p:txBody>
      </p:sp>
    </p:spTree>
    <p:extLst>
      <p:ext uri="{BB962C8B-B14F-4D97-AF65-F5344CB8AC3E}">
        <p14:creationId xmlns:p14="http://schemas.microsoft.com/office/powerpoint/2010/main" val="2478388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95" y="402036"/>
            <a:ext cx="10591800" cy="646332"/>
          </a:xfrm>
        </p:spPr>
        <p:txBody>
          <a:bodyPr/>
          <a:lstStyle/>
          <a:p>
            <a:r>
              <a:rPr lang="en-US" dirty="0"/>
              <a:t>Implementing a Queue using Array</a:t>
            </a:r>
          </a:p>
        </p:txBody>
      </p:sp>
      <p:pic>
        <p:nvPicPr>
          <p:cNvPr id="5" name="Content Placeholder 4"/>
          <p:cNvPicPr>
            <a:picLocks noGrp="1" noChangeAspect="1"/>
          </p:cNvPicPr>
          <p:nvPr>
            <p:ph sz="quarter" idx="15"/>
          </p:nvPr>
        </p:nvPicPr>
        <p:blipFill>
          <a:blip r:embed="rId2"/>
          <a:stretch>
            <a:fillRect/>
          </a:stretch>
        </p:blipFill>
        <p:spPr>
          <a:xfrm>
            <a:off x="639908" y="1966006"/>
            <a:ext cx="8266892" cy="1615580"/>
          </a:xfrm>
          <a:prstGeom prst="rect">
            <a:avLst/>
          </a:prstGeom>
        </p:spPr>
      </p:pic>
      <p:pic>
        <p:nvPicPr>
          <p:cNvPr id="6" name="Picture 5"/>
          <p:cNvPicPr>
            <a:picLocks noChangeAspect="1"/>
          </p:cNvPicPr>
          <p:nvPr/>
        </p:nvPicPr>
        <p:blipFill>
          <a:blip r:embed="rId3"/>
          <a:stretch>
            <a:fillRect/>
          </a:stretch>
        </p:blipFill>
        <p:spPr>
          <a:xfrm>
            <a:off x="595313" y="4185296"/>
            <a:ext cx="8266892" cy="1615580"/>
          </a:xfrm>
          <a:prstGeom prst="rect">
            <a:avLst/>
          </a:prstGeom>
        </p:spPr>
      </p:pic>
      <p:sp>
        <p:nvSpPr>
          <p:cNvPr id="7" name="TextBox 6"/>
          <p:cNvSpPr txBox="1">
            <a:spLocks noChangeArrowheads="1"/>
          </p:cNvSpPr>
          <p:nvPr/>
        </p:nvSpPr>
        <p:spPr bwMode="auto">
          <a:xfrm>
            <a:off x="595313" y="1482499"/>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solidFill>
                  <a:schemeClr val="bg1"/>
                </a:solidFill>
                <a:latin typeface="Arial" panose="020B0604020202020204" pitchFamily="34" charset="0"/>
              </a:rPr>
              <a:t>Front:2, Rear:6</a:t>
            </a:r>
          </a:p>
        </p:txBody>
      </p:sp>
      <p:sp>
        <p:nvSpPr>
          <p:cNvPr id="8" name="Rectangle 7"/>
          <p:cNvSpPr/>
          <p:nvPr/>
        </p:nvSpPr>
        <p:spPr>
          <a:xfrm>
            <a:off x="595313" y="3698775"/>
            <a:ext cx="1736373" cy="369332"/>
          </a:xfrm>
          <a:prstGeom prst="rect">
            <a:avLst/>
          </a:prstGeom>
        </p:spPr>
        <p:txBody>
          <a:bodyPr wrap="none">
            <a:spAutoFit/>
          </a:bodyPr>
          <a:lstStyle/>
          <a:p>
            <a:r>
              <a:rPr lang="en-US" altLang="en-US" dirty="0">
                <a:solidFill>
                  <a:schemeClr val="bg1"/>
                </a:solidFill>
              </a:rPr>
              <a:t>Front:3, Rear:6</a:t>
            </a:r>
            <a:endParaRPr lang="en-US" dirty="0">
              <a:solidFill>
                <a:schemeClr val="bg1"/>
              </a:solidFill>
            </a:endParaRPr>
          </a:p>
        </p:txBody>
      </p:sp>
    </p:spTree>
    <p:extLst>
      <p:ext uri="{BB962C8B-B14F-4D97-AF65-F5344CB8AC3E}">
        <p14:creationId xmlns:p14="http://schemas.microsoft.com/office/powerpoint/2010/main" val="573400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438873"/>
            <a:ext cx="10591800" cy="646332"/>
          </a:xfrm>
        </p:spPr>
        <p:txBody>
          <a:bodyPr/>
          <a:lstStyle/>
          <a:p>
            <a:r>
              <a:rPr lang="it-IT" dirty="0"/>
              <a:t>Algorithm to insert data in a Queue </a:t>
            </a:r>
            <a:endParaRPr lang="en-US" dirty="0"/>
          </a:p>
        </p:txBody>
      </p:sp>
      <p:sp>
        <p:nvSpPr>
          <p:cNvPr id="4" name="Content Placeholder 3"/>
          <p:cNvSpPr>
            <a:spLocks noGrp="1"/>
          </p:cNvSpPr>
          <p:nvPr>
            <p:ph sz="quarter" idx="15"/>
          </p:nvPr>
        </p:nvSpPr>
        <p:spPr>
          <a:xfrm>
            <a:off x="706582" y="1471202"/>
            <a:ext cx="10668000" cy="3918216"/>
          </a:xfrm>
        </p:spPr>
        <p:txBody>
          <a:bodyPr/>
          <a:lstStyle/>
          <a:p>
            <a:r>
              <a:rPr lang="en-US" sz="2000" dirty="0"/>
              <a:t>FRONT = -1, REAR = -1,    </a:t>
            </a:r>
            <a:r>
              <a:rPr lang="en-US" sz="2000" dirty="0">
                <a:solidFill>
                  <a:srgbClr val="00B050"/>
                </a:solidFill>
              </a:rPr>
              <a:t>// To represent Queue is </a:t>
            </a:r>
            <a:r>
              <a:rPr lang="en-US" sz="2000" dirty="0" smtClean="0">
                <a:solidFill>
                  <a:srgbClr val="00B050"/>
                </a:solidFill>
              </a:rPr>
              <a:t>empty</a:t>
            </a:r>
            <a:endParaRPr lang="en-US" sz="2000" dirty="0"/>
          </a:p>
          <a:p>
            <a:r>
              <a:rPr lang="en-US" sz="2000" dirty="0" err="1" smtClean="0"/>
              <a:t>Enqueue</a:t>
            </a:r>
            <a:r>
              <a:rPr lang="en-US" sz="2000" dirty="0" smtClean="0"/>
              <a:t> (QUEUE[N</a:t>
            </a:r>
            <a:r>
              <a:rPr lang="en-US" sz="2000" dirty="0"/>
              <a:t>],FRONT,REAR,ITEM) </a:t>
            </a:r>
            <a:r>
              <a:rPr lang="en-US" sz="1600" dirty="0">
                <a:solidFill>
                  <a:srgbClr val="00B050"/>
                </a:solidFill>
              </a:rPr>
              <a:t>//QUEUE  is an array of  size N ,ITEM is element to be inserted. </a:t>
            </a:r>
          </a:p>
          <a:p>
            <a:r>
              <a:rPr lang="en-US" sz="2000" dirty="0"/>
              <a:t> </a:t>
            </a:r>
            <a:r>
              <a:rPr lang="en-US" sz="2000" dirty="0" smtClean="0"/>
              <a:t> </a:t>
            </a:r>
            <a:r>
              <a:rPr lang="en-US" sz="2000" dirty="0"/>
              <a:t>{  </a:t>
            </a:r>
          </a:p>
          <a:p>
            <a:r>
              <a:rPr lang="en-US" sz="2000" dirty="0"/>
              <a:t>1. if (REAR == N-1) </a:t>
            </a:r>
          </a:p>
          <a:p>
            <a:r>
              <a:rPr lang="en-US" sz="2000" dirty="0"/>
              <a:t>       1.1 Print “OVERFLOW”    </a:t>
            </a:r>
          </a:p>
          <a:p>
            <a:r>
              <a:rPr lang="en-US" sz="2000" dirty="0"/>
              <a:t>    else </a:t>
            </a:r>
          </a:p>
          <a:p>
            <a:r>
              <a:rPr lang="en-US" sz="2000" dirty="0"/>
              <a:t>    1.1 if (FRONT  == -1)     </a:t>
            </a:r>
          </a:p>
          <a:p>
            <a:r>
              <a:rPr lang="en-US" sz="2000" dirty="0"/>
              <a:t>      1.1.1 FRONT = 0 </a:t>
            </a:r>
          </a:p>
          <a:p>
            <a:r>
              <a:rPr lang="en-US" sz="2000" dirty="0"/>
              <a:t>    1.2  REAR = REAR+1 </a:t>
            </a:r>
          </a:p>
          <a:p>
            <a:r>
              <a:rPr lang="en-US" sz="2000" dirty="0"/>
              <a:t>    1.3  QUEUE[REAR] = ITEM }</a:t>
            </a:r>
          </a:p>
          <a:p>
            <a:endParaRPr lang="en-US" dirty="0"/>
          </a:p>
        </p:txBody>
      </p:sp>
    </p:spTree>
    <p:extLst>
      <p:ext uri="{BB962C8B-B14F-4D97-AF65-F5344CB8AC3E}">
        <p14:creationId xmlns:p14="http://schemas.microsoft.com/office/powerpoint/2010/main" val="4292242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1" y="231055"/>
            <a:ext cx="10591800" cy="646332"/>
          </a:xfrm>
        </p:spPr>
        <p:txBody>
          <a:bodyPr/>
          <a:lstStyle/>
          <a:p>
            <a:r>
              <a:rPr lang="en-US" dirty="0"/>
              <a:t>Algorithm to delete data from a Queue </a:t>
            </a:r>
          </a:p>
        </p:txBody>
      </p:sp>
      <p:sp>
        <p:nvSpPr>
          <p:cNvPr id="4" name="Content Placeholder 3"/>
          <p:cNvSpPr>
            <a:spLocks noGrp="1"/>
          </p:cNvSpPr>
          <p:nvPr>
            <p:ph sz="quarter" idx="15"/>
          </p:nvPr>
        </p:nvSpPr>
        <p:spPr>
          <a:xfrm>
            <a:off x="803564" y="1415784"/>
            <a:ext cx="10668000" cy="3352800"/>
          </a:xfrm>
        </p:spPr>
        <p:txBody>
          <a:bodyPr/>
          <a:lstStyle/>
          <a:p>
            <a:r>
              <a:rPr lang="en-US" sz="2000" dirty="0" err="1" smtClean="0"/>
              <a:t>DeQueue</a:t>
            </a:r>
            <a:r>
              <a:rPr lang="en-US" sz="2000" dirty="0" smtClean="0"/>
              <a:t>(QUEUE[N</a:t>
            </a:r>
            <a:r>
              <a:rPr lang="en-US" sz="2000" dirty="0"/>
              <a:t>],ITEM,FRONT,REAR)    </a:t>
            </a:r>
          </a:p>
          <a:p>
            <a:r>
              <a:rPr lang="en-US" sz="2000" dirty="0"/>
              <a:t>{  </a:t>
            </a:r>
          </a:p>
          <a:p>
            <a:endParaRPr lang="en-US" sz="2000" dirty="0"/>
          </a:p>
          <a:p>
            <a:r>
              <a:rPr lang="en-US" sz="2000" dirty="0"/>
              <a:t>1. if (( FRONT == – 1 ) || (FRONT == REAR+1))    </a:t>
            </a:r>
          </a:p>
          <a:p>
            <a:r>
              <a:rPr lang="en-US" sz="2000" dirty="0"/>
              <a:t>  1.1 Print  “QUEUE EMPTY”</a:t>
            </a:r>
          </a:p>
          <a:p>
            <a:r>
              <a:rPr lang="en-US" sz="2000" dirty="0"/>
              <a:t>2. else      </a:t>
            </a:r>
          </a:p>
          <a:p>
            <a:r>
              <a:rPr lang="en-US" sz="2000" dirty="0"/>
              <a:t>    2.1  ITEM = QUEUE[FRONT]    </a:t>
            </a:r>
          </a:p>
          <a:p>
            <a:r>
              <a:rPr lang="en-US" sz="2000" dirty="0"/>
              <a:t>    2.2  FRONT = FRONT +1 </a:t>
            </a:r>
            <a:endParaRPr lang="en-US" sz="2000" dirty="0" smtClean="0"/>
          </a:p>
          <a:p>
            <a:r>
              <a:rPr lang="en-US" sz="2000" dirty="0" smtClean="0"/>
              <a:t>}</a:t>
            </a:r>
            <a:endParaRPr lang="en-US" sz="2000" dirty="0"/>
          </a:p>
          <a:p>
            <a:endParaRPr lang="en-US" dirty="0"/>
          </a:p>
        </p:txBody>
      </p:sp>
    </p:spTree>
    <p:extLst>
      <p:ext uri="{BB962C8B-B14F-4D97-AF65-F5344CB8AC3E}">
        <p14:creationId xmlns:p14="http://schemas.microsoft.com/office/powerpoint/2010/main" val="1208341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rish American">
      <a:dk1>
        <a:sysClr val="windowText" lastClr="000000"/>
      </a:dk1>
      <a:lt1>
        <a:sysClr val="window" lastClr="FFFFFF"/>
      </a:lt1>
      <a:dk2>
        <a:srgbClr val="44546A"/>
      </a:dk2>
      <a:lt2>
        <a:srgbClr val="D8D8D8"/>
      </a:lt2>
      <a:accent1>
        <a:srgbClr val="8FB399"/>
      </a:accent1>
      <a:accent2>
        <a:srgbClr val="FFA701"/>
      </a:accent2>
      <a:accent3>
        <a:srgbClr val="487629"/>
      </a:accent3>
      <a:accent4>
        <a:srgbClr val="90BF49"/>
      </a:accent4>
      <a:accent5>
        <a:srgbClr val="F18A00"/>
      </a:accent5>
      <a:accent6>
        <a:srgbClr val="E7E6E6"/>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er Template_Heritage Month Presentation" id="{910467CA-E581-43CB-A3F9-242953556B2E}" vid="{325629C9-8C54-4982-A5E7-91DBF3E63B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6CB961-B093-4ED0-9551-8A62AE9AAD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673EFD-F537-47AB-8353-122913B7188A}">
  <ds:schemaRefs>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purl.org/dc/elements/1.1/"/>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79C4BC6B-E254-4FD6-9CCA-F8CFD35CD8E1}">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Starter Template_Heritage Month Presentation</Template>
  <TotalTime>0</TotalTime>
  <Words>804</Words>
  <Application>Microsoft Office PowerPoint</Application>
  <PresentationFormat>Widescreen</PresentationFormat>
  <Paragraphs>128</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Monotype Sorts</vt:lpstr>
      <vt:lpstr>Segoe UI</vt:lpstr>
      <vt:lpstr>Wingdings</vt:lpstr>
      <vt:lpstr>Office Theme</vt:lpstr>
      <vt:lpstr> Queue </vt:lpstr>
      <vt:lpstr>Queue</vt:lpstr>
      <vt:lpstr>Queue-Real world example</vt:lpstr>
      <vt:lpstr>Queue-Applications</vt:lpstr>
      <vt:lpstr>Queue Operations</vt:lpstr>
      <vt:lpstr>Implementing a Queue using Array</vt:lpstr>
      <vt:lpstr>Implementing a Queue using Array</vt:lpstr>
      <vt:lpstr>Algorithm to insert data in a Queue </vt:lpstr>
      <vt:lpstr>Algorithm to delete data from a Queue </vt:lpstr>
      <vt:lpstr>Circular Queue</vt:lpstr>
      <vt:lpstr>Circular Queue</vt:lpstr>
      <vt:lpstr>Algorithm to insert data in a Circular Queue</vt:lpstr>
      <vt:lpstr>Algorithm to delete data in a Circular Queue </vt:lpstr>
      <vt:lpstr>Exercise</vt:lpstr>
      <vt:lpstr>Priority Queue</vt:lpstr>
      <vt:lpstr>Priority Queue</vt:lpstr>
      <vt:lpstr>Priority Queue-Applications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2021-02-18T08:07:14Z</dcterms:created>
  <dcterms:modified xsi:type="dcterms:W3CDTF">2023-10-20T12:10:03Z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