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90" y="6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76200">
              <a:lnSpc>
                <a:spcPts val="1190"/>
              </a:lnSpc>
            </a:pPr>
            <a:r>
              <a:rPr spc="-25" dirty="0"/>
              <a:t>9–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166" y="334519"/>
            <a:ext cx="8164068" cy="8343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76200">
              <a:lnSpc>
                <a:spcPts val="1190"/>
              </a:lnSpc>
            </a:pPr>
            <a:r>
              <a:rPr spc="-25" dirty="0"/>
              <a:t>9–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165" y="334519"/>
            <a:ext cx="8164068" cy="83438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" y="263525"/>
            <a:ext cx="8153400" cy="82397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808" y="257175"/>
            <a:ext cx="8404098" cy="9521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2140" y="1439671"/>
            <a:ext cx="3326765" cy="444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76200">
              <a:lnSpc>
                <a:spcPts val="1190"/>
              </a:lnSpc>
            </a:pPr>
            <a:r>
              <a:rPr spc="-25" dirty="0"/>
              <a:t>9–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640" y="337567"/>
            <a:ext cx="8167116" cy="76809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712" y="266700"/>
            <a:ext cx="8156638" cy="75730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3712" y="266700"/>
            <a:ext cx="8157209" cy="757555"/>
          </a:xfrm>
          <a:custGeom>
            <a:avLst/>
            <a:gdLst/>
            <a:ahLst/>
            <a:cxnLst/>
            <a:rect l="l" t="t" r="r" b="b"/>
            <a:pathLst>
              <a:path w="8157209" h="757555">
                <a:moveTo>
                  <a:pt x="0" y="126237"/>
                </a:moveTo>
                <a:lnTo>
                  <a:pt x="9917" y="77098"/>
                </a:lnTo>
                <a:lnTo>
                  <a:pt x="36964" y="36972"/>
                </a:lnTo>
                <a:lnTo>
                  <a:pt x="77082" y="9919"/>
                </a:lnTo>
                <a:lnTo>
                  <a:pt x="126212" y="0"/>
                </a:lnTo>
                <a:lnTo>
                  <a:pt x="8030404" y="0"/>
                </a:lnTo>
                <a:lnTo>
                  <a:pt x="8079544" y="9919"/>
                </a:lnTo>
                <a:lnTo>
                  <a:pt x="8119664" y="36972"/>
                </a:lnTo>
                <a:lnTo>
                  <a:pt x="8146724" y="77098"/>
                </a:lnTo>
                <a:lnTo>
                  <a:pt x="8156644" y="126237"/>
                </a:lnTo>
                <a:lnTo>
                  <a:pt x="8156644" y="631063"/>
                </a:lnTo>
                <a:lnTo>
                  <a:pt x="8146724" y="680202"/>
                </a:lnTo>
                <a:lnTo>
                  <a:pt x="8119664" y="720328"/>
                </a:lnTo>
                <a:lnTo>
                  <a:pt x="8079544" y="747381"/>
                </a:lnTo>
                <a:lnTo>
                  <a:pt x="8030404" y="757301"/>
                </a:lnTo>
                <a:lnTo>
                  <a:pt x="126212" y="757301"/>
                </a:lnTo>
                <a:lnTo>
                  <a:pt x="77082" y="747381"/>
                </a:lnTo>
                <a:lnTo>
                  <a:pt x="36964" y="720328"/>
                </a:lnTo>
                <a:lnTo>
                  <a:pt x="9917" y="680202"/>
                </a:lnTo>
                <a:lnTo>
                  <a:pt x="0" y="631063"/>
                </a:lnTo>
                <a:lnTo>
                  <a:pt x="0" y="126237"/>
                </a:lnTo>
                <a:close/>
              </a:path>
            </a:pathLst>
          </a:custGeom>
          <a:ln w="12700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76200">
              <a:lnSpc>
                <a:spcPts val="1190"/>
              </a:lnSpc>
            </a:pPr>
            <a:r>
              <a:rPr spc="-25" dirty="0"/>
              <a:t>9–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76200">
              <a:lnSpc>
                <a:spcPts val="1190"/>
              </a:lnSpc>
            </a:pPr>
            <a:r>
              <a:rPr spc="-25" dirty="0"/>
              <a:t>9–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2806" y="404621"/>
            <a:ext cx="7898386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700" y="1258316"/>
            <a:ext cx="8475980" cy="45001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15426" y="6549719"/>
            <a:ext cx="317500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76200">
              <a:lnSpc>
                <a:spcPts val="1190"/>
              </a:lnSpc>
            </a:pPr>
            <a:r>
              <a:rPr spc="-25" dirty="0"/>
              <a:t>9–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5.jpg"/><Relationship Id="rId4" Type="http://schemas.openxmlformats.org/officeDocument/2006/relationships/image" Target="../media/image61.png"/><Relationship Id="rId9" Type="http://schemas.openxmlformats.org/officeDocument/2006/relationships/image" Target="../media/image64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4.png"/><Relationship Id="rId7" Type="http://schemas.openxmlformats.org/officeDocument/2006/relationships/image" Target="../media/image68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67.png"/><Relationship Id="rId10" Type="http://schemas.openxmlformats.org/officeDocument/2006/relationships/image" Target="../media/image71.jpg"/><Relationship Id="rId4" Type="http://schemas.openxmlformats.org/officeDocument/2006/relationships/image" Target="../media/image5.png"/><Relationship Id="rId9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72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5.jp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jp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17870" y="2737103"/>
            <a:ext cx="2919730" cy="10083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35"/>
              </a:spcBef>
            </a:pPr>
            <a:r>
              <a:rPr sz="3200" spc="-10" dirty="0">
                <a:latin typeface="Arial"/>
                <a:cs typeface="Arial"/>
              </a:rPr>
              <a:t>Reducing </a:t>
            </a:r>
            <a:r>
              <a:rPr sz="3200" dirty="0">
                <a:latin typeface="Arial"/>
                <a:cs typeface="Arial"/>
              </a:rPr>
              <a:t>Project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Duration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67703" y="1751329"/>
            <a:ext cx="1529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FFCC"/>
                </a:solidFill>
                <a:latin typeface="Arial"/>
                <a:cs typeface="Arial"/>
              </a:rPr>
              <a:t>CHAPTER</a:t>
            </a:r>
            <a:r>
              <a:rPr sz="1600" b="1" spc="-10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CC"/>
                </a:solidFill>
                <a:latin typeface="Arial"/>
                <a:cs typeface="Arial"/>
              </a:rPr>
              <a:t>NINE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8273" y="5958584"/>
            <a:ext cx="3139440" cy="635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160655" algn="ctr">
              <a:lnSpc>
                <a:spcPct val="100000"/>
              </a:lnSpc>
              <a:spcBef>
                <a:spcPts val="700"/>
              </a:spcBef>
            </a:pPr>
            <a:r>
              <a:rPr sz="1000" b="1" i="1" spc="-20" dirty="0">
                <a:latin typeface="Times New Roman"/>
                <a:cs typeface="Times New Roman"/>
              </a:rPr>
              <a:t>McGraw-</a:t>
            </a:r>
            <a:r>
              <a:rPr sz="1000" b="1" i="1" spc="-10" dirty="0">
                <a:latin typeface="Times New Roman"/>
                <a:cs typeface="Times New Roman"/>
              </a:rPr>
              <a:t>Hill/Irwin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000" b="1" i="1" dirty="0">
                <a:latin typeface="Times New Roman"/>
                <a:cs typeface="Times New Roman"/>
              </a:rPr>
              <a:t>Copyright</a:t>
            </a:r>
            <a:r>
              <a:rPr sz="1000" b="1" i="1" spc="-5" dirty="0">
                <a:latin typeface="Times New Roman"/>
                <a:cs typeface="Times New Roman"/>
              </a:rPr>
              <a:t> </a:t>
            </a:r>
            <a:r>
              <a:rPr sz="1000" b="1" i="1" dirty="0">
                <a:latin typeface="Times New Roman"/>
                <a:cs typeface="Times New Roman"/>
              </a:rPr>
              <a:t>© 2011 by</a:t>
            </a:r>
            <a:r>
              <a:rPr sz="1000" b="1" i="1" spc="5" dirty="0">
                <a:latin typeface="Times New Roman"/>
                <a:cs typeface="Times New Roman"/>
              </a:rPr>
              <a:t> </a:t>
            </a:r>
            <a:r>
              <a:rPr sz="1000" b="1" i="1" dirty="0">
                <a:latin typeface="Times New Roman"/>
                <a:cs typeface="Times New Roman"/>
              </a:rPr>
              <a:t>The</a:t>
            </a:r>
            <a:r>
              <a:rPr sz="1000" b="1" i="1" spc="5" dirty="0">
                <a:latin typeface="Times New Roman"/>
                <a:cs typeface="Times New Roman"/>
              </a:rPr>
              <a:t> </a:t>
            </a:r>
            <a:r>
              <a:rPr sz="1000" b="1" i="1" spc="-10" dirty="0">
                <a:latin typeface="Times New Roman"/>
                <a:cs typeface="Times New Roman"/>
              </a:rPr>
              <a:t>McGraw-</a:t>
            </a:r>
            <a:r>
              <a:rPr sz="1000" b="1" i="1" dirty="0">
                <a:latin typeface="Times New Roman"/>
                <a:cs typeface="Times New Roman"/>
              </a:rPr>
              <a:t>Hill</a:t>
            </a:r>
            <a:r>
              <a:rPr sz="1000" b="1" i="1" spc="-5" dirty="0">
                <a:latin typeface="Times New Roman"/>
                <a:cs typeface="Times New Roman"/>
              </a:rPr>
              <a:t> </a:t>
            </a:r>
            <a:r>
              <a:rPr sz="1000" b="1" i="1" spc="-10" dirty="0">
                <a:latin typeface="Times New Roman"/>
                <a:cs typeface="Times New Roman"/>
              </a:rPr>
              <a:t>Companies,</a:t>
            </a:r>
            <a:r>
              <a:rPr sz="1000" b="1" i="1" spc="-15" dirty="0">
                <a:latin typeface="Times New Roman"/>
                <a:cs typeface="Times New Roman"/>
              </a:rPr>
              <a:t> </a:t>
            </a:r>
            <a:r>
              <a:rPr sz="1000" b="1" i="1" spc="-10" dirty="0">
                <a:latin typeface="Times New Roman"/>
                <a:cs typeface="Times New Roman"/>
              </a:rPr>
              <a:t>Inc.</a:t>
            </a:r>
            <a:r>
              <a:rPr sz="1000" b="1" i="1" spc="-85" dirty="0">
                <a:latin typeface="Times New Roman"/>
                <a:cs typeface="Times New Roman"/>
              </a:rPr>
              <a:t> </a:t>
            </a:r>
            <a:r>
              <a:rPr sz="1000" b="1" i="1" spc="-25" dirty="0">
                <a:latin typeface="Times New Roman"/>
                <a:cs typeface="Times New Roman"/>
              </a:rPr>
              <a:t>All</a:t>
            </a:r>
            <a:endParaRPr sz="1000">
              <a:latin typeface="Times New Roman"/>
              <a:cs typeface="Times New Roman"/>
            </a:endParaRPr>
          </a:p>
          <a:p>
            <a:pPr marR="219075" algn="ctr">
              <a:lnSpc>
                <a:spcPct val="100000"/>
              </a:lnSpc>
            </a:pPr>
            <a:r>
              <a:rPr sz="1000" b="1" i="1" spc="-10" dirty="0">
                <a:latin typeface="Times New Roman"/>
                <a:cs typeface="Times New Roman"/>
              </a:rPr>
              <a:t>rights</a:t>
            </a:r>
            <a:r>
              <a:rPr sz="1000" b="1" i="1" spc="-80" dirty="0">
                <a:latin typeface="Times New Roman"/>
                <a:cs typeface="Times New Roman"/>
              </a:rPr>
              <a:t> </a:t>
            </a:r>
            <a:r>
              <a:rPr sz="1000" b="1" i="1" spc="-10" dirty="0">
                <a:latin typeface="Times New Roman"/>
                <a:cs typeface="Times New Roman"/>
              </a:rPr>
              <a:t>reserved.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550" y="1159510"/>
            <a:ext cx="7138034" cy="491490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b="1" spc="-10" dirty="0">
                <a:solidFill>
                  <a:srgbClr val="990033"/>
                </a:solidFill>
                <a:latin typeface="Arial"/>
                <a:cs typeface="Arial"/>
              </a:rPr>
              <a:t>–Assumptions:</a:t>
            </a:r>
            <a:endParaRPr sz="2400">
              <a:latin typeface="Arial"/>
              <a:cs typeface="Arial"/>
            </a:endParaRPr>
          </a:p>
          <a:p>
            <a:pPr marL="585470" indent="-173990">
              <a:lnSpc>
                <a:spcPct val="100000"/>
              </a:lnSpc>
              <a:spcBef>
                <a:spcPts val="1120"/>
              </a:spcBef>
              <a:buChar char="•"/>
              <a:tabLst>
                <a:tab pos="585470" algn="l"/>
              </a:tabLst>
            </a:pP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The</a:t>
            </a:r>
            <a:r>
              <a:rPr sz="2400" spc="-5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cost</a:t>
            </a:r>
            <a:r>
              <a:rPr sz="2400" spc="-5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6666"/>
                </a:solidFill>
                <a:latin typeface="Tahoma"/>
                <a:cs typeface="Tahoma"/>
              </a:rPr>
              <a:t>relationship</a:t>
            </a:r>
            <a:r>
              <a:rPr sz="2400" spc="-7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is</a:t>
            </a:r>
            <a:r>
              <a:rPr sz="2400" spc="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6666"/>
                </a:solidFill>
                <a:latin typeface="Tahoma"/>
                <a:cs typeface="Tahoma"/>
              </a:rPr>
              <a:t>linear.</a:t>
            </a:r>
            <a:endParaRPr sz="2400">
              <a:latin typeface="Tahoma"/>
              <a:cs typeface="Tahoma"/>
            </a:endParaRPr>
          </a:p>
          <a:p>
            <a:pPr marL="585470" indent="-173990">
              <a:lnSpc>
                <a:spcPct val="100000"/>
              </a:lnSpc>
              <a:spcBef>
                <a:spcPts val="920"/>
              </a:spcBef>
              <a:buChar char="•"/>
              <a:tabLst>
                <a:tab pos="585470" algn="l"/>
              </a:tabLst>
            </a:pP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Normal</a:t>
            </a:r>
            <a:r>
              <a:rPr sz="2400" spc="-9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time</a:t>
            </a:r>
            <a:r>
              <a:rPr sz="2400" spc="-7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assumes</a:t>
            </a:r>
            <a:r>
              <a:rPr sz="2400" spc="-6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6666"/>
                </a:solidFill>
                <a:latin typeface="Tahoma"/>
                <a:cs typeface="Tahoma"/>
              </a:rPr>
              <a:t>low-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cost,</a:t>
            </a:r>
            <a:r>
              <a:rPr sz="2400" spc="-2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6666"/>
                </a:solidFill>
                <a:latin typeface="Tahoma"/>
                <a:cs typeface="Tahoma"/>
              </a:rPr>
              <a:t>efficient</a:t>
            </a:r>
            <a:endParaRPr sz="2400">
              <a:latin typeface="Tahoma"/>
              <a:cs typeface="Tahoma"/>
            </a:endParaRPr>
          </a:p>
          <a:p>
            <a:pPr marL="584835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6666"/>
                </a:solidFill>
                <a:latin typeface="Tahoma"/>
                <a:cs typeface="Tahoma"/>
              </a:rPr>
              <a:t>methods</a:t>
            </a:r>
            <a:r>
              <a:rPr sz="2400" b="1" spc="-7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6666"/>
                </a:solidFill>
                <a:latin typeface="Tahoma"/>
                <a:cs typeface="Tahoma"/>
              </a:rPr>
              <a:t>to</a:t>
            </a:r>
            <a:r>
              <a:rPr sz="2400" b="1" spc="-7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6666"/>
                </a:solidFill>
                <a:latin typeface="Tahoma"/>
                <a:cs typeface="Tahoma"/>
              </a:rPr>
              <a:t>complete</a:t>
            </a:r>
            <a:r>
              <a:rPr sz="2400" b="1" spc="-8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6666"/>
                </a:solidFill>
                <a:latin typeface="Tahoma"/>
                <a:cs typeface="Tahoma"/>
              </a:rPr>
              <a:t>the</a:t>
            </a:r>
            <a:r>
              <a:rPr sz="2400" b="1" spc="-15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06666"/>
                </a:solidFill>
                <a:latin typeface="Tahoma"/>
                <a:cs typeface="Tahoma"/>
              </a:rPr>
              <a:t>activity.</a:t>
            </a:r>
            <a:endParaRPr sz="2400">
              <a:latin typeface="Tahoma"/>
              <a:cs typeface="Tahoma"/>
            </a:endParaRPr>
          </a:p>
          <a:p>
            <a:pPr marL="584835" marR="128905" indent="-173990">
              <a:lnSpc>
                <a:spcPct val="100699"/>
              </a:lnSpc>
              <a:spcBef>
                <a:spcPts val="1000"/>
              </a:spcBef>
              <a:buChar char="•"/>
              <a:tabLst>
                <a:tab pos="584835" algn="l"/>
              </a:tabLst>
            </a:pP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Crash</a:t>
            </a:r>
            <a:r>
              <a:rPr sz="2400" spc="-7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time</a:t>
            </a:r>
            <a:r>
              <a:rPr sz="2400" spc="-5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represents</a:t>
            </a:r>
            <a:r>
              <a:rPr sz="2400" spc="-7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a</a:t>
            </a:r>
            <a:r>
              <a:rPr sz="2400" spc="-6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6666"/>
                </a:solidFill>
                <a:latin typeface="Tahoma"/>
                <a:cs typeface="Tahoma"/>
              </a:rPr>
              <a:t>limit—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the</a:t>
            </a:r>
            <a:r>
              <a:rPr sz="2400" spc="-6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greatest</a:t>
            </a:r>
            <a:r>
              <a:rPr sz="2400" spc="-7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6666"/>
                </a:solidFill>
                <a:latin typeface="Tahoma"/>
                <a:cs typeface="Tahoma"/>
              </a:rPr>
              <a:t>time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reduction</a:t>
            </a:r>
            <a:r>
              <a:rPr sz="2400" spc="-114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possible</a:t>
            </a:r>
            <a:r>
              <a:rPr sz="2400" spc="-10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under</a:t>
            </a:r>
            <a:r>
              <a:rPr sz="2400" spc="-9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realistic</a:t>
            </a:r>
            <a:r>
              <a:rPr sz="2400" spc="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6666"/>
                </a:solidFill>
                <a:latin typeface="Tahoma"/>
                <a:cs typeface="Tahoma"/>
              </a:rPr>
              <a:t>conditions.</a:t>
            </a:r>
            <a:endParaRPr sz="2400">
              <a:latin typeface="Tahoma"/>
              <a:cs typeface="Tahoma"/>
            </a:endParaRPr>
          </a:p>
          <a:p>
            <a:pPr marL="585470" indent="-173990">
              <a:lnSpc>
                <a:spcPct val="100000"/>
              </a:lnSpc>
              <a:spcBef>
                <a:spcPts val="870"/>
              </a:spcBef>
              <a:buChar char="•"/>
              <a:tabLst>
                <a:tab pos="585470" algn="l"/>
              </a:tabLst>
            </a:pP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Slope</a:t>
            </a:r>
            <a:r>
              <a:rPr sz="2400" spc="-13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represents</a:t>
            </a:r>
            <a:r>
              <a:rPr sz="2400" spc="-8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a</a:t>
            </a:r>
            <a:r>
              <a:rPr sz="2400" spc="-6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constant</a:t>
            </a:r>
            <a:r>
              <a:rPr sz="2400" spc="-7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cost</a:t>
            </a:r>
            <a:r>
              <a:rPr sz="2400" spc="-7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50" i="1" spc="-60" dirty="0">
                <a:solidFill>
                  <a:srgbClr val="006666"/>
                </a:solidFill>
                <a:latin typeface="Tahoma"/>
                <a:cs typeface="Tahoma"/>
              </a:rPr>
              <a:t>per</a:t>
            </a:r>
            <a:r>
              <a:rPr sz="2450" i="1" spc="-13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50" i="1" spc="-55" dirty="0">
                <a:solidFill>
                  <a:srgbClr val="006666"/>
                </a:solidFill>
                <a:latin typeface="Tahoma"/>
                <a:cs typeface="Tahoma"/>
              </a:rPr>
              <a:t>unit</a:t>
            </a:r>
            <a:r>
              <a:rPr sz="2450" i="1" spc="-13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50" i="1" dirty="0">
                <a:solidFill>
                  <a:srgbClr val="006666"/>
                </a:solidFill>
                <a:latin typeface="Tahoma"/>
                <a:cs typeface="Tahoma"/>
              </a:rPr>
              <a:t>of</a:t>
            </a:r>
            <a:r>
              <a:rPr sz="2450" i="1" spc="-7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50" i="1" spc="-10" dirty="0">
                <a:solidFill>
                  <a:srgbClr val="006666"/>
                </a:solidFill>
                <a:latin typeface="Tahoma"/>
                <a:cs typeface="Tahoma"/>
              </a:rPr>
              <a:t>time</a:t>
            </a:r>
            <a:r>
              <a:rPr sz="2400" spc="-10" dirty="0">
                <a:solidFill>
                  <a:srgbClr val="006666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584835" marR="372745" indent="-173990">
              <a:lnSpc>
                <a:spcPct val="100699"/>
              </a:lnSpc>
              <a:spcBef>
                <a:spcPts val="790"/>
              </a:spcBef>
              <a:buChar char="•"/>
              <a:tabLst>
                <a:tab pos="584835" algn="l"/>
              </a:tabLst>
            </a:pP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All</a:t>
            </a:r>
            <a:r>
              <a:rPr sz="2400" spc="-6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accelerations</a:t>
            </a:r>
            <a:r>
              <a:rPr sz="2400" spc="-6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must</a:t>
            </a:r>
            <a:r>
              <a:rPr sz="2400" spc="-6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occur</a:t>
            </a:r>
            <a:r>
              <a:rPr sz="2400" spc="-7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within</a:t>
            </a:r>
            <a:r>
              <a:rPr sz="2400" spc="-6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the</a:t>
            </a:r>
            <a:r>
              <a:rPr sz="2400" spc="-6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6666"/>
                </a:solidFill>
                <a:latin typeface="Tahoma"/>
                <a:cs typeface="Tahoma"/>
              </a:rPr>
              <a:t>normal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and</a:t>
            </a:r>
            <a:r>
              <a:rPr sz="2400" spc="-6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666"/>
                </a:solidFill>
                <a:latin typeface="Tahoma"/>
                <a:cs typeface="Tahoma"/>
              </a:rPr>
              <a:t>crash</a:t>
            </a:r>
            <a:r>
              <a:rPr sz="2400" spc="-114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6666"/>
                </a:solidFill>
                <a:latin typeface="Tahoma"/>
                <a:cs typeface="Tahoma"/>
              </a:rPr>
              <a:t>times.</a:t>
            </a:r>
            <a:endParaRPr sz="2400">
              <a:latin typeface="Tahoma"/>
              <a:cs typeface="Tahoma"/>
            </a:endParaRPr>
          </a:p>
          <a:p>
            <a:pPr marL="583565" marR="53975" indent="-172720">
              <a:lnSpc>
                <a:spcPts val="2800"/>
              </a:lnSpc>
              <a:spcBef>
                <a:spcPts val="1080"/>
              </a:spcBef>
              <a:buChar char="•"/>
              <a:tabLst>
                <a:tab pos="584835" algn="l"/>
                <a:tab pos="5922010" algn="l"/>
              </a:tabLst>
            </a:pPr>
            <a:r>
              <a:rPr sz="2400" dirty="0">
                <a:solidFill>
                  <a:srgbClr val="336699"/>
                </a:solidFill>
                <a:latin typeface="Arial"/>
                <a:cs typeface="Arial"/>
              </a:rPr>
              <a:t>Shorten</a:t>
            </a:r>
            <a:r>
              <a:rPr sz="2400" spc="-5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6699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6699"/>
                </a:solidFill>
                <a:latin typeface="Arial"/>
                <a:cs typeface="Arial"/>
              </a:rPr>
              <a:t>activities</a:t>
            </a:r>
            <a:r>
              <a:rPr sz="2400" spc="-5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6699"/>
                </a:solidFill>
                <a:latin typeface="Arial"/>
                <a:cs typeface="Arial"/>
              </a:rPr>
              <a:t>with</a:t>
            </a:r>
            <a:r>
              <a:rPr sz="2400" spc="-5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6699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6699"/>
                </a:solidFill>
                <a:latin typeface="Arial"/>
                <a:cs typeface="Arial"/>
              </a:rPr>
              <a:t>smallest</a:t>
            </a:r>
            <a:r>
              <a:rPr sz="2400" dirty="0">
                <a:solidFill>
                  <a:srgbClr val="336699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336699"/>
                </a:solidFill>
                <a:latin typeface="Arial"/>
                <a:cs typeface="Arial"/>
              </a:rPr>
              <a:t>increase 	</a:t>
            </a:r>
            <a:r>
              <a:rPr sz="2400" dirty="0">
                <a:solidFill>
                  <a:srgbClr val="336699"/>
                </a:solidFill>
                <a:latin typeface="Arial"/>
                <a:cs typeface="Arial"/>
              </a:rPr>
              <a:t>in</a:t>
            </a:r>
            <a:r>
              <a:rPr sz="2400" spc="-3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6699"/>
                </a:solidFill>
                <a:latin typeface="Arial"/>
                <a:cs typeface="Arial"/>
              </a:rPr>
              <a:t>cost</a:t>
            </a:r>
            <a:r>
              <a:rPr sz="2400" spc="-3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6699"/>
                </a:solidFill>
                <a:latin typeface="Arial"/>
                <a:cs typeface="Arial"/>
              </a:rPr>
              <a:t>per</a:t>
            </a:r>
            <a:r>
              <a:rPr sz="2400" spc="-3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6699"/>
                </a:solidFill>
                <a:latin typeface="Arial"/>
                <a:cs typeface="Arial"/>
              </a:rPr>
              <a:t>unit</a:t>
            </a:r>
            <a:r>
              <a:rPr sz="2400" spc="-3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6699"/>
                </a:solidFill>
                <a:latin typeface="Arial"/>
                <a:cs typeface="Arial"/>
              </a:rPr>
              <a:t>of</a:t>
            </a:r>
            <a:r>
              <a:rPr sz="2400" spc="-3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36699"/>
                </a:solidFill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12" y="266700"/>
            <a:ext cx="8156638" cy="7573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Constructing</a:t>
            </a:r>
            <a:r>
              <a:rPr sz="3200" spc="-95" dirty="0"/>
              <a:t> </a:t>
            </a:r>
            <a:r>
              <a:rPr sz="3200" dirty="0"/>
              <a:t>a</a:t>
            </a:r>
            <a:r>
              <a:rPr sz="3200" spc="-80" dirty="0"/>
              <a:t> </a:t>
            </a:r>
            <a:r>
              <a:rPr sz="3200" dirty="0"/>
              <a:t>Project</a:t>
            </a:r>
            <a:r>
              <a:rPr sz="3200" spc="-80" dirty="0"/>
              <a:t> </a:t>
            </a:r>
            <a:r>
              <a:rPr sz="3200" dirty="0"/>
              <a:t>Cost–Duration</a:t>
            </a:r>
            <a:r>
              <a:rPr sz="3200" spc="-55" dirty="0"/>
              <a:t> </a:t>
            </a:r>
            <a:r>
              <a:rPr sz="3200" spc="-10" dirty="0"/>
              <a:t>Graph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362" y="260350"/>
            <a:ext cx="8244840" cy="855344"/>
            <a:chOff x="487362" y="260350"/>
            <a:chExt cx="8244840" cy="85534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640" y="337567"/>
              <a:ext cx="8167116" cy="7680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712" y="266700"/>
              <a:ext cx="8156638" cy="7573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3712" y="266700"/>
              <a:ext cx="8157209" cy="757555"/>
            </a:xfrm>
            <a:custGeom>
              <a:avLst/>
              <a:gdLst/>
              <a:ahLst/>
              <a:cxnLst/>
              <a:rect l="l" t="t" r="r" b="b"/>
              <a:pathLst>
                <a:path w="8157209" h="757555">
                  <a:moveTo>
                    <a:pt x="0" y="126237"/>
                  </a:moveTo>
                  <a:lnTo>
                    <a:pt x="9917" y="77098"/>
                  </a:lnTo>
                  <a:lnTo>
                    <a:pt x="36964" y="36972"/>
                  </a:lnTo>
                  <a:lnTo>
                    <a:pt x="77082" y="9919"/>
                  </a:lnTo>
                  <a:lnTo>
                    <a:pt x="126212" y="0"/>
                  </a:lnTo>
                  <a:lnTo>
                    <a:pt x="8030404" y="0"/>
                  </a:lnTo>
                  <a:lnTo>
                    <a:pt x="8079544" y="9919"/>
                  </a:lnTo>
                  <a:lnTo>
                    <a:pt x="8119664" y="36972"/>
                  </a:lnTo>
                  <a:lnTo>
                    <a:pt x="8146724" y="77098"/>
                  </a:lnTo>
                  <a:lnTo>
                    <a:pt x="8156644" y="126237"/>
                  </a:lnTo>
                  <a:lnTo>
                    <a:pt x="8156644" y="631063"/>
                  </a:lnTo>
                  <a:lnTo>
                    <a:pt x="8146724" y="680202"/>
                  </a:lnTo>
                  <a:lnTo>
                    <a:pt x="8119664" y="720328"/>
                  </a:lnTo>
                  <a:lnTo>
                    <a:pt x="8079544" y="747381"/>
                  </a:lnTo>
                  <a:lnTo>
                    <a:pt x="8030404" y="757301"/>
                  </a:lnTo>
                  <a:lnTo>
                    <a:pt x="126212" y="757301"/>
                  </a:lnTo>
                  <a:lnTo>
                    <a:pt x="77082" y="747381"/>
                  </a:lnTo>
                  <a:lnTo>
                    <a:pt x="36964" y="720328"/>
                  </a:lnTo>
                  <a:lnTo>
                    <a:pt x="9917" y="680202"/>
                  </a:lnTo>
                  <a:lnTo>
                    <a:pt x="0" y="631063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5357" y="327660"/>
              <a:ext cx="2681477" cy="7879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2260">
              <a:lnSpc>
                <a:spcPct val="100000"/>
              </a:lnSpc>
              <a:spcBef>
                <a:spcPts val="100"/>
              </a:spcBef>
            </a:pPr>
            <a:r>
              <a:rPr dirty="0"/>
              <a:t>Activity</a:t>
            </a:r>
            <a:r>
              <a:rPr spc="-165" dirty="0"/>
              <a:t> </a:t>
            </a:r>
            <a:r>
              <a:rPr spc="-10" dirty="0"/>
              <a:t>Graph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6301" y="1325562"/>
            <a:ext cx="5833630" cy="50895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751064" y="6191963"/>
            <a:ext cx="1144270" cy="52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666"/>
                </a:solidFill>
                <a:latin typeface="Arial"/>
                <a:cs typeface="Arial"/>
              </a:rPr>
              <a:t>FIGURE</a:t>
            </a:r>
            <a:r>
              <a:rPr sz="1200" b="1" spc="-75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006666"/>
                </a:solidFill>
                <a:latin typeface="Arial"/>
                <a:cs typeface="Arial"/>
              </a:rPr>
              <a:t>9.2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65"/>
              </a:spcBef>
            </a:pPr>
            <a:r>
              <a:rPr sz="1000" spc="-20" dirty="0">
                <a:latin typeface="Times New Roman"/>
                <a:cs typeface="Times New Roman"/>
              </a:rPr>
              <a:t>9–10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12" y="266700"/>
            <a:ext cx="8156638" cy="7573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0161" rIns="0" bIns="0" rtlCol="0">
            <a:spAutoFit/>
          </a:bodyPr>
          <a:lstStyle/>
          <a:p>
            <a:pPr marL="165100" marR="5080">
              <a:lnSpc>
                <a:spcPts val="2600"/>
              </a:lnSpc>
              <a:spcBef>
                <a:spcPts val="420"/>
              </a:spcBef>
              <a:tabLst>
                <a:tab pos="6429375" algn="l"/>
              </a:tabLst>
            </a:pPr>
            <a:r>
              <a:rPr dirty="0"/>
              <a:t>To</a:t>
            </a:r>
            <a:r>
              <a:rPr spc="-50" dirty="0"/>
              <a:t> </a:t>
            </a:r>
            <a:r>
              <a:rPr dirty="0"/>
              <a:t>assess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benefit</a:t>
            </a:r>
            <a:r>
              <a:rPr spc="-4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crashing</a:t>
            </a:r>
            <a:r>
              <a:rPr spc="-50" dirty="0"/>
              <a:t> </a:t>
            </a:r>
            <a:r>
              <a:rPr dirty="0"/>
              <a:t>certain</a:t>
            </a:r>
            <a:r>
              <a:rPr spc="-50" dirty="0"/>
              <a:t> </a:t>
            </a:r>
            <a:r>
              <a:rPr dirty="0"/>
              <a:t>activities,</a:t>
            </a:r>
            <a:r>
              <a:rPr spc="-50" dirty="0"/>
              <a:t> </a:t>
            </a:r>
            <a:r>
              <a:rPr spc="-10" dirty="0"/>
              <a:t>either </a:t>
            </a:r>
            <a:r>
              <a:rPr dirty="0"/>
              <a:t>from</a:t>
            </a:r>
            <a:r>
              <a:rPr spc="-5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cost</a:t>
            </a:r>
            <a:r>
              <a:rPr spc="-45" dirty="0"/>
              <a:t> </a:t>
            </a:r>
            <a:r>
              <a:rPr dirty="0"/>
              <a:t>or</a:t>
            </a:r>
            <a:r>
              <a:rPr spc="-5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schedule</a:t>
            </a:r>
            <a:r>
              <a:rPr spc="-45" dirty="0"/>
              <a:t> </a:t>
            </a:r>
            <a:r>
              <a:rPr dirty="0"/>
              <a:t>perspective,</a:t>
            </a:r>
            <a:r>
              <a:rPr spc="-55" dirty="0"/>
              <a:t> 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project </a:t>
            </a:r>
            <a:r>
              <a:rPr dirty="0"/>
              <a:t>manager</a:t>
            </a:r>
            <a:r>
              <a:rPr spc="-50" dirty="0"/>
              <a:t> </a:t>
            </a:r>
            <a:r>
              <a:rPr dirty="0"/>
              <a:t>needs</a:t>
            </a:r>
            <a:r>
              <a:rPr spc="-4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know</a:t>
            </a:r>
            <a:r>
              <a:rPr spc="-5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following</a:t>
            </a:r>
            <a:r>
              <a:rPr spc="-50" dirty="0"/>
              <a:t> </a:t>
            </a:r>
            <a:r>
              <a:rPr dirty="0"/>
              <a:t>times</a:t>
            </a:r>
            <a:r>
              <a:rPr spc="-4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costs.</a:t>
            </a:r>
          </a:p>
          <a:p>
            <a:pPr marL="165100" marR="257810">
              <a:lnSpc>
                <a:spcPts val="2600"/>
              </a:lnSpc>
              <a:spcBef>
                <a:spcPts val="2600"/>
              </a:spcBef>
            </a:pPr>
            <a:r>
              <a:rPr dirty="0">
                <a:solidFill>
                  <a:srgbClr val="C0504D"/>
                </a:solidFill>
              </a:rPr>
              <a:t>Normal</a:t>
            </a:r>
            <a:r>
              <a:rPr spc="-60" dirty="0">
                <a:solidFill>
                  <a:srgbClr val="C0504D"/>
                </a:solidFill>
              </a:rPr>
              <a:t> </a:t>
            </a:r>
            <a:r>
              <a:rPr dirty="0">
                <a:solidFill>
                  <a:srgbClr val="C0504D"/>
                </a:solidFill>
              </a:rPr>
              <a:t>time</a:t>
            </a:r>
            <a:r>
              <a:rPr spc="-50" dirty="0">
                <a:solidFill>
                  <a:srgbClr val="C0504D"/>
                </a:solidFill>
              </a:rPr>
              <a:t> </a:t>
            </a:r>
            <a:r>
              <a:rPr dirty="0"/>
              <a:t>(NT)</a:t>
            </a:r>
            <a:r>
              <a:rPr spc="-55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time</a:t>
            </a:r>
            <a:r>
              <a:rPr spc="-50" dirty="0"/>
              <a:t> </a:t>
            </a:r>
            <a:r>
              <a:rPr dirty="0"/>
              <a:t>necessary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complete</a:t>
            </a:r>
            <a:r>
              <a:rPr spc="-55" dirty="0"/>
              <a:t> </a:t>
            </a:r>
            <a:r>
              <a:rPr spc="-25" dirty="0"/>
              <a:t>and </a:t>
            </a:r>
            <a:r>
              <a:rPr dirty="0"/>
              <a:t>activity</a:t>
            </a:r>
            <a:r>
              <a:rPr spc="-60" dirty="0"/>
              <a:t> </a:t>
            </a:r>
            <a:r>
              <a:rPr dirty="0"/>
              <a:t>under</a:t>
            </a:r>
            <a:r>
              <a:rPr spc="-60" dirty="0"/>
              <a:t> </a:t>
            </a:r>
            <a:r>
              <a:rPr dirty="0"/>
              <a:t>normal</a:t>
            </a:r>
            <a:r>
              <a:rPr spc="-65" dirty="0"/>
              <a:t> </a:t>
            </a:r>
            <a:r>
              <a:rPr spc="-10" dirty="0"/>
              <a:t>conditions.</a:t>
            </a:r>
          </a:p>
          <a:p>
            <a:pPr marL="165100" marR="191135">
              <a:lnSpc>
                <a:spcPts val="2600"/>
              </a:lnSpc>
            </a:pPr>
            <a:r>
              <a:rPr dirty="0">
                <a:solidFill>
                  <a:srgbClr val="C0504D"/>
                </a:solidFill>
              </a:rPr>
              <a:t>Normal</a:t>
            </a:r>
            <a:r>
              <a:rPr spc="-60" dirty="0">
                <a:solidFill>
                  <a:srgbClr val="C0504D"/>
                </a:solidFill>
              </a:rPr>
              <a:t> </a:t>
            </a:r>
            <a:r>
              <a:rPr dirty="0">
                <a:solidFill>
                  <a:srgbClr val="C0504D"/>
                </a:solidFill>
              </a:rPr>
              <a:t>cost</a:t>
            </a:r>
            <a:r>
              <a:rPr spc="-50" dirty="0">
                <a:solidFill>
                  <a:srgbClr val="C0504D"/>
                </a:solidFill>
              </a:rPr>
              <a:t> </a:t>
            </a:r>
            <a:r>
              <a:rPr dirty="0"/>
              <a:t>(NC)</a:t>
            </a:r>
            <a:r>
              <a:rPr spc="-50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activity</a:t>
            </a:r>
            <a:r>
              <a:rPr spc="-55" dirty="0"/>
              <a:t> </a:t>
            </a:r>
            <a:r>
              <a:rPr dirty="0"/>
              <a:t>cost</a:t>
            </a:r>
            <a:r>
              <a:rPr spc="-50" dirty="0"/>
              <a:t> </a:t>
            </a:r>
            <a:r>
              <a:rPr dirty="0"/>
              <a:t>associated</a:t>
            </a:r>
            <a:r>
              <a:rPr spc="-55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spc="-25" dirty="0"/>
              <a:t>the </a:t>
            </a:r>
            <a:r>
              <a:rPr dirty="0"/>
              <a:t>normal</a:t>
            </a:r>
            <a:r>
              <a:rPr spc="-55" dirty="0"/>
              <a:t> </a:t>
            </a:r>
            <a:r>
              <a:rPr spc="-10" dirty="0"/>
              <a:t>time.</a:t>
            </a:r>
          </a:p>
          <a:p>
            <a:pPr marL="165100" marR="40640">
              <a:lnSpc>
                <a:spcPts val="2600"/>
              </a:lnSpc>
            </a:pPr>
            <a:r>
              <a:rPr dirty="0">
                <a:solidFill>
                  <a:srgbClr val="C0504D"/>
                </a:solidFill>
              </a:rPr>
              <a:t>Crash</a:t>
            </a:r>
            <a:r>
              <a:rPr spc="-50" dirty="0">
                <a:solidFill>
                  <a:srgbClr val="C0504D"/>
                </a:solidFill>
              </a:rPr>
              <a:t> </a:t>
            </a:r>
            <a:r>
              <a:rPr dirty="0">
                <a:solidFill>
                  <a:srgbClr val="C0504D"/>
                </a:solidFill>
              </a:rPr>
              <a:t>time</a:t>
            </a:r>
            <a:r>
              <a:rPr spc="-45" dirty="0">
                <a:solidFill>
                  <a:srgbClr val="C0504D"/>
                </a:solidFill>
              </a:rPr>
              <a:t> </a:t>
            </a:r>
            <a:r>
              <a:rPr dirty="0"/>
              <a:t>(CT)</a:t>
            </a:r>
            <a:r>
              <a:rPr spc="-4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shortest</a:t>
            </a:r>
            <a:r>
              <a:rPr spc="-40" dirty="0"/>
              <a:t> </a:t>
            </a:r>
            <a:r>
              <a:rPr dirty="0"/>
              <a:t>possible</a:t>
            </a:r>
            <a:r>
              <a:rPr spc="-45" dirty="0"/>
              <a:t> </a:t>
            </a:r>
            <a:r>
              <a:rPr dirty="0"/>
              <a:t>time</a:t>
            </a:r>
            <a:r>
              <a:rPr spc="-4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spc="-10" dirty="0"/>
              <a:t>complete </a:t>
            </a:r>
            <a:r>
              <a:rPr dirty="0"/>
              <a:t>an</a:t>
            </a:r>
            <a:r>
              <a:rPr spc="-10" dirty="0"/>
              <a:t> activity.</a:t>
            </a:r>
          </a:p>
          <a:p>
            <a:pPr marL="165100" marR="376555">
              <a:lnSpc>
                <a:spcPts val="2600"/>
              </a:lnSpc>
            </a:pPr>
            <a:r>
              <a:rPr dirty="0">
                <a:solidFill>
                  <a:srgbClr val="C0504D"/>
                </a:solidFill>
              </a:rPr>
              <a:t>Crash</a:t>
            </a:r>
            <a:r>
              <a:rPr spc="-55" dirty="0">
                <a:solidFill>
                  <a:srgbClr val="C0504D"/>
                </a:solidFill>
              </a:rPr>
              <a:t> </a:t>
            </a:r>
            <a:r>
              <a:rPr dirty="0">
                <a:solidFill>
                  <a:srgbClr val="C0504D"/>
                </a:solidFill>
              </a:rPr>
              <a:t>cost</a:t>
            </a:r>
            <a:r>
              <a:rPr spc="-45" dirty="0">
                <a:solidFill>
                  <a:srgbClr val="C0504D"/>
                </a:solidFill>
              </a:rPr>
              <a:t> </a:t>
            </a:r>
            <a:r>
              <a:rPr dirty="0"/>
              <a:t>(CC)</a:t>
            </a:r>
            <a:r>
              <a:rPr spc="-50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activity</a:t>
            </a:r>
            <a:r>
              <a:rPr spc="-50" dirty="0"/>
              <a:t> </a:t>
            </a:r>
            <a:r>
              <a:rPr dirty="0"/>
              <a:t>cost</a:t>
            </a:r>
            <a:r>
              <a:rPr spc="-45" dirty="0"/>
              <a:t> </a:t>
            </a:r>
            <a:r>
              <a:rPr dirty="0"/>
              <a:t>associated</a:t>
            </a:r>
            <a:r>
              <a:rPr spc="-55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spc="-25" dirty="0"/>
              <a:t>the </a:t>
            </a:r>
            <a:r>
              <a:rPr dirty="0"/>
              <a:t>crash</a:t>
            </a:r>
            <a:r>
              <a:rPr spc="-75" dirty="0"/>
              <a:t> </a:t>
            </a:r>
            <a:r>
              <a:rPr spc="-10" dirty="0"/>
              <a:t>time.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5537" y="6508750"/>
            <a:ext cx="250825" cy="16351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916" y="557021"/>
            <a:ext cx="7941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Constructing</a:t>
            </a:r>
            <a:r>
              <a:rPr sz="3200" spc="-95" dirty="0"/>
              <a:t> </a:t>
            </a:r>
            <a:r>
              <a:rPr sz="3200" dirty="0"/>
              <a:t>a</a:t>
            </a:r>
            <a:r>
              <a:rPr sz="3200" spc="-80" dirty="0"/>
              <a:t> </a:t>
            </a:r>
            <a:r>
              <a:rPr sz="3200" dirty="0"/>
              <a:t>Project</a:t>
            </a:r>
            <a:r>
              <a:rPr sz="3200" spc="-80" dirty="0"/>
              <a:t> </a:t>
            </a:r>
            <a:r>
              <a:rPr sz="3200" dirty="0"/>
              <a:t>Cost–Duration</a:t>
            </a:r>
            <a:r>
              <a:rPr sz="3200" spc="-55" dirty="0"/>
              <a:t> </a:t>
            </a:r>
            <a:r>
              <a:rPr sz="3200" spc="-10" dirty="0"/>
              <a:t>Graph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12" y="266700"/>
            <a:ext cx="8156638" cy="7573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-12700" y="2420785"/>
            <a:ext cx="4503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Cost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Crash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per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Period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9067" y="5335935"/>
            <a:ext cx="1180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NT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−</a:t>
            </a:r>
            <a:r>
              <a:rPr sz="2400" spc="-25" dirty="0">
                <a:latin typeface="Arial"/>
                <a:cs typeface="Arial"/>
              </a:rPr>
              <a:t> 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30977" y="5218772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79">
                <a:moveTo>
                  <a:pt x="0" y="0"/>
                </a:moveTo>
                <a:lnTo>
                  <a:pt x="110966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86592" y="2194407"/>
            <a:ext cx="3593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DA0209"/>
                </a:solidFill>
                <a:latin typeface="Arial"/>
                <a:cs typeface="Arial"/>
              </a:rPr>
              <a:t>Crash</a:t>
            </a:r>
            <a:r>
              <a:rPr sz="2400" spc="-50" dirty="0">
                <a:solidFill>
                  <a:srgbClr val="DA0209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Cost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−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DA0209"/>
                </a:solidFill>
                <a:latin typeface="Arial"/>
                <a:cs typeface="Arial"/>
              </a:rPr>
              <a:t>Normal</a:t>
            </a:r>
            <a:r>
              <a:rPr sz="2400" spc="-45" dirty="0">
                <a:solidFill>
                  <a:srgbClr val="DA0209"/>
                </a:solidFill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7392" y="2669387"/>
            <a:ext cx="3516629" cy="0"/>
          </a:xfrm>
          <a:custGeom>
            <a:avLst/>
            <a:gdLst/>
            <a:ahLst/>
            <a:cxnLst/>
            <a:rect l="l" t="t" r="r" b="b"/>
            <a:pathLst>
              <a:path w="3516629">
                <a:moveTo>
                  <a:pt x="0" y="0"/>
                </a:moveTo>
                <a:lnTo>
                  <a:pt x="3516312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5537" y="6508750"/>
            <a:ext cx="250825" cy="16351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Constructing</a:t>
            </a:r>
            <a:r>
              <a:rPr sz="3200" spc="-95" dirty="0"/>
              <a:t> </a:t>
            </a:r>
            <a:r>
              <a:rPr sz="3200" dirty="0"/>
              <a:t>a</a:t>
            </a:r>
            <a:r>
              <a:rPr sz="3200" spc="-80" dirty="0"/>
              <a:t> </a:t>
            </a:r>
            <a:r>
              <a:rPr sz="3200" dirty="0"/>
              <a:t>Project</a:t>
            </a:r>
            <a:r>
              <a:rPr sz="3200" spc="-80" dirty="0"/>
              <a:t> </a:t>
            </a:r>
            <a:r>
              <a:rPr sz="3200" dirty="0"/>
              <a:t>Cost–Duration</a:t>
            </a:r>
            <a:r>
              <a:rPr sz="3200" spc="-55" dirty="0"/>
              <a:t> </a:t>
            </a:r>
            <a:r>
              <a:rPr sz="3200" spc="-10" dirty="0"/>
              <a:t>Graph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292100" y="5099050"/>
            <a:ext cx="4503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Cost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Crash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per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Period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8304" y="2753207"/>
            <a:ext cx="3895090" cy="236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DA0209"/>
                </a:solidFill>
                <a:latin typeface="Arial"/>
                <a:cs typeface="Arial"/>
              </a:rPr>
              <a:t>Normal</a:t>
            </a:r>
            <a:r>
              <a:rPr sz="2400" spc="-120" dirty="0">
                <a:solidFill>
                  <a:srgbClr val="DA0209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−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DA0209"/>
                </a:solidFill>
                <a:latin typeface="Arial"/>
                <a:cs typeface="Arial"/>
              </a:rPr>
              <a:t>Crash</a:t>
            </a:r>
            <a:r>
              <a:rPr sz="2400" spc="-114" dirty="0">
                <a:solidFill>
                  <a:srgbClr val="DA0209"/>
                </a:solidFill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SLOPE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2400">
              <a:latin typeface="Arial"/>
              <a:cs typeface="Arial"/>
            </a:endParaRPr>
          </a:p>
          <a:p>
            <a:pPr marL="6972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CC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−</a:t>
            </a:r>
            <a:r>
              <a:rPr sz="2400" spc="-25" dirty="0">
                <a:latin typeface="Arial"/>
                <a:cs typeface="Arial"/>
              </a:rPr>
              <a:t> NC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6700" y="4994465"/>
            <a:ext cx="1319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SLOPE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4662" y="247650"/>
            <a:ext cx="8270240" cy="855344"/>
            <a:chOff x="474662" y="247650"/>
            <a:chExt cx="8270240" cy="85534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686" y="324613"/>
              <a:ext cx="8193024" cy="7680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012" y="254000"/>
              <a:ext cx="8182038" cy="7573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1012" y="254000"/>
              <a:ext cx="8182609" cy="757555"/>
            </a:xfrm>
            <a:custGeom>
              <a:avLst/>
              <a:gdLst/>
              <a:ahLst/>
              <a:cxnLst/>
              <a:rect l="l" t="t" r="r" b="b"/>
              <a:pathLst>
                <a:path w="8182609" h="757555">
                  <a:moveTo>
                    <a:pt x="0" y="126237"/>
                  </a:moveTo>
                  <a:lnTo>
                    <a:pt x="9917" y="77098"/>
                  </a:lnTo>
                  <a:lnTo>
                    <a:pt x="36964" y="36972"/>
                  </a:lnTo>
                  <a:lnTo>
                    <a:pt x="77082" y="9919"/>
                  </a:lnTo>
                  <a:lnTo>
                    <a:pt x="126212" y="0"/>
                  </a:lnTo>
                  <a:lnTo>
                    <a:pt x="8055804" y="0"/>
                  </a:lnTo>
                  <a:lnTo>
                    <a:pt x="8104944" y="9919"/>
                  </a:lnTo>
                  <a:lnTo>
                    <a:pt x="8145074" y="36972"/>
                  </a:lnTo>
                  <a:lnTo>
                    <a:pt x="8172124" y="77098"/>
                  </a:lnTo>
                  <a:lnTo>
                    <a:pt x="8182044" y="126237"/>
                  </a:lnTo>
                  <a:lnTo>
                    <a:pt x="8182044" y="631063"/>
                  </a:lnTo>
                  <a:lnTo>
                    <a:pt x="8172124" y="680202"/>
                  </a:lnTo>
                  <a:lnTo>
                    <a:pt x="8145074" y="720328"/>
                  </a:lnTo>
                  <a:lnTo>
                    <a:pt x="8104944" y="747381"/>
                  </a:lnTo>
                  <a:lnTo>
                    <a:pt x="8055804" y="757301"/>
                  </a:lnTo>
                  <a:lnTo>
                    <a:pt x="126212" y="757301"/>
                  </a:lnTo>
                  <a:lnTo>
                    <a:pt x="77082" y="747381"/>
                  </a:lnTo>
                  <a:lnTo>
                    <a:pt x="36964" y="720328"/>
                  </a:lnTo>
                  <a:lnTo>
                    <a:pt x="9917" y="680202"/>
                  </a:lnTo>
                  <a:lnTo>
                    <a:pt x="0" y="631063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8497" y="314706"/>
              <a:ext cx="1200150" cy="7879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0779" y="314706"/>
              <a:ext cx="665988" cy="7879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8900" y="314706"/>
              <a:ext cx="2844546" cy="7879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05578" y="314706"/>
              <a:ext cx="586738" cy="7879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4450" y="314706"/>
              <a:ext cx="2348483" cy="78790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6035">
              <a:lnSpc>
                <a:spcPct val="100000"/>
              </a:lnSpc>
              <a:spcBef>
                <a:spcPts val="100"/>
              </a:spcBef>
            </a:pPr>
            <a:r>
              <a:rPr dirty="0"/>
              <a:t>Cost–Duration</a:t>
            </a:r>
            <a:r>
              <a:rPr spc="-55" dirty="0"/>
              <a:t> </a:t>
            </a:r>
            <a:r>
              <a:rPr spc="-20" dirty="0"/>
              <a:t>Trade-</a:t>
            </a:r>
            <a:r>
              <a:rPr dirty="0"/>
              <a:t>off</a:t>
            </a:r>
            <a:r>
              <a:rPr spc="-105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547875" y="1931923"/>
            <a:ext cx="6047105" cy="3064510"/>
            <a:chOff x="1547875" y="1931923"/>
            <a:chExt cx="6047105" cy="306451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0575" y="1944623"/>
              <a:ext cx="6021324" cy="30384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54225" y="1938273"/>
              <a:ext cx="6034405" cy="3051810"/>
            </a:xfrm>
            <a:custGeom>
              <a:avLst/>
              <a:gdLst/>
              <a:ahLst/>
              <a:cxnLst/>
              <a:rect l="l" t="t" r="r" b="b"/>
              <a:pathLst>
                <a:path w="6034405" h="3051810">
                  <a:moveTo>
                    <a:pt x="0" y="3051181"/>
                  </a:moveTo>
                  <a:lnTo>
                    <a:pt x="6034023" y="3051181"/>
                  </a:lnTo>
                  <a:lnTo>
                    <a:pt x="6034023" y="0"/>
                  </a:lnTo>
                  <a:lnTo>
                    <a:pt x="0" y="0"/>
                  </a:lnTo>
                  <a:lnTo>
                    <a:pt x="0" y="305118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751064" y="6191963"/>
            <a:ext cx="844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666"/>
                </a:solidFill>
                <a:latin typeface="Arial"/>
                <a:cs typeface="Arial"/>
              </a:rPr>
              <a:t>FIGURE</a:t>
            </a:r>
            <a:r>
              <a:rPr sz="1200" b="1" spc="-75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006666"/>
                </a:solidFill>
                <a:latin typeface="Arial"/>
                <a:cs typeface="Arial"/>
              </a:rPr>
              <a:t>9.3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20" dirty="0"/>
              <a:t>9–11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4662" y="247650"/>
            <a:ext cx="8270240" cy="855344"/>
            <a:chOff x="474662" y="247650"/>
            <a:chExt cx="8270240" cy="85534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686" y="324613"/>
              <a:ext cx="8193024" cy="7680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012" y="254000"/>
              <a:ext cx="8182038" cy="7573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1012" y="254000"/>
              <a:ext cx="8182609" cy="757555"/>
            </a:xfrm>
            <a:custGeom>
              <a:avLst/>
              <a:gdLst/>
              <a:ahLst/>
              <a:cxnLst/>
              <a:rect l="l" t="t" r="r" b="b"/>
              <a:pathLst>
                <a:path w="8182609" h="757555">
                  <a:moveTo>
                    <a:pt x="0" y="126237"/>
                  </a:moveTo>
                  <a:lnTo>
                    <a:pt x="9917" y="77098"/>
                  </a:lnTo>
                  <a:lnTo>
                    <a:pt x="36964" y="36972"/>
                  </a:lnTo>
                  <a:lnTo>
                    <a:pt x="77082" y="9919"/>
                  </a:lnTo>
                  <a:lnTo>
                    <a:pt x="126212" y="0"/>
                  </a:lnTo>
                  <a:lnTo>
                    <a:pt x="8055804" y="0"/>
                  </a:lnTo>
                  <a:lnTo>
                    <a:pt x="8104944" y="9919"/>
                  </a:lnTo>
                  <a:lnTo>
                    <a:pt x="8145074" y="36972"/>
                  </a:lnTo>
                  <a:lnTo>
                    <a:pt x="8172124" y="77098"/>
                  </a:lnTo>
                  <a:lnTo>
                    <a:pt x="8182044" y="126237"/>
                  </a:lnTo>
                  <a:lnTo>
                    <a:pt x="8182044" y="631063"/>
                  </a:lnTo>
                  <a:lnTo>
                    <a:pt x="8172124" y="680202"/>
                  </a:lnTo>
                  <a:lnTo>
                    <a:pt x="8145074" y="720328"/>
                  </a:lnTo>
                  <a:lnTo>
                    <a:pt x="8104944" y="747381"/>
                  </a:lnTo>
                  <a:lnTo>
                    <a:pt x="8055804" y="757301"/>
                  </a:lnTo>
                  <a:lnTo>
                    <a:pt x="126212" y="757301"/>
                  </a:lnTo>
                  <a:lnTo>
                    <a:pt x="77082" y="747381"/>
                  </a:lnTo>
                  <a:lnTo>
                    <a:pt x="36964" y="720328"/>
                  </a:lnTo>
                  <a:lnTo>
                    <a:pt x="9917" y="680202"/>
                  </a:lnTo>
                  <a:lnTo>
                    <a:pt x="0" y="631063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608" y="314706"/>
              <a:ext cx="1200150" cy="7879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6889" y="314706"/>
              <a:ext cx="665988" cy="7879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5010" y="314706"/>
              <a:ext cx="2844545" cy="7879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1688" y="314706"/>
              <a:ext cx="586738" cy="7879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80559" y="314706"/>
              <a:ext cx="3636264" cy="78790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>
              <a:lnSpc>
                <a:spcPct val="100000"/>
              </a:lnSpc>
              <a:spcBef>
                <a:spcPts val="100"/>
              </a:spcBef>
            </a:pPr>
            <a:r>
              <a:rPr dirty="0"/>
              <a:t>Cost–Duration</a:t>
            </a:r>
            <a:r>
              <a:rPr spc="-65" dirty="0"/>
              <a:t> </a:t>
            </a:r>
            <a:r>
              <a:rPr spc="-20" dirty="0"/>
              <a:t>Trade-</a:t>
            </a:r>
            <a:r>
              <a:rPr dirty="0"/>
              <a:t>off</a:t>
            </a:r>
            <a:r>
              <a:rPr spc="-70" dirty="0"/>
              <a:t> </a:t>
            </a:r>
            <a:r>
              <a:rPr dirty="0"/>
              <a:t>Example</a:t>
            </a:r>
            <a:r>
              <a:rPr spc="-90" dirty="0"/>
              <a:t> </a:t>
            </a:r>
            <a:r>
              <a:rPr spc="-10" dirty="0"/>
              <a:t>(cont’d)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625319" y="1325499"/>
            <a:ext cx="8061959" cy="4837430"/>
            <a:chOff x="625319" y="1325499"/>
            <a:chExt cx="8061959" cy="483743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5319" y="1325499"/>
              <a:ext cx="5043579" cy="2590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24300" y="3886200"/>
              <a:ext cx="4762500" cy="227647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149083" y="6191963"/>
            <a:ext cx="1447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666"/>
                </a:solidFill>
                <a:latin typeface="Arial"/>
                <a:cs typeface="Arial"/>
              </a:rPr>
              <a:t>FIGURE</a:t>
            </a:r>
            <a:r>
              <a:rPr sz="1200" b="1" spc="-3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6666"/>
                </a:solidFill>
                <a:latin typeface="Arial"/>
                <a:cs typeface="Arial"/>
              </a:rPr>
              <a:t>9.3</a:t>
            </a:r>
            <a:r>
              <a:rPr sz="1200" b="1" spc="-8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6666"/>
                </a:solidFill>
                <a:latin typeface="Arial"/>
                <a:cs typeface="Arial"/>
              </a:rPr>
              <a:t>(cont’d)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20" dirty="0"/>
              <a:t>9–12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1250" y="3790886"/>
            <a:ext cx="5208524" cy="267817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7362" y="260350"/>
            <a:ext cx="8244840" cy="855344"/>
            <a:chOff x="487362" y="260350"/>
            <a:chExt cx="8244840" cy="85534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640" y="337567"/>
              <a:ext cx="8167116" cy="7680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712" y="266700"/>
              <a:ext cx="8156638" cy="7573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3712" y="266700"/>
              <a:ext cx="8157209" cy="757555"/>
            </a:xfrm>
            <a:custGeom>
              <a:avLst/>
              <a:gdLst/>
              <a:ahLst/>
              <a:cxnLst/>
              <a:rect l="l" t="t" r="r" b="b"/>
              <a:pathLst>
                <a:path w="8157209" h="757555">
                  <a:moveTo>
                    <a:pt x="0" y="126237"/>
                  </a:moveTo>
                  <a:lnTo>
                    <a:pt x="9917" y="77098"/>
                  </a:lnTo>
                  <a:lnTo>
                    <a:pt x="36964" y="36972"/>
                  </a:lnTo>
                  <a:lnTo>
                    <a:pt x="77082" y="9919"/>
                  </a:lnTo>
                  <a:lnTo>
                    <a:pt x="126212" y="0"/>
                  </a:lnTo>
                  <a:lnTo>
                    <a:pt x="8030404" y="0"/>
                  </a:lnTo>
                  <a:lnTo>
                    <a:pt x="8079544" y="9919"/>
                  </a:lnTo>
                  <a:lnTo>
                    <a:pt x="8119664" y="36972"/>
                  </a:lnTo>
                  <a:lnTo>
                    <a:pt x="8146724" y="77098"/>
                  </a:lnTo>
                  <a:lnTo>
                    <a:pt x="8156644" y="126237"/>
                  </a:lnTo>
                  <a:lnTo>
                    <a:pt x="8156644" y="631063"/>
                  </a:lnTo>
                  <a:lnTo>
                    <a:pt x="8146724" y="680202"/>
                  </a:lnTo>
                  <a:lnTo>
                    <a:pt x="8119664" y="720328"/>
                  </a:lnTo>
                  <a:lnTo>
                    <a:pt x="8079544" y="747381"/>
                  </a:lnTo>
                  <a:lnTo>
                    <a:pt x="8030404" y="757301"/>
                  </a:lnTo>
                  <a:lnTo>
                    <a:pt x="126212" y="757301"/>
                  </a:lnTo>
                  <a:lnTo>
                    <a:pt x="77082" y="747381"/>
                  </a:lnTo>
                  <a:lnTo>
                    <a:pt x="36964" y="720328"/>
                  </a:lnTo>
                  <a:lnTo>
                    <a:pt x="9917" y="680202"/>
                  </a:lnTo>
                  <a:lnTo>
                    <a:pt x="0" y="631063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608" y="327660"/>
              <a:ext cx="1200150" cy="7879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6889" y="327660"/>
              <a:ext cx="665988" cy="7879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5010" y="327660"/>
              <a:ext cx="2844545" cy="7879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1688" y="327660"/>
              <a:ext cx="586738" cy="7879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80559" y="327660"/>
              <a:ext cx="3636264" cy="787908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>
              <a:lnSpc>
                <a:spcPct val="100000"/>
              </a:lnSpc>
              <a:spcBef>
                <a:spcPts val="100"/>
              </a:spcBef>
            </a:pPr>
            <a:r>
              <a:rPr dirty="0"/>
              <a:t>Cost–Duration</a:t>
            </a:r>
            <a:r>
              <a:rPr spc="-65" dirty="0"/>
              <a:t> </a:t>
            </a:r>
            <a:r>
              <a:rPr spc="-20" dirty="0"/>
              <a:t>Trade-</a:t>
            </a:r>
            <a:r>
              <a:rPr dirty="0"/>
              <a:t>off</a:t>
            </a:r>
            <a:r>
              <a:rPr spc="-70" dirty="0"/>
              <a:t> </a:t>
            </a:r>
            <a:r>
              <a:rPr dirty="0"/>
              <a:t>Example</a:t>
            </a:r>
            <a:r>
              <a:rPr spc="-90" dirty="0"/>
              <a:t> </a:t>
            </a:r>
            <a:r>
              <a:rPr spc="-10" dirty="0"/>
              <a:t>(cont’d)</a:t>
            </a: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52675" y="1235075"/>
            <a:ext cx="4999441" cy="243205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750302" y="6206400"/>
            <a:ext cx="84518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spc="-10" dirty="0">
                <a:solidFill>
                  <a:srgbClr val="006666"/>
                </a:solidFill>
                <a:latin typeface="Arial"/>
                <a:cs typeface="Arial"/>
              </a:rPr>
              <a:t>FIGURE</a:t>
            </a:r>
            <a:r>
              <a:rPr sz="1200" b="1" spc="-6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006666"/>
                </a:solidFill>
                <a:latin typeface="Arial"/>
                <a:cs typeface="Arial"/>
              </a:rPr>
              <a:t>9.4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5426" y="6549719"/>
            <a:ext cx="27940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spc="-20" dirty="0">
                <a:latin typeface="Times New Roman"/>
                <a:cs typeface="Times New Roman"/>
              </a:rPr>
              <a:t>9–13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362" y="260350"/>
            <a:ext cx="8244840" cy="855344"/>
            <a:chOff x="487362" y="260350"/>
            <a:chExt cx="8244840" cy="85534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4608" y="327660"/>
              <a:ext cx="1200150" cy="7879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6889" y="327660"/>
              <a:ext cx="665988" cy="7879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5010" y="327660"/>
              <a:ext cx="2844545" cy="7879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1688" y="327660"/>
              <a:ext cx="586738" cy="7879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0559" y="327660"/>
              <a:ext cx="3636264" cy="78790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>
              <a:lnSpc>
                <a:spcPct val="100000"/>
              </a:lnSpc>
              <a:spcBef>
                <a:spcPts val="100"/>
              </a:spcBef>
            </a:pPr>
            <a:r>
              <a:rPr dirty="0"/>
              <a:t>Cost–Duration</a:t>
            </a:r>
            <a:r>
              <a:rPr spc="-65" dirty="0"/>
              <a:t> </a:t>
            </a:r>
            <a:r>
              <a:rPr spc="-20" dirty="0"/>
              <a:t>Trade-</a:t>
            </a:r>
            <a:r>
              <a:rPr dirty="0"/>
              <a:t>off</a:t>
            </a:r>
            <a:r>
              <a:rPr spc="-70" dirty="0"/>
              <a:t> </a:t>
            </a:r>
            <a:r>
              <a:rPr dirty="0"/>
              <a:t>Example</a:t>
            </a:r>
            <a:r>
              <a:rPr spc="-90" dirty="0"/>
              <a:t> </a:t>
            </a:r>
            <a:r>
              <a:rPr spc="-10" dirty="0"/>
              <a:t>(cont’d)</a:t>
            </a: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54225" y="1857375"/>
            <a:ext cx="6035675" cy="29813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149083" y="6206400"/>
            <a:ext cx="14471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dirty="0">
                <a:solidFill>
                  <a:srgbClr val="006666"/>
                </a:solidFill>
                <a:latin typeface="Arial"/>
                <a:cs typeface="Arial"/>
              </a:rPr>
              <a:t>FIGURE</a:t>
            </a:r>
            <a:r>
              <a:rPr sz="1200" b="1" spc="-3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6666"/>
                </a:solidFill>
                <a:latin typeface="Arial"/>
                <a:cs typeface="Arial"/>
              </a:rPr>
              <a:t>9.4</a:t>
            </a:r>
            <a:r>
              <a:rPr sz="1200" b="1" spc="-8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6666"/>
                </a:solidFill>
                <a:latin typeface="Arial"/>
                <a:cs typeface="Arial"/>
              </a:rPr>
              <a:t>(cont’d)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15426" y="6549719"/>
            <a:ext cx="27940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spc="-20" dirty="0">
                <a:latin typeface="Times New Roman"/>
                <a:cs typeface="Times New Roman"/>
              </a:rPr>
              <a:t>9–14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5979" y="327660"/>
            <a:ext cx="4919472" cy="7879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3389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  <a:r>
              <a:rPr spc="-45" dirty="0"/>
              <a:t> </a:t>
            </a:r>
            <a:r>
              <a:rPr dirty="0"/>
              <a:t>Costs</a:t>
            </a:r>
            <a:r>
              <a:rPr spc="-45" dirty="0"/>
              <a:t> </a:t>
            </a:r>
            <a:r>
              <a:rPr dirty="0"/>
              <a:t>by</a:t>
            </a:r>
            <a:r>
              <a:rPr spc="-120" dirty="0"/>
              <a:t> </a:t>
            </a:r>
            <a:r>
              <a:rPr spc="-10" dirty="0"/>
              <a:t>Duration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8756" y="1694601"/>
            <a:ext cx="5077256" cy="24229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51064" y="6206400"/>
            <a:ext cx="84455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spc="-10" dirty="0">
                <a:solidFill>
                  <a:srgbClr val="006666"/>
                </a:solidFill>
                <a:latin typeface="Arial"/>
                <a:cs typeface="Arial"/>
              </a:rPr>
              <a:t>FIGURE</a:t>
            </a:r>
            <a:r>
              <a:rPr sz="1200" b="1" spc="-75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006666"/>
                </a:solidFill>
                <a:latin typeface="Arial"/>
                <a:cs typeface="Arial"/>
              </a:rPr>
              <a:t>9.5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15426" y="6549719"/>
            <a:ext cx="27940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spc="-20" dirty="0">
                <a:latin typeface="Times New Roman"/>
                <a:cs typeface="Times New Roman"/>
              </a:rPr>
              <a:t>9–15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362" y="260350"/>
            <a:ext cx="8244840" cy="855344"/>
            <a:chOff x="487362" y="260350"/>
            <a:chExt cx="8244840" cy="85534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5782" y="327660"/>
              <a:ext cx="2406396" cy="7879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4309" y="327660"/>
              <a:ext cx="665988" cy="7879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2429" y="327660"/>
              <a:ext cx="2903981" cy="78790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064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30" dirty="0"/>
              <a:t> </a:t>
            </a:r>
            <a:r>
              <a:rPr spc="-10" dirty="0"/>
              <a:t>Cost–Duration</a:t>
            </a:r>
            <a:r>
              <a:rPr spc="-100" dirty="0"/>
              <a:t> </a:t>
            </a:r>
            <a:r>
              <a:rPr spc="-10" dirty="0"/>
              <a:t>Graph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1576" y="1325562"/>
            <a:ext cx="5281549" cy="51130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751064" y="6206400"/>
            <a:ext cx="84455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spc="-10" dirty="0">
                <a:solidFill>
                  <a:srgbClr val="006666"/>
                </a:solidFill>
                <a:latin typeface="Arial"/>
                <a:cs typeface="Arial"/>
              </a:rPr>
              <a:t>FIGURE</a:t>
            </a:r>
            <a:r>
              <a:rPr sz="1200" b="1" spc="-75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006666"/>
                </a:solidFill>
                <a:latin typeface="Arial"/>
                <a:cs typeface="Arial"/>
              </a:rPr>
              <a:t>9.6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15426" y="6549719"/>
            <a:ext cx="27940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spc="-20" dirty="0">
                <a:latin typeface="Times New Roman"/>
                <a:cs typeface="Times New Roman"/>
              </a:rPr>
              <a:t>9–16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8950" y="257175"/>
            <a:ext cx="8241665" cy="952500"/>
            <a:chOff x="488950" y="257175"/>
            <a:chExt cx="8241665" cy="952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263525"/>
              <a:ext cx="8153400" cy="8239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5300" y="263525"/>
              <a:ext cx="8153400" cy="824230"/>
            </a:xfrm>
            <a:custGeom>
              <a:avLst/>
              <a:gdLst/>
              <a:ahLst/>
              <a:cxnLst/>
              <a:rect l="l" t="t" r="r" b="b"/>
              <a:pathLst>
                <a:path w="8153400" h="824230">
                  <a:moveTo>
                    <a:pt x="0" y="137287"/>
                  </a:moveTo>
                  <a:lnTo>
                    <a:pt x="7000" y="93894"/>
                  </a:lnTo>
                  <a:lnTo>
                    <a:pt x="26495" y="56208"/>
                  </a:lnTo>
                  <a:lnTo>
                    <a:pt x="56221" y="26489"/>
                  </a:lnTo>
                  <a:lnTo>
                    <a:pt x="93919" y="6999"/>
                  </a:lnTo>
                  <a:lnTo>
                    <a:pt x="137325" y="0"/>
                  </a:lnTo>
                  <a:lnTo>
                    <a:pt x="8016114" y="0"/>
                  </a:lnTo>
                  <a:lnTo>
                    <a:pt x="8059504" y="6999"/>
                  </a:lnTo>
                  <a:lnTo>
                    <a:pt x="8097194" y="26489"/>
                  </a:lnTo>
                  <a:lnTo>
                    <a:pt x="8126914" y="56208"/>
                  </a:lnTo>
                  <a:lnTo>
                    <a:pt x="8146404" y="93894"/>
                  </a:lnTo>
                  <a:lnTo>
                    <a:pt x="8153404" y="137287"/>
                  </a:lnTo>
                  <a:lnTo>
                    <a:pt x="8153404" y="686562"/>
                  </a:lnTo>
                  <a:lnTo>
                    <a:pt x="8146404" y="729967"/>
                  </a:lnTo>
                  <a:lnTo>
                    <a:pt x="8126914" y="767685"/>
                  </a:lnTo>
                  <a:lnTo>
                    <a:pt x="8097194" y="797442"/>
                  </a:lnTo>
                  <a:lnTo>
                    <a:pt x="8059504" y="816963"/>
                  </a:lnTo>
                  <a:lnTo>
                    <a:pt x="8016114" y="823976"/>
                  </a:lnTo>
                  <a:lnTo>
                    <a:pt x="137325" y="823976"/>
                  </a:lnTo>
                  <a:lnTo>
                    <a:pt x="93919" y="816963"/>
                  </a:lnTo>
                  <a:lnTo>
                    <a:pt x="56221" y="797442"/>
                  </a:lnTo>
                  <a:lnTo>
                    <a:pt x="26495" y="767685"/>
                  </a:lnTo>
                  <a:lnTo>
                    <a:pt x="7000" y="729967"/>
                  </a:lnTo>
                  <a:lnTo>
                    <a:pt x="0" y="686562"/>
                  </a:lnTo>
                  <a:lnTo>
                    <a:pt x="0" y="137287"/>
                  </a:lnTo>
                  <a:close/>
                </a:path>
              </a:pathLst>
            </a:custGeom>
            <a:ln w="127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997" y="311658"/>
              <a:ext cx="7681722" cy="89763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Rationale</a:t>
            </a:r>
            <a:r>
              <a:rPr sz="3200" spc="-80" dirty="0"/>
              <a:t> </a:t>
            </a:r>
            <a:r>
              <a:rPr sz="3200" dirty="0"/>
              <a:t>for</a:t>
            </a:r>
            <a:r>
              <a:rPr sz="3200" spc="-65" dirty="0"/>
              <a:t> </a:t>
            </a:r>
            <a:r>
              <a:rPr sz="3200" dirty="0"/>
              <a:t>Reducing</a:t>
            </a:r>
            <a:r>
              <a:rPr sz="3200" spc="-70" dirty="0"/>
              <a:t> </a:t>
            </a:r>
            <a:r>
              <a:rPr sz="3200" dirty="0"/>
              <a:t>Project</a:t>
            </a:r>
            <a:r>
              <a:rPr sz="3200" spc="-55" dirty="0"/>
              <a:t> </a:t>
            </a:r>
            <a:r>
              <a:rPr sz="3200" spc="-10" dirty="0"/>
              <a:t>Duration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215900" y="1319021"/>
            <a:ext cx="8679180" cy="539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 indent="-221615">
              <a:lnSpc>
                <a:spcPts val="2130"/>
              </a:lnSpc>
              <a:spcBef>
                <a:spcPts val="100"/>
              </a:spcBef>
              <a:buChar char="•"/>
              <a:tabLst>
                <a:tab pos="247015" algn="l"/>
              </a:tabLst>
            </a:pPr>
            <a:r>
              <a:rPr sz="1800" dirty="0">
                <a:solidFill>
                  <a:srgbClr val="336699"/>
                </a:solidFill>
                <a:latin typeface="Arial"/>
                <a:cs typeface="Arial"/>
              </a:rPr>
              <a:t>Time</a:t>
            </a:r>
            <a:r>
              <a:rPr sz="1800" spc="-5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6699"/>
                </a:solidFill>
                <a:latin typeface="Arial"/>
                <a:cs typeface="Arial"/>
              </a:rPr>
              <a:t>Is</a:t>
            </a:r>
            <a:r>
              <a:rPr sz="1800" spc="-3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6699"/>
                </a:solidFill>
                <a:latin typeface="Arial"/>
                <a:cs typeface="Arial"/>
              </a:rPr>
              <a:t>Money:</a:t>
            </a:r>
            <a:r>
              <a:rPr sz="1800" spc="-3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6699"/>
                </a:solidFill>
                <a:latin typeface="Arial"/>
                <a:cs typeface="Arial"/>
              </a:rPr>
              <a:t>Cost-</a:t>
            </a:r>
            <a:r>
              <a:rPr sz="1800" spc="-25" dirty="0">
                <a:solidFill>
                  <a:srgbClr val="336699"/>
                </a:solidFill>
                <a:latin typeface="Arial"/>
                <a:cs typeface="Arial"/>
              </a:rPr>
              <a:t>Time</a:t>
            </a:r>
            <a:r>
              <a:rPr sz="1800" spc="-10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6699"/>
                </a:solidFill>
                <a:latin typeface="Arial"/>
                <a:cs typeface="Arial"/>
              </a:rPr>
              <a:t>Tradeoffs</a:t>
            </a:r>
            <a:endParaRPr sz="1800">
              <a:latin typeface="Arial"/>
              <a:cs typeface="Arial"/>
            </a:endParaRPr>
          </a:p>
          <a:p>
            <a:pPr marL="201295" indent="-188595">
              <a:lnSpc>
                <a:spcPts val="2130"/>
              </a:lnSpc>
              <a:buChar char="–"/>
              <a:tabLst>
                <a:tab pos="201295" algn="l"/>
              </a:tabLst>
            </a:pP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There</a:t>
            </a:r>
            <a:r>
              <a:rPr sz="1800" spc="4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are</a:t>
            </a:r>
            <a:r>
              <a:rPr sz="1800" spc="4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always</a:t>
            </a:r>
            <a:r>
              <a:rPr sz="1800" spc="4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cost-time</a:t>
            </a:r>
            <a:r>
              <a:rPr sz="1800" spc="4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trade-offs</a:t>
            </a:r>
            <a:r>
              <a:rPr sz="1800" spc="4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in</a:t>
            </a:r>
            <a:r>
              <a:rPr sz="1800" spc="4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project</a:t>
            </a:r>
            <a:r>
              <a:rPr sz="1800" spc="4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990033"/>
                </a:solidFill>
                <a:latin typeface="Arial"/>
                <a:cs typeface="Arial"/>
              </a:rPr>
              <a:t>management.</a:t>
            </a:r>
            <a:endParaRPr sz="1800">
              <a:latin typeface="Arial"/>
              <a:cs typeface="Arial"/>
            </a:endParaRPr>
          </a:p>
          <a:p>
            <a:pPr marL="755650" marR="363855" lvl="1" indent="-285750">
              <a:lnSpc>
                <a:spcPts val="2200"/>
              </a:lnSpc>
              <a:spcBef>
                <a:spcPts val="80"/>
              </a:spcBef>
              <a:buFont typeface="Arial"/>
              <a:buChar char="•"/>
              <a:tabLst>
                <a:tab pos="755650" algn="l"/>
              </a:tabLst>
            </a:pPr>
            <a:r>
              <a:rPr sz="1800" spc="-10" dirty="0">
                <a:latin typeface="Tahoma"/>
                <a:cs typeface="Tahoma"/>
              </a:rPr>
              <a:t>You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can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completing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project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early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by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hiring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more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workers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or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running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extra shifts.</a:t>
            </a:r>
            <a:endParaRPr sz="1800">
              <a:latin typeface="Tahoma"/>
              <a:cs typeface="Tahoma"/>
            </a:endParaRPr>
          </a:p>
          <a:p>
            <a:pPr marL="755015" lvl="1" indent="-285115">
              <a:lnSpc>
                <a:spcPts val="2020"/>
              </a:lnSpc>
              <a:buFont typeface="Arial"/>
              <a:buChar char="•"/>
              <a:tabLst>
                <a:tab pos="755015" algn="l"/>
              </a:tabLst>
            </a:pPr>
            <a:r>
              <a:rPr sz="1800" dirty="0">
                <a:latin typeface="Tahoma"/>
                <a:cs typeface="Tahoma"/>
              </a:rPr>
              <a:t>There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are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often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penalties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if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projects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extend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beyond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some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specific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date,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marL="75565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Tahoma"/>
                <a:cs typeface="Tahoma"/>
              </a:rPr>
              <a:t>bonus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may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provided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for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early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completion.</a:t>
            </a:r>
            <a:endParaRPr sz="1800">
              <a:latin typeface="Tahoma"/>
              <a:cs typeface="Tahoma"/>
            </a:endParaRPr>
          </a:p>
          <a:p>
            <a:pPr marL="503555" indent="-141605">
              <a:lnSpc>
                <a:spcPct val="100000"/>
              </a:lnSpc>
              <a:spcBef>
                <a:spcPts val="640"/>
              </a:spcBef>
              <a:buChar char="-"/>
              <a:tabLst>
                <a:tab pos="503555" algn="l"/>
              </a:tabLst>
            </a:pP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Reducing</a:t>
            </a:r>
            <a:r>
              <a:rPr sz="1800" spc="-1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time</a:t>
            </a:r>
            <a:r>
              <a:rPr sz="1800" spc="-3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a</a:t>
            </a:r>
            <a:r>
              <a:rPr sz="1800" spc="-4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critical</a:t>
            </a:r>
            <a:r>
              <a:rPr sz="1800" spc="-3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activity</a:t>
            </a:r>
            <a:r>
              <a:rPr sz="1800" spc="-3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usually</a:t>
            </a:r>
            <a:r>
              <a:rPr sz="1800" spc="-4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incurs</a:t>
            </a:r>
            <a:r>
              <a:rPr sz="1800" spc="42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additional</a:t>
            </a:r>
            <a:r>
              <a:rPr sz="1800" spc="-4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direct</a:t>
            </a:r>
            <a:r>
              <a:rPr sz="1800" spc="-4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990033"/>
                </a:solidFill>
                <a:latin typeface="Arial"/>
                <a:cs typeface="Arial"/>
              </a:rPr>
              <a:t>costs.</a:t>
            </a:r>
            <a:endParaRPr sz="1800">
              <a:latin typeface="Arial"/>
              <a:cs typeface="Arial"/>
            </a:endParaRPr>
          </a:p>
          <a:p>
            <a:pPr marL="934719" marR="485140" lvl="1" indent="-173990">
              <a:lnSpc>
                <a:spcPct val="101899"/>
              </a:lnSpc>
              <a:spcBef>
                <a:spcPts val="695"/>
              </a:spcBef>
              <a:buChar char="•"/>
              <a:tabLst>
                <a:tab pos="934719" algn="l"/>
                <a:tab pos="7150734" algn="l"/>
              </a:tabLst>
            </a:pPr>
            <a:r>
              <a:rPr sz="1800" spc="-30" dirty="0">
                <a:latin typeface="Tahoma"/>
                <a:cs typeface="Tahoma"/>
              </a:rPr>
              <a:t>Cost-</a:t>
            </a:r>
            <a:r>
              <a:rPr sz="1800" dirty="0">
                <a:latin typeface="Tahoma"/>
                <a:cs typeface="Tahoma"/>
              </a:rPr>
              <a:t>time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solutions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focus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on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reducing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(crashing)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activities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on</a:t>
            </a:r>
            <a:r>
              <a:rPr sz="1800" dirty="0">
                <a:latin typeface="Tahoma"/>
                <a:cs typeface="Tahoma"/>
              </a:rPr>
              <a:t>	the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critical </a:t>
            </a:r>
            <a:r>
              <a:rPr sz="1800" dirty="0">
                <a:latin typeface="Tahoma"/>
                <a:cs typeface="Tahoma"/>
              </a:rPr>
              <a:t>path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shorten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overall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duration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project.</a:t>
            </a:r>
            <a:endParaRPr sz="1800">
              <a:latin typeface="Tahoma"/>
              <a:cs typeface="Tahoma"/>
            </a:endParaRPr>
          </a:p>
          <a:p>
            <a:pPr marL="361950">
              <a:lnSpc>
                <a:spcPct val="100000"/>
              </a:lnSpc>
              <a:spcBef>
                <a:spcPts val="640"/>
              </a:spcBef>
            </a:pP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–Reasons</a:t>
            </a:r>
            <a:r>
              <a:rPr sz="1800" spc="-1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for</a:t>
            </a:r>
            <a:r>
              <a:rPr sz="1800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imposed</a:t>
            </a:r>
            <a:r>
              <a:rPr sz="1800" spc="-3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project</a:t>
            </a:r>
            <a:r>
              <a:rPr sz="1800" spc="-3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90033"/>
                </a:solidFill>
                <a:latin typeface="Arial"/>
                <a:cs typeface="Arial"/>
              </a:rPr>
              <a:t>duration</a:t>
            </a:r>
            <a:r>
              <a:rPr sz="1800" spc="4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990033"/>
                </a:solidFill>
                <a:latin typeface="Arial"/>
                <a:cs typeface="Arial"/>
              </a:rPr>
              <a:t>dates:</a:t>
            </a:r>
            <a:endParaRPr sz="1800">
              <a:latin typeface="Arial"/>
              <a:cs typeface="Arial"/>
            </a:endParaRPr>
          </a:p>
          <a:p>
            <a:pPr marL="934719" lvl="1" indent="-173990">
              <a:lnSpc>
                <a:spcPct val="100000"/>
              </a:lnSpc>
              <a:spcBef>
                <a:spcPts val="740"/>
              </a:spcBef>
              <a:buChar char="•"/>
              <a:tabLst>
                <a:tab pos="934719" algn="l"/>
              </a:tabLst>
            </a:pPr>
            <a:r>
              <a:rPr sz="1800" spc="-20" dirty="0">
                <a:latin typeface="Tahoma"/>
                <a:cs typeface="Tahoma"/>
              </a:rPr>
              <a:t>Time-</a:t>
            </a:r>
            <a:r>
              <a:rPr sz="1800" spc="-10" dirty="0">
                <a:latin typeface="Tahoma"/>
                <a:cs typeface="Tahoma"/>
              </a:rPr>
              <a:t>to-</a:t>
            </a:r>
            <a:r>
              <a:rPr sz="1800" dirty="0">
                <a:latin typeface="Tahoma"/>
                <a:cs typeface="Tahoma"/>
              </a:rPr>
              <a:t>market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pressures</a:t>
            </a:r>
            <a:endParaRPr sz="1800">
              <a:latin typeface="Tahoma"/>
              <a:cs typeface="Tahoma"/>
            </a:endParaRPr>
          </a:p>
          <a:p>
            <a:pPr marL="934719" lvl="1" indent="-173990">
              <a:lnSpc>
                <a:spcPct val="100000"/>
              </a:lnSpc>
              <a:spcBef>
                <a:spcPts val="640"/>
              </a:spcBef>
              <a:buChar char="•"/>
              <a:tabLst>
                <a:tab pos="934719" algn="l"/>
              </a:tabLst>
            </a:pPr>
            <a:r>
              <a:rPr sz="1800" spc="-10" dirty="0">
                <a:latin typeface="Tahoma"/>
                <a:cs typeface="Tahoma"/>
              </a:rPr>
              <a:t>Unforeseen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delays</a:t>
            </a:r>
            <a:endParaRPr sz="1800">
              <a:latin typeface="Tahoma"/>
              <a:cs typeface="Tahoma"/>
            </a:endParaRPr>
          </a:p>
          <a:p>
            <a:pPr marL="934719" lvl="1" indent="-173990">
              <a:lnSpc>
                <a:spcPct val="100000"/>
              </a:lnSpc>
              <a:spcBef>
                <a:spcPts val="540"/>
              </a:spcBef>
              <a:buChar char="•"/>
              <a:tabLst>
                <a:tab pos="934719" algn="l"/>
              </a:tabLst>
            </a:pPr>
            <a:r>
              <a:rPr sz="1800" spc="-10" dirty="0">
                <a:latin typeface="Tahoma"/>
                <a:cs typeface="Tahoma"/>
              </a:rPr>
              <a:t>Incentive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contracts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(bonuses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for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early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completion)</a:t>
            </a:r>
            <a:endParaRPr sz="1800">
              <a:latin typeface="Tahoma"/>
              <a:cs typeface="Tahoma"/>
            </a:endParaRPr>
          </a:p>
          <a:p>
            <a:pPr marL="934719" lvl="1" indent="-173990">
              <a:lnSpc>
                <a:spcPct val="100000"/>
              </a:lnSpc>
              <a:spcBef>
                <a:spcPts val="640"/>
              </a:spcBef>
              <a:buChar char="•"/>
              <a:tabLst>
                <a:tab pos="934719" algn="l"/>
              </a:tabLst>
            </a:pPr>
            <a:r>
              <a:rPr sz="1800" dirty="0">
                <a:latin typeface="Tahoma"/>
                <a:cs typeface="Tahoma"/>
              </a:rPr>
              <a:t>Imposed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deadlines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contract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commitments</a:t>
            </a:r>
            <a:endParaRPr sz="1800">
              <a:latin typeface="Tahoma"/>
              <a:cs typeface="Tahoma"/>
            </a:endParaRPr>
          </a:p>
          <a:p>
            <a:pPr marL="934719" lvl="1" indent="-173990">
              <a:lnSpc>
                <a:spcPct val="100000"/>
              </a:lnSpc>
              <a:spcBef>
                <a:spcPts val="540"/>
              </a:spcBef>
              <a:buChar char="•"/>
              <a:tabLst>
                <a:tab pos="934719" algn="l"/>
              </a:tabLst>
            </a:pPr>
            <a:r>
              <a:rPr sz="1800" dirty="0">
                <a:latin typeface="Tahoma"/>
                <a:cs typeface="Tahoma"/>
              </a:rPr>
              <a:t>Overhead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public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goodwill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costs</a:t>
            </a:r>
            <a:endParaRPr sz="1800">
              <a:latin typeface="Tahoma"/>
              <a:cs typeface="Tahoma"/>
            </a:endParaRPr>
          </a:p>
          <a:p>
            <a:pPr marL="934719" lvl="1" indent="-173990">
              <a:lnSpc>
                <a:spcPct val="100000"/>
              </a:lnSpc>
              <a:spcBef>
                <a:spcPts val="640"/>
              </a:spcBef>
              <a:buChar char="•"/>
              <a:tabLst>
                <a:tab pos="934719" algn="l"/>
              </a:tabLst>
            </a:pPr>
            <a:r>
              <a:rPr sz="1800" dirty="0">
                <a:latin typeface="Tahoma"/>
                <a:cs typeface="Tahoma"/>
              </a:rPr>
              <a:t>Pressure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move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resources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other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projects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000" spc="-25" dirty="0">
                <a:latin typeface="Times New Roman"/>
                <a:cs typeface="Times New Roman"/>
              </a:rPr>
              <a:t>9–2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8950" y="257175"/>
            <a:ext cx="8241665" cy="952500"/>
            <a:chOff x="488950" y="257175"/>
            <a:chExt cx="8241665" cy="952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263525"/>
              <a:ext cx="8153400" cy="8239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5300" y="263525"/>
              <a:ext cx="8153400" cy="824230"/>
            </a:xfrm>
            <a:custGeom>
              <a:avLst/>
              <a:gdLst/>
              <a:ahLst/>
              <a:cxnLst/>
              <a:rect l="l" t="t" r="r" b="b"/>
              <a:pathLst>
                <a:path w="8153400" h="824230">
                  <a:moveTo>
                    <a:pt x="0" y="137287"/>
                  </a:moveTo>
                  <a:lnTo>
                    <a:pt x="7000" y="93894"/>
                  </a:lnTo>
                  <a:lnTo>
                    <a:pt x="26495" y="56208"/>
                  </a:lnTo>
                  <a:lnTo>
                    <a:pt x="56221" y="26489"/>
                  </a:lnTo>
                  <a:lnTo>
                    <a:pt x="93919" y="6999"/>
                  </a:lnTo>
                  <a:lnTo>
                    <a:pt x="137325" y="0"/>
                  </a:lnTo>
                  <a:lnTo>
                    <a:pt x="8016114" y="0"/>
                  </a:lnTo>
                  <a:lnTo>
                    <a:pt x="8059504" y="6999"/>
                  </a:lnTo>
                  <a:lnTo>
                    <a:pt x="8097194" y="26489"/>
                  </a:lnTo>
                  <a:lnTo>
                    <a:pt x="8126914" y="56208"/>
                  </a:lnTo>
                  <a:lnTo>
                    <a:pt x="8146404" y="93894"/>
                  </a:lnTo>
                  <a:lnTo>
                    <a:pt x="8153404" y="137287"/>
                  </a:lnTo>
                  <a:lnTo>
                    <a:pt x="8153404" y="686562"/>
                  </a:lnTo>
                  <a:lnTo>
                    <a:pt x="8146404" y="729967"/>
                  </a:lnTo>
                  <a:lnTo>
                    <a:pt x="8126914" y="767685"/>
                  </a:lnTo>
                  <a:lnTo>
                    <a:pt x="8097194" y="797442"/>
                  </a:lnTo>
                  <a:lnTo>
                    <a:pt x="8059504" y="816963"/>
                  </a:lnTo>
                  <a:lnTo>
                    <a:pt x="8016114" y="823976"/>
                  </a:lnTo>
                  <a:lnTo>
                    <a:pt x="137325" y="823976"/>
                  </a:lnTo>
                  <a:lnTo>
                    <a:pt x="93919" y="816963"/>
                  </a:lnTo>
                  <a:lnTo>
                    <a:pt x="56221" y="797442"/>
                  </a:lnTo>
                  <a:lnTo>
                    <a:pt x="26495" y="767685"/>
                  </a:lnTo>
                  <a:lnTo>
                    <a:pt x="7000" y="729967"/>
                  </a:lnTo>
                  <a:lnTo>
                    <a:pt x="0" y="686562"/>
                  </a:lnTo>
                  <a:lnTo>
                    <a:pt x="0" y="137287"/>
                  </a:lnTo>
                  <a:close/>
                </a:path>
              </a:pathLst>
            </a:custGeom>
            <a:ln w="127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2838" y="311658"/>
              <a:ext cx="4908804" cy="89763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085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Practical</a:t>
            </a:r>
            <a:r>
              <a:rPr sz="3200" spc="-140" dirty="0"/>
              <a:t> </a:t>
            </a:r>
            <a:r>
              <a:rPr sz="3200" spc="-10" dirty="0"/>
              <a:t>Considerations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20" dirty="0"/>
              <a:t>9–</a:t>
            </a:r>
            <a:fld id="{81D60167-4931-47E6-BA6A-407CBD079E47}" type="slidenum">
              <a:rPr spc="-20" dirty="0"/>
              <a:t>20</a:t>
            </a:fld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612140" y="1258316"/>
            <a:ext cx="6762115" cy="299720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34315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234315" algn="l"/>
              </a:tabLst>
            </a:pP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Using</a:t>
            </a:r>
            <a:r>
              <a:rPr sz="2800" spc="-7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the</a:t>
            </a:r>
            <a:r>
              <a:rPr sz="2800" spc="-7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Project</a:t>
            </a:r>
            <a:r>
              <a:rPr sz="2800" spc="-8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Cost–Duration</a:t>
            </a:r>
            <a:r>
              <a:rPr sz="2800" spc="-114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6699"/>
                </a:solidFill>
                <a:latin typeface="Arial"/>
                <a:cs typeface="Arial"/>
              </a:rPr>
              <a:t>Graph</a:t>
            </a:r>
            <a:endParaRPr sz="2800">
              <a:latin typeface="Arial"/>
              <a:cs typeface="Arial"/>
            </a:endParaRPr>
          </a:p>
          <a:p>
            <a:pPr marL="234315" indent="-221615">
              <a:lnSpc>
                <a:spcPct val="100000"/>
              </a:lnSpc>
              <a:spcBef>
                <a:spcPts val="1340"/>
              </a:spcBef>
              <a:buChar char="•"/>
              <a:tabLst>
                <a:tab pos="234315" algn="l"/>
              </a:tabLst>
            </a:pPr>
            <a:r>
              <a:rPr sz="2800" spc="-10" dirty="0">
                <a:solidFill>
                  <a:srgbClr val="336699"/>
                </a:solidFill>
                <a:latin typeface="Arial"/>
                <a:cs typeface="Arial"/>
              </a:rPr>
              <a:t>Crash</a:t>
            </a:r>
            <a:r>
              <a:rPr sz="2800" spc="-16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336699"/>
                </a:solidFill>
                <a:latin typeface="Arial"/>
                <a:cs typeface="Arial"/>
              </a:rPr>
              <a:t>Times</a:t>
            </a:r>
            <a:endParaRPr sz="2800">
              <a:latin typeface="Arial"/>
              <a:cs typeface="Arial"/>
            </a:endParaRPr>
          </a:p>
          <a:p>
            <a:pPr marL="234315" indent="-221615">
              <a:lnSpc>
                <a:spcPct val="100000"/>
              </a:lnSpc>
              <a:spcBef>
                <a:spcPts val="1240"/>
              </a:spcBef>
              <a:buChar char="•"/>
              <a:tabLst>
                <a:tab pos="234315" algn="l"/>
              </a:tabLst>
            </a:pPr>
            <a:r>
              <a:rPr sz="2800" spc="-10" dirty="0">
                <a:solidFill>
                  <a:srgbClr val="336699"/>
                </a:solidFill>
                <a:latin typeface="Arial"/>
                <a:cs typeface="Arial"/>
              </a:rPr>
              <a:t>Linearity</a:t>
            </a:r>
            <a:r>
              <a:rPr sz="2800" spc="-22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6699"/>
                </a:solidFill>
                <a:latin typeface="Arial"/>
                <a:cs typeface="Arial"/>
              </a:rPr>
              <a:t>Assumption</a:t>
            </a:r>
            <a:endParaRPr sz="2800">
              <a:latin typeface="Arial"/>
              <a:cs typeface="Arial"/>
            </a:endParaRPr>
          </a:p>
          <a:p>
            <a:pPr marL="234315" indent="-221615">
              <a:lnSpc>
                <a:spcPct val="100000"/>
              </a:lnSpc>
              <a:spcBef>
                <a:spcPts val="1340"/>
              </a:spcBef>
              <a:buChar char="•"/>
              <a:tabLst>
                <a:tab pos="234315" algn="l"/>
              </a:tabLst>
            </a:pP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Choice</a:t>
            </a:r>
            <a:r>
              <a:rPr sz="2800" spc="-6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of</a:t>
            </a:r>
            <a:r>
              <a:rPr sz="2800" spc="-19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Activities</a:t>
            </a:r>
            <a:r>
              <a:rPr sz="2800" spc="-6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to</a:t>
            </a:r>
            <a:r>
              <a:rPr sz="2800" spc="-5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Crash</a:t>
            </a:r>
            <a:r>
              <a:rPr sz="2800" spc="-114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6699"/>
                </a:solidFill>
                <a:latin typeface="Arial"/>
                <a:cs typeface="Arial"/>
              </a:rPr>
              <a:t>Revisited</a:t>
            </a:r>
            <a:endParaRPr sz="2800">
              <a:latin typeface="Arial"/>
              <a:cs typeface="Arial"/>
            </a:endParaRPr>
          </a:p>
          <a:p>
            <a:pPr marL="234315" indent="-221615">
              <a:lnSpc>
                <a:spcPct val="100000"/>
              </a:lnSpc>
              <a:spcBef>
                <a:spcPts val="1340"/>
              </a:spcBef>
              <a:buChar char="•"/>
              <a:tabLst>
                <a:tab pos="234315" algn="l"/>
              </a:tabLst>
            </a:pP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Time</a:t>
            </a:r>
            <a:r>
              <a:rPr sz="2800" spc="-10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Reduction</a:t>
            </a:r>
            <a:r>
              <a:rPr sz="2800" spc="-10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Decisions</a:t>
            </a:r>
            <a:r>
              <a:rPr sz="2800" spc="-10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and</a:t>
            </a:r>
            <a:r>
              <a:rPr sz="2800" spc="-13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6699"/>
                </a:solidFill>
                <a:latin typeface="Arial"/>
                <a:cs typeface="Arial"/>
              </a:rPr>
              <a:t>Sensitivity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8950" y="257175"/>
            <a:ext cx="8241665" cy="952500"/>
            <a:chOff x="488950" y="257175"/>
            <a:chExt cx="8241665" cy="952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263525"/>
              <a:ext cx="8153400" cy="8239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5300" y="263525"/>
              <a:ext cx="8153400" cy="824230"/>
            </a:xfrm>
            <a:custGeom>
              <a:avLst/>
              <a:gdLst/>
              <a:ahLst/>
              <a:cxnLst/>
              <a:rect l="l" t="t" r="r" b="b"/>
              <a:pathLst>
                <a:path w="8153400" h="824230">
                  <a:moveTo>
                    <a:pt x="0" y="137287"/>
                  </a:moveTo>
                  <a:lnTo>
                    <a:pt x="7000" y="93894"/>
                  </a:lnTo>
                  <a:lnTo>
                    <a:pt x="26495" y="56208"/>
                  </a:lnTo>
                  <a:lnTo>
                    <a:pt x="56221" y="26489"/>
                  </a:lnTo>
                  <a:lnTo>
                    <a:pt x="93919" y="6999"/>
                  </a:lnTo>
                  <a:lnTo>
                    <a:pt x="137325" y="0"/>
                  </a:lnTo>
                  <a:lnTo>
                    <a:pt x="8016114" y="0"/>
                  </a:lnTo>
                  <a:lnTo>
                    <a:pt x="8059504" y="6999"/>
                  </a:lnTo>
                  <a:lnTo>
                    <a:pt x="8097194" y="26489"/>
                  </a:lnTo>
                  <a:lnTo>
                    <a:pt x="8126914" y="56208"/>
                  </a:lnTo>
                  <a:lnTo>
                    <a:pt x="8146404" y="93894"/>
                  </a:lnTo>
                  <a:lnTo>
                    <a:pt x="8153404" y="137287"/>
                  </a:lnTo>
                  <a:lnTo>
                    <a:pt x="8153404" y="686562"/>
                  </a:lnTo>
                  <a:lnTo>
                    <a:pt x="8146404" y="729967"/>
                  </a:lnTo>
                  <a:lnTo>
                    <a:pt x="8126914" y="767685"/>
                  </a:lnTo>
                  <a:lnTo>
                    <a:pt x="8097194" y="797442"/>
                  </a:lnTo>
                  <a:lnTo>
                    <a:pt x="8059504" y="816963"/>
                  </a:lnTo>
                  <a:lnTo>
                    <a:pt x="8016114" y="823976"/>
                  </a:lnTo>
                  <a:lnTo>
                    <a:pt x="137325" y="823976"/>
                  </a:lnTo>
                  <a:lnTo>
                    <a:pt x="93919" y="816963"/>
                  </a:lnTo>
                  <a:lnTo>
                    <a:pt x="56221" y="797442"/>
                  </a:lnTo>
                  <a:lnTo>
                    <a:pt x="26495" y="767685"/>
                  </a:lnTo>
                  <a:lnTo>
                    <a:pt x="7000" y="729967"/>
                  </a:lnTo>
                  <a:lnTo>
                    <a:pt x="0" y="686562"/>
                  </a:lnTo>
                  <a:lnTo>
                    <a:pt x="0" y="137287"/>
                  </a:lnTo>
                  <a:close/>
                </a:path>
              </a:pathLst>
            </a:custGeom>
            <a:ln w="127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2895" y="311658"/>
              <a:ext cx="7028688" cy="89763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040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What</a:t>
            </a:r>
            <a:r>
              <a:rPr sz="3200" spc="-50" dirty="0"/>
              <a:t> </a:t>
            </a:r>
            <a:r>
              <a:rPr sz="3200" dirty="0"/>
              <a:t>if</a:t>
            </a:r>
            <a:r>
              <a:rPr sz="3200" spc="-45" dirty="0"/>
              <a:t> </a:t>
            </a:r>
            <a:r>
              <a:rPr sz="3200" dirty="0"/>
              <a:t>Cost,</a:t>
            </a:r>
            <a:r>
              <a:rPr sz="3200" spc="-50" dirty="0"/>
              <a:t> </a:t>
            </a:r>
            <a:r>
              <a:rPr sz="3200" dirty="0"/>
              <a:t>Not</a:t>
            </a:r>
            <a:r>
              <a:rPr sz="3200" spc="-35" dirty="0"/>
              <a:t> </a:t>
            </a:r>
            <a:r>
              <a:rPr sz="3200" dirty="0"/>
              <a:t>Time,</a:t>
            </a:r>
            <a:r>
              <a:rPr sz="3200" spc="-45" dirty="0"/>
              <a:t> </a:t>
            </a:r>
            <a:r>
              <a:rPr sz="3200" dirty="0"/>
              <a:t>Is</a:t>
            </a:r>
            <a:r>
              <a:rPr sz="3200" spc="-50" dirty="0"/>
              <a:t> </a:t>
            </a:r>
            <a:r>
              <a:rPr sz="3200" dirty="0"/>
              <a:t>the</a:t>
            </a:r>
            <a:r>
              <a:rPr sz="3200" spc="-25" dirty="0"/>
              <a:t> </a:t>
            </a:r>
            <a:r>
              <a:rPr sz="3200" spc="-10" dirty="0"/>
              <a:t>Issue?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20" dirty="0"/>
              <a:t>9–</a:t>
            </a:r>
            <a:fld id="{81D60167-4931-47E6-BA6A-407CBD079E47}" type="slidenum">
              <a:rPr spc="-20" dirty="0"/>
              <a:t>21</a:t>
            </a:fld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612140" y="1001945"/>
            <a:ext cx="7889240" cy="286766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234315" indent="-221615">
              <a:lnSpc>
                <a:spcPct val="100000"/>
              </a:lnSpc>
              <a:spcBef>
                <a:spcPts val="1895"/>
              </a:spcBef>
              <a:buChar char="•"/>
              <a:tabLst>
                <a:tab pos="234315" algn="l"/>
              </a:tabLst>
            </a:pP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Commonly</a:t>
            </a:r>
            <a:r>
              <a:rPr sz="2800" spc="-7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Used</a:t>
            </a:r>
            <a:r>
              <a:rPr sz="2800" spc="-7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Options</a:t>
            </a:r>
            <a:r>
              <a:rPr sz="2800" spc="-7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for</a:t>
            </a:r>
            <a:r>
              <a:rPr sz="2800" spc="-7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Cutting</a:t>
            </a:r>
            <a:r>
              <a:rPr sz="2800" spc="-8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6699"/>
                </a:solidFill>
                <a:latin typeface="Arial"/>
                <a:cs typeface="Arial"/>
              </a:rPr>
              <a:t>Costs</a:t>
            </a:r>
            <a:endParaRPr sz="28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–Reduce</a:t>
            </a:r>
            <a:r>
              <a:rPr sz="2400" spc="-4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project</a:t>
            </a:r>
            <a:r>
              <a:rPr sz="2400" spc="-9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990033"/>
                </a:solidFill>
                <a:latin typeface="Arial"/>
                <a:cs typeface="Arial"/>
              </a:rPr>
              <a:t>scope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1420"/>
              </a:spcBef>
            </a:pP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–Have</a:t>
            </a:r>
            <a:r>
              <a:rPr sz="2400" spc="-1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owner</a:t>
            </a:r>
            <a:r>
              <a:rPr sz="2400" spc="-6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take</a:t>
            </a:r>
            <a:r>
              <a:rPr sz="2400" spc="-4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on</a:t>
            </a:r>
            <a:r>
              <a:rPr sz="2400" spc="-6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more</a:t>
            </a:r>
            <a:r>
              <a:rPr sz="2400" spc="-3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990033"/>
                </a:solidFill>
                <a:latin typeface="Arial"/>
                <a:cs typeface="Arial"/>
              </a:rPr>
              <a:t>responsibility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1420"/>
              </a:spcBef>
            </a:pP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–Outsourcing</a:t>
            </a:r>
            <a:r>
              <a:rPr sz="2400" spc="-5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project</a:t>
            </a:r>
            <a:r>
              <a:rPr sz="2400" spc="-8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activities</a:t>
            </a:r>
            <a:r>
              <a:rPr sz="2400" spc="-7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or</a:t>
            </a:r>
            <a:r>
              <a:rPr sz="2400" spc="-7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even</a:t>
            </a:r>
            <a:r>
              <a:rPr sz="2400" spc="-8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entire</a:t>
            </a:r>
            <a:r>
              <a:rPr sz="2400" spc="5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990033"/>
                </a:solidFill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–Brainstorming</a:t>
            </a:r>
            <a:r>
              <a:rPr sz="2400" spc="-7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cost</a:t>
            </a:r>
            <a:r>
              <a:rPr sz="2400" spc="-8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savings</a:t>
            </a:r>
            <a:r>
              <a:rPr sz="2400" spc="-9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990033"/>
                </a:solidFill>
                <a:latin typeface="Arial"/>
                <a:cs typeface="Arial"/>
              </a:rPr>
              <a:t>options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362" y="260350"/>
            <a:ext cx="8244840" cy="854710"/>
            <a:chOff x="487362" y="260350"/>
            <a:chExt cx="8244840" cy="8547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640" y="337567"/>
              <a:ext cx="8167116" cy="7665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712" y="266700"/>
              <a:ext cx="8156638" cy="7556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3712" y="266700"/>
              <a:ext cx="8157209" cy="755650"/>
            </a:xfrm>
            <a:custGeom>
              <a:avLst/>
              <a:gdLst/>
              <a:ahLst/>
              <a:cxnLst/>
              <a:rect l="l" t="t" r="r" b="b"/>
              <a:pathLst>
                <a:path w="8157209" h="755650">
                  <a:moveTo>
                    <a:pt x="0" y="125984"/>
                  </a:moveTo>
                  <a:lnTo>
                    <a:pt x="9897" y="76938"/>
                  </a:lnTo>
                  <a:lnTo>
                    <a:pt x="36888" y="36893"/>
                  </a:lnTo>
                  <a:lnTo>
                    <a:pt x="76922" y="9898"/>
                  </a:lnTo>
                  <a:lnTo>
                    <a:pt x="125945" y="0"/>
                  </a:lnTo>
                  <a:lnTo>
                    <a:pt x="8030654" y="0"/>
                  </a:lnTo>
                  <a:lnTo>
                    <a:pt x="8079704" y="9898"/>
                  </a:lnTo>
                  <a:lnTo>
                    <a:pt x="8119744" y="36893"/>
                  </a:lnTo>
                  <a:lnTo>
                    <a:pt x="8146744" y="76938"/>
                  </a:lnTo>
                  <a:lnTo>
                    <a:pt x="8156644" y="125984"/>
                  </a:lnTo>
                  <a:lnTo>
                    <a:pt x="8156644" y="629665"/>
                  </a:lnTo>
                  <a:lnTo>
                    <a:pt x="8146744" y="678711"/>
                  </a:lnTo>
                  <a:lnTo>
                    <a:pt x="8119744" y="718756"/>
                  </a:lnTo>
                  <a:lnTo>
                    <a:pt x="8079704" y="745751"/>
                  </a:lnTo>
                  <a:lnTo>
                    <a:pt x="8030654" y="755650"/>
                  </a:lnTo>
                  <a:lnTo>
                    <a:pt x="125945" y="755650"/>
                  </a:lnTo>
                  <a:lnTo>
                    <a:pt x="76922" y="745751"/>
                  </a:lnTo>
                  <a:lnTo>
                    <a:pt x="36888" y="718756"/>
                  </a:lnTo>
                  <a:lnTo>
                    <a:pt x="9897" y="678711"/>
                  </a:lnTo>
                  <a:lnTo>
                    <a:pt x="0" y="629665"/>
                  </a:lnTo>
                  <a:lnTo>
                    <a:pt x="0" y="125984"/>
                  </a:lnTo>
                  <a:close/>
                </a:path>
              </a:pathLst>
            </a:custGeom>
            <a:ln w="127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6809" y="326899"/>
              <a:ext cx="6878574" cy="78790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3585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65" dirty="0"/>
              <a:t> </a:t>
            </a:r>
            <a:r>
              <a:rPr dirty="0"/>
              <a:t>Priority</a:t>
            </a:r>
            <a:r>
              <a:rPr spc="-60" dirty="0"/>
              <a:t> </a:t>
            </a:r>
            <a:r>
              <a:rPr dirty="0"/>
              <a:t>Matrix:</a:t>
            </a:r>
            <a:r>
              <a:rPr spc="-60" dirty="0"/>
              <a:t> </a:t>
            </a:r>
            <a:r>
              <a:rPr dirty="0"/>
              <a:t>Whitbread</a:t>
            </a:r>
            <a:r>
              <a:rPr spc="-11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51064" y="6201154"/>
            <a:ext cx="845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666"/>
                </a:solidFill>
                <a:latin typeface="Arial"/>
                <a:cs typeface="Arial"/>
              </a:rPr>
              <a:t>FIGURE</a:t>
            </a:r>
            <a:r>
              <a:rPr sz="1200" b="1" spc="-6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006666"/>
                </a:solidFill>
                <a:latin typeface="Arial"/>
                <a:cs typeface="Arial"/>
              </a:rPr>
              <a:t>9.6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9630" y="1733550"/>
            <a:ext cx="5916522" cy="395287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20" dirty="0"/>
              <a:t>9–</a:t>
            </a:r>
            <a:fld id="{81D60167-4931-47E6-BA6A-407CBD079E47}" type="slidenum">
              <a:rPr spc="-20" dirty="0"/>
              <a:t>22</a:t>
            </a:fld>
            <a:endParaRPr spc="-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263525"/>
            <a:ext cx="8153400" cy="8239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9700" y="1803400"/>
            <a:ext cx="845883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Crashing</a:t>
            </a:r>
            <a:r>
              <a:rPr sz="2000" b="1" spc="-5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project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means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expediting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some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activities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reduce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overall </a:t>
            </a:r>
            <a:r>
              <a:rPr sz="2000" b="1" dirty="0">
                <a:latin typeface="Arial"/>
                <a:cs typeface="Arial"/>
              </a:rPr>
              <a:t>project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completion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time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total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project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costs.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12700" marR="160655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Crashing</a:t>
            </a:r>
            <a:r>
              <a:rPr sz="20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activity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refers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taking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special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costly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measures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reduce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duration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activity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below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normal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value.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12700" marR="47752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These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special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measures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might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include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using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overtime,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hiring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additional </a:t>
            </a:r>
            <a:r>
              <a:rPr sz="2000" dirty="0">
                <a:latin typeface="Arial"/>
                <a:cs typeface="Arial"/>
              </a:rPr>
              <a:t>temporary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help,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using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special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time-</a:t>
            </a:r>
            <a:r>
              <a:rPr sz="2000" dirty="0">
                <a:latin typeface="Arial"/>
                <a:cs typeface="Arial"/>
              </a:rPr>
              <a:t>saving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materials,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obtaining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special </a:t>
            </a:r>
            <a:r>
              <a:rPr sz="2000" dirty="0">
                <a:latin typeface="Arial"/>
                <a:cs typeface="Arial"/>
              </a:rPr>
              <a:t>equipment,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Reducing-</a:t>
            </a:r>
            <a:r>
              <a:rPr sz="3200" spc="-85" dirty="0"/>
              <a:t> </a:t>
            </a:r>
            <a:r>
              <a:rPr sz="3200" spc="-10" dirty="0"/>
              <a:t>Crashing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Options</a:t>
            </a:r>
            <a:r>
              <a:rPr sz="3200" spc="-95" dirty="0"/>
              <a:t> </a:t>
            </a:r>
            <a:r>
              <a:rPr sz="3200" dirty="0"/>
              <a:t>for</a:t>
            </a:r>
            <a:r>
              <a:rPr sz="3200" spc="-90" dirty="0"/>
              <a:t> </a:t>
            </a:r>
            <a:r>
              <a:rPr sz="3200" dirty="0"/>
              <a:t>Accelerating</a:t>
            </a:r>
            <a:r>
              <a:rPr sz="3200" spc="-100" dirty="0"/>
              <a:t> </a:t>
            </a:r>
            <a:r>
              <a:rPr sz="3200" dirty="0"/>
              <a:t>Project</a:t>
            </a:r>
            <a:r>
              <a:rPr sz="3200" spc="-60" dirty="0"/>
              <a:t> </a:t>
            </a:r>
            <a:r>
              <a:rPr sz="3200" spc="-10" dirty="0"/>
              <a:t>Completion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315" indent="-221615">
              <a:lnSpc>
                <a:spcPct val="100000"/>
              </a:lnSpc>
              <a:spcBef>
                <a:spcPts val="100"/>
              </a:spcBef>
              <a:buChar char="•"/>
              <a:tabLst>
                <a:tab pos="234315" algn="l"/>
              </a:tabLst>
            </a:pPr>
            <a:r>
              <a:rPr dirty="0"/>
              <a:t>Resources</a:t>
            </a:r>
            <a:r>
              <a:rPr spc="-190" dirty="0"/>
              <a:t> </a:t>
            </a:r>
            <a:r>
              <a:rPr i="1" spc="-25" dirty="0">
                <a:latin typeface="Arial"/>
                <a:cs typeface="Arial"/>
              </a:rPr>
              <a:t>Not</a:t>
            </a:r>
          </a:p>
          <a:p>
            <a:pPr marL="23495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Constrained</a:t>
            </a:r>
          </a:p>
          <a:p>
            <a:pPr marL="349250">
              <a:lnSpc>
                <a:spcPct val="100000"/>
              </a:lnSpc>
              <a:spcBef>
                <a:spcPts val="1040"/>
              </a:spcBef>
            </a:pPr>
            <a:r>
              <a:rPr sz="2400" dirty="0">
                <a:solidFill>
                  <a:srgbClr val="990033"/>
                </a:solidFill>
              </a:rPr>
              <a:t>–Adding</a:t>
            </a:r>
            <a:r>
              <a:rPr sz="2400" spc="-60" dirty="0">
                <a:solidFill>
                  <a:srgbClr val="990033"/>
                </a:solidFill>
              </a:rPr>
              <a:t> </a:t>
            </a:r>
            <a:r>
              <a:rPr sz="2400" spc="-10" dirty="0">
                <a:solidFill>
                  <a:srgbClr val="990033"/>
                </a:solidFill>
              </a:rPr>
              <a:t>resources</a:t>
            </a:r>
            <a:endParaRPr sz="2400"/>
          </a:p>
          <a:p>
            <a:pPr marL="531495" marR="154940" indent="-182880">
              <a:lnSpc>
                <a:spcPct val="100699"/>
              </a:lnSpc>
              <a:spcBef>
                <a:spcPts val="900"/>
              </a:spcBef>
            </a:pPr>
            <a:r>
              <a:rPr sz="2400" dirty="0">
                <a:solidFill>
                  <a:srgbClr val="990033"/>
                </a:solidFill>
              </a:rPr>
              <a:t>–Outsourcing</a:t>
            </a:r>
            <a:r>
              <a:rPr sz="2400" spc="-75" dirty="0">
                <a:solidFill>
                  <a:srgbClr val="990033"/>
                </a:solidFill>
              </a:rPr>
              <a:t> </a:t>
            </a:r>
            <a:r>
              <a:rPr sz="2400" spc="-10" dirty="0">
                <a:solidFill>
                  <a:srgbClr val="990033"/>
                </a:solidFill>
              </a:rPr>
              <a:t>project </a:t>
            </a:r>
            <a:r>
              <a:rPr sz="2400" spc="-20" dirty="0">
                <a:solidFill>
                  <a:srgbClr val="990033"/>
                </a:solidFill>
              </a:rPr>
              <a:t>work</a:t>
            </a:r>
            <a:endParaRPr sz="2400"/>
          </a:p>
          <a:p>
            <a:pPr marL="349250">
              <a:lnSpc>
                <a:spcPct val="100000"/>
              </a:lnSpc>
              <a:spcBef>
                <a:spcPts val="1020"/>
              </a:spcBef>
            </a:pPr>
            <a:r>
              <a:rPr sz="2400" dirty="0">
                <a:solidFill>
                  <a:srgbClr val="990033"/>
                </a:solidFill>
              </a:rPr>
              <a:t>–Scheduling</a:t>
            </a:r>
            <a:r>
              <a:rPr sz="2400" spc="-105" dirty="0">
                <a:solidFill>
                  <a:srgbClr val="990033"/>
                </a:solidFill>
              </a:rPr>
              <a:t> </a:t>
            </a:r>
            <a:r>
              <a:rPr sz="2400" spc="-10" dirty="0">
                <a:solidFill>
                  <a:srgbClr val="990033"/>
                </a:solidFill>
              </a:rPr>
              <a:t>overtime</a:t>
            </a:r>
            <a:endParaRPr sz="2400"/>
          </a:p>
          <a:p>
            <a:pPr marL="531495" marR="221615" indent="-182880">
              <a:lnSpc>
                <a:spcPct val="100699"/>
              </a:lnSpc>
              <a:spcBef>
                <a:spcPts val="1000"/>
              </a:spcBef>
            </a:pPr>
            <a:r>
              <a:rPr sz="2400" dirty="0">
                <a:solidFill>
                  <a:srgbClr val="990033"/>
                </a:solidFill>
              </a:rPr>
              <a:t>–Establishing</a:t>
            </a:r>
            <a:r>
              <a:rPr sz="2400" spc="-40" dirty="0">
                <a:solidFill>
                  <a:srgbClr val="990033"/>
                </a:solidFill>
              </a:rPr>
              <a:t> </a:t>
            </a:r>
            <a:r>
              <a:rPr sz="2400" dirty="0">
                <a:solidFill>
                  <a:srgbClr val="990033"/>
                </a:solidFill>
              </a:rPr>
              <a:t>a</a:t>
            </a:r>
            <a:r>
              <a:rPr sz="2400" spc="-90" dirty="0">
                <a:solidFill>
                  <a:srgbClr val="990033"/>
                </a:solidFill>
              </a:rPr>
              <a:t> </a:t>
            </a:r>
            <a:r>
              <a:rPr sz="2400" spc="-20" dirty="0">
                <a:solidFill>
                  <a:srgbClr val="990033"/>
                </a:solidFill>
              </a:rPr>
              <a:t>core </a:t>
            </a:r>
            <a:r>
              <a:rPr sz="2400" spc="-10" dirty="0">
                <a:solidFill>
                  <a:srgbClr val="990033"/>
                </a:solidFill>
              </a:rPr>
              <a:t>project</a:t>
            </a:r>
            <a:r>
              <a:rPr sz="2400" spc="-114" dirty="0">
                <a:solidFill>
                  <a:srgbClr val="990033"/>
                </a:solidFill>
              </a:rPr>
              <a:t> </a:t>
            </a:r>
            <a:r>
              <a:rPr sz="2400" spc="-20" dirty="0">
                <a:solidFill>
                  <a:srgbClr val="990033"/>
                </a:solidFill>
              </a:rPr>
              <a:t>team</a:t>
            </a:r>
            <a:endParaRPr sz="2400"/>
          </a:p>
          <a:p>
            <a:pPr marL="531495" marR="5080" indent="-182880">
              <a:lnSpc>
                <a:spcPct val="100699"/>
              </a:lnSpc>
              <a:spcBef>
                <a:spcPts val="900"/>
              </a:spcBef>
            </a:pPr>
            <a:r>
              <a:rPr sz="2400" dirty="0">
                <a:solidFill>
                  <a:srgbClr val="990033"/>
                </a:solidFill>
              </a:rPr>
              <a:t>–Do</a:t>
            </a:r>
            <a:r>
              <a:rPr sz="2400" spc="55" dirty="0">
                <a:solidFill>
                  <a:srgbClr val="990033"/>
                </a:solidFill>
              </a:rPr>
              <a:t> </a:t>
            </a:r>
            <a:r>
              <a:rPr sz="2400" dirty="0">
                <a:solidFill>
                  <a:srgbClr val="990033"/>
                </a:solidFill>
              </a:rPr>
              <a:t>it</a:t>
            </a:r>
            <a:r>
              <a:rPr sz="2400" spc="-5" dirty="0">
                <a:solidFill>
                  <a:srgbClr val="990033"/>
                </a:solidFill>
              </a:rPr>
              <a:t> </a:t>
            </a:r>
            <a:r>
              <a:rPr sz="2400" spc="-10" dirty="0">
                <a:solidFill>
                  <a:srgbClr val="990033"/>
                </a:solidFill>
              </a:rPr>
              <a:t>twice—</a:t>
            </a:r>
            <a:r>
              <a:rPr sz="2400" dirty="0">
                <a:solidFill>
                  <a:srgbClr val="990033"/>
                </a:solidFill>
              </a:rPr>
              <a:t>fast</a:t>
            </a:r>
            <a:r>
              <a:rPr sz="2400" spc="-75" dirty="0">
                <a:solidFill>
                  <a:srgbClr val="990033"/>
                </a:solidFill>
              </a:rPr>
              <a:t> </a:t>
            </a:r>
            <a:r>
              <a:rPr sz="2400" spc="-25" dirty="0">
                <a:solidFill>
                  <a:srgbClr val="990033"/>
                </a:solidFill>
              </a:rPr>
              <a:t>and </a:t>
            </a:r>
            <a:r>
              <a:rPr sz="2400" dirty="0">
                <a:solidFill>
                  <a:srgbClr val="990033"/>
                </a:solidFill>
              </a:rPr>
              <a:t>then</a:t>
            </a:r>
            <a:r>
              <a:rPr sz="2400" spc="-105" dirty="0">
                <a:solidFill>
                  <a:srgbClr val="990033"/>
                </a:solidFill>
              </a:rPr>
              <a:t> </a:t>
            </a:r>
            <a:r>
              <a:rPr sz="2400" spc="-10" dirty="0">
                <a:solidFill>
                  <a:srgbClr val="990033"/>
                </a:solidFill>
              </a:rPr>
              <a:t>correctly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4727194" y="1439671"/>
            <a:ext cx="3722370" cy="28041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34950" marR="1556385" indent="-222250">
              <a:lnSpc>
                <a:spcPct val="101200"/>
              </a:lnSpc>
              <a:spcBef>
                <a:spcPts val="60"/>
              </a:spcBef>
              <a:buChar char="•"/>
              <a:tabLst>
                <a:tab pos="234950" algn="l"/>
              </a:tabLst>
            </a:pPr>
            <a:r>
              <a:rPr sz="2800" spc="-10" dirty="0">
                <a:solidFill>
                  <a:srgbClr val="336699"/>
                </a:solidFill>
                <a:latin typeface="Arial"/>
                <a:cs typeface="Arial"/>
              </a:rPr>
              <a:t>Resources Constrained</a:t>
            </a:r>
            <a:endParaRPr sz="28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940"/>
              </a:spcBef>
            </a:pPr>
            <a:r>
              <a:rPr sz="2400" spc="-10" dirty="0">
                <a:solidFill>
                  <a:srgbClr val="990033"/>
                </a:solidFill>
                <a:latin typeface="Arial"/>
                <a:cs typeface="Arial"/>
              </a:rPr>
              <a:t>–Fast-tracking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820"/>
              </a:spcBef>
            </a:pPr>
            <a:r>
              <a:rPr sz="2400" spc="-10" dirty="0">
                <a:solidFill>
                  <a:srgbClr val="990033"/>
                </a:solidFill>
                <a:latin typeface="Arial"/>
                <a:cs typeface="Arial"/>
              </a:rPr>
              <a:t>–Critical-</a:t>
            </a:r>
            <a:r>
              <a:rPr sz="2400" spc="-20" dirty="0">
                <a:solidFill>
                  <a:srgbClr val="990033"/>
                </a:solidFill>
                <a:latin typeface="Arial"/>
                <a:cs typeface="Arial"/>
              </a:rPr>
              <a:t>chain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920"/>
              </a:spcBef>
            </a:pP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–Reducing</a:t>
            </a:r>
            <a:r>
              <a:rPr sz="2400" spc="-4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project</a:t>
            </a:r>
            <a:r>
              <a:rPr sz="2400" spc="-10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990033"/>
                </a:solidFill>
                <a:latin typeface="Arial"/>
                <a:cs typeface="Arial"/>
              </a:rPr>
              <a:t>scope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920"/>
              </a:spcBef>
            </a:pP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–Compromise</a:t>
            </a:r>
            <a:r>
              <a:rPr sz="2400" spc="-13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990033"/>
                </a:solidFill>
                <a:latin typeface="Arial"/>
                <a:cs typeface="Arial"/>
              </a:rPr>
              <a:t>quality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06121" y="4722723"/>
            <a:ext cx="1366520" cy="1541780"/>
            <a:chOff x="6406121" y="4722723"/>
            <a:chExt cx="1366520" cy="1541780"/>
          </a:xfrm>
        </p:grpSpPr>
        <p:sp>
          <p:nvSpPr>
            <p:cNvPr id="6" name="object 6"/>
            <p:cNvSpPr/>
            <p:nvPr/>
          </p:nvSpPr>
          <p:spPr>
            <a:xfrm>
              <a:off x="6619544" y="4955933"/>
              <a:ext cx="619125" cy="1308735"/>
            </a:xfrm>
            <a:custGeom>
              <a:avLst/>
              <a:gdLst/>
              <a:ahLst/>
              <a:cxnLst/>
              <a:rect l="l" t="t" r="r" b="b"/>
              <a:pathLst>
                <a:path w="619125" h="1308735">
                  <a:moveTo>
                    <a:pt x="618515" y="0"/>
                  </a:moveTo>
                  <a:lnTo>
                    <a:pt x="0" y="749"/>
                  </a:lnTo>
                  <a:lnTo>
                    <a:pt x="0" y="1308539"/>
                  </a:lnTo>
                  <a:lnTo>
                    <a:pt x="618515" y="1307764"/>
                  </a:lnTo>
                  <a:lnTo>
                    <a:pt x="618515" y="0"/>
                  </a:lnTo>
                  <a:close/>
                </a:path>
              </a:pathLst>
            </a:custGeom>
            <a:solidFill>
              <a:srgbClr val="B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06121" y="5828290"/>
              <a:ext cx="1235075" cy="330835"/>
            </a:xfrm>
            <a:custGeom>
              <a:avLst/>
              <a:gdLst/>
              <a:ahLst/>
              <a:cxnLst/>
              <a:rect l="l" t="t" r="r" b="b"/>
              <a:pathLst>
                <a:path w="1235075" h="330835">
                  <a:moveTo>
                    <a:pt x="175387" y="0"/>
                  </a:moveTo>
                  <a:lnTo>
                    <a:pt x="0" y="330815"/>
                  </a:lnTo>
                  <a:lnTo>
                    <a:pt x="1234681" y="330815"/>
                  </a:lnTo>
                  <a:lnTo>
                    <a:pt x="1233919" y="230875"/>
                  </a:lnTo>
                  <a:lnTo>
                    <a:pt x="828052" y="228546"/>
                  </a:lnTo>
                  <a:lnTo>
                    <a:pt x="388035" y="47254"/>
                  </a:lnTo>
                  <a:lnTo>
                    <a:pt x="1753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2413" y="5005527"/>
              <a:ext cx="94716" cy="1014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484" y="5140299"/>
              <a:ext cx="119507" cy="929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5405" y="5440134"/>
              <a:ext cx="136982" cy="6896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610602" y="5297576"/>
              <a:ext cx="135890" cy="72390"/>
            </a:xfrm>
            <a:custGeom>
              <a:avLst/>
              <a:gdLst/>
              <a:ahLst/>
              <a:cxnLst/>
              <a:rect l="l" t="t" r="r" b="b"/>
              <a:pathLst>
                <a:path w="135890" h="72389">
                  <a:moveTo>
                    <a:pt x="135788" y="0"/>
                  </a:moveTo>
                  <a:lnTo>
                    <a:pt x="0" y="7746"/>
                  </a:lnTo>
                  <a:lnTo>
                    <a:pt x="4635" y="23240"/>
                  </a:lnTo>
                  <a:lnTo>
                    <a:pt x="12407" y="55791"/>
                  </a:lnTo>
                  <a:lnTo>
                    <a:pt x="15532" y="72059"/>
                  </a:lnTo>
                  <a:lnTo>
                    <a:pt x="135788" y="0"/>
                  </a:lnTo>
                  <a:close/>
                </a:path>
              </a:pathLst>
            </a:custGeom>
            <a:solidFill>
              <a:srgbClr val="B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4767" y="5708970"/>
              <a:ext cx="141287" cy="9374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615237" y="5576481"/>
              <a:ext cx="146685" cy="69215"/>
            </a:xfrm>
            <a:custGeom>
              <a:avLst/>
              <a:gdLst/>
              <a:ahLst/>
              <a:cxnLst/>
              <a:rect l="l" t="t" r="r" b="b"/>
              <a:pathLst>
                <a:path w="146684" h="69214">
                  <a:moveTo>
                    <a:pt x="14782" y="0"/>
                  </a:moveTo>
                  <a:lnTo>
                    <a:pt x="8521" y="34872"/>
                  </a:lnTo>
                  <a:lnTo>
                    <a:pt x="4635" y="51920"/>
                  </a:lnTo>
                  <a:lnTo>
                    <a:pt x="0" y="68964"/>
                  </a:lnTo>
                  <a:lnTo>
                    <a:pt x="146684" y="63541"/>
                  </a:lnTo>
                  <a:lnTo>
                    <a:pt x="14782" y="0"/>
                  </a:lnTo>
                  <a:close/>
                </a:path>
              </a:pathLst>
            </a:custGeom>
            <a:solidFill>
              <a:srgbClr val="B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79298" y="5189118"/>
              <a:ext cx="861060" cy="916940"/>
            </a:xfrm>
            <a:custGeom>
              <a:avLst/>
              <a:gdLst/>
              <a:ahLst/>
              <a:cxnLst/>
              <a:rect l="l" t="t" r="r" b="b"/>
              <a:pathLst>
                <a:path w="861059" h="916939">
                  <a:moveTo>
                    <a:pt x="860666" y="877798"/>
                  </a:moveTo>
                  <a:lnTo>
                    <a:pt x="859040" y="871601"/>
                  </a:lnTo>
                  <a:lnTo>
                    <a:pt x="857529" y="860755"/>
                  </a:lnTo>
                  <a:lnTo>
                    <a:pt x="854405" y="844473"/>
                  </a:lnTo>
                  <a:lnTo>
                    <a:pt x="844372" y="798779"/>
                  </a:lnTo>
                  <a:lnTo>
                    <a:pt x="814819" y="704253"/>
                  </a:lnTo>
                  <a:lnTo>
                    <a:pt x="800112" y="667067"/>
                  </a:lnTo>
                  <a:lnTo>
                    <a:pt x="783043" y="629107"/>
                  </a:lnTo>
                  <a:lnTo>
                    <a:pt x="762863" y="588810"/>
                  </a:lnTo>
                  <a:lnTo>
                    <a:pt x="757859" y="580288"/>
                  </a:lnTo>
                  <a:lnTo>
                    <a:pt x="738797" y="547751"/>
                  </a:lnTo>
                  <a:lnTo>
                    <a:pt x="712419" y="505917"/>
                  </a:lnTo>
                  <a:lnTo>
                    <a:pt x="681380" y="464070"/>
                  </a:lnTo>
                  <a:lnTo>
                    <a:pt x="647230" y="422236"/>
                  </a:lnTo>
                  <a:lnTo>
                    <a:pt x="608418" y="381177"/>
                  </a:lnTo>
                  <a:lnTo>
                    <a:pt x="612305" y="378079"/>
                  </a:lnTo>
                  <a:lnTo>
                    <a:pt x="616966" y="372656"/>
                  </a:lnTo>
                  <a:lnTo>
                    <a:pt x="623938" y="366445"/>
                  </a:lnTo>
                  <a:lnTo>
                    <a:pt x="630936" y="357936"/>
                  </a:lnTo>
                  <a:lnTo>
                    <a:pt x="639457" y="347091"/>
                  </a:lnTo>
                  <a:lnTo>
                    <a:pt x="648779" y="333908"/>
                  </a:lnTo>
                  <a:lnTo>
                    <a:pt x="658088" y="318414"/>
                  </a:lnTo>
                  <a:lnTo>
                    <a:pt x="660920" y="312991"/>
                  </a:lnTo>
                  <a:lnTo>
                    <a:pt x="667410" y="300596"/>
                  </a:lnTo>
                  <a:lnTo>
                    <a:pt x="726376" y="267284"/>
                  </a:lnTo>
                  <a:lnTo>
                    <a:pt x="760526" y="230098"/>
                  </a:lnTo>
                  <a:lnTo>
                    <a:pt x="776046" y="191363"/>
                  </a:lnTo>
                  <a:lnTo>
                    <a:pt x="779157" y="172758"/>
                  </a:lnTo>
                  <a:lnTo>
                    <a:pt x="779157" y="154952"/>
                  </a:lnTo>
                  <a:lnTo>
                    <a:pt x="772947" y="131699"/>
                  </a:lnTo>
                  <a:lnTo>
                    <a:pt x="765784" y="113106"/>
                  </a:lnTo>
                  <a:lnTo>
                    <a:pt x="765187" y="111556"/>
                  </a:lnTo>
                  <a:lnTo>
                    <a:pt x="742683" y="80568"/>
                  </a:lnTo>
                  <a:lnTo>
                    <a:pt x="702335" y="55003"/>
                  </a:lnTo>
                  <a:lnTo>
                    <a:pt x="675944" y="51904"/>
                  </a:lnTo>
                  <a:lnTo>
                    <a:pt x="662749" y="51904"/>
                  </a:lnTo>
                  <a:lnTo>
                    <a:pt x="655764" y="52374"/>
                  </a:lnTo>
                  <a:lnTo>
                    <a:pt x="655764" y="230873"/>
                  </a:lnTo>
                  <a:lnTo>
                    <a:pt x="648779" y="260311"/>
                  </a:lnTo>
                  <a:lnTo>
                    <a:pt x="646455" y="261086"/>
                  </a:lnTo>
                  <a:lnTo>
                    <a:pt x="639457" y="264185"/>
                  </a:lnTo>
                  <a:lnTo>
                    <a:pt x="628599" y="268058"/>
                  </a:lnTo>
                  <a:lnTo>
                    <a:pt x="614629" y="273481"/>
                  </a:lnTo>
                  <a:lnTo>
                    <a:pt x="596785" y="278904"/>
                  </a:lnTo>
                  <a:lnTo>
                    <a:pt x="555650" y="292074"/>
                  </a:lnTo>
                  <a:lnTo>
                    <a:pt x="508317" y="302933"/>
                  </a:lnTo>
                  <a:lnTo>
                    <a:pt x="458647" y="311442"/>
                  </a:lnTo>
                  <a:lnTo>
                    <a:pt x="435368" y="312991"/>
                  </a:lnTo>
                  <a:lnTo>
                    <a:pt x="412089" y="312991"/>
                  </a:lnTo>
                  <a:lnTo>
                    <a:pt x="339140" y="286651"/>
                  </a:lnTo>
                  <a:lnTo>
                    <a:pt x="308089" y="258762"/>
                  </a:lnTo>
                  <a:lnTo>
                    <a:pt x="278599" y="225450"/>
                  </a:lnTo>
                  <a:lnTo>
                    <a:pt x="239801" y="171996"/>
                  </a:lnTo>
                  <a:lnTo>
                    <a:pt x="218071" y="138684"/>
                  </a:lnTo>
                  <a:lnTo>
                    <a:pt x="209524" y="123177"/>
                  </a:lnTo>
                  <a:lnTo>
                    <a:pt x="201777" y="110794"/>
                  </a:lnTo>
                  <a:lnTo>
                    <a:pt x="187032" y="84442"/>
                  </a:lnTo>
                  <a:lnTo>
                    <a:pt x="240576" y="58877"/>
                  </a:lnTo>
                  <a:lnTo>
                    <a:pt x="401218" y="180517"/>
                  </a:lnTo>
                  <a:lnTo>
                    <a:pt x="401993" y="179743"/>
                  </a:lnTo>
                  <a:lnTo>
                    <a:pt x="450875" y="154178"/>
                  </a:lnTo>
                  <a:lnTo>
                    <a:pt x="494347" y="137121"/>
                  </a:lnTo>
                  <a:lnTo>
                    <a:pt x="571944" y="116992"/>
                  </a:lnTo>
                  <a:lnTo>
                    <a:pt x="595236" y="113106"/>
                  </a:lnTo>
                  <a:lnTo>
                    <a:pt x="596785" y="113106"/>
                  </a:lnTo>
                  <a:lnTo>
                    <a:pt x="599897" y="113880"/>
                  </a:lnTo>
                  <a:lnTo>
                    <a:pt x="605320" y="116217"/>
                  </a:lnTo>
                  <a:lnTo>
                    <a:pt x="637133" y="140995"/>
                  </a:lnTo>
                  <a:lnTo>
                    <a:pt x="645680" y="154178"/>
                  </a:lnTo>
                  <a:lnTo>
                    <a:pt x="646455" y="154952"/>
                  </a:lnTo>
                  <a:lnTo>
                    <a:pt x="652665" y="175869"/>
                  </a:lnTo>
                  <a:lnTo>
                    <a:pt x="655662" y="200647"/>
                  </a:lnTo>
                  <a:lnTo>
                    <a:pt x="655764" y="230873"/>
                  </a:lnTo>
                  <a:lnTo>
                    <a:pt x="655764" y="52374"/>
                  </a:lnTo>
                  <a:lnTo>
                    <a:pt x="651116" y="52679"/>
                  </a:lnTo>
                  <a:lnTo>
                    <a:pt x="628599" y="55778"/>
                  </a:lnTo>
                  <a:lnTo>
                    <a:pt x="618515" y="58102"/>
                  </a:lnTo>
                  <a:lnTo>
                    <a:pt x="589026" y="62750"/>
                  </a:lnTo>
                  <a:lnTo>
                    <a:pt x="579716" y="63525"/>
                  </a:lnTo>
                  <a:lnTo>
                    <a:pt x="569620" y="63525"/>
                  </a:lnTo>
                  <a:lnTo>
                    <a:pt x="548665" y="60426"/>
                  </a:lnTo>
                  <a:lnTo>
                    <a:pt x="542848" y="58877"/>
                  </a:lnTo>
                  <a:lnTo>
                    <a:pt x="537019" y="57327"/>
                  </a:lnTo>
                  <a:lnTo>
                    <a:pt x="525386" y="52679"/>
                  </a:lnTo>
                  <a:lnTo>
                    <a:pt x="512191" y="46482"/>
                  </a:lnTo>
                  <a:lnTo>
                    <a:pt x="512902" y="39509"/>
                  </a:lnTo>
                  <a:lnTo>
                    <a:pt x="378714" y="39509"/>
                  </a:lnTo>
                  <a:lnTo>
                    <a:pt x="333705" y="23241"/>
                  </a:lnTo>
                  <a:lnTo>
                    <a:pt x="304990" y="8521"/>
                  </a:lnTo>
                  <a:lnTo>
                    <a:pt x="291795" y="0"/>
                  </a:lnTo>
                  <a:lnTo>
                    <a:pt x="0" y="78244"/>
                  </a:lnTo>
                  <a:lnTo>
                    <a:pt x="6985" y="135572"/>
                  </a:lnTo>
                  <a:lnTo>
                    <a:pt x="27152" y="175094"/>
                  </a:lnTo>
                  <a:lnTo>
                    <a:pt x="56642" y="200647"/>
                  </a:lnTo>
                  <a:lnTo>
                    <a:pt x="107086" y="219252"/>
                  </a:lnTo>
                  <a:lnTo>
                    <a:pt x="139687" y="222338"/>
                  </a:lnTo>
                  <a:lnTo>
                    <a:pt x="153657" y="222338"/>
                  </a:lnTo>
                  <a:lnTo>
                    <a:pt x="174599" y="220802"/>
                  </a:lnTo>
                  <a:lnTo>
                    <a:pt x="180047" y="219252"/>
                  </a:lnTo>
                  <a:lnTo>
                    <a:pt x="182372" y="219252"/>
                  </a:lnTo>
                  <a:lnTo>
                    <a:pt x="206438" y="250240"/>
                  </a:lnTo>
                  <a:lnTo>
                    <a:pt x="247561" y="304469"/>
                  </a:lnTo>
                  <a:lnTo>
                    <a:pt x="267741" y="333133"/>
                  </a:lnTo>
                  <a:lnTo>
                    <a:pt x="302653" y="380403"/>
                  </a:lnTo>
                  <a:lnTo>
                    <a:pt x="293357" y="383501"/>
                  </a:lnTo>
                  <a:lnTo>
                    <a:pt x="265404" y="390474"/>
                  </a:lnTo>
                  <a:lnTo>
                    <a:pt x="246786" y="394347"/>
                  </a:lnTo>
                  <a:lnTo>
                    <a:pt x="205651" y="407530"/>
                  </a:lnTo>
                  <a:lnTo>
                    <a:pt x="160642" y="429996"/>
                  </a:lnTo>
                  <a:lnTo>
                    <a:pt x="116408" y="464845"/>
                  </a:lnTo>
                  <a:lnTo>
                    <a:pt x="76047" y="516763"/>
                  </a:lnTo>
                  <a:lnTo>
                    <a:pt x="45008" y="588810"/>
                  </a:lnTo>
                  <a:lnTo>
                    <a:pt x="34150" y="633755"/>
                  </a:lnTo>
                  <a:lnTo>
                    <a:pt x="27152" y="684885"/>
                  </a:lnTo>
                  <a:lnTo>
                    <a:pt x="167627" y="712774"/>
                  </a:lnTo>
                  <a:lnTo>
                    <a:pt x="174599" y="684110"/>
                  </a:lnTo>
                  <a:lnTo>
                    <a:pt x="186258" y="660095"/>
                  </a:lnTo>
                  <a:lnTo>
                    <a:pt x="220395" y="623684"/>
                  </a:lnTo>
                  <a:lnTo>
                    <a:pt x="263855" y="600443"/>
                  </a:lnTo>
                  <a:lnTo>
                    <a:pt x="312737" y="587260"/>
                  </a:lnTo>
                  <a:lnTo>
                    <a:pt x="384149" y="580288"/>
                  </a:lnTo>
                  <a:lnTo>
                    <a:pt x="404317" y="580288"/>
                  </a:lnTo>
                  <a:lnTo>
                    <a:pt x="437692" y="581837"/>
                  </a:lnTo>
                  <a:lnTo>
                    <a:pt x="454761" y="581837"/>
                  </a:lnTo>
                  <a:lnTo>
                    <a:pt x="502107" y="637628"/>
                  </a:lnTo>
                  <a:lnTo>
                    <a:pt x="545566" y="698055"/>
                  </a:lnTo>
                  <a:lnTo>
                    <a:pt x="574281" y="745312"/>
                  </a:lnTo>
                  <a:lnTo>
                    <a:pt x="600671" y="797229"/>
                  </a:lnTo>
                  <a:lnTo>
                    <a:pt x="620064" y="850684"/>
                  </a:lnTo>
                  <a:lnTo>
                    <a:pt x="626275" y="877798"/>
                  </a:lnTo>
                  <a:lnTo>
                    <a:pt x="631710" y="891743"/>
                  </a:lnTo>
                  <a:lnTo>
                    <a:pt x="641019" y="902589"/>
                  </a:lnTo>
                  <a:lnTo>
                    <a:pt x="654202" y="910336"/>
                  </a:lnTo>
                  <a:lnTo>
                    <a:pt x="669734" y="914209"/>
                  </a:lnTo>
                  <a:lnTo>
                    <a:pt x="688352" y="916533"/>
                  </a:lnTo>
                  <a:lnTo>
                    <a:pt x="707758" y="915758"/>
                  </a:lnTo>
                  <a:lnTo>
                    <a:pt x="749668" y="910336"/>
                  </a:lnTo>
                  <a:lnTo>
                    <a:pt x="790790" y="901039"/>
                  </a:lnTo>
                  <a:lnTo>
                    <a:pt x="840486" y="885545"/>
                  </a:lnTo>
                  <a:lnTo>
                    <a:pt x="858291" y="878573"/>
                  </a:lnTo>
                  <a:lnTo>
                    <a:pt x="860666" y="877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8012" y="5089944"/>
              <a:ext cx="145122" cy="1386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465887" y="4722723"/>
              <a:ext cx="594995" cy="581660"/>
            </a:xfrm>
            <a:custGeom>
              <a:avLst/>
              <a:gdLst/>
              <a:ahLst/>
              <a:cxnLst/>
              <a:rect l="l" t="t" r="r" b="b"/>
              <a:pathLst>
                <a:path w="594995" h="581660">
                  <a:moveTo>
                    <a:pt x="297230" y="0"/>
                  </a:moveTo>
                  <a:lnTo>
                    <a:pt x="237464" y="6146"/>
                  </a:lnTo>
                  <a:lnTo>
                    <a:pt x="181597" y="22428"/>
                  </a:lnTo>
                  <a:lnTo>
                    <a:pt x="131140" y="49606"/>
                  </a:lnTo>
                  <a:lnTo>
                    <a:pt x="86906" y="85178"/>
                  </a:lnTo>
                  <a:lnTo>
                    <a:pt x="51206" y="127876"/>
                  </a:lnTo>
                  <a:lnTo>
                    <a:pt x="23279" y="177355"/>
                  </a:lnTo>
                  <a:lnTo>
                    <a:pt x="6197" y="231584"/>
                  </a:lnTo>
                  <a:lnTo>
                    <a:pt x="0" y="290563"/>
                  </a:lnTo>
                  <a:lnTo>
                    <a:pt x="1549" y="317626"/>
                  </a:lnTo>
                  <a:lnTo>
                    <a:pt x="10858" y="369595"/>
                  </a:lnTo>
                  <a:lnTo>
                    <a:pt x="30264" y="419087"/>
                  </a:lnTo>
                  <a:lnTo>
                    <a:pt x="58978" y="464057"/>
                  </a:lnTo>
                  <a:lnTo>
                    <a:pt x="86906" y="495820"/>
                  </a:lnTo>
                  <a:lnTo>
                    <a:pt x="122618" y="526046"/>
                  </a:lnTo>
                  <a:lnTo>
                    <a:pt x="162191" y="549287"/>
                  </a:lnTo>
                  <a:lnTo>
                    <a:pt x="205651" y="567105"/>
                  </a:lnTo>
                  <a:lnTo>
                    <a:pt x="266179" y="579501"/>
                  </a:lnTo>
                  <a:lnTo>
                    <a:pt x="297230" y="581050"/>
                  </a:lnTo>
                  <a:lnTo>
                    <a:pt x="329044" y="579501"/>
                  </a:lnTo>
                  <a:lnTo>
                    <a:pt x="374827" y="570979"/>
                  </a:lnTo>
                  <a:lnTo>
                    <a:pt x="418287" y="556260"/>
                  </a:lnTo>
                  <a:lnTo>
                    <a:pt x="459409" y="534568"/>
                  </a:lnTo>
                  <a:lnTo>
                    <a:pt x="495896" y="506679"/>
                  </a:lnTo>
                  <a:lnTo>
                    <a:pt x="535470" y="464057"/>
                  </a:lnTo>
                  <a:lnTo>
                    <a:pt x="564184" y="419087"/>
                  </a:lnTo>
                  <a:lnTo>
                    <a:pt x="583590" y="369595"/>
                  </a:lnTo>
                  <a:lnTo>
                    <a:pt x="592886" y="317626"/>
                  </a:lnTo>
                  <a:lnTo>
                    <a:pt x="594448" y="290563"/>
                  </a:lnTo>
                  <a:lnTo>
                    <a:pt x="592886" y="263398"/>
                  </a:lnTo>
                  <a:lnTo>
                    <a:pt x="583590" y="211543"/>
                  </a:lnTo>
                  <a:lnTo>
                    <a:pt x="564184" y="161937"/>
                  </a:lnTo>
                  <a:lnTo>
                    <a:pt x="535470" y="116979"/>
                  </a:lnTo>
                  <a:lnTo>
                    <a:pt x="507530" y="85178"/>
                  </a:lnTo>
                  <a:lnTo>
                    <a:pt x="471843" y="55740"/>
                  </a:lnTo>
                  <a:lnTo>
                    <a:pt x="432257" y="31699"/>
                  </a:lnTo>
                  <a:lnTo>
                    <a:pt x="374827" y="10032"/>
                  </a:lnTo>
                  <a:lnTo>
                    <a:pt x="329044" y="1511"/>
                  </a:lnTo>
                  <a:lnTo>
                    <a:pt x="297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25641" y="4780838"/>
              <a:ext cx="476250" cy="465455"/>
            </a:xfrm>
            <a:custGeom>
              <a:avLst/>
              <a:gdLst/>
              <a:ahLst/>
              <a:cxnLst/>
              <a:rect l="l" t="t" r="r" b="b"/>
              <a:pathLst>
                <a:path w="476250" h="465454">
                  <a:moveTo>
                    <a:pt x="249885" y="0"/>
                  </a:moveTo>
                  <a:lnTo>
                    <a:pt x="237464" y="0"/>
                  </a:lnTo>
                  <a:lnTo>
                    <a:pt x="213410" y="1511"/>
                  </a:lnTo>
                  <a:lnTo>
                    <a:pt x="166852" y="10782"/>
                  </a:lnTo>
                  <a:lnTo>
                    <a:pt x="124155" y="27813"/>
                  </a:lnTo>
                  <a:lnTo>
                    <a:pt x="86144" y="53479"/>
                  </a:lnTo>
                  <a:lnTo>
                    <a:pt x="54317" y="84416"/>
                  </a:lnTo>
                  <a:lnTo>
                    <a:pt x="28714" y="121615"/>
                  </a:lnTo>
                  <a:lnTo>
                    <a:pt x="10858" y="163449"/>
                  </a:lnTo>
                  <a:lnTo>
                    <a:pt x="1549" y="208407"/>
                  </a:lnTo>
                  <a:lnTo>
                    <a:pt x="0" y="232448"/>
                  </a:lnTo>
                  <a:lnTo>
                    <a:pt x="774" y="254127"/>
                  </a:lnTo>
                  <a:lnTo>
                    <a:pt x="8534" y="295960"/>
                  </a:lnTo>
                  <a:lnTo>
                    <a:pt x="24053" y="335419"/>
                  </a:lnTo>
                  <a:lnTo>
                    <a:pt x="46558" y="371856"/>
                  </a:lnTo>
                  <a:lnTo>
                    <a:pt x="87680" y="413702"/>
                  </a:lnTo>
                  <a:lnTo>
                    <a:pt x="140461" y="444690"/>
                  </a:lnTo>
                  <a:lnTo>
                    <a:pt x="200215" y="461733"/>
                  </a:lnTo>
                  <a:lnTo>
                    <a:pt x="225043" y="464832"/>
                  </a:lnTo>
                  <a:lnTo>
                    <a:pt x="249885" y="464832"/>
                  </a:lnTo>
                  <a:lnTo>
                    <a:pt x="299554" y="457085"/>
                  </a:lnTo>
                  <a:lnTo>
                    <a:pt x="356209" y="433844"/>
                  </a:lnTo>
                  <a:lnTo>
                    <a:pt x="405879" y="396659"/>
                  </a:lnTo>
                  <a:lnTo>
                    <a:pt x="440791" y="354063"/>
                  </a:lnTo>
                  <a:lnTo>
                    <a:pt x="460197" y="316115"/>
                  </a:lnTo>
                  <a:lnTo>
                    <a:pt x="471830" y="275043"/>
                  </a:lnTo>
                  <a:lnTo>
                    <a:pt x="475716" y="232448"/>
                  </a:lnTo>
                  <a:lnTo>
                    <a:pt x="474941" y="210667"/>
                  </a:lnTo>
                  <a:lnTo>
                    <a:pt x="466394" y="168846"/>
                  </a:lnTo>
                  <a:lnTo>
                    <a:pt x="450875" y="129374"/>
                  </a:lnTo>
                  <a:lnTo>
                    <a:pt x="428383" y="92938"/>
                  </a:lnTo>
                  <a:lnTo>
                    <a:pt x="387248" y="51104"/>
                  </a:lnTo>
                  <a:lnTo>
                    <a:pt x="334467" y="20167"/>
                  </a:lnTo>
                  <a:lnTo>
                    <a:pt x="274726" y="3124"/>
                  </a:lnTo>
                  <a:lnTo>
                    <a:pt x="249885" y="0"/>
                  </a:lnTo>
                  <a:close/>
                </a:path>
              </a:pathLst>
            </a:custGeom>
            <a:solidFill>
              <a:srgbClr val="B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49796" y="4879174"/>
              <a:ext cx="267335" cy="180975"/>
            </a:xfrm>
            <a:custGeom>
              <a:avLst/>
              <a:gdLst/>
              <a:ahLst/>
              <a:cxnLst/>
              <a:rect l="l" t="t" r="r" b="b"/>
              <a:pathLst>
                <a:path w="267334" h="180975">
                  <a:moveTo>
                    <a:pt x="266979" y="91414"/>
                  </a:moveTo>
                  <a:lnTo>
                    <a:pt x="126504" y="122466"/>
                  </a:lnTo>
                  <a:lnTo>
                    <a:pt x="0" y="0"/>
                  </a:lnTo>
                  <a:lnTo>
                    <a:pt x="107886" y="180581"/>
                  </a:lnTo>
                  <a:lnTo>
                    <a:pt x="211569" y="122466"/>
                  </a:lnTo>
                  <a:lnTo>
                    <a:pt x="266979" y="91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62343" y="4747476"/>
              <a:ext cx="0" cy="64769"/>
            </a:xfrm>
            <a:custGeom>
              <a:avLst/>
              <a:gdLst/>
              <a:ahLst/>
              <a:cxnLst/>
              <a:rect l="l" t="t" r="r" b="b"/>
              <a:pathLst>
                <a:path h="64770">
                  <a:moveTo>
                    <a:pt x="0" y="0"/>
                  </a:moveTo>
                  <a:lnTo>
                    <a:pt x="0" y="64303"/>
                  </a:lnTo>
                </a:path>
              </a:pathLst>
            </a:custGeom>
            <a:ln w="294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62343" y="5215445"/>
              <a:ext cx="0" cy="64769"/>
            </a:xfrm>
            <a:custGeom>
              <a:avLst/>
              <a:gdLst/>
              <a:ahLst/>
              <a:cxnLst/>
              <a:rect l="l" t="t" r="r" b="b"/>
              <a:pathLst>
                <a:path h="64770">
                  <a:moveTo>
                    <a:pt x="0" y="0"/>
                  </a:moveTo>
                  <a:lnTo>
                    <a:pt x="0" y="64303"/>
                  </a:lnTo>
                </a:path>
              </a:pathLst>
            </a:custGeom>
            <a:ln w="294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95376" y="5013604"/>
              <a:ext cx="64769" cy="0"/>
            </a:xfrm>
            <a:custGeom>
              <a:avLst/>
              <a:gdLst/>
              <a:ahLst/>
              <a:cxnLst/>
              <a:rect l="l" t="t" r="r" b="b"/>
              <a:pathLst>
                <a:path w="64770">
                  <a:moveTo>
                    <a:pt x="0" y="0"/>
                  </a:moveTo>
                  <a:lnTo>
                    <a:pt x="64410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64108" y="5013604"/>
              <a:ext cx="65405" cy="0"/>
            </a:xfrm>
            <a:custGeom>
              <a:avLst/>
              <a:gdLst/>
              <a:ahLst/>
              <a:cxnLst/>
              <a:rect l="l" t="t" r="r" b="b"/>
              <a:pathLst>
                <a:path w="65404">
                  <a:moveTo>
                    <a:pt x="0" y="0"/>
                  </a:moveTo>
                  <a:lnTo>
                    <a:pt x="65189" y="0"/>
                  </a:lnTo>
                </a:path>
              </a:pathLst>
            </a:custGeom>
            <a:ln w="30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62865" y="4814912"/>
              <a:ext cx="398145" cy="397510"/>
            </a:xfrm>
            <a:custGeom>
              <a:avLst/>
              <a:gdLst/>
              <a:ahLst/>
              <a:cxnLst/>
              <a:rect l="l" t="t" r="r" b="b"/>
              <a:pathLst>
                <a:path w="398145" h="397510">
                  <a:moveTo>
                    <a:pt x="66763" y="351688"/>
                  </a:moveTo>
                  <a:lnTo>
                    <a:pt x="45808" y="330771"/>
                  </a:lnTo>
                  <a:lnTo>
                    <a:pt x="0" y="376516"/>
                  </a:lnTo>
                  <a:lnTo>
                    <a:pt x="20967" y="397446"/>
                  </a:lnTo>
                  <a:lnTo>
                    <a:pt x="66763" y="351688"/>
                  </a:lnTo>
                  <a:close/>
                </a:path>
                <a:path w="398145" h="397510">
                  <a:moveTo>
                    <a:pt x="66763" y="45707"/>
                  </a:moveTo>
                  <a:lnTo>
                    <a:pt x="20967" y="0"/>
                  </a:lnTo>
                  <a:lnTo>
                    <a:pt x="0" y="20916"/>
                  </a:lnTo>
                  <a:lnTo>
                    <a:pt x="45808" y="66624"/>
                  </a:lnTo>
                  <a:lnTo>
                    <a:pt x="66763" y="45707"/>
                  </a:lnTo>
                  <a:close/>
                </a:path>
                <a:path w="398145" h="397510">
                  <a:moveTo>
                    <a:pt x="398132" y="376516"/>
                  </a:moveTo>
                  <a:lnTo>
                    <a:pt x="352348" y="330771"/>
                  </a:lnTo>
                  <a:lnTo>
                    <a:pt x="331393" y="351688"/>
                  </a:lnTo>
                  <a:lnTo>
                    <a:pt x="377177" y="397446"/>
                  </a:lnTo>
                  <a:lnTo>
                    <a:pt x="398132" y="376516"/>
                  </a:lnTo>
                  <a:close/>
                </a:path>
                <a:path w="398145" h="397510">
                  <a:moveTo>
                    <a:pt x="398132" y="20916"/>
                  </a:moveTo>
                  <a:lnTo>
                    <a:pt x="377177" y="0"/>
                  </a:lnTo>
                  <a:lnTo>
                    <a:pt x="331393" y="45707"/>
                  </a:lnTo>
                  <a:lnTo>
                    <a:pt x="352348" y="66624"/>
                  </a:lnTo>
                  <a:lnTo>
                    <a:pt x="398132" y="20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678926" y="6549719"/>
            <a:ext cx="21590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spc="-25" dirty="0">
                <a:latin typeface="Times New Roman"/>
                <a:cs typeface="Times New Roman"/>
              </a:rPr>
              <a:t>9–4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04800"/>
            <a:ext cx="8153400" cy="8239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593" rIns="0" bIns="0" rtlCol="0">
            <a:spAutoFit/>
          </a:bodyPr>
          <a:lstStyle/>
          <a:p>
            <a:pPr marL="241300" marR="748030">
              <a:lnSpc>
                <a:spcPct val="100699"/>
              </a:lnSpc>
              <a:spcBef>
                <a:spcPts val="80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dirty="0">
                <a:solidFill>
                  <a:srgbClr val="C0504D"/>
                </a:solidFill>
              </a:rPr>
              <a:t>total</a:t>
            </a:r>
            <a:r>
              <a:rPr spc="-45" dirty="0">
                <a:solidFill>
                  <a:srgbClr val="C0504D"/>
                </a:solidFill>
              </a:rPr>
              <a:t> </a:t>
            </a:r>
            <a:r>
              <a:rPr dirty="0">
                <a:solidFill>
                  <a:srgbClr val="C0504D"/>
                </a:solidFill>
              </a:rPr>
              <a:t>project</a:t>
            </a:r>
            <a:r>
              <a:rPr spc="-40" dirty="0">
                <a:solidFill>
                  <a:srgbClr val="C0504D"/>
                </a:solidFill>
              </a:rPr>
              <a:t> </a:t>
            </a:r>
            <a:r>
              <a:rPr dirty="0">
                <a:solidFill>
                  <a:srgbClr val="C0504D"/>
                </a:solidFill>
              </a:rPr>
              <a:t>costs</a:t>
            </a:r>
            <a:r>
              <a:rPr spc="-40" dirty="0">
                <a:solidFill>
                  <a:srgbClr val="C0504D"/>
                </a:solidFill>
              </a:rPr>
              <a:t> </a:t>
            </a:r>
            <a:r>
              <a:rPr dirty="0"/>
              <a:t>are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sum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direct</a:t>
            </a:r>
            <a:r>
              <a:rPr spc="-35" dirty="0"/>
              <a:t> </a:t>
            </a:r>
            <a:r>
              <a:rPr spc="-10" dirty="0"/>
              <a:t>costs, </a:t>
            </a:r>
            <a:r>
              <a:rPr dirty="0"/>
              <a:t>indirect</a:t>
            </a:r>
            <a:r>
              <a:rPr spc="-50" dirty="0"/>
              <a:t> </a:t>
            </a:r>
            <a:r>
              <a:rPr dirty="0"/>
              <a:t>costs,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penalty</a:t>
            </a:r>
            <a:r>
              <a:rPr spc="-50" dirty="0"/>
              <a:t> </a:t>
            </a:r>
            <a:r>
              <a:rPr spc="-10" dirty="0"/>
              <a:t>costs.</a:t>
            </a:r>
          </a:p>
          <a:p>
            <a:pPr marL="241300" marR="651510">
              <a:lnSpc>
                <a:spcPct val="100699"/>
              </a:lnSpc>
              <a:spcBef>
                <a:spcPts val="1100"/>
              </a:spcBef>
            </a:pPr>
            <a:r>
              <a:rPr dirty="0">
                <a:solidFill>
                  <a:srgbClr val="C0504D"/>
                </a:solidFill>
              </a:rPr>
              <a:t>Direct</a:t>
            </a:r>
            <a:r>
              <a:rPr spc="-50" dirty="0">
                <a:solidFill>
                  <a:srgbClr val="C0504D"/>
                </a:solidFill>
              </a:rPr>
              <a:t> </a:t>
            </a:r>
            <a:r>
              <a:rPr dirty="0">
                <a:solidFill>
                  <a:srgbClr val="C0504D"/>
                </a:solidFill>
              </a:rPr>
              <a:t>costs</a:t>
            </a:r>
            <a:r>
              <a:rPr spc="-45" dirty="0">
                <a:solidFill>
                  <a:srgbClr val="C0504D"/>
                </a:solidFill>
              </a:rPr>
              <a:t> </a:t>
            </a:r>
            <a:r>
              <a:rPr dirty="0"/>
              <a:t>include</a:t>
            </a:r>
            <a:r>
              <a:rPr spc="-50" dirty="0"/>
              <a:t> </a:t>
            </a:r>
            <a:r>
              <a:rPr dirty="0"/>
              <a:t>labor,</a:t>
            </a:r>
            <a:r>
              <a:rPr spc="-50" dirty="0"/>
              <a:t> </a:t>
            </a:r>
            <a:r>
              <a:rPr dirty="0"/>
              <a:t>materials,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any</a:t>
            </a:r>
            <a:r>
              <a:rPr spc="-45" dirty="0"/>
              <a:t> </a:t>
            </a:r>
            <a:r>
              <a:rPr spc="-10" dirty="0"/>
              <a:t>other </a:t>
            </a:r>
            <a:r>
              <a:rPr dirty="0"/>
              <a:t>costs</a:t>
            </a:r>
            <a:r>
              <a:rPr spc="-55" dirty="0"/>
              <a:t> </a:t>
            </a:r>
            <a:r>
              <a:rPr dirty="0"/>
              <a:t>directly</a:t>
            </a:r>
            <a:r>
              <a:rPr spc="-50" dirty="0"/>
              <a:t> </a:t>
            </a:r>
            <a:r>
              <a:rPr dirty="0"/>
              <a:t>related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project</a:t>
            </a:r>
            <a:r>
              <a:rPr spc="-50" dirty="0"/>
              <a:t> </a:t>
            </a:r>
            <a:r>
              <a:rPr spc="-10" dirty="0"/>
              <a:t>activities.</a:t>
            </a:r>
          </a:p>
          <a:p>
            <a:pPr marL="241300" marR="5080">
              <a:lnSpc>
                <a:spcPct val="100699"/>
              </a:lnSpc>
              <a:spcBef>
                <a:spcPts val="1000"/>
              </a:spcBef>
            </a:pPr>
            <a:r>
              <a:rPr dirty="0">
                <a:solidFill>
                  <a:srgbClr val="C0504D"/>
                </a:solidFill>
              </a:rPr>
              <a:t>Indirect</a:t>
            </a:r>
            <a:r>
              <a:rPr spc="-75" dirty="0">
                <a:solidFill>
                  <a:srgbClr val="C0504D"/>
                </a:solidFill>
              </a:rPr>
              <a:t> </a:t>
            </a:r>
            <a:r>
              <a:rPr dirty="0">
                <a:solidFill>
                  <a:srgbClr val="C0504D"/>
                </a:solidFill>
              </a:rPr>
              <a:t>costs</a:t>
            </a:r>
            <a:r>
              <a:rPr spc="-65" dirty="0">
                <a:solidFill>
                  <a:srgbClr val="C0504D"/>
                </a:solidFill>
              </a:rPr>
              <a:t> </a:t>
            </a:r>
            <a:r>
              <a:rPr dirty="0"/>
              <a:t>include</a:t>
            </a:r>
            <a:r>
              <a:rPr spc="-75" dirty="0"/>
              <a:t> </a:t>
            </a:r>
            <a:r>
              <a:rPr dirty="0"/>
              <a:t>administration,</a:t>
            </a:r>
            <a:r>
              <a:rPr spc="-80" dirty="0"/>
              <a:t> </a:t>
            </a:r>
            <a:r>
              <a:rPr spc="-10" dirty="0"/>
              <a:t>depreciation, </a:t>
            </a:r>
            <a:r>
              <a:rPr dirty="0"/>
              <a:t>financial,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other</a:t>
            </a:r>
            <a:r>
              <a:rPr spc="-50" dirty="0"/>
              <a:t> </a:t>
            </a:r>
            <a:r>
              <a:rPr dirty="0"/>
              <a:t>variable</a:t>
            </a:r>
            <a:r>
              <a:rPr spc="-55" dirty="0"/>
              <a:t> </a:t>
            </a:r>
            <a:r>
              <a:rPr dirty="0"/>
              <a:t>overhead</a:t>
            </a:r>
            <a:r>
              <a:rPr spc="-55" dirty="0"/>
              <a:t> </a:t>
            </a:r>
            <a:r>
              <a:rPr dirty="0"/>
              <a:t>costs</a:t>
            </a:r>
            <a:r>
              <a:rPr spc="-50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dirty="0"/>
              <a:t>can</a:t>
            </a:r>
            <a:r>
              <a:rPr spc="-55" dirty="0"/>
              <a:t> </a:t>
            </a:r>
            <a:r>
              <a:rPr spc="-25" dirty="0"/>
              <a:t>be </a:t>
            </a:r>
            <a:r>
              <a:rPr dirty="0"/>
              <a:t>avoided</a:t>
            </a:r>
            <a:r>
              <a:rPr spc="-55" dirty="0"/>
              <a:t> </a:t>
            </a:r>
            <a:r>
              <a:rPr dirty="0"/>
              <a:t>by</a:t>
            </a:r>
            <a:r>
              <a:rPr spc="-45" dirty="0"/>
              <a:t> </a:t>
            </a:r>
            <a:r>
              <a:rPr dirty="0"/>
              <a:t>reducing</a:t>
            </a:r>
            <a:r>
              <a:rPr spc="-50" dirty="0"/>
              <a:t> </a:t>
            </a:r>
            <a:r>
              <a:rPr dirty="0"/>
              <a:t>total</a:t>
            </a:r>
            <a:r>
              <a:rPr spc="-50" dirty="0"/>
              <a:t> </a:t>
            </a:r>
            <a:r>
              <a:rPr dirty="0"/>
              <a:t>project</a:t>
            </a:r>
            <a:r>
              <a:rPr spc="-45" dirty="0"/>
              <a:t> </a:t>
            </a:r>
            <a:r>
              <a:rPr spc="-10" dirty="0"/>
              <a:t>time.</a:t>
            </a:r>
          </a:p>
          <a:p>
            <a:pPr marL="698500">
              <a:lnSpc>
                <a:spcPct val="100000"/>
              </a:lnSpc>
              <a:spcBef>
                <a:spcPts val="1020"/>
              </a:spcBef>
            </a:pPr>
            <a:r>
              <a:rPr sz="1800" b="0" dirty="0">
                <a:latin typeface="Carlito"/>
                <a:cs typeface="Carlito"/>
              </a:rPr>
              <a:t>The</a:t>
            </a:r>
            <a:r>
              <a:rPr sz="1800" b="0" spc="-3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shorter</a:t>
            </a:r>
            <a:r>
              <a:rPr sz="1800" b="0" spc="-3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the</a:t>
            </a:r>
            <a:r>
              <a:rPr sz="1800" b="0" spc="-20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duration</a:t>
            </a:r>
            <a:r>
              <a:rPr sz="1800" b="0" spc="-2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of</a:t>
            </a:r>
            <a:r>
              <a:rPr sz="1800" b="0" spc="-30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the</a:t>
            </a:r>
            <a:r>
              <a:rPr sz="1800" b="0" spc="-20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project,</a:t>
            </a:r>
            <a:r>
              <a:rPr sz="1800" b="0" spc="-30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the</a:t>
            </a:r>
            <a:r>
              <a:rPr sz="1800" b="0" spc="-2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lower</a:t>
            </a:r>
            <a:r>
              <a:rPr sz="1800" b="0" spc="-30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the</a:t>
            </a:r>
            <a:r>
              <a:rPr sz="1800" b="0" spc="-2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indirect</a:t>
            </a:r>
            <a:r>
              <a:rPr sz="1800" b="0" spc="-30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costs</a:t>
            </a:r>
            <a:r>
              <a:rPr sz="1800" b="0" spc="-35" dirty="0">
                <a:latin typeface="Carlito"/>
                <a:cs typeface="Carlito"/>
              </a:rPr>
              <a:t> </a:t>
            </a:r>
            <a:r>
              <a:rPr sz="1800" b="0" dirty="0">
                <a:latin typeface="Carlito"/>
                <a:cs typeface="Carlito"/>
              </a:rPr>
              <a:t>will</a:t>
            </a:r>
            <a:r>
              <a:rPr sz="1800" b="0" spc="-25" dirty="0">
                <a:latin typeface="Carlito"/>
                <a:cs typeface="Carlito"/>
              </a:rPr>
              <a:t> be.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Project</a:t>
            </a:r>
            <a:r>
              <a:rPr sz="3200" spc="-70" dirty="0"/>
              <a:t> </a:t>
            </a:r>
            <a:r>
              <a:rPr sz="3200" spc="-10" dirty="0"/>
              <a:t>Costs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8950" y="257175"/>
            <a:ext cx="8241665" cy="952500"/>
            <a:chOff x="488950" y="257175"/>
            <a:chExt cx="8241665" cy="952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263525"/>
              <a:ext cx="8153400" cy="8239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5300" y="263525"/>
              <a:ext cx="8153400" cy="824230"/>
            </a:xfrm>
            <a:custGeom>
              <a:avLst/>
              <a:gdLst/>
              <a:ahLst/>
              <a:cxnLst/>
              <a:rect l="l" t="t" r="r" b="b"/>
              <a:pathLst>
                <a:path w="8153400" h="824230">
                  <a:moveTo>
                    <a:pt x="0" y="137287"/>
                  </a:moveTo>
                  <a:lnTo>
                    <a:pt x="7000" y="93894"/>
                  </a:lnTo>
                  <a:lnTo>
                    <a:pt x="26495" y="56208"/>
                  </a:lnTo>
                  <a:lnTo>
                    <a:pt x="56221" y="26489"/>
                  </a:lnTo>
                  <a:lnTo>
                    <a:pt x="93919" y="6999"/>
                  </a:lnTo>
                  <a:lnTo>
                    <a:pt x="137325" y="0"/>
                  </a:lnTo>
                  <a:lnTo>
                    <a:pt x="8016114" y="0"/>
                  </a:lnTo>
                  <a:lnTo>
                    <a:pt x="8059504" y="6999"/>
                  </a:lnTo>
                  <a:lnTo>
                    <a:pt x="8097194" y="26489"/>
                  </a:lnTo>
                  <a:lnTo>
                    <a:pt x="8126914" y="56208"/>
                  </a:lnTo>
                  <a:lnTo>
                    <a:pt x="8146404" y="93894"/>
                  </a:lnTo>
                  <a:lnTo>
                    <a:pt x="8153404" y="137287"/>
                  </a:lnTo>
                  <a:lnTo>
                    <a:pt x="8153404" y="686562"/>
                  </a:lnTo>
                  <a:lnTo>
                    <a:pt x="8146404" y="729967"/>
                  </a:lnTo>
                  <a:lnTo>
                    <a:pt x="8126914" y="767685"/>
                  </a:lnTo>
                  <a:lnTo>
                    <a:pt x="8097194" y="797442"/>
                  </a:lnTo>
                  <a:lnTo>
                    <a:pt x="8059504" y="816963"/>
                  </a:lnTo>
                  <a:lnTo>
                    <a:pt x="8016114" y="823976"/>
                  </a:lnTo>
                  <a:lnTo>
                    <a:pt x="137325" y="823976"/>
                  </a:lnTo>
                  <a:lnTo>
                    <a:pt x="93919" y="816963"/>
                  </a:lnTo>
                  <a:lnTo>
                    <a:pt x="56221" y="797442"/>
                  </a:lnTo>
                  <a:lnTo>
                    <a:pt x="26495" y="767685"/>
                  </a:lnTo>
                  <a:lnTo>
                    <a:pt x="7000" y="729967"/>
                  </a:lnTo>
                  <a:lnTo>
                    <a:pt x="0" y="686562"/>
                  </a:lnTo>
                  <a:lnTo>
                    <a:pt x="0" y="137287"/>
                  </a:lnTo>
                  <a:close/>
                </a:path>
              </a:pathLst>
            </a:custGeom>
            <a:ln w="127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650" y="311658"/>
              <a:ext cx="5631180" cy="89763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954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Explanation</a:t>
            </a:r>
            <a:r>
              <a:rPr sz="3200" spc="-85" dirty="0"/>
              <a:t> </a:t>
            </a:r>
            <a:r>
              <a:rPr sz="3200" dirty="0"/>
              <a:t>of</a:t>
            </a:r>
            <a:r>
              <a:rPr sz="3200" spc="-80" dirty="0"/>
              <a:t> </a:t>
            </a:r>
            <a:r>
              <a:rPr sz="3200" dirty="0"/>
              <a:t>Project</a:t>
            </a:r>
            <a:r>
              <a:rPr sz="3200" spc="-100" dirty="0"/>
              <a:t> </a:t>
            </a:r>
            <a:r>
              <a:rPr sz="3200" spc="-10" dirty="0"/>
              <a:t>Costs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1190"/>
              </a:lnSpc>
            </a:pPr>
            <a:r>
              <a:rPr spc="-25" dirty="0"/>
              <a:t>9–</a:t>
            </a: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612140" y="1090845"/>
            <a:ext cx="6851650" cy="498856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234315" indent="-221615">
              <a:lnSpc>
                <a:spcPct val="100000"/>
              </a:lnSpc>
              <a:spcBef>
                <a:spcPts val="1195"/>
              </a:spcBef>
              <a:buChar char="•"/>
              <a:tabLst>
                <a:tab pos="234315" algn="l"/>
              </a:tabLst>
            </a:pP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Project</a:t>
            </a:r>
            <a:r>
              <a:rPr sz="2800" spc="-5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Indirect</a:t>
            </a:r>
            <a:r>
              <a:rPr sz="2800" spc="-12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6699"/>
                </a:solidFill>
                <a:latin typeface="Arial"/>
                <a:cs typeface="Arial"/>
              </a:rPr>
              <a:t>Costs</a:t>
            </a:r>
            <a:endParaRPr sz="2800">
              <a:latin typeface="Arial"/>
              <a:cs typeface="Arial"/>
            </a:endParaRPr>
          </a:p>
          <a:p>
            <a:pPr marL="531495" marR="668020" indent="-182880">
              <a:lnSpc>
                <a:spcPct val="100699"/>
              </a:lnSpc>
              <a:spcBef>
                <a:spcPts val="919"/>
              </a:spcBef>
            </a:pP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–Costs</a:t>
            </a:r>
            <a:r>
              <a:rPr sz="2400" spc="-2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that</a:t>
            </a:r>
            <a:r>
              <a:rPr sz="2400" spc="-6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cannot</a:t>
            </a:r>
            <a:r>
              <a:rPr sz="2400" spc="-6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be</a:t>
            </a:r>
            <a:r>
              <a:rPr sz="2400" spc="-6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associated</a:t>
            </a:r>
            <a:r>
              <a:rPr sz="2400" spc="-6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with</a:t>
            </a:r>
            <a:r>
              <a:rPr sz="2400" spc="-6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990033"/>
                </a:solidFill>
                <a:latin typeface="Arial"/>
                <a:cs typeface="Arial"/>
              </a:rPr>
              <a:t>any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particular</a:t>
            </a:r>
            <a:r>
              <a:rPr sz="2400" spc="-9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work</a:t>
            </a:r>
            <a:r>
              <a:rPr sz="2400" spc="-9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package</a:t>
            </a:r>
            <a:r>
              <a:rPr sz="2400" spc="-9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or</a:t>
            </a:r>
            <a:r>
              <a:rPr sz="2400" spc="-9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project</a:t>
            </a:r>
            <a:r>
              <a:rPr sz="2400" spc="-4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990033"/>
                </a:solidFill>
                <a:latin typeface="Arial"/>
                <a:cs typeface="Arial"/>
              </a:rPr>
              <a:t>activity.</a:t>
            </a:r>
            <a:endParaRPr sz="2400">
              <a:latin typeface="Arial"/>
              <a:cs typeface="Arial"/>
            </a:endParaRPr>
          </a:p>
          <a:p>
            <a:pPr marL="920750" lvl="1" indent="-173355">
              <a:lnSpc>
                <a:spcPct val="100000"/>
              </a:lnSpc>
              <a:spcBef>
                <a:spcPts val="819"/>
              </a:spcBef>
              <a:buChar char="•"/>
              <a:tabLst>
                <a:tab pos="920750" algn="l"/>
              </a:tabLst>
            </a:pPr>
            <a:r>
              <a:rPr sz="2000" spc="-10" dirty="0">
                <a:solidFill>
                  <a:srgbClr val="006666"/>
                </a:solidFill>
                <a:latin typeface="Tahoma"/>
                <a:cs typeface="Tahoma"/>
              </a:rPr>
              <a:t>Supervision,</a:t>
            </a:r>
            <a:r>
              <a:rPr sz="2000" spc="-8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Tahoma"/>
                <a:cs typeface="Tahoma"/>
              </a:rPr>
              <a:t>administration,</a:t>
            </a:r>
            <a:r>
              <a:rPr sz="2000" spc="-7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666"/>
                </a:solidFill>
                <a:latin typeface="Tahoma"/>
                <a:cs typeface="Tahoma"/>
              </a:rPr>
              <a:t>consultants,</a:t>
            </a:r>
            <a:r>
              <a:rPr sz="2000" spc="-7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666"/>
                </a:solidFill>
                <a:latin typeface="Tahoma"/>
                <a:cs typeface="Tahoma"/>
              </a:rPr>
              <a:t>and</a:t>
            </a:r>
            <a:r>
              <a:rPr sz="2000" spc="-1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Tahoma"/>
                <a:cs typeface="Tahoma"/>
              </a:rPr>
              <a:t>interest</a:t>
            </a:r>
            <a:endParaRPr sz="2000">
              <a:latin typeface="Tahoma"/>
              <a:cs typeface="Tahoma"/>
            </a:endParaRPr>
          </a:p>
          <a:p>
            <a:pPr marL="349250">
              <a:lnSpc>
                <a:spcPct val="100000"/>
              </a:lnSpc>
              <a:spcBef>
                <a:spcPts val="800"/>
              </a:spcBef>
            </a:pP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–Costs</a:t>
            </a:r>
            <a:r>
              <a:rPr sz="2400" spc="-2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that</a:t>
            </a:r>
            <a:r>
              <a:rPr sz="2400" spc="-6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vary</a:t>
            </a:r>
            <a:r>
              <a:rPr sz="2400" spc="-6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(increase)</a:t>
            </a:r>
            <a:r>
              <a:rPr sz="2400" spc="-5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with</a:t>
            </a:r>
            <a:r>
              <a:rPr sz="2400" spc="-3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990033"/>
                </a:solidFill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920750" lvl="1" indent="-173355">
              <a:lnSpc>
                <a:spcPct val="100000"/>
              </a:lnSpc>
              <a:spcBef>
                <a:spcPts val="819"/>
              </a:spcBef>
              <a:buChar char="•"/>
              <a:tabLst>
                <a:tab pos="920750" algn="l"/>
              </a:tabLst>
            </a:pPr>
            <a:r>
              <a:rPr sz="2000" dirty="0">
                <a:solidFill>
                  <a:srgbClr val="006666"/>
                </a:solidFill>
                <a:latin typeface="Tahoma"/>
                <a:cs typeface="Tahoma"/>
              </a:rPr>
              <a:t>Reducing</a:t>
            </a:r>
            <a:r>
              <a:rPr sz="2000" spc="-11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666"/>
                </a:solidFill>
                <a:latin typeface="Tahoma"/>
                <a:cs typeface="Tahoma"/>
              </a:rPr>
              <a:t>project</a:t>
            </a:r>
            <a:r>
              <a:rPr sz="2000" spc="-10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666"/>
                </a:solidFill>
                <a:latin typeface="Tahoma"/>
                <a:cs typeface="Tahoma"/>
              </a:rPr>
              <a:t>time</a:t>
            </a:r>
            <a:r>
              <a:rPr sz="2000" spc="-10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666"/>
                </a:solidFill>
                <a:latin typeface="Tahoma"/>
                <a:cs typeface="Tahoma"/>
              </a:rPr>
              <a:t>directly</a:t>
            </a:r>
            <a:r>
              <a:rPr sz="2000" spc="-10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666"/>
                </a:solidFill>
                <a:latin typeface="Tahoma"/>
                <a:cs typeface="Tahoma"/>
              </a:rPr>
              <a:t>reduces</a:t>
            </a:r>
            <a:r>
              <a:rPr sz="2000" spc="-114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666"/>
                </a:solidFill>
                <a:latin typeface="Tahoma"/>
                <a:cs typeface="Tahoma"/>
              </a:rPr>
              <a:t>indirect</a:t>
            </a:r>
            <a:r>
              <a:rPr sz="2000" spc="-1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Tahoma"/>
                <a:cs typeface="Tahoma"/>
              </a:rPr>
              <a:t>costs.</a:t>
            </a:r>
            <a:endParaRPr sz="2000">
              <a:latin typeface="Tahoma"/>
              <a:cs typeface="Tahoma"/>
            </a:endParaRPr>
          </a:p>
          <a:p>
            <a:pPr marL="234315" indent="-221615">
              <a:lnSpc>
                <a:spcPct val="100000"/>
              </a:lnSpc>
              <a:spcBef>
                <a:spcPts val="800"/>
              </a:spcBef>
              <a:buChar char="•"/>
              <a:tabLst>
                <a:tab pos="234315" algn="l"/>
              </a:tabLst>
            </a:pP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Project</a:t>
            </a:r>
            <a:r>
              <a:rPr sz="2800" spc="-7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Direct</a:t>
            </a:r>
            <a:r>
              <a:rPr sz="2800" spc="-114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336699"/>
                </a:solidFill>
                <a:latin typeface="Arial"/>
                <a:cs typeface="Arial"/>
              </a:rPr>
              <a:t>Costs</a:t>
            </a:r>
            <a:endParaRPr sz="2800">
              <a:latin typeface="Arial"/>
              <a:cs typeface="Arial"/>
            </a:endParaRPr>
          </a:p>
          <a:p>
            <a:pPr marL="531495" marR="267335" indent="-182880">
              <a:lnSpc>
                <a:spcPct val="100699"/>
              </a:lnSpc>
              <a:spcBef>
                <a:spcPts val="919"/>
              </a:spcBef>
            </a:pP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–Normal</a:t>
            </a:r>
            <a:r>
              <a:rPr sz="2400" spc="-3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costs</a:t>
            </a:r>
            <a:r>
              <a:rPr sz="2400" spc="-6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that</a:t>
            </a:r>
            <a:r>
              <a:rPr sz="2400" spc="-7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can</a:t>
            </a:r>
            <a:r>
              <a:rPr sz="2400" spc="-6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be</a:t>
            </a:r>
            <a:r>
              <a:rPr sz="2400" spc="-7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assigned</a:t>
            </a:r>
            <a:r>
              <a:rPr sz="2400" spc="-6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directly</a:t>
            </a:r>
            <a:r>
              <a:rPr sz="2400" spc="-6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990033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a</a:t>
            </a:r>
            <a:r>
              <a:rPr sz="2400" spc="-8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specific</a:t>
            </a:r>
            <a:r>
              <a:rPr sz="2400" spc="-7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work</a:t>
            </a:r>
            <a:r>
              <a:rPr sz="2400" spc="-7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package</a:t>
            </a:r>
            <a:r>
              <a:rPr sz="2400" spc="-7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or</a:t>
            </a:r>
            <a:r>
              <a:rPr sz="2400" spc="-7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project</a:t>
            </a:r>
            <a:r>
              <a:rPr sz="2400" spc="-2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990033"/>
                </a:solidFill>
                <a:latin typeface="Arial"/>
                <a:cs typeface="Arial"/>
              </a:rPr>
              <a:t>activity.</a:t>
            </a:r>
            <a:endParaRPr sz="2400">
              <a:latin typeface="Arial"/>
              <a:cs typeface="Arial"/>
            </a:endParaRPr>
          </a:p>
          <a:p>
            <a:pPr marL="920750" lvl="1" indent="-173355">
              <a:lnSpc>
                <a:spcPct val="100000"/>
              </a:lnSpc>
              <a:spcBef>
                <a:spcPts val="819"/>
              </a:spcBef>
              <a:buChar char="•"/>
              <a:tabLst>
                <a:tab pos="920750" algn="l"/>
              </a:tabLst>
            </a:pPr>
            <a:r>
              <a:rPr sz="2000" spc="-45" dirty="0">
                <a:solidFill>
                  <a:srgbClr val="006666"/>
                </a:solidFill>
                <a:latin typeface="Tahoma"/>
                <a:cs typeface="Tahoma"/>
              </a:rPr>
              <a:t>Labor,</a:t>
            </a:r>
            <a:r>
              <a:rPr sz="2000" spc="-9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666"/>
                </a:solidFill>
                <a:latin typeface="Tahoma"/>
                <a:cs typeface="Tahoma"/>
              </a:rPr>
              <a:t>materials,</a:t>
            </a:r>
            <a:r>
              <a:rPr sz="2000" spc="-9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Tahoma"/>
                <a:cs typeface="Tahoma"/>
              </a:rPr>
              <a:t>equipment,</a:t>
            </a:r>
            <a:r>
              <a:rPr sz="2000" spc="-100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666"/>
                </a:solidFill>
                <a:latin typeface="Tahoma"/>
                <a:cs typeface="Tahoma"/>
              </a:rPr>
              <a:t>and</a:t>
            </a:r>
            <a:r>
              <a:rPr sz="2000" spc="-25" dirty="0">
                <a:solidFill>
                  <a:srgbClr val="006666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Tahoma"/>
                <a:cs typeface="Tahoma"/>
              </a:rPr>
              <a:t>subcontractors</a:t>
            </a:r>
            <a:endParaRPr sz="2000">
              <a:latin typeface="Tahoma"/>
              <a:cs typeface="Tahoma"/>
            </a:endParaRPr>
          </a:p>
          <a:p>
            <a:pPr marL="349250">
              <a:lnSpc>
                <a:spcPct val="100000"/>
              </a:lnSpc>
              <a:spcBef>
                <a:spcPts val="800"/>
              </a:spcBef>
            </a:pP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–Crashing</a:t>
            </a:r>
            <a:r>
              <a:rPr sz="2400" spc="-7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activities</a:t>
            </a:r>
            <a:r>
              <a:rPr sz="2400" spc="-10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increases</a:t>
            </a:r>
            <a:r>
              <a:rPr sz="2400" spc="-10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33"/>
                </a:solidFill>
                <a:latin typeface="Arial"/>
                <a:cs typeface="Arial"/>
              </a:rPr>
              <a:t>direct</a:t>
            </a:r>
            <a:r>
              <a:rPr sz="2400" spc="-6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990033"/>
                </a:solidFill>
                <a:latin typeface="Arial"/>
                <a:cs typeface="Arial"/>
              </a:rPr>
              <a:t>costs.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962" y="230250"/>
            <a:ext cx="8296275" cy="1466850"/>
            <a:chOff x="461962" y="230250"/>
            <a:chExt cx="8296275" cy="1466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732" y="307085"/>
              <a:ext cx="8218932" cy="13761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312" y="236600"/>
              <a:ext cx="8207438" cy="1365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8312" y="236600"/>
              <a:ext cx="8208009" cy="1365250"/>
            </a:xfrm>
            <a:custGeom>
              <a:avLst/>
              <a:gdLst/>
              <a:ahLst/>
              <a:cxnLst/>
              <a:rect l="l" t="t" r="r" b="b"/>
              <a:pathLst>
                <a:path w="8208009" h="1365250">
                  <a:moveTo>
                    <a:pt x="0" y="227457"/>
                  </a:moveTo>
                  <a:lnTo>
                    <a:pt x="4623" y="181621"/>
                  </a:lnTo>
                  <a:lnTo>
                    <a:pt x="17882" y="138928"/>
                  </a:lnTo>
                  <a:lnTo>
                    <a:pt x="38862" y="100291"/>
                  </a:lnTo>
                  <a:lnTo>
                    <a:pt x="66648" y="66627"/>
                  </a:lnTo>
                  <a:lnTo>
                    <a:pt x="100324" y="38850"/>
                  </a:lnTo>
                  <a:lnTo>
                    <a:pt x="138976" y="17877"/>
                  </a:lnTo>
                  <a:lnTo>
                    <a:pt x="181688" y="4621"/>
                  </a:lnTo>
                  <a:lnTo>
                    <a:pt x="227545" y="0"/>
                  </a:lnTo>
                  <a:lnTo>
                    <a:pt x="7979854" y="0"/>
                  </a:lnTo>
                  <a:lnTo>
                    <a:pt x="8025704" y="4621"/>
                  </a:lnTo>
                  <a:lnTo>
                    <a:pt x="8068404" y="17877"/>
                  </a:lnTo>
                  <a:lnTo>
                    <a:pt x="8107064" y="38850"/>
                  </a:lnTo>
                  <a:lnTo>
                    <a:pt x="8140754" y="66627"/>
                  </a:lnTo>
                  <a:lnTo>
                    <a:pt x="8168554" y="100291"/>
                  </a:lnTo>
                  <a:lnTo>
                    <a:pt x="8189544" y="138928"/>
                  </a:lnTo>
                  <a:lnTo>
                    <a:pt x="8202814" y="181621"/>
                  </a:lnTo>
                  <a:lnTo>
                    <a:pt x="8207444" y="227457"/>
                  </a:lnTo>
                  <a:lnTo>
                    <a:pt x="8207444" y="1137660"/>
                  </a:lnTo>
                  <a:lnTo>
                    <a:pt x="8202814" y="1183510"/>
                  </a:lnTo>
                  <a:lnTo>
                    <a:pt x="8189544" y="1226210"/>
                  </a:lnTo>
                  <a:lnTo>
                    <a:pt x="8168554" y="1264870"/>
                  </a:lnTo>
                  <a:lnTo>
                    <a:pt x="8140754" y="1298560"/>
                  </a:lnTo>
                  <a:lnTo>
                    <a:pt x="8107064" y="1326360"/>
                  </a:lnTo>
                  <a:lnTo>
                    <a:pt x="8068404" y="1347350"/>
                  </a:lnTo>
                  <a:lnTo>
                    <a:pt x="8025704" y="1360620"/>
                  </a:lnTo>
                  <a:lnTo>
                    <a:pt x="7979854" y="1365250"/>
                  </a:lnTo>
                  <a:lnTo>
                    <a:pt x="227545" y="1365250"/>
                  </a:lnTo>
                  <a:lnTo>
                    <a:pt x="181688" y="1360620"/>
                  </a:lnTo>
                  <a:lnTo>
                    <a:pt x="138976" y="1347350"/>
                  </a:lnTo>
                  <a:lnTo>
                    <a:pt x="100324" y="1326360"/>
                  </a:lnTo>
                  <a:lnTo>
                    <a:pt x="66648" y="1298560"/>
                  </a:lnTo>
                  <a:lnTo>
                    <a:pt x="38862" y="1264870"/>
                  </a:lnTo>
                  <a:lnTo>
                    <a:pt x="17882" y="1226210"/>
                  </a:lnTo>
                  <a:lnTo>
                    <a:pt x="4623" y="1183510"/>
                  </a:lnTo>
                  <a:lnTo>
                    <a:pt x="0" y="1137660"/>
                  </a:lnTo>
                  <a:lnTo>
                    <a:pt x="0" y="227457"/>
                  </a:lnTo>
                  <a:close/>
                </a:path>
              </a:pathLst>
            </a:custGeom>
            <a:ln w="127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3005" y="311657"/>
              <a:ext cx="5382006" cy="8976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4183" y="799338"/>
              <a:ext cx="4705350" cy="89763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90369" y="404114"/>
            <a:ext cx="4744085" cy="10083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94005" marR="5080" indent="-281305">
              <a:lnSpc>
                <a:spcPct val="101600"/>
              </a:lnSpc>
              <a:spcBef>
                <a:spcPts val="35"/>
              </a:spcBef>
            </a:pPr>
            <a:r>
              <a:rPr sz="3200" dirty="0"/>
              <a:t>Reducing</a:t>
            </a:r>
            <a:r>
              <a:rPr sz="3200" spc="-90" dirty="0"/>
              <a:t> </a:t>
            </a:r>
            <a:r>
              <a:rPr sz="3200" dirty="0"/>
              <a:t>Project</a:t>
            </a:r>
            <a:r>
              <a:rPr sz="3200" spc="-90" dirty="0"/>
              <a:t> </a:t>
            </a:r>
            <a:r>
              <a:rPr sz="3200" spc="-10" dirty="0"/>
              <a:t>Duration </a:t>
            </a:r>
            <a:r>
              <a:rPr sz="3200" dirty="0"/>
              <a:t>to</a:t>
            </a:r>
            <a:r>
              <a:rPr sz="3200" spc="-80" dirty="0"/>
              <a:t> </a:t>
            </a:r>
            <a:r>
              <a:rPr sz="3200" dirty="0"/>
              <a:t>Reduce</a:t>
            </a:r>
            <a:r>
              <a:rPr sz="3200" spc="-80" dirty="0"/>
              <a:t> </a:t>
            </a:r>
            <a:r>
              <a:rPr sz="3200" dirty="0"/>
              <a:t>Project</a:t>
            </a:r>
            <a:r>
              <a:rPr sz="3200" spc="-100" dirty="0"/>
              <a:t> </a:t>
            </a:r>
            <a:r>
              <a:rPr sz="3200" spc="-20" dirty="0"/>
              <a:t>Cost</a:t>
            </a:r>
            <a:endParaRPr sz="3200"/>
          </a:p>
        </p:txBody>
      </p:sp>
      <p:grpSp>
        <p:nvGrpSpPr>
          <p:cNvPr id="9" name="object 9"/>
          <p:cNvGrpSpPr/>
          <p:nvPr/>
        </p:nvGrpSpPr>
        <p:grpSpPr>
          <a:xfrm>
            <a:off x="1005838" y="2051050"/>
            <a:ext cx="7306945" cy="3689985"/>
            <a:chOff x="1005838" y="2051050"/>
            <a:chExt cx="7306945" cy="36899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5865" y="4956808"/>
              <a:ext cx="5957315" cy="6591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7286" y="4899658"/>
              <a:ext cx="6019800" cy="84124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06650" y="4887976"/>
              <a:ext cx="5943600" cy="644525"/>
            </a:xfrm>
            <a:custGeom>
              <a:avLst/>
              <a:gdLst/>
              <a:ahLst/>
              <a:cxnLst/>
              <a:rect l="l" t="t" r="r" b="b"/>
              <a:pathLst>
                <a:path w="5943600" h="644525">
                  <a:moveTo>
                    <a:pt x="5943600" y="0"/>
                  </a:moveTo>
                  <a:lnTo>
                    <a:pt x="0" y="0"/>
                  </a:lnTo>
                  <a:lnTo>
                    <a:pt x="0" y="644525"/>
                  </a:lnTo>
                  <a:lnTo>
                    <a:pt x="5943600" y="644525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31086" y="4823461"/>
              <a:ext cx="6019800" cy="56692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1086" y="5097778"/>
              <a:ext cx="5781294" cy="56692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9581" y="3993642"/>
              <a:ext cx="5958078" cy="6583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21001" y="3935729"/>
              <a:ext cx="5929884" cy="8412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920875" y="3924300"/>
              <a:ext cx="5943600" cy="644525"/>
            </a:xfrm>
            <a:custGeom>
              <a:avLst/>
              <a:gdLst/>
              <a:ahLst/>
              <a:cxnLst/>
              <a:rect l="l" t="t" r="r" b="b"/>
              <a:pathLst>
                <a:path w="5943600" h="644525">
                  <a:moveTo>
                    <a:pt x="5943600" y="0"/>
                  </a:moveTo>
                  <a:lnTo>
                    <a:pt x="0" y="0"/>
                  </a:lnTo>
                  <a:lnTo>
                    <a:pt x="0" y="644525"/>
                  </a:lnTo>
                  <a:lnTo>
                    <a:pt x="5943600" y="644525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44801" y="3859529"/>
              <a:ext cx="5253990" cy="5669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60463" y="3859529"/>
              <a:ext cx="422908" cy="5669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45045" y="3859529"/>
              <a:ext cx="929640" cy="56692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44801" y="4133851"/>
              <a:ext cx="4805172" cy="56692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51381" y="2126743"/>
              <a:ext cx="7161276" cy="62331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82674" y="2057400"/>
              <a:ext cx="7146925" cy="609600"/>
            </a:xfrm>
            <a:custGeom>
              <a:avLst/>
              <a:gdLst/>
              <a:ahLst/>
              <a:cxnLst/>
              <a:rect l="l" t="t" r="r" b="b"/>
              <a:pathLst>
                <a:path w="7146925" h="609600">
                  <a:moveTo>
                    <a:pt x="7045325" y="0"/>
                  </a:moveTo>
                  <a:lnTo>
                    <a:pt x="101600" y="0"/>
                  </a:lnTo>
                  <a:lnTo>
                    <a:pt x="62053" y="7975"/>
                  </a:lnTo>
                  <a:lnTo>
                    <a:pt x="29758" y="29743"/>
                  </a:lnTo>
                  <a:lnTo>
                    <a:pt x="7984" y="62039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60"/>
                  </a:lnTo>
                  <a:lnTo>
                    <a:pt x="29758" y="579843"/>
                  </a:lnTo>
                  <a:lnTo>
                    <a:pt x="62053" y="601624"/>
                  </a:lnTo>
                  <a:lnTo>
                    <a:pt x="101600" y="609600"/>
                  </a:lnTo>
                  <a:lnTo>
                    <a:pt x="7045325" y="609600"/>
                  </a:lnTo>
                  <a:lnTo>
                    <a:pt x="7084885" y="601624"/>
                  </a:lnTo>
                  <a:lnTo>
                    <a:pt x="7117168" y="579843"/>
                  </a:lnTo>
                  <a:lnTo>
                    <a:pt x="7138936" y="547560"/>
                  </a:lnTo>
                  <a:lnTo>
                    <a:pt x="7146925" y="508000"/>
                  </a:lnTo>
                  <a:lnTo>
                    <a:pt x="7146925" y="101600"/>
                  </a:lnTo>
                  <a:lnTo>
                    <a:pt x="7138936" y="62039"/>
                  </a:lnTo>
                  <a:lnTo>
                    <a:pt x="7117168" y="29743"/>
                  </a:lnTo>
                  <a:lnTo>
                    <a:pt x="7084885" y="7975"/>
                  </a:lnTo>
                  <a:lnTo>
                    <a:pt x="7045325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2674" y="2057400"/>
              <a:ext cx="7147559" cy="609600"/>
            </a:xfrm>
            <a:custGeom>
              <a:avLst/>
              <a:gdLst/>
              <a:ahLst/>
              <a:cxnLst/>
              <a:rect l="l" t="t" r="r" b="b"/>
              <a:pathLst>
                <a:path w="7147559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7045324" y="0"/>
                  </a:lnTo>
                  <a:lnTo>
                    <a:pt x="7084884" y="7981"/>
                  </a:lnTo>
                  <a:lnTo>
                    <a:pt x="7117174" y="29749"/>
                  </a:lnTo>
                  <a:lnTo>
                    <a:pt x="7138944" y="62043"/>
                  </a:lnTo>
                  <a:lnTo>
                    <a:pt x="7146934" y="101600"/>
                  </a:lnTo>
                  <a:lnTo>
                    <a:pt x="7146934" y="508000"/>
                  </a:lnTo>
                  <a:lnTo>
                    <a:pt x="7138944" y="547556"/>
                  </a:lnTo>
                  <a:lnTo>
                    <a:pt x="7117174" y="579850"/>
                  </a:lnTo>
                  <a:lnTo>
                    <a:pt x="7084884" y="601618"/>
                  </a:lnTo>
                  <a:lnTo>
                    <a:pt x="7045324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5838" y="2063497"/>
              <a:ext cx="7002780" cy="67665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9581" y="3009138"/>
              <a:ext cx="5958078" cy="6583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21001" y="2951988"/>
              <a:ext cx="5721858" cy="84124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920875" y="2940050"/>
              <a:ext cx="5943600" cy="644525"/>
            </a:xfrm>
            <a:custGeom>
              <a:avLst/>
              <a:gdLst/>
              <a:ahLst/>
              <a:cxnLst/>
              <a:rect l="l" t="t" r="r" b="b"/>
              <a:pathLst>
                <a:path w="5943600" h="644525">
                  <a:moveTo>
                    <a:pt x="5943600" y="0"/>
                  </a:moveTo>
                  <a:lnTo>
                    <a:pt x="0" y="0"/>
                  </a:lnTo>
                  <a:lnTo>
                    <a:pt x="0" y="644525"/>
                  </a:lnTo>
                  <a:lnTo>
                    <a:pt x="5943600" y="644525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44801" y="2875789"/>
              <a:ext cx="5721858" cy="56692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44801" y="3150109"/>
              <a:ext cx="4608576" cy="566926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82368" y="2127503"/>
            <a:ext cx="6604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EE"/>
                </a:solidFill>
                <a:latin typeface="Arial"/>
                <a:cs typeface="Arial"/>
              </a:rPr>
              <a:t>Identifying</a:t>
            </a:r>
            <a:r>
              <a:rPr sz="2400" b="1" spc="-80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EE"/>
                </a:solidFill>
                <a:latin typeface="Arial"/>
                <a:cs typeface="Arial"/>
              </a:rPr>
              <a:t>direct</a:t>
            </a:r>
            <a:r>
              <a:rPr sz="2400" b="1" spc="-70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EE"/>
                </a:solidFill>
                <a:latin typeface="Arial"/>
                <a:cs typeface="Arial"/>
              </a:rPr>
              <a:t>costs</a:t>
            </a:r>
            <a:r>
              <a:rPr sz="2400" b="1" spc="-80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EE"/>
                </a:solidFill>
                <a:latin typeface="Arial"/>
                <a:cs typeface="Arial"/>
              </a:rPr>
              <a:t>to</a:t>
            </a:r>
            <a:r>
              <a:rPr sz="2400" b="1" spc="-70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EE"/>
                </a:solidFill>
                <a:latin typeface="Arial"/>
                <a:cs typeface="Arial"/>
              </a:rPr>
              <a:t>reduce</a:t>
            </a:r>
            <a:r>
              <a:rPr sz="2400" b="1" spc="-80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EE"/>
                </a:solidFill>
                <a:latin typeface="Arial"/>
                <a:cs typeface="Arial"/>
              </a:rPr>
              <a:t>project</a:t>
            </a:r>
            <a:r>
              <a:rPr sz="2400" b="1" spc="-75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EE"/>
                </a:solidFill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20875" y="2940050"/>
            <a:ext cx="5943600" cy="6445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82550" marR="565785">
              <a:lnSpc>
                <a:spcPts val="2200"/>
              </a:lnSpc>
              <a:spcBef>
                <a:spcPts val="540"/>
              </a:spcBef>
            </a:pP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Gather</a:t>
            </a:r>
            <a:r>
              <a:rPr sz="2000" b="1" spc="-85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EE"/>
                </a:solidFill>
                <a:latin typeface="Arial"/>
                <a:cs typeface="Arial"/>
              </a:rPr>
              <a:t>information</a:t>
            </a:r>
            <a:r>
              <a:rPr sz="2000" b="1" spc="-75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about</a:t>
            </a:r>
            <a:r>
              <a:rPr sz="2000" b="1" spc="-80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direct</a:t>
            </a:r>
            <a:r>
              <a:rPr sz="2000" b="1" spc="-80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and</a:t>
            </a:r>
            <a:r>
              <a:rPr sz="2000" b="1" spc="-75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EE"/>
                </a:solidFill>
                <a:latin typeface="Arial"/>
                <a:cs typeface="Arial"/>
              </a:rPr>
              <a:t>indirect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costs</a:t>
            </a:r>
            <a:r>
              <a:rPr sz="2000" b="1" spc="-80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of</a:t>
            </a:r>
            <a:r>
              <a:rPr sz="2000" b="1" spc="-75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specific</a:t>
            </a:r>
            <a:r>
              <a:rPr sz="2000" b="1" spc="-80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project</a:t>
            </a:r>
            <a:r>
              <a:rPr sz="2000" b="1" spc="-70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EE"/>
                </a:solidFill>
                <a:latin typeface="Arial"/>
                <a:cs typeface="Arial"/>
              </a:rPr>
              <a:t>durations.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20875" y="3924300"/>
            <a:ext cx="5943600" cy="6445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82550" marR="362585">
              <a:lnSpc>
                <a:spcPts val="2200"/>
              </a:lnSpc>
              <a:spcBef>
                <a:spcPts val="675"/>
              </a:spcBef>
            </a:pP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Search</a:t>
            </a:r>
            <a:r>
              <a:rPr sz="2000" b="1" spc="-60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critical</a:t>
            </a:r>
            <a:r>
              <a:rPr sz="2000" b="1" spc="-70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EE"/>
                </a:solidFill>
                <a:latin typeface="Arial"/>
                <a:cs typeface="Arial"/>
              </a:rPr>
              <a:t>activities</a:t>
            </a:r>
            <a:r>
              <a:rPr sz="2000" b="1" spc="-65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for</a:t>
            </a:r>
            <a:r>
              <a:rPr sz="2000" b="1" spc="-65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lowest</a:t>
            </a:r>
            <a:r>
              <a:rPr sz="2000" b="1" spc="-65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EE"/>
                </a:solidFill>
                <a:latin typeface="Arial"/>
                <a:cs typeface="Arial"/>
              </a:rPr>
              <a:t>direct-cost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activities</a:t>
            </a:r>
            <a:r>
              <a:rPr sz="2000" b="1" spc="-90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to</a:t>
            </a:r>
            <a:r>
              <a:rPr sz="2000" b="1" spc="-85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shorten</a:t>
            </a:r>
            <a:r>
              <a:rPr sz="2000" b="1" spc="-85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project</a:t>
            </a:r>
            <a:r>
              <a:rPr sz="2000" b="1" spc="-80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EE"/>
                </a:solidFill>
                <a:latin typeface="Arial"/>
                <a:cs typeface="Arial"/>
              </a:rPr>
              <a:t>duration.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06651" y="4887976"/>
            <a:ext cx="5943600" cy="6445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81915" marR="273685">
              <a:lnSpc>
                <a:spcPts val="2200"/>
              </a:lnSpc>
              <a:spcBef>
                <a:spcPts val="705"/>
              </a:spcBef>
            </a:pP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Compute</a:t>
            </a:r>
            <a:r>
              <a:rPr sz="2000" b="1" spc="-80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total</a:t>
            </a:r>
            <a:r>
              <a:rPr sz="2000" b="1" spc="-80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costs</a:t>
            </a:r>
            <a:r>
              <a:rPr sz="2000" b="1" spc="-75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for</a:t>
            </a:r>
            <a:r>
              <a:rPr sz="2000" b="1" spc="-80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EE"/>
                </a:solidFill>
                <a:latin typeface="Arial"/>
                <a:cs typeface="Arial"/>
              </a:rPr>
              <a:t>specific</a:t>
            </a:r>
            <a:r>
              <a:rPr sz="2000" b="1" spc="-75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EE"/>
                </a:solidFill>
                <a:latin typeface="Arial"/>
                <a:cs typeface="Arial"/>
              </a:rPr>
              <a:t>durations</a:t>
            </a:r>
            <a:r>
              <a:rPr sz="2000" b="1" spc="-75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EE"/>
                </a:solidFill>
                <a:latin typeface="Arial"/>
                <a:cs typeface="Arial"/>
              </a:rPr>
              <a:t>and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compare</a:t>
            </a:r>
            <a:r>
              <a:rPr sz="2000" b="1" spc="-85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to</a:t>
            </a:r>
            <a:r>
              <a:rPr sz="2000" b="1" spc="-80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benefits</a:t>
            </a:r>
            <a:r>
              <a:rPr sz="2000" b="1" spc="-85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of</a:t>
            </a:r>
            <a:r>
              <a:rPr sz="2000" b="1" spc="-85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reducing</a:t>
            </a:r>
            <a:r>
              <a:rPr sz="2000" b="1" spc="-80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EE"/>
                </a:solidFill>
                <a:latin typeface="Arial"/>
                <a:cs typeface="Arial"/>
              </a:rPr>
              <a:t>project</a:t>
            </a:r>
            <a:r>
              <a:rPr sz="2000" b="1" spc="-30" dirty="0">
                <a:solidFill>
                  <a:srgbClr val="FFFFEE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EE"/>
                </a:solidFill>
                <a:latin typeface="Arial"/>
                <a:cs typeface="Arial"/>
              </a:rPr>
              <a:t>time.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238250" y="2663825"/>
            <a:ext cx="682625" cy="2635250"/>
            <a:chOff x="1238250" y="2663825"/>
            <a:chExt cx="682625" cy="2635250"/>
          </a:xfrm>
        </p:grpSpPr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92275" y="4109974"/>
              <a:ext cx="152400" cy="2286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238250" y="3122548"/>
              <a:ext cx="682625" cy="1139825"/>
            </a:xfrm>
            <a:custGeom>
              <a:avLst/>
              <a:gdLst/>
              <a:ahLst/>
              <a:cxnLst/>
              <a:rect l="l" t="t" r="r" b="b"/>
              <a:pathLst>
                <a:path w="682625" h="1139825">
                  <a:moveTo>
                    <a:pt x="454025" y="1063625"/>
                  </a:moveTo>
                  <a:lnTo>
                    <a:pt x="76200" y="10636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1101725"/>
                  </a:lnTo>
                  <a:lnTo>
                    <a:pt x="2984" y="1116571"/>
                  </a:lnTo>
                  <a:lnTo>
                    <a:pt x="11150" y="1128674"/>
                  </a:lnTo>
                  <a:lnTo>
                    <a:pt x="23266" y="1136840"/>
                  </a:lnTo>
                  <a:lnTo>
                    <a:pt x="38100" y="1139825"/>
                  </a:lnTo>
                  <a:lnTo>
                    <a:pt x="454025" y="1139825"/>
                  </a:lnTo>
                  <a:lnTo>
                    <a:pt x="454025" y="1101725"/>
                  </a:lnTo>
                  <a:lnTo>
                    <a:pt x="454025" y="1063625"/>
                  </a:lnTo>
                  <a:close/>
                </a:path>
                <a:path w="682625" h="1139825">
                  <a:moveTo>
                    <a:pt x="682625" y="1101725"/>
                  </a:moveTo>
                  <a:lnTo>
                    <a:pt x="606425" y="1063625"/>
                  </a:lnTo>
                  <a:lnTo>
                    <a:pt x="492125" y="1063625"/>
                  </a:lnTo>
                  <a:lnTo>
                    <a:pt x="492125" y="1139825"/>
                  </a:lnTo>
                  <a:lnTo>
                    <a:pt x="606425" y="1139825"/>
                  </a:lnTo>
                  <a:lnTo>
                    <a:pt x="682625" y="1101725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92275" y="5070475"/>
              <a:ext cx="152400" cy="2286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238250" y="4117974"/>
              <a:ext cx="682625" cy="1104900"/>
            </a:xfrm>
            <a:custGeom>
              <a:avLst/>
              <a:gdLst/>
              <a:ahLst/>
              <a:cxnLst/>
              <a:rect l="l" t="t" r="r" b="b"/>
              <a:pathLst>
                <a:path w="682625" h="1104900">
                  <a:moveTo>
                    <a:pt x="454025" y="1028700"/>
                  </a:moveTo>
                  <a:lnTo>
                    <a:pt x="76200" y="10287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1066800"/>
                  </a:lnTo>
                  <a:lnTo>
                    <a:pt x="2984" y="1081659"/>
                  </a:lnTo>
                  <a:lnTo>
                    <a:pt x="11150" y="1093762"/>
                  </a:lnTo>
                  <a:lnTo>
                    <a:pt x="23266" y="1101915"/>
                  </a:lnTo>
                  <a:lnTo>
                    <a:pt x="38100" y="1104900"/>
                  </a:lnTo>
                  <a:lnTo>
                    <a:pt x="454025" y="1104900"/>
                  </a:lnTo>
                  <a:lnTo>
                    <a:pt x="454025" y="1066800"/>
                  </a:lnTo>
                  <a:lnTo>
                    <a:pt x="454025" y="1028700"/>
                  </a:lnTo>
                  <a:close/>
                </a:path>
                <a:path w="682625" h="1104900">
                  <a:moveTo>
                    <a:pt x="682625" y="1066800"/>
                  </a:moveTo>
                  <a:lnTo>
                    <a:pt x="606425" y="1028700"/>
                  </a:lnTo>
                  <a:lnTo>
                    <a:pt x="492125" y="1028700"/>
                  </a:lnTo>
                  <a:lnTo>
                    <a:pt x="492125" y="1104900"/>
                  </a:lnTo>
                  <a:lnTo>
                    <a:pt x="606425" y="1104900"/>
                  </a:lnTo>
                  <a:lnTo>
                    <a:pt x="682625" y="106680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92275" y="3159125"/>
              <a:ext cx="152400" cy="2286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238250" y="2663824"/>
              <a:ext cx="682625" cy="647700"/>
            </a:xfrm>
            <a:custGeom>
              <a:avLst/>
              <a:gdLst/>
              <a:ahLst/>
              <a:cxnLst/>
              <a:rect l="l" t="t" r="r" b="b"/>
              <a:pathLst>
                <a:path w="682625" h="647700">
                  <a:moveTo>
                    <a:pt x="454025" y="571500"/>
                  </a:moveTo>
                  <a:lnTo>
                    <a:pt x="76200" y="5715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2984" y="624446"/>
                  </a:lnTo>
                  <a:lnTo>
                    <a:pt x="11150" y="636549"/>
                  </a:lnTo>
                  <a:lnTo>
                    <a:pt x="23266" y="644715"/>
                  </a:lnTo>
                  <a:lnTo>
                    <a:pt x="38100" y="647700"/>
                  </a:lnTo>
                  <a:lnTo>
                    <a:pt x="454025" y="647700"/>
                  </a:lnTo>
                  <a:lnTo>
                    <a:pt x="454025" y="609600"/>
                  </a:lnTo>
                  <a:lnTo>
                    <a:pt x="454025" y="571500"/>
                  </a:lnTo>
                  <a:close/>
                </a:path>
                <a:path w="682625" h="647700">
                  <a:moveTo>
                    <a:pt x="682625" y="609600"/>
                  </a:moveTo>
                  <a:lnTo>
                    <a:pt x="606425" y="571500"/>
                  </a:lnTo>
                  <a:lnTo>
                    <a:pt x="492125" y="571500"/>
                  </a:lnTo>
                  <a:lnTo>
                    <a:pt x="492125" y="647700"/>
                  </a:lnTo>
                  <a:lnTo>
                    <a:pt x="606425" y="647700"/>
                  </a:lnTo>
                  <a:lnTo>
                    <a:pt x="682625" y="60960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1190"/>
              </a:lnSpc>
            </a:pPr>
            <a:r>
              <a:rPr spc="-25" dirty="0"/>
              <a:t>9–</a:t>
            </a: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362" y="260350"/>
            <a:ext cx="8244840" cy="855344"/>
            <a:chOff x="487362" y="260350"/>
            <a:chExt cx="8244840" cy="85534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5782" y="327660"/>
              <a:ext cx="2406396" cy="7879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4309" y="327660"/>
              <a:ext cx="665988" cy="7879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2429" y="327660"/>
              <a:ext cx="2903981" cy="78790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064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30" dirty="0"/>
              <a:t> </a:t>
            </a:r>
            <a:r>
              <a:rPr spc="-10" dirty="0"/>
              <a:t>Cost–Duration</a:t>
            </a:r>
            <a:r>
              <a:rPr spc="-100" dirty="0"/>
              <a:t> </a:t>
            </a:r>
            <a:r>
              <a:rPr spc="-10" dirty="0"/>
              <a:t>Graph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51064" y="6201154"/>
            <a:ext cx="845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666"/>
                </a:solidFill>
                <a:latin typeface="Arial"/>
                <a:cs typeface="Arial"/>
              </a:rPr>
              <a:t>FIGURE</a:t>
            </a:r>
            <a:r>
              <a:rPr sz="1200" b="1" spc="-6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006666"/>
                </a:solidFill>
                <a:latin typeface="Arial"/>
                <a:cs typeface="Arial"/>
              </a:rPr>
              <a:t>9.1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44700" y="1235075"/>
            <a:ext cx="5021199" cy="515307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1190"/>
              </a:lnSpc>
            </a:pPr>
            <a:r>
              <a:rPr spc="-25" dirty="0"/>
              <a:t>9–</a:t>
            </a: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8287" y="257175"/>
            <a:ext cx="8682990" cy="952500"/>
            <a:chOff x="268287" y="257175"/>
            <a:chExt cx="8682990" cy="952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186" y="334519"/>
              <a:ext cx="8606028" cy="8328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637" y="263525"/>
              <a:ext cx="8594788" cy="8223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4637" y="263525"/>
              <a:ext cx="8595360" cy="822325"/>
            </a:xfrm>
            <a:custGeom>
              <a:avLst/>
              <a:gdLst/>
              <a:ahLst/>
              <a:cxnLst/>
              <a:rect l="l" t="t" r="r" b="b"/>
              <a:pathLst>
                <a:path w="8595360" h="822325">
                  <a:moveTo>
                    <a:pt x="0" y="137033"/>
                  </a:moveTo>
                  <a:lnTo>
                    <a:pt x="6987" y="93715"/>
                  </a:lnTo>
                  <a:lnTo>
                    <a:pt x="26445" y="56098"/>
                  </a:lnTo>
                  <a:lnTo>
                    <a:pt x="56114" y="26436"/>
                  </a:lnTo>
                  <a:lnTo>
                    <a:pt x="93738" y="6984"/>
                  </a:lnTo>
                  <a:lnTo>
                    <a:pt x="137058" y="0"/>
                  </a:lnTo>
                  <a:lnTo>
                    <a:pt x="8457634" y="0"/>
                  </a:lnTo>
                  <a:lnTo>
                    <a:pt x="8500964" y="6984"/>
                  </a:lnTo>
                  <a:lnTo>
                    <a:pt x="8538614" y="26436"/>
                  </a:lnTo>
                  <a:lnTo>
                    <a:pt x="8568314" y="56098"/>
                  </a:lnTo>
                  <a:lnTo>
                    <a:pt x="8587794" y="93715"/>
                  </a:lnTo>
                  <a:lnTo>
                    <a:pt x="8594794" y="137033"/>
                  </a:lnTo>
                  <a:lnTo>
                    <a:pt x="8594794" y="685291"/>
                  </a:lnTo>
                  <a:lnTo>
                    <a:pt x="8587794" y="728609"/>
                  </a:lnTo>
                  <a:lnTo>
                    <a:pt x="8568314" y="766226"/>
                  </a:lnTo>
                  <a:lnTo>
                    <a:pt x="8538614" y="795888"/>
                  </a:lnTo>
                  <a:lnTo>
                    <a:pt x="8500964" y="815339"/>
                  </a:lnTo>
                  <a:lnTo>
                    <a:pt x="8457634" y="822325"/>
                  </a:lnTo>
                  <a:lnTo>
                    <a:pt x="137058" y="822325"/>
                  </a:lnTo>
                  <a:lnTo>
                    <a:pt x="93738" y="815339"/>
                  </a:lnTo>
                  <a:lnTo>
                    <a:pt x="56114" y="795888"/>
                  </a:lnTo>
                  <a:lnTo>
                    <a:pt x="26445" y="766226"/>
                  </a:lnTo>
                  <a:lnTo>
                    <a:pt x="6987" y="728609"/>
                  </a:lnTo>
                  <a:lnTo>
                    <a:pt x="0" y="685291"/>
                  </a:lnTo>
                  <a:lnTo>
                    <a:pt x="0" y="137033"/>
                  </a:lnTo>
                  <a:close/>
                </a:path>
              </a:pathLst>
            </a:custGeom>
            <a:ln w="12700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520" y="311658"/>
              <a:ext cx="5472684" cy="8976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1328" y="311658"/>
              <a:ext cx="757426" cy="8976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6879" y="311658"/>
              <a:ext cx="3305555" cy="89763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Constructing</a:t>
            </a:r>
            <a:r>
              <a:rPr sz="3200" spc="-95" dirty="0"/>
              <a:t> </a:t>
            </a:r>
            <a:r>
              <a:rPr sz="3200" dirty="0"/>
              <a:t>a</a:t>
            </a:r>
            <a:r>
              <a:rPr sz="3200" spc="-80" dirty="0"/>
              <a:t> </a:t>
            </a:r>
            <a:r>
              <a:rPr sz="3200" dirty="0"/>
              <a:t>Project</a:t>
            </a:r>
            <a:r>
              <a:rPr sz="3200" spc="-80" dirty="0"/>
              <a:t> </a:t>
            </a:r>
            <a:r>
              <a:rPr sz="3200" dirty="0"/>
              <a:t>Cost–Duration</a:t>
            </a:r>
            <a:r>
              <a:rPr sz="3200" spc="-55" dirty="0"/>
              <a:t> </a:t>
            </a:r>
            <a:r>
              <a:rPr sz="3200" spc="-10" dirty="0"/>
              <a:t>Graph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612140" y="1342644"/>
            <a:ext cx="5370195" cy="40843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34950" marR="974090" indent="-222250">
              <a:lnSpc>
                <a:spcPct val="101200"/>
              </a:lnSpc>
              <a:spcBef>
                <a:spcPts val="60"/>
              </a:spcBef>
              <a:buChar char="•"/>
              <a:tabLst>
                <a:tab pos="234950" algn="l"/>
              </a:tabLst>
            </a:pP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Find</a:t>
            </a:r>
            <a:r>
              <a:rPr sz="2800" spc="-4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total</a:t>
            </a:r>
            <a:r>
              <a:rPr sz="2800" spc="-4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direct</a:t>
            </a:r>
            <a:r>
              <a:rPr sz="2800" spc="-5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costs</a:t>
            </a:r>
            <a:r>
              <a:rPr sz="2800" spc="-12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336699"/>
                </a:solidFill>
                <a:latin typeface="Arial"/>
                <a:cs typeface="Arial"/>
              </a:rPr>
              <a:t>for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selected</a:t>
            </a:r>
            <a:r>
              <a:rPr sz="2800" spc="-6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project</a:t>
            </a:r>
            <a:r>
              <a:rPr sz="2800" spc="-12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6699"/>
                </a:solidFill>
                <a:latin typeface="Arial"/>
                <a:cs typeface="Arial"/>
              </a:rPr>
              <a:t>durations.</a:t>
            </a:r>
            <a:endParaRPr sz="2800">
              <a:latin typeface="Arial"/>
              <a:cs typeface="Arial"/>
            </a:endParaRPr>
          </a:p>
          <a:p>
            <a:pPr marL="234950" marR="975360" indent="-222250">
              <a:lnSpc>
                <a:spcPct val="101200"/>
              </a:lnSpc>
              <a:spcBef>
                <a:spcPts val="1600"/>
              </a:spcBef>
              <a:buChar char="•"/>
              <a:tabLst>
                <a:tab pos="234950" algn="l"/>
              </a:tabLst>
            </a:pP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Find</a:t>
            </a:r>
            <a:r>
              <a:rPr sz="2800" spc="-4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total</a:t>
            </a:r>
            <a:r>
              <a:rPr sz="2800" spc="-4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indirect</a:t>
            </a:r>
            <a:r>
              <a:rPr sz="2800" spc="-5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costs</a:t>
            </a:r>
            <a:r>
              <a:rPr sz="2800" spc="-13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336699"/>
                </a:solidFill>
                <a:latin typeface="Arial"/>
                <a:cs typeface="Arial"/>
              </a:rPr>
              <a:t>for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selected</a:t>
            </a:r>
            <a:r>
              <a:rPr sz="2800" spc="-6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project</a:t>
            </a:r>
            <a:r>
              <a:rPr sz="2800" spc="-13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6699"/>
                </a:solidFill>
                <a:latin typeface="Arial"/>
                <a:cs typeface="Arial"/>
              </a:rPr>
              <a:t>durations.</a:t>
            </a:r>
            <a:endParaRPr sz="2800">
              <a:latin typeface="Arial"/>
              <a:cs typeface="Arial"/>
            </a:endParaRPr>
          </a:p>
          <a:p>
            <a:pPr marL="234950" marR="5080" indent="-222250">
              <a:lnSpc>
                <a:spcPts val="3300"/>
              </a:lnSpc>
              <a:spcBef>
                <a:spcPts val="1900"/>
              </a:spcBef>
              <a:buChar char="•"/>
              <a:tabLst>
                <a:tab pos="234950" algn="l"/>
              </a:tabLst>
            </a:pP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Sum</a:t>
            </a:r>
            <a:r>
              <a:rPr sz="2800" spc="-4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direct</a:t>
            </a:r>
            <a:r>
              <a:rPr sz="2800" spc="-5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and</a:t>
            </a:r>
            <a:r>
              <a:rPr sz="2800" spc="-3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indirect</a:t>
            </a:r>
            <a:r>
              <a:rPr sz="2800" spc="-5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costs</a:t>
            </a:r>
            <a:r>
              <a:rPr sz="2800" spc="-4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336699"/>
                </a:solidFill>
                <a:latin typeface="Arial"/>
                <a:cs typeface="Arial"/>
              </a:rPr>
              <a:t>for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these</a:t>
            </a:r>
            <a:r>
              <a:rPr sz="2800" spc="-6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selected</a:t>
            </a:r>
            <a:r>
              <a:rPr sz="2800" spc="-6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project</a:t>
            </a:r>
            <a:r>
              <a:rPr sz="2800" spc="-12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6699"/>
                </a:solidFill>
                <a:latin typeface="Arial"/>
                <a:cs typeface="Arial"/>
              </a:rPr>
              <a:t>durations.</a:t>
            </a:r>
            <a:endParaRPr sz="2800">
              <a:latin typeface="Arial"/>
              <a:cs typeface="Arial"/>
            </a:endParaRPr>
          </a:p>
          <a:p>
            <a:pPr marL="234950" marR="1289050" indent="-222250">
              <a:lnSpc>
                <a:spcPts val="3300"/>
              </a:lnSpc>
              <a:spcBef>
                <a:spcPts val="1800"/>
              </a:spcBef>
              <a:buChar char="•"/>
              <a:tabLst>
                <a:tab pos="234950" algn="l"/>
              </a:tabLst>
            </a:pP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Compare</a:t>
            </a:r>
            <a:r>
              <a:rPr sz="2800" spc="-9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additional</a:t>
            </a:r>
            <a:r>
              <a:rPr sz="2800" spc="-13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336699"/>
                </a:solidFill>
                <a:latin typeface="Arial"/>
                <a:cs typeface="Arial"/>
              </a:rPr>
              <a:t>cost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alternatives</a:t>
            </a:r>
            <a:r>
              <a:rPr sz="2800" spc="-7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99"/>
                </a:solidFill>
                <a:latin typeface="Arial"/>
                <a:cs typeface="Arial"/>
              </a:rPr>
              <a:t>for</a:t>
            </a:r>
            <a:r>
              <a:rPr sz="2800" spc="-13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6699"/>
                </a:solidFill>
                <a:latin typeface="Arial"/>
                <a:cs typeface="Arial"/>
              </a:rPr>
              <a:t>benefits.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89548" y="1540141"/>
            <a:ext cx="2954655" cy="3411854"/>
            <a:chOff x="5789548" y="1540141"/>
            <a:chExt cx="2954655" cy="3411854"/>
          </a:xfrm>
        </p:grpSpPr>
        <p:sp>
          <p:nvSpPr>
            <p:cNvPr id="12" name="object 12"/>
            <p:cNvSpPr/>
            <p:nvPr/>
          </p:nvSpPr>
          <p:spPr>
            <a:xfrm>
              <a:off x="7457313" y="2238374"/>
              <a:ext cx="1094105" cy="1736089"/>
            </a:xfrm>
            <a:custGeom>
              <a:avLst/>
              <a:gdLst/>
              <a:ahLst/>
              <a:cxnLst/>
              <a:rect l="l" t="t" r="r" b="b"/>
              <a:pathLst>
                <a:path w="1094104" h="1736089">
                  <a:moveTo>
                    <a:pt x="1093724" y="992378"/>
                  </a:moveTo>
                  <a:lnTo>
                    <a:pt x="1061961" y="726948"/>
                  </a:lnTo>
                  <a:lnTo>
                    <a:pt x="1035050" y="502158"/>
                  </a:lnTo>
                  <a:lnTo>
                    <a:pt x="816610" y="404241"/>
                  </a:lnTo>
                  <a:lnTo>
                    <a:pt x="581533" y="830961"/>
                  </a:lnTo>
                  <a:lnTo>
                    <a:pt x="471551" y="294132"/>
                  </a:lnTo>
                  <a:lnTo>
                    <a:pt x="195834" y="173482"/>
                  </a:lnTo>
                  <a:lnTo>
                    <a:pt x="57277" y="0"/>
                  </a:lnTo>
                  <a:lnTo>
                    <a:pt x="0" y="91948"/>
                  </a:lnTo>
                  <a:lnTo>
                    <a:pt x="85852" y="294132"/>
                  </a:lnTo>
                  <a:lnTo>
                    <a:pt x="299847" y="530860"/>
                  </a:lnTo>
                  <a:lnTo>
                    <a:pt x="167259" y="1164209"/>
                  </a:lnTo>
                  <a:lnTo>
                    <a:pt x="332994" y="1176274"/>
                  </a:lnTo>
                  <a:lnTo>
                    <a:pt x="465582" y="1707172"/>
                  </a:lnTo>
                  <a:lnTo>
                    <a:pt x="546862" y="1182370"/>
                  </a:lnTo>
                  <a:lnTo>
                    <a:pt x="845185" y="1735836"/>
                  </a:lnTo>
                  <a:lnTo>
                    <a:pt x="932561" y="1360297"/>
                  </a:lnTo>
                  <a:lnTo>
                    <a:pt x="730631" y="1211072"/>
                  </a:lnTo>
                  <a:lnTo>
                    <a:pt x="729424" y="1182370"/>
                  </a:lnTo>
                  <a:lnTo>
                    <a:pt x="718693" y="929005"/>
                  </a:lnTo>
                  <a:lnTo>
                    <a:pt x="808609" y="830961"/>
                  </a:lnTo>
                  <a:lnTo>
                    <a:pt x="903986" y="726948"/>
                  </a:lnTo>
                  <a:lnTo>
                    <a:pt x="1012444" y="1066292"/>
                  </a:lnTo>
                  <a:lnTo>
                    <a:pt x="1093724" y="992378"/>
                  </a:lnTo>
                  <a:close/>
                </a:path>
              </a:pathLst>
            </a:custGeom>
            <a:solidFill>
              <a:srgbClr val="A2A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32624" y="2250439"/>
              <a:ext cx="1069975" cy="1493520"/>
            </a:xfrm>
            <a:custGeom>
              <a:avLst/>
              <a:gdLst/>
              <a:ahLst/>
              <a:cxnLst/>
              <a:rect l="l" t="t" r="r" b="b"/>
              <a:pathLst>
                <a:path w="1069975" h="1493520">
                  <a:moveTo>
                    <a:pt x="465582" y="259461"/>
                  </a:moveTo>
                  <a:lnTo>
                    <a:pt x="405828" y="235331"/>
                  </a:lnTo>
                  <a:lnTo>
                    <a:pt x="177800" y="143256"/>
                  </a:lnTo>
                  <a:lnTo>
                    <a:pt x="0" y="0"/>
                  </a:lnTo>
                  <a:lnTo>
                    <a:pt x="131064" y="196088"/>
                  </a:lnTo>
                  <a:lnTo>
                    <a:pt x="224536" y="196088"/>
                  </a:lnTo>
                  <a:lnTo>
                    <a:pt x="224536" y="275971"/>
                  </a:lnTo>
                  <a:lnTo>
                    <a:pt x="322453" y="235331"/>
                  </a:lnTo>
                  <a:lnTo>
                    <a:pt x="351028" y="351409"/>
                  </a:lnTo>
                  <a:lnTo>
                    <a:pt x="465582" y="259461"/>
                  </a:lnTo>
                  <a:close/>
                </a:path>
                <a:path w="1069975" h="1493520">
                  <a:moveTo>
                    <a:pt x="510794" y="1221613"/>
                  </a:moveTo>
                  <a:lnTo>
                    <a:pt x="402209" y="1211072"/>
                  </a:lnTo>
                  <a:lnTo>
                    <a:pt x="453517" y="1262253"/>
                  </a:lnTo>
                  <a:lnTo>
                    <a:pt x="373634" y="1290967"/>
                  </a:lnTo>
                  <a:lnTo>
                    <a:pt x="436880" y="1337691"/>
                  </a:lnTo>
                  <a:lnTo>
                    <a:pt x="436880" y="1493024"/>
                  </a:lnTo>
                  <a:lnTo>
                    <a:pt x="510794" y="1221613"/>
                  </a:lnTo>
                  <a:close/>
                </a:path>
                <a:path w="1069975" h="1493520">
                  <a:moveTo>
                    <a:pt x="1069721" y="737489"/>
                  </a:moveTo>
                  <a:lnTo>
                    <a:pt x="1012431" y="582168"/>
                  </a:lnTo>
                  <a:lnTo>
                    <a:pt x="971804" y="472059"/>
                  </a:lnTo>
                  <a:lnTo>
                    <a:pt x="730758" y="398145"/>
                  </a:lnTo>
                  <a:lnTo>
                    <a:pt x="920496" y="518795"/>
                  </a:lnTo>
                  <a:lnTo>
                    <a:pt x="816610" y="633476"/>
                  </a:lnTo>
                  <a:lnTo>
                    <a:pt x="994410" y="582168"/>
                  </a:lnTo>
                  <a:lnTo>
                    <a:pt x="902462" y="668147"/>
                  </a:lnTo>
                  <a:lnTo>
                    <a:pt x="1012444" y="668147"/>
                  </a:lnTo>
                  <a:lnTo>
                    <a:pt x="955167" y="749554"/>
                  </a:lnTo>
                  <a:lnTo>
                    <a:pt x="1006348" y="794766"/>
                  </a:lnTo>
                  <a:lnTo>
                    <a:pt x="1035050" y="1002919"/>
                  </a:lnTo>
                  <a:lnTo>
                    <a:pt x="1069721" y="737489"/>
                  </a:lnTo>
                  <a:close/>
                </a:path>
              </a:pathLst>
            </a:custGeom>
            <a:solidFill>
              <a:srgbClr val="DF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71434" y="3069335"/>
              <a:ext cx="500380" cy="421005"/>
            </a:xfrm>
            <a:custGeom>
              <a:avLst/>
              <a:gdLst/>
              <a:ahLst/>
              <a:cxnLst/>
              <a:rect l="l" t="t" r="r" b="b"/>
              <a:pathLst>
                <a:path w="500379" h="421004">
                  <a:moveTo>
                    <a:pt x="500126" y="224663"/>
                  </a:moveTo>
                  <a:lnTo>
                    <a:pt x="424815" y="98044"/>
                  </a:lnTo>
                  <a:lnTo>
                    <a:pt x="351028" y="270002"/>
                  </a:lnTo>
                  <a:lnTo>
                    <a:pt x="269621" y="253365"/>
                  </a:lnTo>
                  <a:lnTo>
                    <a:pt x="235077" y="0"/>
                  </a:lnTo>
                  <a:lnTo>
                    <a:pt x="0" y="91948"/>
                  </a:lnTo>
                  <a:lnTo>
                    <a:pt x="51181" y="420751"/>
                  </a:lnTo>
                  <a:lnTo>
                    <a:pt x="396328" y="270002"/>
                  </a:lnTo>
                  <a:lnTo>
                    <a:pt x="500126" y="224663"/>
                  </a:lnTo>
                  <a:close/>
                </a:path>
              </a:pathLst>
            </a:custGeom>
            <a:solidFill>
              <a:srgbClr val="D17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98206" y="2520441"/>
              <a:ext cx="236854" cy="324485"/>
            </a:xfrm>
            <a:custGeom>
              <a:avLst/>
              <a:gdLst/>
              <a:ahLst/>
              <a:cxnLst/>
              <a:rect l="l" t="t" r="r" b="b"/>
              <a:pathLst>
                <a:path w="236854" h="324485">
                  <a:moveTo>
                    <a:pt x="236474" y="46736"/>
                  </a:moveTo>
                  <a:lnTo>
                    <a:pt x="75311" y="0"/>
                  </a:lnTo>
                  <a:lnTo>
                    <a:pt x="0" y="254889"/>
                  </a:lnTo>
                  <a:lnTo>
                    <a:pt x="114427" y="128143"/>
                  </a:lnTo>
                  <a:lnTo>
                    <a:pt x="120523" y="324231"/>
                  </a:lnTo>
                  <a:lnTo>
                    <a:pt x="202463" y="128143"/>
                  </a:lnTo>
                  <a:lnTo>
                    <a:pt x="236474" y="46736"/>
                  </a:lnTo>
                  <a:close/>
                </a:path>
              </a:pathLst>
            </a:custGeom>
            <a:solidFill>
              <a:srgbClr val="FF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98205" y="2613914"/>
              <a:ext cx="114935" cy="396875"/>
            </a:xfrm>
            <a:custGeom>
              <a:avLst/>
              <a:gdLst/>
              <a:ahLst/>
              <a:cxnLst/>
              <a:rect l="l" t="t" r="r" b="b"/>
              <a:pathLst>
                <a:path w="114934" h="396875">
                  <a:moveTo>
                    <a:pt x="109982" y="0"/>
                  </a:moveTo>
                  <a:lnTo>
                    <a:pt x="0" y="224662"/>
                  </a:lnTo>
                  <a:lnTo>
                    <a:pt x="45212" y="396621"/>
                  </a:lnTo>
                  <a:lnTo>
                    <a:pt x="114426" y="67818"/>
                  </a:lnTo>
                  <a:lnTo>
                    <a:pt x="10998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7331" y="2152395"/>
              <a:ext cx="1179830" cy="1193165"/>
            </a:xfrm>
            <a:custGeom>
              <a:avLst/>
              <a:gdLst/>
              <a:ahLst/>
              <a:cxnLst/>
              <a:rect l="l" t="t" r="r" b="b"/>
              <a:pathLst>
                <a:path w="1179829" h="1193164">
                  <a:moveTo>
                    <a:pt x="132588" y="80010"/>
                  </a:moveTo>
                  <a:lnTo>
                    <a:pt x="58801" y="0"/>
                  </a:lnTo>
                  <a:lnTo>
                    <a:pt x="0" y="22606"/>
                  </a:lnTo>
                  <a:lnTo>
                    <a:pt x="28575" y="120650"/>
                  </a:lnTo>
                  <a:lnTo>
                    <a:pt x="132588" y="80010"/>
                  </a:lnTo>
                  <a:close/>
                </a:path>
                <a:path w="1179829" h="1193164">
                  <a:moveTo>
                    <a:pt x="938530" y="143256"/>
                  </a:moveTo>
                  <a:lnTo>
                    <a:pt x="824103" y="57404"/>
                  </a:lnTo>
                  <a:lnTo>
                    <a:pt x="714121" y="270002"/>
                  </a:lnTo>
                  <a:lnTo>
                    <a:pt x="863219" y="363474"/>
                  </a:lnTo>
                  <a:lnTo>
                    <a:pt x="938530" y="143256"/>
                  </a:lnTo>
                  <a:close/>
                </a:path>
                <a:path w="1179829" h="1193164">
                  <a:moveTo>
                    <a:pt x="1179703" y="1135634"/>
                  </a:moveTo>
                  <a:lnTo>
                    <a:pt x="1110361" y="1113028"/>
                  </a:lnTo>
                  <a:lnTo>
                    <a:pt x="1110361" y="1192911"/>
                  </a:lnTo>
                  <a:lnTo>
                    <a:pt x="1169035" y="1176401"/>
                  </a:lnTo>
                  <a:lnTo>
                    <a:pt x="1179703" y="1135634"/>
                  </a:lnTo>
                  <a:close/>
                </a:path>
              </a:pathLst>
            </a:custGeom>
            <a:solidFill>
              <a:srgbClr val="FFD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89548" y="1650238"/>
              <a:ext cx="1604645" cy="1597025"/>
            </a:xfrm>
            <a:custGeom>
              <a:avLst/>
              <a:gdLst/>
              <a:ahLst/>
              <a:cxnLst/>
              <a:rect l="l" t="t" r="r" b="b"/>
              <a:pathLst>
                <a:path w="1604645" h="1597025">
                  <a:moveTo>
                    <a:pt x="683983" y="0"/>
                  </a:moveTo>
                  <a:lnTo>
                    <a:pt x="0" y="1106932"/>
                  </a:lnTo>
                  <a:lnTo>
                    <a:pt x="643305" y="1349756"/>
                  </a:lnTo>
                  <a:lnTo>
                    <a:pt x="598106" y="1597025"/>
                  </a:lnTo>
                  <a:lnTo>
                    <a:pt x="1604518" y="1545844"/>
                  </a:lnTo>
                  <a:lnTo>
                    <a:pt x="1461389" y="28701"/>
                  </a:lnTo>
                  <a:lnTo>
                    <a:pt x="683983" y="0"/>
                  </a:lnTo>
                  <a:close/>
                </a:path>
              </a:pathLst>
            </a:custGeom>
            <a:solidFill>
              <a:srgbClr val="B1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06108" y="1921637"/>
              <a:ext cx="633095" cy="1043940"/>
            </a:xfrm>
            <a:custGeom>
              <a:avLst/>
              <a:gdLst/>
              <a:ahLst/>
              <a:cxnLst/>
              <a:rect l="l" t="t" r="r" b="b"/>
              <a:pathLst>
                <a:path w="633095" h="1043939">
                  <a:moveTo>
                    <a:pt x="557453" y="0"/>
                  </a:moveTo>
                  <a:lnTo>
                    <a:pt x="79844" y="104139"/>
                  </a:lnTo>
                  <a:lnTo>
                    <a:pt x="0" y="990853"/>
                  </a:lnTo>
                  <a:lnTo>
                    <a:pt x="632764" y="1043686"/>
                  </a:lnTo>
                  <a:lnTo>
                    <a:pt x="5574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42824" y="2025777"/>
              <a:ext cx="643890" cy="892810"/>
            </a:xfrm>
            <a:custGeom>
              <a:avLst/>
              <a:gdLst/>
              <a:ahLst/>
              <a:cxnLst/>
              <a:rect l="l" t="t" r="r" b="b"/>
              <a:pathLst>
                <a:path w="643890" h="892810">
                  <a:moveTo>
                    <a:pt x="592035" y="0"/>
                  </a:moveTo>
                  <a:lnTo>
                    <a:pt x="97929" y="16510"/>
                  </a:lnTo>
                  <a:lnTo>
                    <a:pt x="0" y="852043"/>
                  </a:lnTo>
                  <a:lnTo>
                    <a:pt x="643343" y="892810"/>
                  </a:lnTo>
                  <a:lnTo>
                    <a:pt x="592035" y="0"/>
                  </a:lnTo>
                  <a:close/>
                </a:path>
              </a:pathLst>
            </a:custGeom>
            <a:solidFill>
              <a:srgbClr val="FFF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92532" y="2060447"/>
              <a:ext cx="658495" cy="600710"/>
            </a:xfrm>
            <a:custGeom>
              <a:avLst/>
              <a:gdLst/>
              <a:ahLst/>
              <a:cxnLst/>
              <a:rect l="l" t="t" r="r" b="b"/>
              <a:pathLst>
                <a:path w="658495" h="600710">
                  <a:moveTo>
                    <a:pt x="658406" y="138684"/>
                  </a:moveTo>
                  <a:lnTo>
                    <a:pt x="500164" y="196088"/>
                  </a:lnTo>
                  <a:lnTo>
                    <a:pt x="411302" y="0"/>
                  </a:lnTo>
                  <a:lnTo>
                    <a:pt x="310362" y="399669"/>
                  </a:lnTo>
                  <a:lnTo>
                    <a:pt x="216954" y="316738"/>
                  </a:lnTo>
                  <a:lnTo>
                    <a:pt x="153682" y="449453"/>
                  </a:lnTo>
                  <a:lnTo>
                    <a:pt x="34671" y="173482"/>
                  </a:lnTo>
                  <a:lnTo>
                    <a:pt x="0" y="339344"/>
                  </a:lnTo>
                  <a:lnTo>
                    <a:pt x="128066" y="600202"/>
                  </a:lnTo>
                  <a:lnTo>
                    <a:pt x="216954" y="479552"/>
                  </a:lnTo>
                  <a:lnTo>
                    <a:pt x="334467" y="533908"/>
                  </a:lnTo>
                  <a:lnTo>
                    <a:pt x="351967" y="479552"/>
                  </a:lnTo>
                  <a:lnTo>
                    <a:pt x="361657" y="449453"/>
                  </a:lnTo>
                  <a:lnTo>
                    <a:pt x="377685" y="399669"/>
                  </a:lnTo>
                  <a:lnTo>
                    <a:pt x="436918" y="215646"/>
                  </a:lnTo>
                  <a:lnTo>
                    <a:pt x="527342" y="295529"/>
                  </a:lnTo>
                  <a:lnTo>
                    <a:pt x="594093" y="215646"/>
                  </a:lnTo>
                  <a:lnTo>
                    <a:pt x="610438" y="196088"/>
                  </a:lnTo>
                  <a:lnTo>
                    <a:pt x="658406" y="1386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0979" y="2888360"/>
              <a:ext cx="1559560" cy="2063114"/>
            </a:xfrm>
            <a:custGeom>
              <a:avLst/>
              <a:gdLst/>
              <a:ahLst/>
              <a:cxnLst/>
              <a:rect l="l" t="t" r="r" b="b"/>
              <a:pathLst>
                <a:path w="1559559" h="2063114">
                  <a:moveTo>
                    <a:pt x="381139" y="897331"/>
                  </a:moveTo>
                  <a:lnTo>
                    <a:pt x="272681" y="933526"/>
                  </a:lnTo>
                  <a:lnTo>
                    <a:pt x="194322" y="1031557"/>
                  </a:lnTo>
                  <a:lnTo>
                    <a:pt x="381139" y="897331"/>
                  </a:lnTo>
                  <a:close/>
                </a:path>
                <a:path w="1559559" h="2063114">
                  <a:moveTo>
                    <a:pt x="1392059" y="1358811"/>
                  </a:moveTo>
                  <a:lnTo>
                    <a:pt x="860183" y="1589544"/>
                  </a:lnTo>
                  <a:lnTo>
                    <a:pt x="581545" y="1655902"/>
                  </a:lnTo>
                  <a:lnTo>
                    <a:pt x="866279" y="1206487"/>
                  </a:lnTo>
                  <a:lnTo>
                    <a:pt x="0" y="2063089"/>
                  </a:lnTo>
                  <a:lnTo>
                    <a:pt x="320941" y="1983155"/>
                  </a:lnTo>
                  <a:lnTo>
                    <a:pt x="882383" y="1655902"/>
                  </a:lnTo>
                  <a:lnTo>
                    <a:pt x="1392059" y="1358811"/>
                  </a:lnTo>
                  <a:close/>
                </a:path>
                <a:path w="1559559" h="2063114">
                  <a:moveTo>
                    <a:pt x="1506613" y="752602"/>
                  </a:moveTo>
                  <a:lnTo>
                    <a:pt x="1504137" y="737489"/>
                  </a:lnTo>
                  <a:lnTo>
                    <a:pt x="1499692" y="710311"/>
                  </a:lnTo>
                  <a:lnTo>
                    <a:pt x="1339354" y="710311"/>
                  </a:lnTo>
                  <a:lnTo>
                    <a:pt x="1178191" y="607822"/>
                  </a:lnTo>
                  <a:lnTo>
                    <a:pt x="1105649" y="515747"/>
                  </a:lnTo>
                  <a:lnTo>
                    <a:pt x="1054620" y="450977"/>
                  </a:lnTo>
                  <a:lnTo>
                    <a:pt x="872248" y="549021"/>
                  </a:lnTo>
                  <a:lnTo>
                    <a:pt x="733691" y="564007"/>
                  </a:lnTo>
                  <a:lnTo>
                    <a:pt x="840625" y="597281"/>
                  </a:lnTo>
                  <a:lnTo>
                    <a:pt x="958227" y="1027023"/>
                  </a:lnTo>
                  <a:lnTo>
                    <a:pt x="931049" y="1171803"/>
                  </a:lnTo>
                  <a:lnTo>
                    <a:pt x="1044079" y="1085850"/>
                  </a:lnTo>
                  <a:lnTo>
                    <a:pt x="1046632" y="1060208"/>
                  </a:lnTo>
                  <a:lnTo>
                    <a:pt x="1060589" y="919949"/>
                  </a:lnTo>
                  <a:lnTo>
                    <a:pt x="1016901" y="1060208"/>
                  </a:lnTo>
                  <a:lnTo>
                    <a:pt x="980706" y="962177"/>
                  </a:lnTo>
                  <a:lnTo>
                    <a:pt x="1012456" y="909396"/>
                  </a:lnTo>
                  <a:lnTo>
                    <a:pt x="953655" y="909396"/>
                  </a:lnTo>
                  <a:lnTo>
                    <a:pt x="1033145" y="833996"/>
                  </a:lnTo>
                  <a:lnTo>
                    <a:pt x="1039507" y="827963"/>
                  </a:lnTo>
                  <a:lnTo>
                    <a:pt x="926477" y="833996"/>
                  </a:lnTo>
                  <a:lnTo>
                    <a:pt x="1038517" y="742061"/>
                  </a:lnTo>
                  <a:lnTo>
                    <a:pt x="1044079" y="737489"/>
                  </a:lnTo>
                  <a:lnTo>
                    <a:pt x="931049" y="742061"/>
                  </a:lnTo>
                  <a:lnTo>
                    <a:pt x="1047699" y="645541"/>
                  </a:lnTo>
                  <a:lnTo>
                    <a:pt x="905395" y="645541"/>
                  </a:lnTo>
                  <a:lnTo>
                    <a:pt x="1054620" y="515747"/>
                  </a:lnTo>
                  <a:lnTo>
                    <a:pt x="1146441" y="628904"/>
                  </a:lnTo>
                  <a:lnTo>
                    <a:pt x="1328813" y="1022502"/>
                  </a:lnTo>
                  <a:lnTo>
                    <a:pt x="1349895" y="1156728"/>
                  </a:lnTo>
                  <a:lnTo>
                    <a:pt x="1383042" y="1161249"/>
                  </a:lnTo>
                  <a:lnTo>
                    <a:pt x="1387487" y="1274356"/>
                  </a:lnTo>
                  <a:lnTo>
                    <a:pt x="1425206" y="1295463"/>
                  </a:lnTo>
                  <a:lnTo>
                    <a:pt x="1435747" y="1134097"/>
                  </a:lnTo>
                  <a:lnTo>
                    <a:pt x="1436243" y="1129576"/>
                  </a:lnTo>
                  <a:lnTo>
                    <a:pt x="1473466" y="785749"/>
                  </a:lnTo>
                  <a:lnTo>
                    <a:pt x="1393583" y="1129576"/>
                  </a:lnTo>
                  <a:lnTo>
                    <a:pt x="1360436" y="1022502"/>
                  </a:lnTo>
                  <a:lnTo>
                    <a:pt x="1393583" y="968209"/>
                  </a:lnTo>
                  <a:lnTo>
                    <a:pt x="1334782" y="941070"/>
                  </a:lnTo>
                  <a:lnTo>
                    <a:pt x="1408696" y="876223"/>
                  </a:lnTo>
                  <a:lnTo>
                    <a:pt x="1307731" y="865657"/>
                  </a:lnTo>
                  <a:lnTo>
                    <a:pt x="1408696" y="790321"/>
                  </a:lnTo>
                  <a:lnTo>
                    <a:pt x="1286649" y="790321"/>
                  </a:lnTo>
                  <a:lnTo>
                    <a:pt x="1366405" y="737489"/>
                  </a:lnTo>
                  <a:lnTo>
                    <a:pt x="1506613" y="752602"/>
                  </a:lnTo>
                  <a:close/>
                </a:path>
                <a:path w="1559559" h="2063114">
                  <a:moveTo>
                    <a:pt x="1559318" y="381508"/>
                  </a:moveTo>
                  <a:lnTo>
                    <a:pt x="1548777" y="182499"/>
                  </a:lnTo>
                  <a:lnTo>
                    <a:pt x="1520913" y="150876"/>
                  </a:lnTo>
                  <a:lnTo>
                    <a:pt x="1425206" y="42291"/>
                  </a:lnTo>
                  <a:lnTo>
                    <a:pt x="1312176" y="0"/>
                  </a:lnTo>
                  <a:lnTo>
                    <a:pt x="1414665" y="102616"/>
                  </a:lnTo>
                  <a:lnTo>
                    <a:pt x="1328813" y="123698"/>
                  </a:lnTo>
                  <a:lnTo>
                    <a:pt x="1366405" y="177927"/>
                  </a:lnTo>
                  <a:lnTo>
                    <a:pt x="1286649" y="203581"/>
                  </a:lnTo>
                  <a:lnTo>
                    <a:pt x="1291094" y="251841"/>
                  </a:lnTo>
                  <a:lnTo>
                    <a:pt x="1322717" y="532384"/>
                  </a:lnTo>
                  <a:lnTo>
                    <a:pt x="1328813" y="241300"/>
                  </a:lnTo>
                  <a:lnTo>
                    <a:pt x="1484007" y="150876"/>
                  </a:lnTo>
                  <a:lnTo>
                    <a:pt x="1559318" y="3815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90991" y="3474974"/>
              <a:ext cx="229679" cy="12369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476871" y="2301747"/>
              <a:ext cx="1267460" cy="1232535"/>
            </a:xfrm>
            <a:custGeom>
              <a:avLst/>
              <a:gdLst/>
              <a:ahLst/>
              <a:cxnLst/>
              <a:rect l="l" t="t" r="r" b="b"/>
              <a:pathLst>
                <a:path w="1267459" h="1232535">
                  <a:moveTo>
                    <a:pt x="494157" y="817372"/>
                  </a:moveTo>
                  <a:lnTo>
                    <a:pt x="450316" y="796290"/>
                  </a:lnTo>
                  <a:lnTo>
                    <a:pt x="305816" y="726821"/>
                  </a:lnTo>
                  <a:lnTo>
                    <a:pt x="483616" y="726821"/>
                  </a:lnTo>
                  <a:lnTo>
                    <a:pt x="326898" y="624332"/>
                  </a:lnTo>
                  <a:lnTo>
                    <a:pt x="467106" y="634873"/>
                  </a:lnTo>
                  <a:lnTo>
                    <a:pt x="451040" y="624332"/>
                  </a:lnTo>
                  <a:lnTo>
                    <a:pt x="326898" y="542925"/>
                  </a:lnTo>
                  <a:lnTo>
                    <a:pt x="408305" y="542925"/>
                  </a:lnTo>
                  <a:lnTo>
                    <a:pt x="360045" y="429768"/>
                  </a:lnTo>
                  <a:lnTo>
                    <a:pt x="397764" y="398145"/>
                  </a:lnTo>
                  <a:lnTo>
                    <a:pt x="397764" y="392049"/>
                  </a:lnTo>
                  <a:lnTo>
                    <a:pt x="343535" y="392049"/>
                  </a:lnTo>
                  <a:lnTo>
                    <a:pt x="348894" y="370967"/>
                  </a:lnTo>
                  <a:lnTo>
                    <a:pt x="284734" y="370967"/>
                  </a:lnTo>
                  <a:lnTo>
                    <a:pt x="294043" y="295529"/>
                  </a:lnTo>
                  <a:lnTo>
                    <a:pt x="209423" y="295529"/>
                  </a:lnTo>
                  <a:lnTo>
                    <a:pt x="222796" y="236728"/>
                  </a:lnTo>
                  <a:lnTo>
                    <a:pt x="165735" y="236728"/>
                  </a:lnTo>
                  <a:lnTo>
                    <a:pt x="169557" y="155321"/>
                  </a:lnTo>
                  <a:lnTo>
                    <a:pt x="102489" y="155321"/>
                  </a:lnTo>
                  <a:lnTo>
                    <a:pt x="102489" y="64770"/>
                  </a:lnTo>
                  <a:lnTo>
                    <a:pt x="0" y="0"/>
                  </a:lnTo>
                  <a:lnTo>
                    <a:pt x="102489" y="215646"/>
                  </a:lnTo>
                  <a:lnTo>
                    <a:pt x="299847" y="456946"/>
                  </a:lnTo>
                  <a:lnTo>
                    <a:pt x="247142" y="823341"/>
                  </a:lnTo>
                  <a:lnTo>
                    <a:pt x="198882" y="995299"/>
                  </a:lnTo>
                  <a:lnTo>
                    <a:pt x="188341" y="1102360"/>
                  </a:lnTo>
                  <a:lnTo>
                    <a:pt x="364617" y="1037590"/>
                  </a:lnTo>
                  <a:lnTo>
                    <a:pt x="226060" y="995299"/>
                  </a:lnTo>
                  <a:lnTo>
                    <a:pt x="412877" y="978789"/>
                  </a:lnTo>
                  <a:lnTo>
                    <a:pt x="263652" y="919861"/>
                  </a:lnTo>
                  <a:lnTo>
                    <a:pt x="494157" y="913892"/>
                  </a:lnTo>
                  <a:lnTo>
                    <a:pt x="278765" y="796290"/>
                  </a:lnTo>
                  <a:lnTo>
                    <a:pt x="494157" y="817372"/>
                  </a:lnTo>
                  <a:close/>
                </a:path>
                <a:path w="1267459" h="1232535">
                  <a:moveTo>
                    <a:pt x="504698" y="1221486"/>
                  </a:moveTo>
                  <a:lnTo>
                    <a:pt x="349504" y="1232154"/>
                  </a:lnTo>
                  <a:lnTo>
                    <a:pt x="491807" y="1232154"/>
                  </a:lnTo>
                  <a:lnTo>
                    <a:pt x="504698" y="1221486"/>
                  </a:lnTo>
                  <a:close/>
                </a:path>
                <a:path w="1267459" h="1232535">
                  <a:moveTo>
                    <a:pt x="1267079" y="1005840"/>
                  </a:moveTo>
                  <a:lnTo>
                    <a:pt x="1164590" y="645414"/>
                  </a:lnTo>
                  <a:lnTo>
                    <a:pt x="1212850" y="1005840"/>
                  </a:lnTo>
                  <a:lnTo>
                    <a:pt x="831596" y="1177798"/>
                  </a:lnTo>
                  <a:lnTo>
                    <a:pt x="924293" y="1177798"/>
                  </a:lnTo>
                  <a:lnTo>
                    <a:pt x="923544" y="1173226"/>
                  </a:lnTo>
                  <a:lnTo>
                    <a:pt x="1267079" y="10058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79359" y="2408809"/>
              <a:ext cx="295275" cy="28498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546213" y="2236850"/>
              <a:ext cx="1078865" cy="1049655"/>
            </a:xfrm>
            <a:custGeom>
              <a:avLst/>
              <a:gdLst/>
              <a:ahLst/>
              <a:cxnLst/>
              <a:rect l="l" t="t" r="r" b="b"/>
              <a:pathLst>
                <a:path w="1078865" h="1049654">
                  <a:moveTo>
                    <a:pt x="537845" y="220218"/>
                  </a:moveTo>
                  <a:lnTo>
                    <a:pt x="477520" y="253365"/>
                  </a:lnTo>
                  <a:lnTo>
                    <a:pt x="188341" y="146304"/>
                  </a:lnTo>
                  <a:lnTo>
                    <a:pt x="0" y="0"/>
                  </a:lnTo>
                  <a:lnTo>
                    <a:pt x="156718" y="171958"/>
                  </a:lnTo>
                  <a:lnTo>
                    <a:pt x="424815" y="274447"/>
                  </a:lnTo>
                  <a:lnTo>
                    <a:pt x="424815" y="549021"/>
                  </a:lnTo>
                  <a:lnTo>
                    <a:pt x="477520" y="812927"/>
                  </a:lnTo>
                  <a:lnTo>
                    <a:pt x="456438" y="381635"/>
                  </a:lnTo>
                  <a:lnTo>
                    <a:pt x="521131" y="253365"/>
                  </a:lnTo>
                  <a:lnTo>
                    <a:pt x="537845" y="220218"/>
                  </a:lnTo>
                  <a:close/>
                </a:path>
                <a:path w="1078865" h="1049654">
                  <a:moveTo>
                    <a:pt x="977773" y="806831"/>
                  </a:moveTo>
                  <a:lnTo>
                    <a:pt x="891921" y="796290"/>
                  </a:lnTo>
                  <a:lnTo>
                    <a:pt x="967232" y="720852"/>
                  </a:lnTo>
                  <a:lnTo>
                    <a:pt x="854202" y="720852"/>
                  </a:lnTo>
                  <a:lnTo>
                    <a:pt x="883031" y="683260"/>
                  </a:lnTo>
                  <a:lnTo>
                    <a:pt x="923544" y="630428"/>
                  </a:lnTo>
                  <a:lnTo>
                    <a:pt x="810514" y="683260"/>
                  </a:lnTo>
                  <a:lnTo>
                    <a:pt x="854202" y="538480"/>
                  </a:lnTo>
                  <a:lnTo>
                    <a:pt x="757809" y="668147"/>
                  </a:lnTo>
                  <a:lnTo>
                    <a:pt x="854202" y="791718"/>
                  </a:lnTo>
                  <a:lnTo>
                    <a:pt x="906907" y="855091"/>
                  </a:lnTo>
                  <a:lnTo>
                    <a:pt x="977773" y="806831"/>
                  </a:lnTo>
                  <a:close/>
                </a:path>
                <a:path w="1078865" h="1049654">
                  <a:moveTo>
                    <a:pt x="1078738" y="737489"/>
                  </a:moveTo>
                  <a:lnTo>
                    <a:pt x="977773" y="469011"/>
                  </a:lnTo>
                  <a:lnTo>
                    <a:pt x="847191" y="398145"/>
                  </a:lnTo>
                  <a:lnTo>
                    <a:pt x="747268" y="343916"/>
                  </a:lnTo>
                  <a:lnTo>
                    <a:pt x="703580" y="280543"/>
                  </a:lnTo>
                  <a:lnTo>
                    <a:pt x="693039" y="366522"/>
                  </a:lnTo>
                  <a:lnTo>
                    <a:pt x="515239" y="775208"/>
                  </a:lnTo>
                  <a:lnTo>
                    <a:pt x="724662" y="398145"/>
                  </a:lnTo>
                  <a:lnTo>
                    <a:pt x="944626" y="506730"/>
                  </a:lnTo>
                  <a:lnTo>
                    <a:pt x="1042543" y="758571"/>
                  </a:lnTo>
                  <a:lnTo>
                    <a:pt x="1019937" y="995426"/>
                  </a:lnTo>
                  <a:lnTo>
                    <a:pt x="944626" y="1049655"/>
                  </a:lnTo>
                  <a:lnTo>
                    <a:pt x="1030478" y="1033018"/>
                  </a:lnTo>
                  <a:lnTo>
                    <a:pt x="1078738" y="7374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57844" y="2156968"/>
              <a:ext cx="232028" cy="37096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023732" y="2247392"/>
              <a:ext cx="194945" cy="323215"/>
            </a:xfrm>
            <a:custGeom>
              <a:avLst/>
              <a:gdLst/>
              <a:ahLst/>
              <a:cxnLst/>
              <a:rect l="l" t="t" r="r" b="b"/>
              <a:pathLst>
                <a:path w="194945" h="323214">
                  <a:moveTo>
                    <a:pt x="97917" y="0"/>
                  </a:moveTo>
                  <a:lnTo>
                    <a:pt x="0" y="167386"/>
                  </a:lnTo>
                  <a:lnTo>
                    <a:pt x="60325" y="242824"/>
                  </a:lnTo>
                  <a:lnTo>
                    <a:pt x="108458" y="322834"/>
                  </a:lnTo>
                  <a:lnTo>
                    <a:pt x="194437" y="280543"/>
                  </a:lnTo>
                  <a:lnTo>
                    <a:pt x="37719" y="178054"/>
                  </a:lnTo>
                  <a:lnTo>
                    <a:pt x="979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80477" y="2146427"/>
              <a:ext cx="144652" cy="18694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48675" y="3280537"/>
              <a:ext cx="102361" cy="8585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813653" y="1614055"/>
              <a:ext cx="2356485" cy="1692275"/>
            </a:xfrm>
            <a:custGeom>
              <a:avLst/>
              <a:gdLst/>
              <a:ahLst/>
              <a:cxnLst/>
              <a:rect l="l" t="t" r="r" b="b"/>
              <a:pathLst>
                <a:path w="2356484" h="1692275">
                  <a:moveTo>
                    <a:pt x="1446301" y="48247"/>
                  </a:moveTo>
                  <a:lnTo>
                    <a:pt x="744245" y="4508"/>
                  </a:lnTo>
                  <a:lnTo>
                    <a:pt x="744245" y="102476"/>
                  </a:lnTo>
                  <a:lnTo>
                    <a:pt x="744245" y="174866"/>
                  </a:lnTo>
                  <a:lnTo>
                    <a:pt x="690003" y="242811"/>
                  </a:lnTo>
                  <a:lnTo>
                    <a:pt x="679297" y="446405"/>
                  </a:lnTo>
                  <a:lnTo>
                    <a:pt x="671931" y="445922"/>
                  </a:lnTo>
                  <a:lnTo>
                    <a:pt x="671931" y="551929"/>
                  </a:lnTo>
                  <a:lnTo>
                    <a:pt x="641794" y="551929"/>
                  </a:lnTo>
                  <a:lnTo>
                    <a:pt x="641794" y="660514"/>
                  </a:lnTo>
                  <a:lnTo>
                    <a:pt x="617689" y="661962"/>
                  </a:lnTo>
                  <a:lnTo>
                    <a:pt x="617689" y="806818"/>
                  </a:lnTo>
                  <a:lnTo>
                    <a:pt x="587565" y="808367"/>
                  </a:lnTo>
                  <a:lnTo>
                    <a:pt x="587565" y="987793"/>
                  </a:lnTo>
                  <a:lnTo>
                    <a:pt x="543864" y="983665"/>
                  </a:lnTo>
                  <a:lnTo>
                    <a:pt x="543864" y="1122032"/>
                  </a:lnTo>
                  <a:lnTo>
                    <a:pt x="162712" y="1085837"/>
                  </a:lnTo>
                  <a:lnTo>
                    <a:pt x="525792" y="1254747"/>
                  </a:lnTo>
                  <a:lnTo>
                    <a:pt x="108432" y="1231938"/>
                  </a:lnTo>
                  <a:lnTo>
                    <a:pt x="90385" y="1224521"/>
                  </a:lnTo>
                  <a:lnTo>
                    <a:pt x="215011" y="956691"/>
                  </a:lnTo>
                  <a:lnTo>
                    <a:pt x="543864" y="1122032"/>
                  </a:lnTo>
                  <a:lnTo>
                    <a:pt x="543864" y="983665"/>
                  </a:lnTo>
                  <a:lnTo>
                    <a:pt x="216852" y="952741"/>
                  </a:lnTo>
                  <a:lnTo>
                    <a:pt x="274497" y="828840"/>
                  </a:lnTo>
                  <a:lnTo>
                    <a:pt x="587565" y="987793"/>
                  </a:lnTo>
                  <a:lnTo>
                    <a:pt x="587565" y="808367"/>
                  </a:lnTo>
                  <a:lnTo>
                    <a:pt x="276593" y="824344"/>
                  </a:lnTo>
                  <a:lnTo>
                    <a:pt x="343420" y="680732"/>
                  </a:lnTo>
                  <a:lnTo>
                    <a:pt x="617689" y="806818"/>
                  </a:lnTo>
                  <a:lnTo>
                    <a:pt x="617689" y="661962"/>
                  </a:lnTo>
                  <a:lnTo>
                    <a:pt x="344525" y="678345"/>
                  </a:lnTo>
                  <a:lnTo>
                    <a:pt x="399745" y="559676"/>
                  </a:lnTo>
                  <a:lnTo>
                    <a:pt x="641794" y="660514"/>
                  </a:lnTo>
                  <a:lnTo>
                    <a:pt x="641794" y="551929"/>
                  </a:lnTo>
                  <a:lnTo>
                    <a:pt x="403352" y="551929"/>
                  </a:lnTo>
                  <a:lnTo>
                    <a:pt x="454342" y="442341"/>
                  </a:lnTo>
                  <a:lnTo>
                    <a:pt x="671931" y="551929"/>
                  </a:lnTo>
                  <a:lnTo>
                    <a:pt x="671931" y="445922"/>
                  </a:lnTo>
                  <a:lnTo>
                    <a:pt x="459270" y="431749"/>
                  </a:lnTo>
                  <a:lnTo>
                    <a:pt x="623722" y="78346"/>
                  </a:lnTo>
                  <a:lnTo>
                    <a:pt x="690003" y="54216"/>
                  </a:lnTo>
                  <a:lnTo>
                    <a:pt x="744245" y="102476"/>
                  </a:lnTo>
                  <a:lnTo>
                    <a:pt x="744245" y="4508"/>
                  </a:lnTo>
                  <a:lnTo>
                    <a:pt x="671931" y="0"/>
                  </a:lnTo>
                  <a:lnTo>
                    <a:pt x="587565" y="60312"/>
                  </a:lnTo>
                  <a:lnTo>
                    <a:pt x="0" y="1254747"/>
                  </a:lnTo>
                  <a:lnTo>
                    <a:pt x="569366" y="1423962"/>
                  </a:lnTo>
                  <a:lnTo>
                    <a:pt x="617689" y="1443215"/>
                  </a:lnTo>
                  <a:lnTo>
                    <a:pt x="636041" y="1254747"/>
                  </a:lnTo>
                  <a:lnTo>
                    <a:pt x="637794" y="1236611"/>
                  </a:lnTo>
                  <a:lnTo>
                    <a:pt x="617689" y="1619618"/>
                  </a:lnTo>
                  <a:lnTo>
                    <a:pt x="750265" y="266941"/>
                  </a:lnTo>
                  <a:lnTo>
                    <a:pt x="1241412" y="138671"/>
                  </a:lnTo>
                  <a:lnTo>
                    <a:pt x="1380007" y="102476"/>
                  </a:lnTo>
                  <a:lnTo>
                    <a:pt x="810526" y="138671"/>
                  </a:lnTo>
                  <a:lnTo>
                    <a:pt x="780402" y="60312"/>
                  </a:lnTo>
                  <a:lnTo>
                    <a:pt x="1116863" y="54216"/>
                  </a:lnTo>
                  <a:lnTo>
                    <a:pt x="1446301" y="48247"/>
                  </a:lnTo>
                  <a:close/>
                </a:path>
                <a:path w="2356484" h="1692275">
                  <a:moveTo>
                    <a:pt x="1725066" y="1692008"/>
                  </a:moveTo>
                  <a:lnTo>
                    <a:pt x="1452270" y="102489"/>
                  </a:lnTo>
                  <a:lnTo>
                    <a:pt x="1634642" y="1613649"/>
                  </a:lnTo>
                  <a:lnTo>
                    <a:pt x="690003" y="1643748"/>
                  </a:lnTo>
                  <a:lnTo>
                    <a:pt x="1725066" y="1692008"/>
                  </a:lnTo>
                  <a:close/>
                </a:path>
                <a:path w="2356484" h="1692275">
                  <a:moveTo>
                    <a:pt x="2356256" y="999858"/>
                  </a:moveTo>
                  <a:lnTo>
                    <a:pt x="2312568" y="945502"/>
                  </a:lnTo>
                  <a:lnTo>
                    <a:pt x="2280945" y="972680"/>
                  </a:lnTo>
                  <a:lnTo>
                    <a:pt x="2302027" y="1027036"/>
                  </a:lnTo>
                  <a:lnTo>
                    <a:pt x="2184552" y="1306055"/>
                  </a:lnTo>
                  <a:lnTo>
                    <a:pt x="2285517" y="1123556"/>
                  </a:lnTo>
                  <a:lnTo>
                    <a:pt x="2274849" y="1339202"/>
                  </a:lnTo>
                  <a:lnTo>
                    <a:pt x="2313711" y="1123556"/>
                  </a:lnTo>
                  <a:lnTo>
                    <a:pt x="2329205" y="1037577"/>
                  </a:lnTo>
                  <a:lnTo>
                    <a:pt x="2356256" y="999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03289" y="1880997"/>
              <a:ext cx="242557" cy="1809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57898" y="1686445"/>
              <a:ext cx="441413" cy="12063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606108" y="1540141"/>
              <a:ext cx="739775" cy="2372360"/>
            </a:xfrm>
            <a:custGeom>
              <a:avLst/>
              <a:gdLst/>
              <a:ahLst/>
              <a:cxnLst/>
              <a:rect l="l" t="t" r="r" b="b"/>
              <a:pathLst>
                <a:path w="739775" h="2372360">
                  <a:moveTo>
                    <a:pt x="218452" y="539864"/>
                  </a:moveTo>
                  <a:lnTo>
                    <a:pt x="182295" y="539864"/>
                  </a:lnTo>
                  <a:lnTo>
                    <a:pt x="103949" y="1334630"/>
                  </a:lnTo>
                  <a:lnTo>
                    <a:pt x="218452" y="539864"/>
                  </a:lnTo>
                  <a:close/>
                </a:path>
                <a:path w="739775" h="2372360">
                  <a:moveTo>
                    <a:pt x="351028" y="485635"/>
                  </a:moveTo>
                  <a:lnTo>
                    <a:pt x="302818" y="497700"/>
                  </a:lnTo>
                  <a:lnTo>
                    <a:pt x="290766" y="1340726"/>
                  </a:lnTo>
                  <a:lnTo>
                    <a:pt x="351028" y="485635"/>
                  </a:lnTo>
                  <a:close/>
                </a:path>
                <a:path w="739775" h="2372360">
                  <a:moveTo>
                    <a:pt x="387184" y="116065"/>
                  </a:moveTo>
                  <a:lnTo>
                    <a:pt x="375132" y="6083"/>
                  </a:lnTo>
                  <a:lnTo>
                    <a:pt x="332943" y="0"/>
                  </a:lnTo>
                  <a:lnTo>
                    <a:pt x="332943" y="110096"/>
                  </a:lnTo>
                  <a:lnTo>
                    <a:pt x="387184" y="116065"/>
                  </a:lnTo>
                  <a:close/>
                </a:path>
                <a:path w="739775" h="2372360">
                  <a:moveTo>
                    <a:pt x="563422" y="1420609"/>
                  </a:moveTo>
                  <a:lnTo>
                    <a:pt x="42164" y="1372349"/>
                  </a:lnTo>
                  <a:lnTo>
                    <a:pt x="54229" y="1432674"/>
                  </a:lnTo>
                  <a:lnTo>
                    <a:pt x="563422" y="1420609"/>
                  </a:lnTo>
                  <a:close/>
                </a:path>
                <a:path w="739775" h="2372360">
                  <a:moveTo>
                    <a:pt x="635812" y="1402575"/>
                  </a:moveTo>
                  <a:lnTo>
                    <a:pt x="578307" y="419214"/>
                  </a:lnTo>
                  <a:lnTo>
                    <a:pt x="575487" y="370954"/>
                  </a:lnTo>
                  <a:lnTo>
                    <a:pt x="66281" y="473570"/>
                  </a:lnTo>
                  <a:lnTo>
                    <a:pt x="0" y="1396479"/>
                  </a:lnTo>
                  <a:lnTo>
                    <a:pt x="122034" y="527799"/>
                  </a:lnTo>
                  <a:lnTo>
                    <a:pt x="545388" y="419214"/>
                  </a:lnTo>
                  <a:lnTo>
                    <a:pt x="635812" y="1402575"/>
                  </a:lnTo>
                  <a:close/>
                </a:path>
                <a:path w="739775" h="2372360">
                  <a:moveTo>
                    <a:pt x="739698" y="1839836"/>
                  </a:moveTo>
                  <a:lnTo>
                    <a:pt x="708075" y="1802117"/>
                  </a:lnTo>
                  <a:lnTo>
                    <a:pt x="603250" y="1819452"/>
                  </a:lnTo>
                  <a:lnTo>
                    <a:pt x="581583" y="1729727"/>
                  </a:lnTo>
                  <a:lnTo>
                    <a:pt x="539292" y="1723758"/>
                  </a:lnTo>
                  <a:lnTo>
                    <a:pt x="558571" y="1826844"/>
                  </a:lnTo>
                  <a:lnTo>
                    <a:pt x="383768" y="1855749"/>
                  </a:lnTo>
                  <a:lnTo>
                    <a:pt x="375132" y="1723758"/>
                  </a:lnTo>
                  <a:lnTo>
                    <a:pt x="344995" y="1729727"/>
                  </a:lnTo>
                  <a:lnTo>
                    <a:pt x="346227" y="1861959"/>
                  </a:lnTo>
                  <a:lnTo>
                    <a:pt x="175145" y="1890242"/>
                  </a:lnTo>
                  <a:lnTo>
                    <a:pt x="200367" y="1729727"/>
                  </a:lnTo>
                  <a:lnTo>
                    <a:pt x="158191" y="1723758"/>
                  </a:lnTo>
                  <a:lnTo>
                    <a:pt x="121513" y="1899107"/>
                  </a:lnTo>
                  <a:lnTo>
                    <a:pt x="42164" y="1912226"/>
                  </a:lnTo>
                  <a:lnTo>
                    <a:pt x="18072" y="1978647"/>
                  </a:lnTo>
                  <a:lnTo>
                    <a:pt x="108508" y="1961261"/>
                  </a:lnTo>
                  <a:lnTo>
                    <a:pt x="30124" y="2336038"/>
                  </a:lnTo>
                  <a:lnTo>
                    <a:pt x="103949" y="2343581"/>
                  </a:lnTo>
                  <a:lnTo>
                    <a:pt x="165722" y="1950250"/>
                  </a:lnTo>
                  <a:lnTo>
                    <a:pt x="346735" y="1915426"/>
                  </a:lnTo>
                  <a:lnTo>
                    <a:pt x="351028" y="2372233"/>
                  </a:lnTo>
                  <a:lnTo>
                    <a:pt x="417309" y="2367711"/>
                  </a:lnTo>
                  <a:lnTo>
                    <a:pt x="387172" y="1907654"/>
                  </a:lnTo>
                  <a:lnTo>
                    <a:pt x="567220" y="1873021"/>
                  </a:lnTo>
                  <a:lnTo>
                    <a:pt x="635812" y="2239518"/>
                  </a:lnTo>
                  <a:lnTo>
                    <a:pt x="696010" y="2203323"/>
                  </a:lnTo>
                  <a:lnTo>
                    <a:pt x="614019" y="1864017"/>
                  </a:lnTo>
                  <a:lnTo>
                    <a:pt x="739698" y="1839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42251" y="1995551"/>
              <a:ext cx="0" cy="923290"/>
            </a:xfrm>
            <a:custGeom>
              <a:avLst/>
              <a:gdLst/>
              <a:ahLst/>
              <a:cxnLst/>
              <a:rect l="l" t="t" r="r" b="b"/>
              <a:pathLst>
                <a:path h="923289">
                  <a:moveTo>
                    <a:pt x="0" y="0"/>
                  </a:moveTo>
                  <a:lnTo>
                    <a:pt x="0" y="923035"/>
                  </a:lnTo>
                </a:path>
              </a:pathLst>
            </a:custGeom>
            <a:ln w="37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00838" y="1662315"/>
              <a:ext cx="2033905" cy="2591435"/>
            </a:xfrm>
            <a:custGeom>
              <a:avLst/>
              <a:gdLst/>
              <a:ahLst/>
              <a:cxnLst/>
              <a:rect l="l" t="t" r="r" b="b"/>
              <a:pathLst>
                <a:path w="2033904" h="2591435">
                  <a:moveTo>
                    <a:pt x="477583" y="2250059"/>
                  </a:moveTo>
                  <a:lnTo>
                    <a:pt x="381165" y="2269667"/>
                  </a:lnTo>
                  <a:lnTo>
                    <a:pt x="0" y="2590889"/>
                  </a:lnTo>
                  <a:lnTo>
                    <a:pt x="477583" y="2250059"/>
                  </a:lnTo>
                  <a:close/>
                </a:path>
                <a:path w="2033904" h="2591435">
                  <a:moveTo>
                    <a:pt x="792454" y="2299830"/>
                  </a:moveTo>
                  <a:lnTo>
                    <a:pt x="720140" y="2299830"/>
                  </a:lnTo>
                  <a:lnTo>
                    <a:pt x="465531" y="2524531"/>
                  </a:lnTo>
                  <a:lnTo>
                    <a:pt x="792454" y="2299830"/>
                  </a:lnTo>
                  <a:close/>
                </a:path>
                <a:path w="2033904" h="2591435">
                  <a:moveTo>
                    <a:pt x="914463" y="399656"/>
                  </a:moveTo>
                  <a:lnTo>
                    <a:pt x="527304" y="485635"/>
                  </a:lnTo>
                  <a:lnTo>
                    <a:pt x="533323" y="515734"/>
                  </a:lnTo>
                  <a:lnTo>
                    <a:pt x="914463" y="399656"/>
                  </a:lnTo>
                  <a:close/>
                </a:path>
                <a:path w="2033904" h="2591435">
                  <a:moveTo>
                    <a:pt x="920559" y="558025"/>
                  </a:moveTo>
                  <a:lnTo>
                    <a:pt x="521271" y="648449"/>
                  </a:lnTo>
                  <a:lnTo>
                    <a:pt x="515251" y="690740"/>
                  </a:lnTo>
                  <a:lnTo>
                    <a:pt x="920559" y="558025"/>
                  </a:lnTo>
                  <a:close/>
                </a:path>
                <a:path w="2033904" h="2591435">
                  <a:moveTo>
                    <a:pt x="938593" y="1122032"/>
                  </a:moveTo>
                  <a:lnTo>
                    <a:pt x="465531" y="1158227"/>
                  </a:lnTo>
                  <a:lnTo>
                    <a:pt x="459498" y="1201915"/>
                  </a:lnTo>
                  <a:lnTo>
                    <a:pt x="938593" y="1122032"/>
                  </a:lnTo>
                  <a:close/>
                </a:path>
                <a:path w="2033904" h="2591435">
                  <a:moveTo>
                    <a:pt x="950658" y="716267"/>
                  </a:moveTo>
                  <a:lnTo>
                    <a:pt x="483603" y="824852"/>
                  </a:lnTo>
                  <a:lnTo>
                    <a:pt x="489635" y="873112"/>
                  </a:lnTo>
                  <a:lnTo>
                    <a:pt x="950658" y="716267"/>
                  </a:lnTo>
                  <a:close/>
                </a:path>
                <a:path w="2033904" h="2591435">
                  <a:moveTo>
                    <a:pt x="974788" y="945502"/>
                  </a:moveTo>
                  <a:lnTo>
                    <a:pt x="465531" y="977252"/>
                  </a:lnTo>
                  <a:lnTo>
                    <a:pt x="477583" y="1025512"/>
                  </a:lnTo>
                  <a:lnTo>
                    <a:pt x="974788" y="945502"/>
                  </a:lnTo>
                  <a:close/>
                </a:path>
                <a:path w="2033904" h="2591435">
                  <a:moveTo>
                    <a:pt x="1187132" y="503669"/>
                  </a:moveTo>
                  <a:lnTo>
                    <a:pt x="848194" y="303136"/>
                  </a:lnTo>
                  <a:lnTo>
                    <a:pt x="1187132" y="551929"/>
                  </a:lnTo>
                  <a:lnTo>
                    <a:pt x="1187132" y="503669"/>
                  </a:lnTo>
                  <a:close/>
                </a:path>
                <a:path w="2033904" h="2591435">
                  <a:moveTo>
                    <a:pt x="1797367" y="515734"/>
                  </a:moveTo>
                  <a:lnTo>
                    <a:pt x="1520126" y="375526"/>
                  </a:lnTo>
                  <a:lnTo>
                    <a:pt x="1532191" y="497700"/>
                  </a:lnTo>
                  <a:lnTo>
                    <a:pt x="1797367" y="515734"/>
                  </a:lnTo>
                  <a:close/>
                </a:path>
                <a:path w="2033904" h="2591435">
                  <a:moveTo>
                    <a:pt x="1889188" y="423799"/>
                  </a:moveTo>
                  <a:lnTo>
                    <a:pt x="1574355" y="12065"/>
                  </a:lnTo>
                  <a:lnTo>
                    <a:pt x="1495996" y="120637"/>
                  </a:lnTo>
                  <a:lnTo>
                    <a:pt x="1889188" y="423799"/>
                  </a:lnTo>
                  <a:close/>
                </a:path>
                <a:path w="2033904" h="2591435">
                  <a:moveTo>
                    <a:pt x="2033841" y="375539"/>
                  </a:moveTo>
                  <a:lnTo>
                    <a:pt x="1973643" y="0"/>
                  </a:lnTo>
                  <a:lnTo>
                    <a:pt x="1889188" y="24117"/>
                  </a:lnTo>
                  <a:lnTo>
                    <a:pt x="2033841" y="375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1190"/>
              </a:lnSpc>
            </a:pPr>
            <a:r>
              <a:rPr spc="-25" dirty="0"/>
              <a:t>9–</a:t>
            </a: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896</Words>
  <Application>Microsoft Office PowerPoint</Application>
  <PresentationFormat>On-screen Show (4:3)</PresentationFormat>
  <Paragraphs>137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Carlito</vt:lpstr>
      <vt:lpstr>Tahoma</vt:lpstr>
      <vt:lpstr>Times New Roman</vt:lpstr>
      <vt:lpstr>Office Theme</vt:lpstr>
      <vt:lpstr>CHAPTER NINE</vt:lpstr>
      <vt:lpstr>Rationale for Reducing Project Duration</vt:lpstr>
      <vt:lpstr>Reducing- Crashing</vt:lpstr>
      <vt:lpstr>Options for Accelerating Project Completion</vt:lpstr>
      <vt:lpstr>Project Costs</vt:lpstr>
      <vt:lpstr>Explanation of Project Costs</vt:lpstr>
      <vt:lpstr>Reducing Project Duration to Reduce Project Cost</vt:lpstr>
      <vt:lpstr>Project Cost–Duration Graph</vt:lpstr>
      <vt:lpstr>Constructing a Project Cost–Duration Graph</vt:lpstr>
      <vt:lpstr>Constructing a Project Cost–Duration Graph</vt:lpstr>
      <vt:lpstr>Activity Graph</vt:lpstr>
      <vt:lpstr>Constructing a Project Cost–Duration Graph</vt:lpstr>
      <vt:lpstr>Constructing a Project Cost–Duration Graph</vt:lpstr>
      <vt:lpstr>Cost–Duration Trade-off Example</vt:lpstr>
      <vt:lpstr>Cost–Duration Trade-off Example (cont’d)</vt:lpstr>
      <vt:lpstr>Cost–Duration Trade-off Example (cont’d)</vt:lpstr>
      <vt:lpstr>Cost–Duration Trade-off Example (cont’d)</vt:lpstr>
      <vt:lpstr>Summary Costs by Duration</vt:lpstr>
      <vt:lpstr>Project Cost–Duration Graph</vt:lpstr>
      <vt:lpstr>Practical Considerations</vt:lpstr>
      <vt:lpstr>What if Cost, Not Time, Is the Issue?</vt:lpstr>
      <vt:lpstr>Project Priority Matrix: Whitbread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NINE</dc:title>
  <dc:creator>Nabiha</dc:creator>
  <cp:lastModifiedBy>Tectonic Admin</cp:lastModifiedBy>
  <cp:revision>1</cp:revision>
  <dcterms:created xsi:type="dcterms:W3CDTF">2024-02-17T16:01:34Z</dcterms:created>
  <dcterms:modified xsi:type="dcterms:W3CDTF">2024-02-17T16:04:28Z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2024-02-17T00:00:00Z</vt:filetime>
  </property>
  <property fmtid="{D5CDD505-2E9C-101B-9397-08002B2CF9AE}" pid="3" name="Producer">
    <vt:lpwstr>3-Heights(TM) PDF Security Shell 4.8.25.2 (http://www.pdf-tools.com)</vt:lpwstr>
  </property>
</Properties>
</file>