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5" d="100"/>
          <a:sy n="25" d="100"/>
        </p:scale>
        <p:origin x="24" y="12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97082F-4250-407D-BBAE-D1A0907D92D7}" type="datetimeFigureOut">
              <a:rPr lang="en-GB" smtClean="0"/>
              <a:t>17/02/2024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F21B5-2BD4-46F0-812A-5CC2BAFD6390}" type="slidenum">
              <a:rPr lang="en-GB" smtClean="0"/>
              <a:t>‹#›</a:t>
            </a:fld>
            <a:endParaRPr lang="en-GB"/>
          </a:p>
        </p:txBody>
      </p:sp>
    </p:spTree>
    <p:extLst>
      <p:ext uri="{BB962C8B-B14F-4D97-AF65-F5344CB8AC3E}">
        <p14:creationId xmlns:p14="http://schemas.microsoft.com/office/powerpoint/2010/main" val="1251085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399825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423694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2DF37DC-F272-42DC-80B1-4D78ABC6DAFE}" type="slidenum">
              <a:rPr lang="en-GB" smtClean="0"/>
              <a:t>‹#›</a:t>
            </a:fld>
            <a:endParaRPr lang="en-GB"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7159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1158815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2DF37DC-F272-42DC-80B1-4D78ABC6DAFE}" type="slidenum">
              <a:rPr lang="en-GB" smtClean="0"/>
              <a:t>‹#›</a:t>
            </a:fld>
            <a:endParaRPr lang="en-GB"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9487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2938828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2325697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87628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272717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99549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310449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171188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154134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337953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33477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D0E65F-B95F-4DD2-935A-F57647979DAE}" type="datetimeFigureOut">
              <a:rPr lang="en-GB" smtClean="0"/>
              <a:t>17/02/2024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2DF37DC-F272-42DC-80B1-4D78ABC6DAFE}" type="slidenum">
              <a:rPr lang="en-GB" smtClean="0"/>
              <a:t>‹#›</a:t>
            </a:fld>
            <a:endParaRPr lang="en-GB" dirty="0"/>
          </a:p>
        </p:txBody>
      </p:sp>
    </p:spTree>
    <p:extLst>
      <p:ext uri="{BB962C8B-B14F-4D97-AF65-F5344CB8AC3E}">
        <p14:creationId xmlns:p14="http://schemas.microsoft.com/office/powerpoint/2010/main" val="380286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D0E65F-B95F-4DD2-935A-F57647979DAE}" type="datetimeFigureOut">
              <a:rPr lang="en-GB" smtClean="0"/>
              <a:t>17/02/2024</a:t>
            </a:fld>
            <a:endParaRPr lang="en-GB"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2DF37DC-F272-42DC-80B1-4D78ABC6DAFE}" type="slidenum">
              <a:rPr lang="en-GB" smtClean="0"/>
              <a:t>‹#›</a:t>
            </a:fld>
            <a:endParaRPr lang="en-GB" dirty="0"/>
          </a:p>
        </p:txBody>
      </p:sp>
    </p:spTree>
    <p:extLst>
      <p:ext uri="{BB962C8B-B14F-4D97-AF65-F5344CB8AC3E}">
        <p14:creationId xmlns:p14="http://schemas.microsoft.com/office/powerpoint/2010/main" val="4016026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47000" contrast="72000"/>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848672"/>
            <a:ext cx="7774632" cy="2018655"/>
          </a:xfrm>
        </p:spPr>
        <p:txBody>
          <a:bodyPr>
            <a:prstTxWarp prst="textArchUp">
              <a:avLst/>
            </a:prstTxWarp>
            <a:noAutofit/>
          </a:bodyPr>
          <a:lstStyle/>
          <a:p>
            <a:r>
              <a:rPr lang="en-PH" sz="9600" dirty="0">
                <a:solidFill>
                  <a:schemeClr val="accent1">
                    <a:lumMod val="50000"/>
                  </a:schemeClr>
                </a:solidFill>
                <a:latin typeface="HighStyle" pitchFamily="2" charset="0"/>
              </a:rPr>
              <a:t>CONTROLLING</a:t>
            </a:r>
            <a:r>
              <a:rPr lang="en-PH" sz="9600" dirty="0">
                <a:solidFill>
                  <a:schemeClr val="accent1">
                    <a:lumMod val="75000"/>
                  </a:schemeClr>
                </a:solidFill>
                <a:latin typeface="HighStyle" pitchFamily="2" charset="0"/>
              </a:rPr>
              <a:t> </a:t>
            </a:r>
            <a:endParaRPr lang="en-GB" sz="9600" dirty="0">
              <a:solidFill>
                <a:schemeClr val="accent1">
                  <a:lumMod val="75000"/>
                </a:schemeClr>
              </a:solidFill>
              <a:latin typeface="HighStyle" pitchFamily="2" charset="0"/>
            </a:endParaRPr>
          </a:p>
        </p:txBody>
      </p:sp>
    </p:spTree>
    <p:extLst>
      <p:ext uri="{BB962C8B-B14F-4D97-AF65-F5344CB8AC3E}">
        <p14:creationId xmlns:p14="http://schemas.microsoft.com/office/powerpoint/2010/main" val="284314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dirty="0">
                <a:latin typeface="Friday Night Lights" pitchFamily="2" charset="0"/>
              </a:rPr>
              <a:t>Concurrent control	</a:t>
            </a:r>
            <a:endParaRPr lang="en-GB" dirty="0">
              <a:latin typeface="Friday Night Lights" pitchFamily="2" charset="0"/>
            </a:endParaRPr>
          </a:p>
        </p:txBody>
      </p:sp>
      <p:sp>
        <p:nvSpPr>
          <p:cNvPr id="3" name="Content Placeholder 2"/>
          <p:cNvSpPr>
            <a:spLocks noGrp="1"/>
          </p:cNvSpPr>
          <p:nvPr>
            <p:ph idx="1"/>
          </p:nvPr>
        </p:nvSpPr>
        <p:spPr/>
        <p:txBody>
          <a:bodyPr>
            <a:normAutofit lnSpcReduction="10000"/>
          </a:bodyPr>
          <a:lstStyle/>
          <a:p>
            <a:r>
              <a:rPr lang="en-PH" sz="2400" b="1" dirty="0">
                <a:solidFill>
                  <a:schemeClr val="accent1">
                    <a:lumMod val="50000"/>
                  </a:schemeClr>
                </a:solidFill>
                <a:latin typeface="Calibri Light" pitchFamily="34" charset="0"/>
              </a:rPr>
              <a:t>This refers to the control that takes place as work is being performed. this means that systems are monitored in real-time. Concurrent controls begin with standards and all employee activity is measured against the standard. Usually these include quality control </a:t>
            </a:r>
            <a:r>
              <a:rPr lang="en-PH" sz="2400" b="1" dirty="0" err="1">
                <a:solidFill>
                  <a:schemeClr val="accent1">
                    <a:lumMod val="50000"/>
                  </a:schemeClr>
                </a:solidFill>
                <a:latin typeface="Calibri Light" pitchFamily="34" charset="0"/>
              </a:rPr>
              <a:t>standards.This</a:t>
            </a:r>
            <a:r>
              <a:rPr lang="en-PH" sz="2400" b="1" dirty="0">
                <a:solidFill>
                  <a:schemeClr val="accent1">
                    <a:lumMod val="50000"/>
                  </a:schemeClr>
                </a:solidFill>
                <a:latin typeface="Calibri Light" pitchFamily="34" charset="0"/>
              </a:rPr>
              <a:t> means that products and services can be checked as they are being produced or performed to be sure that the highest quality product or service is being produced or provided.</a:t>
            </a:r>
            <a:endParaRPr lang="en-GB" sz="2400"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416379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dirty="0">
                <a:latin typeface="Friday Night Lights" pitchFamily="2" charset="0"/>
              </a:rPr>
              <a:t>Feedback control</a:t>
            </a:r>
            <a:endParaRPr lang="en-GB" dirty="0">
              <a:latin typeface="Friday Night Lights" pitchFamily="2" charset="0"/>
            </a:endParaRPr>
          </a:p>
        </p:txBody>
      </p:sp>
      <p:sp>
        <p:nvSpPr>
          <p:cNvPr id="3" name="Content Placeholder 2"/>
          <p:cNvSpPr>
            <a:spLocks noGrp="1"/>
          </p:cNvSpPr>
          <p:nvPr>
            <p:ph idx="1"/>
          </p:nvPr>
        </p:nvSpPr>
        <p:spPr/>
        <p:txBody>
          <a:bodyPr>
            <a:normAutofit/>
          </a:bodyPr>
          <a:lstStyle/>
          <a:p>
            <a:r>
              <a:rPr lang="en-PH" sz="2400" b="1" dirty="0">
                <a:solidFill>
                  <a:schemeClr val="accent1">
                    <a:lumMod val="50000"/>
                  </a:schemeClr>
                </a:solidFill>
                <a:latin typeface="Calibri Light" pitchFamily="34" charset="0"/>
              </a:rPr>
              <a:t>This refers to the control that concentrates on the post organizational performance. Managers exercising this type of control are attempting to take corrective action by looking at organizational history over a specified time period. This history may involve one factor, such as inventory levels, and may involve the relationships among many  factors, such as net income before taxes, sales volume and marketing cost.</a:t>
            </a:r>
            <a:endParaRPr lang="en-GB" sz="2400"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61312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Friday Night Lights" pitchFamily="2" charset="0"/>
              </a:rPr>
              <a:t>Steps in control process</a:t>
            </a:r>
            <a:endParaRPr lang="en-GB" dirty="0">
              <a:latin typeface="Friday Night Lights" pitchFamily="2" charset="0"/>
            </a:endParaRPr>
          </a:p>
        </p:txBody>
      </p:sp>
      <p:sp>
        <p:nvSpPr>
          <p:cNvPr id="3" name="Content Placeholder 2"/>
          <p:cNvSpPr>
            <a:spLocks noGrp="1"/>
          </p:cNvSpPr>
          <p:nvPr>
            <p:ph idx="1"/>
          </p:nvPr>
        </p:nvSpPr>
        <p:spPr/>
        <p:txBody>
          <a:bodyPr/>
          <a:lstStyle/>
          <a:p>
            <a:r>
              <a:rPr lang="en-PH" b="1" dirty="0">
                <a:solidFill>
                  <a:schemeClr val="accent1">
                    <a:lumMod val="50000"/>
                  </a:schemeClr>
                </a:solidFill>
                <a:latin typeface="Calibri Light" pitchFamily="34" charset="0"/>
              </a:rPr>
              <a:t>1. Establishing Standards and Methods for          	Measuring Performance</a:t>
            </a:r>
          </a:p>
          <a:p>
            <a:r>
              <a:rPr lang="en-PH" b="1" dirty="0">
                <a:solidFill>
                  <a:schemeClr val="accent1">
                    <a:lumMod val="50000"/>
                  </a:schemeClr>
                </a:solidFill>
                <a:latin typeface="Calibri Light" pitchFamily="34" charset="0"/>
              </a:rPr>
              <a:t>2. Measuring the Performance</a:t>
            </a:r>
          </a:p>
          <a:p>
            <a:r>
              <a:rPr lang="en-PH" b="1" dirty="0">
                <a:solidFill>
                  <a:schemeClr val="accent1">
                    <a:lumMod val="50000"/>
                  </a:schemeClr>
                </a:solidFill>
                <a:latin typeface="Calibri Light" pitchFamily="34" charset="0"/>
              </a:rPr>
              <a:t>3. Determination of Whether the Performance 	Matches the Standard</a:t>
            </a:r>
          </a:p>
          <a:p>
            <a:r>
              <a:rPr lang="en-PH" b="1" dirty="0">
                <a:solidFill>
                  <a:schemeClr val="accent1">
                    <a:lumMod val="50000"/>
                  </a:schemeClr>
                </a:solidFill>
                <a:latin typeface="Calibri Light" pitchFamily="34" charset="0"/>
              </a:rPr>
              <a:t>4. Taking Corrective Action.</a:t>
            </a:r>
            <a:endParaRPr lang="en-GB"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347823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964488" cy="1426170"/>
          </a:xfrm>
        </p:spPr>
        <p:txBody>
          <a:bodyPr>
            <a:normAutofit/>
          </a:bodyPr>
          <a:lstStyle/>
          <a:p>
            <a:r>
              <a:rPr lang="en-PH" sz="3600" dirty="0">
                <a:latin typeface="Friday Night Lights" pitchFamily="2" charset="0"/>
              </a:rPr>
              <a:t>Establishing  Standards and Methods for Measuring Performance</a:t>
            </a:r>
            <a:endParaRPr lang="en-GB" sz="3600" dirty="0">
              <a:latin typeface="Friday Night Lights" pitchFamily="2" charset="0"/>
            </a:endParaRPr>
          </a:p>
        </p:txBody>
      </p:sp>
      <p:sp>
        <p:nvSpPr>
          <p:cNvPr id="3" name="Content Placeholder 2"/>
          <p:cNvSpPr>
            <a:spLocks noGrp="1"/>
          </p:cNvSpPr>
          <p:nvPr>
            <p:ph idx="1"/>
          </p:nvPr>
        </p:nvSpPr>
        <p:spPr/>
        <p:txBody>
          <a:bodyPr>
            <a:normAutofit fontScale="92500" lnSpcReduction="10000"/>
          </a:bodyPr>
          <a:lstStyle/>
          <a:p>
            <a:r>
              <a:rPr lang="en-PH" sz="2400" b="1" dirty="0">
                <a:solidFill>
                  <a:schemeClr val="accent1">
                    <a:lumMod val="50000"/>
                  </a:schemeClr>
                </a:solidFill>
                <a:latin typeface="Calibri Light" pitchFamily="34" charset="0"/>
              </a:rPr>
              <a:t>a company must develop, document and explain clear standards and methods for measuring particular performances. These must be specific and understood so effective measuring of tasks and responsibilities can take place. In this way, an enterprise can gain a good understanding of who is performing according to company objectives. Proper standards and methods for measuring performance helps a company tweak their processes as required for better results. Performance measurement helps them see where their processes and procedures need improvement.</a:t>
            </a:r>
            <a:endParaRPr lang="en-GB" sz="2400" b="1" dirty="0">
              <a:solidFill>
                <a:schemeClr val="accent1">
                  <a:lumMod val="50000"/>
                </a:schemeClr>
              </a:solidFill>
              <a:latin typeface="Calibri Light" pitchFamily="34" charset="0"/>
            </a:endParaRPr>
          </a:p>
          <a:p>
            <a:pPr marL="0" indent="0">
              <a:buNone/>
            </a:pPr>
            <a:endParaRPr lang="en-GB" sz="2400"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3443766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latin typeface="Friday Night Lights" pitchFamily="2" charset="0"/>
              </a:rPr>
              <a:t>Measuring the Performance</a:t>
            </a:r>
            <a:endParaRPr lang="en-GB" dirty="0">
              <a:latin typeface="Friday Night Lights" pitchFamily="2" charset="0"/>
            </a:endParaRPr>
          </a:p>
        </p:txBody>
      </p:sp>
      <p:sp>
        <p:nvSpPr>
          <p:cNvPr id="3" name="Content Placeholder 2"/>
          <p:cNvSpPr>
            <a:spLocks noGrp="1"/>
          </p:cNvSpPr>
          <p:nvPr>
            <p:ph idx="1"/>
          </p:nvPr>
        </p:nvSpPr>
        <p:spPr/>
        <p:txBody>
          <a:bodyPr/>
          <a:lstStyle/>
          <a:p>
            <a:r>
              <a:rPr lang="en-PH" sz="2400" b="1" dirty="0">
                <a:solidFill>
                  <a:schemeClr val="accent1">
                    <a:lumMod val="50000"/>
                  </a:schemeClr>
                </a:solidFill>
                <a:latin typeface="Calibri Light" pitchFamily="34" charset="0"/>
              </a:rPr>
              <a:t>this must be done in a consistent, regular manner to facilitate proper data acquisition to make informed decisions concerning performance. This regular measuring gives management substantial information so they can again make adjustments as necessary to their protocols.</a:t>
            </a:r>
            <a:endParaRPr lang="en-GB" sz="2400" b="1" dirty="0">
              <a:solidFill>
                <a:schemeClr val="accent1">
                  <a:lumMod val="50000"/>
                </a:schemeClr>
              </a:solidFill>
              <a:latin typeface="Calibri Light" pitchFamily="34" charset="0"/>
            </a:endParaRPr>
          </a:p>
          <a:p>
            <a:endParaRPr lang="en-GB" dirty="0"/>
          </a:p>
        </p:txBody>
      </p:sp>
    </p:spTree>
    <p:extLst>
      <p:ext uri="{BB962C8B-B14F-4D97-AF65-F5344CB8AC3E}">
        <p14:creationId xmlns:p14="http://schemas.microsoft.com/office/powerpoint/2010/main" val="193033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656184"/>
          </a:xfrm>
        </p:spPr>
        <p:txBody>
          <a:bodyPr>
            <a:normAutofit/>
          </a:bodyPr>
          <a:lstStyle/>
          <a:p>
            <a:r>
              <a:rPr lang="en-PH" dirty="0">
                <a:latin typeface="Friday Night Lights" pitchFamily="2" charset="0"/>
              </a:rPr>
              <a:t>Determining Whether the Performance Matches the Standard</a:t>
            </a:r>
            <a:endParaRPr lang="en-GB" dirty="0">
              <a:latin typeface="Friday Night Lights" pitchFamily="2" charset="0"/>
            </a:endParaRPr>
          </a:p>
        </p:txBody>
      </p:sp>
      <p:sp>
        <p:nvSpPr>
          <p:cNvPr id="3" name="Content Placeholder 2"/>
          <p:cNvSpPr>
            <a:spLocks noGrp="1"/>
          </p:cNvSpPr>
          <p:nvPr>
            <p:ph idx="1"/>
          </p:nvPr>
        </p:nvSpPr>
        <p:spPr>
          <a:xfrm>
            <a:off x="539552" y="2636912"/>
            <a:ext cx="8229600" cy="3517851"/>
          </a:xfrm>
        </p:spPr>
        <p:txBody>
          <a:bodyPr>
            <a:normAutofit/>
          </a:bodyPr>
          <a:lstStyle/>
          <a:p>
            <a:r>
              <a:rPr lang="en-PH" sz="2400" b="1" dirty="0">
                <a:solidFill>
                  <a:schemeClr val="accent1">
                    <a:lumMod val="50000"/>
                  </a:schemeClr>
                </a:solidFill>
                <a:latin typeface="Calibri Light" pitchFamily="34" charset="0"/>
              </a:rPr>
              <a:t>company management compares measured results with the standards they previously established. Therefore, they can determine if performance is up to their expectations - or not. With this comparing, they can decide to abandon certain policies, procedures or tasks, modify them, or leave them in place.</a:t>
            </a:r>
            <a:endParaRPr lang="en-GB" sz="2400" b="1" dirty="0">
              <a:solidFill>
                <a:schemeClr val="accent1">
                  <a:lumMod val="50000"/>
                </a:schemeClr>
              </a:solidFill>
              <a:latin typeface="Calibri Light" pitchFamily="34" charset="0"/>
            </a:endParaRPr>
          </a:p>
          <a:p>
            <a:endParaRPr lang="en-GB" sz="2400"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376422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Friday Night Lights" pitchFamily="2" charset="0"/>
              </a:rPr>
              <a:t>Taking Corrective Action</a:t>
            </a:r>
            <a:endParaRPr lang="en-GB" dirty="0">
              <a:latin typeface="Friday Night Lights" pitchFamily="2" charset="0"/>
            </a:endParaRPr>
          </a:p>
        </p:txBody>
      </p:sp>
      <p:sp>
        <p:nvSpPr>
          <p:cNvPr id="3" name="Content Placeholder 2"/>
          <p:cNvSpPr>
            <a:spLocks noGrp="1"/>
          </p:cNvSpPr>
          <p:nvPr>
            <p:ph idx="1"/>
          </p:nvPr>
        </p:nvSpPr>
        <p:spPr/>
        <p:txBody>
          <a:bodyPr>
            <a:normAutofit fontScale="92500" lnSpcReduction="10000"/>
          </a:bodyPr>
          <a:lstStyle/>
          <a:p>
            <a:r>
              <a:rPr lang="en-PH" sz="2400" b="1" dirty="0">
                <a:solidFill>
                  <a:schemeClr val="accent1">
                    <a:lumMod val="50000"/>
                  </a:schemeClr>
                </a:solidFill>
                <a:latin typeface="Calibri Light" pitchFamily="34" charset="0"/>
              </a:rPr>
              <a:t>a company must use the information gathered from the control process. Not taking action based on revealed information (which shows inefficiencies and/or poor employee performance) means they wasted their time and resources instituting the control process. They must take action that gives solutions to problems. They must then measure these corrective actions some time down the road to see if they are performing up to corporate expectations. Consequently, the control process is something that is </a:t>
            </a:r>
            <a:r>
              <a:rPr lang="en-PH" sz="2400" b="1" dirty="0" err="1">
                <a:solidFill>
                  <a:schemeClr val="accent1">
                    <a:lumMod val="50000"/>
                  </a:schemeClr>
                </a:solidFill>
                <a:latin typeface="Calibri Light" pitchFamily="34" charset="0"/>
              </a:rPr>
              <a:t>ongoing</a:t>
            </a:r>
            <a:r>
              <a:rPr lang="en-PH" sz="2400" b="1" dirty="0">
                <a:solidFill>
                  <a:schemeClr val="accent1">
                    <a:lumMod val="50000"/>
                  </a:schemeClr>
                </a:solidFill>
                <a:latin typeface="Calibri Light" pitchFamily="34" charset="0"/>
              </a:rPr>
              <a:t> in organizations to make sure that the business is performing optimally</a:t>
            </a:r>
            <a:endParaRPr lang="en-GB" sz="2400"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149672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latin typeface="Friday Night Lights" pitchFamily="2" charset="0"/>
              </a:rPr>
              <a:t>Characteristics Of Effective Control Systems</a:t>
            </a:r>
            <a:endParaRPr lang="en-GB" dirty="0">
              <a:latin typeface="Friday Night Lights" pitchFamily="2" charset="0"/>
            </a:endParaRPr>
          </a:p>
        </p:txBody>
      </p:sp>
      <p:sp>
        <p:nvSpPr>
          <p:cNvPr id="3" name="Content Placeholder 2"/>
          <p:cNvSpPr>
            <a:spLocks noGrp="1"/>
          </p:cNvSpPr>
          <p:nvPr>
            <p:ph idx="1"/>
          </p:nvPr>
        </p:nvSpPr>
        <p:spPr>
          <a:xfrm>
            <a:off x="457200" y="1600200"/>
            <a:ext cx="8229600" cy="4709120"/>
          </a:xfrm>
        </p:spPr>
        <p:txBody>
          <a:bodyPr>
            <a:normAutofit/>
          </a:bodyPr>
          <a:lstStyle/>
          <a:p>
            <a:pPr lvl="0"/>
            <a:r>
              <a:rPr lang="en-PH" b="1" dirty="0">
                <a:solidFill>
                  <a:schemeClr val="accent1">
                    <a:lumMod val="50000"/>
                  </a:schemeClr>
                </a:solidFill>
                <a:latin typeface="AR CENA" pitchFamily="2" charset="0"/>
              </a:rPr>
              <a:t>Accurate. </a:t>
            </a:r>
            <a:r>
              <a:rPr lang="en-PH" b="1" dirty="0">
                <a:solidFill>
                  <a:schemeClr val="accent1">
                    <a:lumMod val="50000"/>
                  </a:schemeClr>
                </a:solidFill>
                <a:latin typeface="Calibri Light" pitchFamily="34" charset="0"/>
              </a:rPr>
              <a:t>Information on performance must be accurate. Evaluating the accuracy of the information they receive is one of the most important control tasks that managers face.</a:t>
            </a:r>
            <a:endParaRPr lang="en-GB" b="1" dirty="0">
              <a:solidFill>
                <a:schemeClr val="accent1">
                  <a:lumMod val="50000"/>
                </a:schemeClr>
              </a:solidFill>
              <a:latin typeface="Calibri Light" pitchFamily="34" charset="0"/>
            </a:endParaRPr>
          </a:p>
          <a:p>
            <a:pPr lvl="0"/>
            <a:endParaRPr lang="en-PH" b="1" dirty="0">
              <a:solidFill>
                <a:schemeClr val="accent1">
                  <a:lumMod val="50000"/>
                </a:schemeClr>
              </a:solidFill>
              <a:latin typeface="Calibri Light" pitchFamily="34" charset="0"/>
            </a:endParaRPr>
          </a:p>
          <a:p>
            <a:pPr lvl="0"/>
            <a:r>
              <a:rPr lang="en-PH" b="1" dirty="0">
                <a:solidFill>
                  <a:schemeClr val="accent1">
                    <a:lumMod val="50000"/>
                  </a:schemeClr>
                </a:solidFill>
                <a:latin typeface="AR CENA" pitchFamily="2" charset="0"/>
              </a:rPr>
              <a:t>Timely. </a:t>
            </a:r>
            <a:r>
              <a:rPr lang="en-PH" b="1" dirty="0">
                <a:solidFill>
                  <a:schemeClr val="accent1">
                    <a:lumMod val="50000"/>
                  </a:schemeClr>
                </a:solidFill>
                <a:latin typeface="Calibri Light" pitchFamily="34" charset="0"/>
              </a:rPr>
              <a:t>Information must be collected, routed, and evaluated quickly if action is to be taken in time to produce improvements.</a:t>
            </a:r>
            <a:endParaRPr lang="en-GB" b="1" dirty="0">
              <a:solidFill>
                <a:schemeClr val="accent1">
                  <a:lumMod val="50000"/>
                </a:schemeClr>
              </a:solidFill>
              <a:latin typeface="Calibri Light" pitchFamily="34" charset="0"/>
            </a:endParaRPr>
          </a:p>
          <a:p>
            <a:pPr lvl="0"/>
            <a:endParaRPr lang="en-PH" b="1" dirty="0">
              <a:solidFill>
                <a:schemeClr val="accent1">
                  <a:lumMod val="50000"/>
                </a:schemeClr>
              </a:solidFill>
              <a:latin typeface="Calibri Light" pitchFamily="34" charset="0"/>
            </a:endParaRPr>
          </a:p>
          <a:p>
            <a:pPr lvl="0"/>
            <a:r>
              <a:rPr lang="en-PH" b="1" dirty="0">
                <a:solidFill>
                  <a:schemeClr val="accent1">
                    <a:lumMod val="50000"/>
                  </a:schemeClr>
                </a:solidFill>
                <a:latin typeface="AR CENA" pitchFamily="2" charset="0"/>
              </a:rPr>
              <a:t>Objective and Comprehensible. </a:t>
            </a:r>
            <a:r>
              <a:rPr lang="en-PH" b="1" dirty="0">
                <a:solidFill>
                  <a:schemeClr val="accent1">
                    <a:lumMod val="50000"/>
                  </a:schemeClr>
                </a:solidFill>
                <a:latin typeface="Calibri Light" pitchFamily="34" charset="0"/>
              </a:rPr>
              <a:t>The information in a control system should be understandable and be seen as objective by the individuals who use it. A difficult-to understand control system will cause unnecessary mistakes and confusion or frustration among employees.</a:t>
            </a:r>
            <a:endParaRPr lang="en-GB" b="1" dirty="0">
              <a:solidFill>
                <a:schemeClr val="accent1">
                  <a:lumMod val="50000"/>
                </a:schemeClr>
              </a:solidFill>
              <a:latin typeface="Calibri Light" pitchFamily="34" charset="0"/>
            </a:endParaRPr>
          </a:p>
          <a:p>
            <a:endParaRPr lang="en-GB"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259971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lvl="0"/>
            <a:r>
              <a:rPr lang="en-PH" b="1" dirty="0">
                <a:solidFill>
                  <a:schemeClr val="accent1">
                    <a:lumMod val="50000"/>
                  </a:schemeClr>
                </a:solidFill>
                <a:latin typeface="AR CENA" pitchFamily="2" charset="0"/>
              </a:rPr>
              <a:t>Focused on Strategic Control Points. </a:t>
            </a:r>
            <a:r>
              <a:rPr lang="en-PH" b="1" dirty="0">
                <a:solidFill>
                  <a:schemeClr val="accent1">
                    <a:lumMod val="50000"/>
                  </a:schemeClr>
                </a:solidFill>
                <a:latin typeface="Calibri Light" pitchFamily="34" charset="0"/>
              </a:rPr>
              <a:t>The control system should be focused on those areas where deviations from the standards are most likely to take place or where deviations would lead to the greatest harm.</a:t>
            </a:r>
            <a:endParaRPr lang="en-GB" b="1" dirty="0">
              <a:solidFill>
                <a:schemeClr val="accent1">
                  <a:lumMod val="50000"/>
                </a:schemeClr>
              </a:solidFill>
              <a:latin typeface="Calibri Light" pitchFamily="34" charset="0"/>
            </a:endParaRPr>
          </a:p>
          <a:p>
            <a:pPr lvl="0"/>
            <a:r>
              <a:rPr lang="en-PH" b="1" dirty="0">
                <a:solidFill>
                  <a:schemeClr val="accent1">
                    <a:lumMod val="50000"/>
                  </a:schemeClr>
                </a:solidFill>
                <a:latin typeface="AR CENA" pitchFamily="2" charset="0"/>
              </a:rPr>
              <a:t>Economically Realistic. </a:t>
            </a:r>
            <a:r>
              <a:rPr lang="en-PH" b="1" dirty="0">
                <a:solidFill>
                  <a:schemeClr val="accent1">
                    <a:lumMod val="50000"/>
                  </a:schemeClr>
                </a:solidFill>
                <a:latin typeface="Calibri Light" pitchFamily="34" charset="0"/>
              </a:rPr>
              <a:t>The cost of implementing a control system should be less than, or at most equal to, the benefits derived from the control system.</a:t>
            </a:r>
            <a:endParaRPr lang="en-GB" b="1" dirty="0">
              <a:solidFill>
                <a:schemeClr val="accent1">
                  <a:lumMod val="50000"/>
                </a:schemeClr>
              </a:solidFill>
              <a:latin typeface="Calibri Light" pitchFamily="34" charset="0"/>
            </a:endParaRPr>
          </a:p>
          <a:p>
            <a:pPr lvl="0"/>
            <a:r>
              <a:rPr lang="en-PH" b="1" dirty="0">
                <a:solidFill>
                  <a:schemeClr val="accent1">
                    <a:lumMod val="50000"/>
                  </a:schemeClr>
                </a:solidFill>
                <a:latin typeface="AR CENA" pitchFamily="2" charset="0"/>
              </a:rPr>
              <a:t>Organizational Realistic</a:t>
            </a:r>
            <a:r>
              <a:rPr lang="en-PH" b="1" dirty="0">
                <a:solidFill>
                  <a:schemeClr val="accent1">
                    <a:lumMod val="50000"/>
                  </a:schemeClr>
                </a:solidFill>
                <a:latin typeface="Calibri Light" pitchFamily="34" charset="0"/>
              </a:rPr>
              <a:t>. The control system has to be compatible with organizational realities and all standards for performance must be realistic.</a:t>
            </a:r>
            <a:endParaRPr lang="en-GB" b="1" dirty="0">
              <a:solidFill>
                <a:schemeClr val="accent1">
                  <a:lumMod val="50000"/>
                </a:schemeClr>
              </a:solidFill>
              <a:latin typeface="Calibri Light" pitchFamily="34" charset="0"/>
            </a:endParaRPr>
          </a:p>
          <a:p>
            <a:pPr lvl="0"/>
            <a:r>
              <a:rPr lang="en-PH" b="1" dirty="0">
                <a:solidFill>
                  <a:schemeClr val="accent1">
                    <a:lumMod val="50000"/>
                  </a:schemeClr>
                </a:solidFill>
                <a:latin typeface="AR CENA" pitchFamily="2" charset="0"/>
              </a:rPr>
              <a:t>Coordinated with the Organization's Work Flow</a:t>
            </a:r>
            <a:r>
              <a:rPr lang="en-PH" b="1" dirty="0">
                <a:solidFill>
                  <a:schemeClr val="accent1">
                    <a:lumMod val="50000"/>
                  </a:schemeClr>
                </a:solidFill>
                <a:latin typeface="Calibri Light" pitchFamily="34" charset="0"/>
              </a:rPr>
              <a:t>. Control information needs to be coordinated with the flow of work through the organization for two reasons: (1) each step in the work process may affect the success or failure of the entire operation, (2) the control information must get to all the people who need to receive it.</a:t>
            </a:r>
            <a:endParaRPr lang="en-GB" b="1" dirty="0">
              <a:solidFill>
                <a:schemeClr val="accent1">
                  <a:lumMod val="50000"/>
                </a:schemeClr>
              </a:solidFill>
              <a:latin typeface="Calibri Light" pitchFamily="34" charset="0"/>
            </a:endParaRPr>
          </a:p>
          <a:p>
            <a:endParaRPr lang="en-GB"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3212225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lvl="0"/>
            <a:r>
              <a:rPr lang="en-PH" sz="2400" b="1" dirty="0">
                <a:solidFill>
                  <a:schemeClr val="accent1">
                    <a:lumMod val="50000"/>
                  </a:schemeClr>
                </a:solidFill>
                <a:latin typeface="AR CENA" pitchFamily="2" charset="0"/>
              </a:rPr>
              <a:t>Flexible. </a:t>
            </a:r>
            <a:r>
              <a:rPr lang="en-PH" sz="2400" b="1" dirty="0">
                <a:solidFill>
                  <a:schemeClr val="accent1">
                    <a:lumMod val="50000"/>
                  </a:schemeClr>
                </a:solidFill>
                <a:latin typeface="Calibri Light" pitchFamily="34" charset="0"/>
              </a:rPr>
              <a:t>Controls must have flexibility built into them so that the organizations can react quickly to overcome adverse changes or to take advantage of new opportunities.</a:t>
            </a:r>
            <a:endParaRPr lang="en-GB" sz="2400" b="1" dirty="0">
              <a:solidFill>
                <a:schemeClr val="accent1">
                  <a:lumMod val="50000"/>
                </a:schemeClr>
              </a:solidFill>
              <a:latin typeface="Calibri Light" pitchFamily="34" charset="0"/>
            </a:endParaRPr>
          </a:p>
          <a:p>
            <a:pPr lvl="0"/>
            <a:r>
              <a:rPr lang="en-PH" sz="2400" b="1" dirty="0">
                <a:solidFill>
                  <a:schemeClr val="accent1">
                    <a:lumMod val="50000"/>
                  </a:schemeClr>
                </a:solidFill>
                <a:latin typeface="AR CENA" pitchFamily="2" charset="0"/>
              </a:rPr>
              <a:t>Prescriptive and Operational. </a:t>
            </a:r>
            <a:r>
              <a:rPr lang="en-PH" sz="2400" b="1" dirty="0">
                <a:solidFill>
                  <a:schemeClr val="accent1">
                    <a:lumMod val="50000"/>
                  </a:schemeClr>
                </a:solidFill>
                <a:latin typeface="Calibri Light" pitchFamily="34" charset="0"/>
              </a:rPr>
              <a:t>Control systems ought to indicate, upon the detection of the deviation from standards, what corrective action should be taken.</a:t>
            </a:r>
            <a:endParaRPr lang="en-GB" sz="2400" b="1" dirty="0">
              <a:solidFill>
                <a:schemeClr val="accent1">
                  <a:lumMod val="50000"/>
                </a:schemeClr>
              </a:solidFill>
              <a:latin typeface="Calibri Light" pitchFamily="34" charset="0"/>
            </a:endParaRPr>
          </a:p>
          <a:p>
            <a:pPr lvl="0"/>
            <a:r>
              <a:rPr lang="en-PH" sz="2400" b="1" dirty="0">
                <a:solidFill>
                  <a:schemeClr val="accent1">
                    <a:lumMod val="50000"/>
                  </a:schemeClr>
                </a:solidFill>
                <a:latin typeface="AR CENA" pitchFamily="2" charset="0"/>
              </a:rPr>
              <a:t>Accepted by Organization Members. </a:t>
            </a:r>
            <a:r>
              <a:rPr lang="en-PH" sz="2400" b="1" dirty="0">
                <a:solidFill>
                  <a:schemeClr val="accent1">
                    <a:lumMod val="50000"/>
                  </a:schemeClr>
                </a:solidFill>
                <a:latin typeface="Calibri Light" pitchFamily="34" charset="0"/>
              </a:rPr>
              <a:t>For a control system to be accepted by organization members, the controls must be related to meaningful and accepted goals.</a:t>
            </a:r>
          </a:p>
          <a:p>
            <a:pPr marL="0" indent="0" algn="ctr">
              <a:buNone/>
            </a:pPr>
            <a:endParaRPr lang="en-PH" sz="2400" b="1" dirty="0">
              <a:solidFill>
                <a:schemeClr val="accent1">
                  <a:lumMod val="50000"/>
                </a:schemeClr>
              </a:solidFill>
              <a:latin typeface="Calibri Light" pitchFamily="34" charset="0"/>
            </a:endParaRPr>
          </a:p>
          <a:p>
            <a:pPr marL="0" indent="0" algn="ctr">
              <a:buNone/>
            </a:pPr>
            <a:r>
              <a:rPr lang="en-PH" sz="2400" b="1" dirty="0">
                <a:solidFill>
                  <a:schemeClr val="accent1">
                    <a:lumMod val="50000"/>
                  </a:schemeClr>
                </a:solidFill>
                <a:latin typeface="Calibri Light" pitchFamily="34" charset="0"/>
              </a:rPr>
              <a:t>These characteristics can be applied to controls at all levels of the organization.</a:t>
            </a:r>
            <a:endParaRPr lang="en-GB" sz="2400" b="1" dirty="0">
              <a:solidFill>
                <a:schemeClr val="accent1">
                  <a:lumMod val="50000"/>
                </a:schemeClr>
              </a:solidFill>
              <a:latin typeface="Calibri Light" pitchFamily="34" charset="0"/>
            </a:endParaRPr>
          </a:p>
          <a:p>
            <a:pPr lvl="0"/>
            <a:endParaRPr lang="en-GB" sz="2400" b="1" dirty="0">
              <a:solidFill>
                <a:schemeClr val="accent1">
                  <a:lumMod val="50000"/>
                </a:schemeClr>
              </a:solidFill>
              <a:latin typeface="Calibri Light" pitchFamily="34" charset="0"/>
            </a:endParaRPr>
          </a:p>
          <a:p>
            <a:endParaRPr lang="en-GB" sz="2400"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6548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dirty="0">
                <a:solidFill>
                  <a:schemeClr val="tx2">
                    <a:lumMod val="50000"/>
                  </a:schemeClr>
                </a:solidFill>
                <a:latin typeface="Friday Night Lights" pitchFamily="2" charset="0"/>
              </a:rPr>
              <a:t>What is Controlling</a:t>
            </a:r>
            <a:r>
              <a:rPr lang="en-PH" dirty="0">
                <a:solidFill>
                  <a:schemeClr val="tx2">
                    <a:lumMod val="50000"/>
                  </a:schemeClr>
                </a:solidFill>
                <a:latin typeface="AR CENA" pitchFamily="2" charset="0"/>
              </a:rPr>
              <a:t>?</a:t>
            </a:r>
            <a:endParaRPr lang="en-GB" dirty="0">
              <a:solidFill>
                <a:schemeClr val="tx2">
                  <a:lumMod val="50000"/>
                </a:schemeClr>
              </a:solidFill>
              <a:latin typeface="AR CENA" pitchFamily="2" charset="0"/>
            </a:endParaRPr>
          </a:p>
        </p:txBody>
      </p:sp>
      <p:sp>
        <p:nvSpPr>
          <p:cNvPr id="3" name="Content Placeholder 2"/>
          <p:cNvSpPr>
            <a:spLocks noGrp="1"/>
          </p:cNvSpPr>
          <p:nvPr>
            <p:ph idx="1"/>
          </p:nvPr>
        </p:nvSpPr>
        <p:spPr>
          <a:xfrm>
            <a:off x="457200" y="1268760"/>
            <a:ext cx="8229600" cy="5119440"/>
          </a:xfrm>
        </p:spPr>
        <p:txBody>
          <a:bodyPr wrap="square" tIns="0" bIns="0">
            <a:normAutofit/>
          </a:bodyPr>
          <a:lstStyle/>
          <a:p>
            <a:pPr lvl="1">
              <a:buSzPct val="90000"/>
              <a:buBlip>
                <a:blip r:embed="rId2"/>
              </a:buBlip>
            </a:pPr>
            <a:r>
              <a:rPr lang="en-US" b="1" dirty="0">
                <a:solidFill>
                  <a:schemeClr val="accent1">
                    <a:lumMod val="50000"/>
                  </a:schemeClr>
                </a:solidFill>
                <a:latin typeface="Calibri Light" pitchFamily="34" charset="0"/>
              </a:rPr>
              <a:t>The process of measuring performance and taking action to ensure desired results.</a:t>
            </a:r>
          </a:p>
          <a:p>
            <a:pPr lvl="1">
              <a:buSzPct val="90000"/>
              <a:buBlip>
                <a:blip r:embed="rId2"/>
              </a:buBlip>
            </a:pPr>
            <a:r>
              <a:rPr lang="en-US" b="1" dirty="0">
                <a:solidFill>
                  <a:schemeClr val="accent1">
                    <a:lumMod val="50000"/>
                  </a:schemeClr>
                </a:solidFill>
                <a:latin typeface="Calibri Light" pitchFamily="34" charset="0"/>
              </a:rPr>
              <a:t>It helps ensure that objectives and accomplishments are consistent with one another throughout an organization. </a:t>
            </a:r>
          </a:p>
          <a:p>
            <a:pPr lvl="1">
              <a:buSzPct val="90000"/>
              <a:buBlip>
                <a:blip r:embed="rId2"/>
              </a:buBlip>
            </a:pPr>
            <a:r>
              <a:rPr lang="en-GB" b="1" dirty="0">
                <a:solidFill>
                  <a:schemeClr val="accent1">
                    <a:lumMod val="50000"/>
                  </a:schemeClr>
                </a:solidFill>
                <a:latin typeface="Calibri Light" pitchFamily="34" charset="0"/>
              </a:rPr>
              <a:t>It helps maintain compliance with essential organizational rules and policies.</a:t>
            </a:r>
          </a:p>
          <a:p>
            <a:pPr lvl="1">
              <a:buSzPct val="90000"/>
              <a:buBlip>
                <a:blip r:embed="rId2"/>
              </a:buBlip>
            </a:pPr>
            <a:r>
              <a:rPr lang="en-US" b="1" dirty="0">
                <a:solidFill>
                  <a:schemeClr val="accent1">
                    <a:lumMod val="50000"/>
                  </a:schemeClr>
                </a:solidFill>
                <a:latin typeface="Calibri Light" pitchFamily="34" charset="0"/>
              </a:rPr>
              <a:t>Done well, it ensures that the overall directions of individuals and groups are consistent with short and long range plans.</a:t>
            </a:r>
          </a:p>
          <a:p>
            <a:pPr marL="457200" lvl="1" indent="0">
              <a:buSzPct val="90000"/>
              <a:buNone/>
            </a:pPr>
            <a:endParaRPr lang="en-US" b="1" dirty="0">
              <a:solidFill>
                <a:schemeClr val="accent1">
                  <a:lumMod val="50000"/>
                </a:schemeClr>
              </a:solidFill>
              <a:latin typeface="Calibri Light" pitchFamily="34" charset="0"/>
            </a:endParaRPr>
          </a:p>
          <a:p>
            <a:endParaRPr lang="en-GB" dirty="0"/>
          </a:p>
        </p:txBody>
      </p:sp>
    </p:spTree>
    <p:extLst>
      <p:ext uri="{BB962C8B-B14F-4D97-AF65-F5344CB8AC3E}">
        <p14:creationId xmlns:p14="http://schemas.microsoft.com/office/powerpoint/2010/main" val="247385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1143000"/>
          </a:xfrm>
        </p:spPr>
        <p:txBody>
          <a:bodyPr>
            <a:normAutofit/>
          </a:bodyPr>
          <a:lstStyle/>
          <a:p>
            <a:pPr algn="l"/>
            <a:r>
              <a:rPr lang="en-PH" dirty="0">
                <a:latin typeface="Friday Night Lights" pitchFamily="2" charset="0"/>
              </a:rPr>
              <a:t>Why is controlling important</a:t>
            </a:r>
            <a:r>
              <a:rPr lang="en-PH" dirty="0">
                <a:latin typeface="TEN O CLOCK" pitchFamily="2" charset="0"/>
              </a:rPr>
              <a:t>?</a:t>
            </a:r>
            <a:endParaRPr lang="en-GB" dirty="0">
              <a:latin typeface="TEN O CLOCK" pitchFamily="2" charset="0"/>
            </a:endParaRPr>
          </a:p>
        </p:txBody>
      </p:sp>
      <p:sp>
        <p:nvSpPr>
          <p:cNvPr id="3" name="Content Placeholder 2"/>
          <p:cNvSpPr>
            <a:spLocks noGrp="1"/>
          </p:cNvSpPr>
          <p:nvPr>
            <p:ph idx="1"/>
          </p:nvPr>
        </p:nvSpPr>
        <p:spPr/>
        <p:txBody>
          <a:bodyPr>
            <a:normAutofit fontScale="92500" lnSpcReduction="10000"/>
          </a:bodyPr>
          <a:lstStyle/>
          <a:p>
            <a:r>
              <a:rPr lang="en-GB" sz="2400" b="1" dirty="0">
                <a:solidFill>
                  <a:schemeClr val="accent1">
                    <a:lumMod val="50000"/>
                  </a:schemeClr>
                </a:solidFill>
                <a:latin typeface="Calibri Light" pitchFamily="34" charset="0"/>
              </a:rPr>
              <a:t>Controlling is an important function of management. Its importance becomes apparent when we find that it is needed in all the functions of management. Controlling checks mistakes and tells us how new challenges can be met or faced. The success of the organisation thus hinges on the effective controlling.</a:t>
            </a:r>
          </a:p>
          <a:p>
            <a:r>
              <a:rPr lang="en-GB" sz="2400" b="1" dirty="0">
                <a:solidFill>
                  <a:schemeClr val="accent1">
                    <a:lumMod val="50000"/>
                  </a:schemeClr>
                </a:solidFill>
                <a:latin typeface="Calibri Light" pitchFamily="34" charset="0"/>
              </a:rPr>
              <a:t>Controlling is the last function of the management process which is performed after planning, organising, staffing and directing. On the other hand, management control means the process to be adopted in order to complete the function of controlling.</a:t>
            </a:r>
          </a:p>
        </p:txBody>
      </p:sp>
    </p:spTree>
    <p:extLst>
      <p:ext uri="{BB962C8B-B14F-4D97-AF65-F5344CB8AC3E}">
        <p14:creationId xmlns:p14="http://schemas.microsoft.com/office/powerpoint/2010/main" val="84481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484784"/>
          </a:xfrm>
        </p:spPr>
        <p:txBody>
          <a:bodyPr>
            <a:noAutofit/>
          </a:bodyPr>
          <a:lstStyle/>
          <a:p>
            <a:r>
              <a:rPr lang="en-PH" sz="3200" dirty="0">
                <a:latin typeface="Friday Night Lights" pitchFamily="2" charset="0"/>
              </a:rPr>
              <a:t>The importance of controlling becomes clear from the following facts:</a:t>
            </a:r>
            <a:endParaRPr lang="en-GB" sz="3200" dirty="0">
              <a:latin typeface="Friday Night Lights" pitchFamily="2" charset="0"/>
            </a:endParaRPr>
          </a:p>
        </p:txBody>
      </p:sp>
      <p:sp>
        <p:nvSpPr>
          <p:cNvPr id="3" name="Content Placeholder 2"/>
          <p:cNvSpPr>
            <a:spLocks noGrp="1"/>
          </p:cNvSpPr>
          <p:nvPr>
            <p:ph idx="1"/>
          </p:nvPr>
        </p:nvSpPr>
        <p:spPr>
          <a:xfrm>
            <a:off x="457200" y="1600200"/>
            <a:ext cx="8229600" cy="4853136"/>
          </a:xfrm>
        </p:spPr>
        <p:txBody>
          <a:bodyPr>
            <a:normAutofit/>
          </a:bodyPr>
          <a:lstStyle/>
          <a:p>
            <a:pPr fontAlgn="base"/>
            <a:r>
              <a:rPr lang="en-PH" b="1" dirty="0">
                <a:solidFill>
                  <a:schemeClr val="accent1">
                    <a:lumMod val="50000"/>
                  </a:schemeClr>
                </a:solidFill>
                <a:latin typeface="Calibri Light" pitchFamily="34" charset="0"/>
              </a:rPr>
              <a:t>(1) </a:t>
            </a:r>
            <a:r>
              <a:rPr lang="en-PH" b="1" dirty="0">
                <a:solidFill>
                  <a:schemeClr val="accent1">
                    <a:lumMod val="50000"/>
                  </a:schemeClr>
                </a:solidFill>
                <a:latin typeface="AR CENA" pitchFamily="2" charset="0"/>
              </a:rPr>
              <a:t>Accomplishing Organisational Goals:</a:t>
            </a:r>
            <a:endParaRPr lang="en-GB" b="1" dirty="0">
              <a:solidFill>
                <a:schemeClr val="accent1">
                  <a:lumMod val="50000"/>
                </a:schemeClr>
              </a:solidFill>
              <a:latin typeface="AR CENA" pitchFamily="2" charset="0"/>
            </a:endParaRPr>
          </a:p>
          <a:p>
            <a:pPr marL="0" indent="0" fontAlgn="base">
              <a:buNone/>
            </a:pPr>
            <a:r>
              <a:rPr lang="en-PH" b="1" dirty="0">
                <a:solidFill>
                  <a:schemeClr val="accent1">
                    <a:lumMod val="50000"/>
                  </a:schemeClr>
                </a:solidFill>
                <a:latin typeface="Calibri Light" pitchFamily="34" charset="0"/>
              </a:rPr>
              <a:t>The controlling process is implemented to take care of the plans. With the help of controlling, deviations are immediately detected and corrective action is taken. Therefore, the difference between the expected results and the actual results is reduced to the minimum. In this way, controlling is helpful in achieving the goals of the organisation.</a:t>
            </a:r>
            <a:endParaRPr lang="en-GB" b="1" dirty="0">
              <a:solidFill>
                <a:schemeClr val="accent1">
                  <a:lumMod val="50000"/>
                </a:schemeClr>
              </a:solidFill>
              <a:latin typeface="Calibri Light" pitchFamily="34" charset="0"/>
            </a:endParaRPr>
          </a:p>
          <a:p>
            <a:pPr fontAlgn="base"/>
            <a:endParaRPr lang="en-PH" b="1" dirty="0">
              <a:solidFill>
                <a:schemeClr val="accent1">
                  <a:lumMod val="50000"/>
                </a:schemeClr>
              </a:solidFill>
              <a:latin typeface="Calibri Light" pitchFamily="34" charset="0"/>
            </a:endParaRPr>
          </a:p>
          <a:p>
            <a:pPr fontAlgn="base"/>
            <a:r>
              <a:rPr lang="en-PH" b="1" dirty="0">
                <a:solidFill>
                  <a:schemeClr val="accent1">
                    <a:lumMod val="50000"/>
                  </a:schemeClr>
                </a:solidFill>
                <a:latin typeface="Calibri Light" pitchFamily="34" charset="0"/>
              </a:rPr>
              <a:t>(2) </a:t>
            </a:r>
            <a:r>
              <a:rPr lang="en-PH" b="1" dirty="0">
                <a:solidFill>
                  <a:schemeClr val="accent1">
                    <a:lumMod val="50000"/>
                  </a:schemeClr>
                </a:solidFill>
                <a:latin typeface="AR CENA" pitchFamily="2" charset="0"/>
              </a:rPr>
              <a:t>Judging Accuracy of Standards:</a:t>
            </a:r>
            <a:endParaRPr lang="en-GB" b="1" dirty="0">
              <a:solidFill>
                <a:schemeClr val="accent1">
                  <a:lumMod val="50000"/>
                </a:schemeClr>
              </a:solidFill>
              <a:latin typeface="AR CENA" pitchFamily="2" charset="0"/>
            </a:endParaRPr>
          </a:p>
          <a:p>
            <a:pPr marL="0" indent="0" fontAlgn="base">
              <a:buNone/>
            </a:pPr>
            <a:r>
              <a:rPr lang="en-PH" b="1" dirty="0">
                <a:solidFill>
                  <a:schemeClr val="accent1">
                    <a:lumMod val="50000"/>
                  </a:schemeClr>
                </a:solidFill>
                <a:latin typeface="Calibri Light" pitchFamily="34" charset="0"/>
              </a:rPr>
              <a:t>While performing the function of controlling, a manager compares the actual work performance with the standards. He tries to find out whether the laid down standards are not more or less than the general standards. In case of need, they are redefined.</a:t>
            </a:r>
            <a:endParaRPr lang="en-GB" b="1" dirty="0">
              <a:solidFill>
                <a:schemeClr val="accent1">
                  <a:lumMod val="50000"/>
                </a:schemeClr>
              </a:solidFill>
              <a:latin typeface="Calibri Light" pitchFamily="34" charset="0"/>
            </a:endParaRPr>
          </a:p>
          <a:p>
            <a:endParaRPr lang="en-GB"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282083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29600" cy="6120680"/>
          </a:xfrm>
        </p:spPr>
        <p:txBody>
          <a:bodyPr>
            <a:noAutofit/>
          </a:bodyPr>
          <a:lstStyle/>
          <a:p>
            <a:pPr fontAlgn="base"/>
            <a:r>
              <a:rPr lang="en-PH" sz="2400" b="1" dirty="0">
                <a:solidFill>
                  <a:schemeClr val="accent1">
                    <a:lumMod val="50000"/>
                  </a:schemeClr>
                </a:solidFill>
                <a:latin typeface="Calibri Light" pitchFamily="34" charset="0"/>
              </a:rPr>
              <a:t>(3) </a:t>
            </a:r>
            <a:r>
              <a:rPr lang="en-PH" sz="2400" b="1" dirty="0">
                <a:solidFill>
                  <a:schemeClr val="accent1">
                    <a:lumMod val="50000"/>
                  </a:schemeClr>
                </a:solidFill>
                <a:latin typeface="AR CENA" pitchFamily="2" charset="0"/>
              </a:rPr>
              <a:t>Making Efficient Use of Resources:</a:t>
            </a:r>
            <a:endParaRPr lang="en-GB" sz="2400" b="1" dirty="0">
              <a:solidFill>
                <a:schemeClr val="accent1">
                  <a:lumMod val="50000"/>
                </a:schemeClr>
              </a:solidFill>
              <a:latin typeface="AR CENA" pitchFamily="2" charset="0"/>
            </a:endParaRPr>
          </a:p>
          <a:p>
            <a:pPr marL="0" indent="0" fontAlgn="base">
              <a:buNone/>
            </a:pPr>
            <a:r>
              <a:rPr lang="en-PH" sz="2400" b="1" dirty="0">
                <a:solidFill>
                  <a:schemeClr val="accent1">
                    <a:lumMod val="50000"/>
                  </a:schemeClr>
                </a:solidFill>
                <a:latin typeface="Calibri Light" pitchFamily="34" charset="0"/>
              </a:rPr>
              <a:t>Controlling makes it possible to use human and physical resources efficiently. Under controlling, it is ensured that no employee deliberately delays his work performance. In the same way, wastage in all the physical resources is checked.</a:t>
            </a:r>
            <a:endParaRPr lang="en-GB" sz="2400" b="1" dirty="0">
              <a:solidFill>
                <a:schemeClr val="accent1">
                  <a:lumMod val="50000"/>
                </a:schemeClr>
              </a:solidFill>
              <a:latin typeface="Calibri Light" pitchFamily="34" charset="0"/>
            </a:endParaRPr>
          </a:p>
          <a:p>
            <a:pPr fontAlgn="base"/>
            <a:r>
              <a:rPr lang="en-PH" sz="2400" b="1" dirty="0">
                <a:solidFill>
                  <a:schemeClr val="accent1">
                    <a:lumMod val="50000"/>
                  </a:schemeClr>
                </a:solidFill>
                <a:latin typeface="Calibri Light" pitchFamily="34" charset="0"/>
              </a:rPr>
              <a:t>(4) </a:t>
            </a:r>
            <a:r>
              <a:rPr lang="en-PH" sz="2400" b="1" dirty="0">
                <a:solidFill>
                  <a:schemeClr val="accent1">
                    <a:lumMod val="50000"/>
                  </a:schemeClr>
                </a:solidFill>
                <a:latin typeface="AR CENA" pitchFamily="2" charset="0"/>
              </a:rPr>
              <a:t>Improving Employee Motivation:</a:t>
            </a:r>
            <a:endParaRPr lang="en-GB" sz="2400" b="1" dirty="0">
              <a:solidFill>
                <a:schemeClr val="accent1">
                  <a:lumMod val="50000"/>
                </a:schemeClr>
              </a:solidFill>
              <a:latin typeface="AR CENA" pitchFamily="2" charset="0"/>
            </a:endParaRPr>
          </a:p>
          <a:p>
            <a:pPr marL="0" indent="0" fontAlgn="base">
              <a:buNone/>
            </a:pPr>
            <a:r>
              <a:rPr lang="en-PH" sz="2400" b="1" dirty="0">
                <a:solidFill>
                  <a:schemeClr val="accent1">
                    <a:lumMod val="50000"/>
                  </a:schemeClr>
                </a:solidFill>
                <a:latin typeface="Calibri Light" pitchFamily="34" charset="0"/>
              </a:rPr>
              <a:t>Through the medium of controlling, an effort is made to motivate the employees. The implementation of controlling makes all the employees to work with complete dedication because they know that their work performance will be evaluated and if the progress report is satisfactory, they will have their identity established in the organisation.</a:t>
            </a:r>
            <a:endParaRPr lang="en-GB" sz="2400" b="1" dirty="0">
              <a:solidFill>
                <a:schemeClr val="accent1">
                  <a:lumMod val="50000"/>
                </a:schemeClr>
              </a:solidFill>
              <a:latin typeface="Calibri Light" pitchFamily="34" charset="0"/>
            </a:endParaRPr>
          </a:p>
          <a:p>
            <a:pPr fontAlgn="base"/>
            <a:r>
              <a:rPr lang="en-PH" sz="2400" b="1" dirty="0">
                <a:solidFill>
                  <a:schemeClr val="accent1">
                    <a:lumMod val="50000"/>
                  </a:schemeClr>
                </a:solidFill>
                <a:latin typeface="Calibri Light" pitchFamily="34" charset="0"/>
              </a:rPr>
              <a:t>(5) </a:t>
            </a:r>
            <a:r>
              <a:rPr lang="en-PH" sz="2400" b="1" dirty="0">
                <a:solidFill>
                  <a:schemeClr val="accent1">
                    <a:lumMod val="50000"/>
                  </a:schemeClr>
                </a:solidFill>
                <a:latin typeface="AR CENA" pitchFamily="2" charset="0"/>
              </a:rPr>
              <a:t>Ensuring Order and Discipline:</a:t>
            </a:r>
            <a:endParaRPr lang="en-GB" sz="2400" b="1" dirty="0">
              <a:solidFill>
                <a:schemeClr val="accent1">
                  <a:lumMod val="50000"/>
                </a:schemeClr>
              </a:solidFill>
              <a:latin typeface="AR CENA" pitchFamily="2" charset="0"/>
            </a:endParaRPr>
          </a:p>
          <a:p>
            <a:pPr marL="0" indent="0" fontAlgn="base">
              <a:buNone/>
            </a:pPr>
            <a:r>
              <a:rPr lang="en-PH" sz="2400" b="1" dirty="0">
                <a:solidFill>
                  <a:schemeClr val="accent1">
                    <a:lumMod val="50000"/>
                  </a:schemeClr>
                </a:solidFill>
                <a:latin typeface="Calibri Light" pitchFamily="34" charset="0"/>
              </a:rPr>
              <a:t>Controlling ensures order and discipline. With its implementation, all the undesirable activities like theft, corruption, delay in work and uncooperative attitude are checked.</a:t>
            </a:r>
            <a:endParaRPr lang="en-GB" sz="2400" b="1" dirty="0">
              <a:solidFill>
                <a:schemeClr val="accent1">
                  <a:lumMod val="50000"/>
                </a:schemeClr>
              </a:solidFill>
              <a:latin typeface="Calibri Light" pitchFamily="34" charset="0"/>
            </a:endParaRPr>
          </a:p>
          <a:p>
            <a:endParaRPr lang="en-GB" sz="2400"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36795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fontAlgn="base"/>
            <a:r>
              <a:rPr lang="en-PH" sz="2800" b="1" dirty="0">
                <a:solidFill>
                  <a:schemeClr val="accent1">
                    <a:lumMod val="50000"/>
                  </a:schemeClr>
                </a:solidFill>
                <a:latin typeface="Calibri Light" pitchFamily="34" charset="0"/>
              </a:rPr>
              <a:t>(6</a:t>
            </a:r>
            <a:r>
              <a:rPr lang="en-PH" sz="2800" b="1" dirty="0">
                <a:solidFill>
                  <a:schemeClr val="accent1">
                    <a:lumMod val="50000"/>
                  </a:schemeClr>
                </a:solidFill>
                <a:latin typeface="AR CENA" pitchFamily="2" charset="0"/>
              </a:rPr>
              <a:t>) Facilitating Coordination in Action:</a:t>
            </a:r>
            <a:endParaRPr lang="en-GB" sz="2800" dirty="0">
              <a:solidFill>
                <a:schemeClr val="accent1">
                  <a:lumMod val="50000"/>
                </a:schemeClr>
              </a:solidFill>
              <a:latin typeface="AR CENA" pitchFamily="2" charset="0"/>
            </a:endParaRPr>
          </a:p>
          <a:p>
            <a:pPr marL="0" indent="0" fontAlgn="base">
              <a:buNone/>
            </a:pPr>
            <a:r>
              <a:rPr lang="en-PH" sz="2400" b="1" dirty="0">
                <a:solidFill>
                  <a:schemeClr val="accent1">
                    <a:lumMod val="50000"/>
                  </a:schemeClr>
                </a:solidFill>
                <a:latin typeface="Calibri Light" pitchFamily="34" charset="0"/>
              </a:rPr>
              <a:t>     Coordination among all the departments of the organisation is necessary in order to achieve the organisational objectives successfully. All the departments of the organisation are interdependent. For example, the supply of orders by the sales department depends on the production of goods by the production department.</a:t>
            </a:r>
            <a:endParaRPr lang="en-GB" sz="2400" b="1" dirty="0">
              <a:solidFill>
                <a:schemeClr val="accent1">
                  <a:lumMod val="50000"/>
                </a:schemeClr>
              </a:solidFill>
              <a:latin typeface="Calibri Light" pitchFamily="34" charset="0"/>
            </a:endParaRPr>
          </a:p>
          <a:p>
            <a:pPr fontAlgn="base"/>
            <a:r>
              <a:rPr lang="en-PH" sz="2400" b="1" dirty="0">
                <a:solidFill>
                  <a:schemeClr val="accent1">
                    <a:lumMod val="50000"/>
                  </a:schemeClr>
                </a:solidFill>
                <a:latin typeface="Calibri Light" pitchFamily="34" charset="0"/>
              </a:rPr>
              <a:t>Through the medium of controlling an effort is made to find out whether the production is being carried out in accordance with the orders received. If not, the causes of deviation are found out and corrective action is initiated and hence, coordination between both the departments is established.</a:t>
            </a:r>
            <a:endParaRPr lang="en-GB" sz="2400" b="1" dirty="0">
              <a:solidFill>
                <a:schemeClr val="accent1">
                  <a:lumMod val="50000"/>
                </a:schemeClr>
              </a:solidFill>
              <a:latin typeface="Calibri Light" pitchFamily="34" charset="0"/>
            </a:endParaRPr>
          </a:p>
          <a:p>
            <a:endParaRPr lang="en-GB" dirty="0">
              <a:latin typeface="Calibri Light" pitchFamily="34" charset="0"/>
            </a:endParaRPr>
          </a:p>
        </p:txBody>
      </p:sp>
    </p:spTree>
    <p:extLst>
      <p:ext uri="{BB962C8B-B14F-4D97-AF65-F5344CB8AC3E}">
        <p14:creationId xmlns:p14="http://schemas.microsoft.com/office/powerpoint/2010/main" val="42126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PH" dirty="0">
                <a:solidFill>
                  <a:schemeClr val="tx1">
                    <a:lumMod val="95000"/>
                    <a:lumOff val="5000"/>
                  </a:schemeClr>
                </a:solidFill>
                <a:latin typeface="Friday Night Lights" pitchFamily="2" charset="0"/>
              </a:rPr>
              <a:t>The link between planning and controlling</a:t>
            </a:r>
            <a:endParaRPr lang="en-GB" dirty="0">
              <a:solidFill>
                <a:schemeClr val="tx1">
                  <a:lumMod val="95000"/>
                  <a:lumOff val="5000"/>
                </a:schemeClr>
              </a:solidFill>
              <a:latin typeface="Friday Night Lights" pitchFamily="2" charset="0"/>
            </a:endParaRPr>
          </a:p>
        </p:txBody>
      </p:sp>
      <p:sp>
        <p:nvSpPr>
          <p:cNvPr id="3" name="Content Placeholder 2"/>
          <p:cNvSpPr>
            <a:spLocks noGrp="1"/>
          </p:cNvSpPr>
          <p:nvPr>
            <p:ph idx="1"/>
          </p:nvPr>
        </p:nvSpPr>
        <p:spPr/>
        <p:txBody>
          <a:bodyPr>
            <a:normAutofit fontScale="92500" lnSpcReduction="20000"/>
          </a:bodyPr>
          <a:lstStyle/>
          <a:p>
            <a:r>
              <a:rPr lang="en-GB" b="1" dirty="0">
                <a:solidFill>
                  <a:schemeClr val="accent1">
                    <a:lumMod val="50000"/>
                  </a:schemeClr>
                </a:solidFill>
                <a:latin typeface="Calibri Light" pitchFamily="34" charset="0"/>
              </a:rPr>
              <a:t>Control and planning are interrelated so closely that they cannot be separated from each other. Without control all the planning is fruitless because control consists of the steps taken to ensure that the performance of the organization conforms to the plans. </a:t>
            </a:r>
          </a:p>
          <a:p>
            <a:endParaRPr lang="en-GB" b="1" dirty="0">
              <a:solidFill>
                <a:schemeClr val="accent1">
                  <a:lumMod val="50000"/>
                </a:schemeClr>
              </a:solidFill>
              <a:latin typeface="Calibri Light" pitchFamily="34" charset="0"/>
            </a:endParaRPr>
          </a:p>
          <a:p>
            <a:r>
              <a:rPr lang="en-GB" b="1" dirty="0">
                <a:solidFill>
                  <a:schemeClr val="accent1">
                    <a:lumMod val="50000"/>
                  </a:schemeClr>
                </a:solidFill>
                <a:latin typeface="Calibri Light" pitchFamily="34" charset="0"/>
              </a:rPr>
              <a:t>In other words control is concerned with the actual performance in relation to the standards set in advance and the correction of deviations to ensure attainment of objectives. Planning is required at the very outset of management whereas control is required at the last stages. </a:t>
            </a:r>
          </a:p>
          <a:p>
            <a:endParaRPr lang="en-GB" b="1" dirty="0">
              <a:solidFill>
                <a:schemeClr val="accent1">
                  <a:lumMod val="50000"/>
                </a:schemeClr>
              </a:solidFill>
              <a:latin typeface="Calibri Light" pitchFamily="34" charset="0"/>
            </a:endParaRPr>
          </a:p>
          <a:p>
            <a:r>
              <a:rPr lang="en-GB" b="1" dirty="0">
                <a:solidFill>
                  <a:schemeClr val="accent1">
                    <a:lumMod val="50000"/>
                  </a:schemeClr>
                </a:solidFill>
                <a:latin typeface="Calibri Light" pitchFamily="34" charset="0"/>
              </a:rPr>
              <a:t>If planning is looking ahead, control is looking back. In fact, control is the process of checking to determine whether or not proper progress is being made towards the objectives and goals set by management while doing planning. </a:t>
            </a:r>
          </a:p>
          <a:p>
            <a:endParaRPr lang="en-GB" dirty="0"/>
          </a:p>
        </p:txBody>
      </p:sp>
    </p:spTree>
    <p:extLst>
      <p:ext uri="{BB962C8B-B14F-4D97-AF65-F5344CB8AC3E}">
        <p14:creationId xmlns:p14="http://schemas.microsoft.com/office/powerpoint/2010/main" val="22990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PH" dirty="0">
                <a:latin typeface="Friday Night Lights" pitchFamily="2" charset="0"/>
              </a:rPr>
              <a:t>What are the </a:t>
            </a:r>
            <a:r>
              <a:rPr lang="en-PH" dirty="0">
                <a:latin typeface="TEN O CLOCK" pitchFamily="2" charset="0"/>
              </a:rPr>
              <a:t>3 </a:t>
            </a:r>
            <a:r>
              <a:rPr lang="en-PH" dirty="0">
                <a:latin typeface="Friday Night Lights" pitchFamily="2" charset="0"/>
              </a:rPr>
              <a:t>different types of controlling</a:t>
            </a:r>
            <a:r>
              <a:rPr lang="en-PH" dirty="0">
                <a:latin typeface="AR CENA" pitchFamily="2" charset="0"/>
              </a:rPr>
              <a:t>?</a:t>
            </a:r>
            <a:endParaRPr lang="en-GB" dirty="0">
              <a:latin typeface="AR CENA" pitchFamily="2"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276872"/>
            <a:ext cx="7504826" cy="297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2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dirty="0">
                <a:latin typeface="Friday Night Lights" pitchFamily="2" charset="0"/>
              </a:rPr>
              <a:t>Feed-forward Control</a:t>
            </a:r>
            <a:endParaRPr lang="en-GB" dirty="0">
              <a:latin typeface="Friday Night Lights" pitchFamily="2" charset="0"/>
            </a:endParaRPr>
          </a:p>
        </p:txBody>
      </p:sp>
      <p:sp>
        <p:nvSpPr>
          <p:cNvPr id="3" name="Content Placeholder 2"/>
          <p:cNvSpPr>
            <a:spLocks noGrp="1"/>
          </p:cNvSpPr>
          <p:nvPr>
            <p:ph idx="1"/>
          </p:nvPr>
        </p:nvSpPr>
        <p:spPr/>
        <p:txBody>
          <a:bodyPr>
            <a:normAutofit/>
          </a:bodyPr>
          <a:lstStyle/>
          <a:p>
            <a:r>
              <a:rPr lang="en-PH" sz="2400" b="1" dirty="0">
                <a:solidFill>
                  <a:schemeClr val="accent1">
                    <a:lumMod val="50000"/>
                  </a:schemeClr>
                </a:solidFill>
                <a:latin typeface="Calibri Light" pitchFamily="34" charset="0"/>
              </a:rPr>
              <a:t>Control that takes place before work is performed. Managers using this type of control create policies, procedures and rules aimed at eliminating behavior that will cause undesirable work results. This type of control is helpful to managers because it allows a manager to plan work effectively. Although this control can be costly and can slow down the planning process, they help to avoid problems later on.</a:t>
            </a:r>
            <a:endParaRPr lang="en-GB" sz="2400" b="1" dirty="0">
              <a:solidFill>
                <a:schemeClr val="accent1">
                  <a:lumMod val="50000"/>
                </a:schemeClr>
              </a:solidFill>
              <a:latin typeface="Calibri Light" pitchFamily="34" charset="0"/>
            </a:endParaRPr>
          </a:p>
        </p:txBody>
      </p:sp>
    </p:spTree>
    <p:extLst>
      <p:ext uri="{BB962C8B-B14F-4D97-AF65-F5344CB8AC3E}">
        <p14:creationId xmlns:p14="http://schemas.microsoft.com/office/powerpoint/2010/main" val="16592932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155</TotalTime>
  <Words>1611</Words>
  <Application>Microsoft Office PowerPoint</Application>
  <PresentationFormat>On-screen Show (4:3)</PresentationFormat>
  <Paragraphs>65</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 CENA</vt:lpstr>
      <vt:lpstr>Arial</vt:lpstr>
      <vt:lpstr>Calibri</vt:lpstr>
      <vt:lpstr>Calibri Light</vt:lpstr>
      <vt:lpstr>Friday Night Lights</vt:lpstr>
      <vt:lpstr>HighStyle</vt:lpstr>
      <vt:lpstr>TEN O CLOCK</vt:lpstr>
      <vt:lpstr>Trebuchet MS</vt:lpstr>
      <vt:lpstr>Wingdings 3</vt:lpstr>
      <vt:lpstr>Facet</vt:lpstr>
      <vt:lpstr>CONTROLLING </vt:lpstr>
      <vt:lpstr>What is Controlling?</vt:lpstr>
      <vt:lpstr>Why is controlling important?</vt:lpstr>
      <vt:lpstr>The importance of controlling becomes clear from the following facts:</vt:lpstr>
      <vt:lpstr>PowerPoint Presentation</vt:lpstr>
      <vt:lpstr>PowerPoint Presentation</vt:lpstr>
      <vt:lpstr>The link between planning and controlling</vt:lpstr>
      <vt:lpstr>What are the 3 different types of controlling?</vt:lpstr>
      <vt:lpstr>Feed-forward Control</vt:lpstr>
      <vt:lpstr>Concurrent control </vt:lpstr>
      <vt:lpstr>Feedback control</vt:lpstr>
      <vt:lpstr>Steps in control process</vt:lpstr>
      <vt:lpstr>Establishing  Standards and Methods for Measuring Performance</vt:lpstr>
      <vt:lpstr>Measuring the Performance</vt:lpstr>
      <vt:lpstr>Determining Whether the Performance Matches the Standard</vt:lpstr>
      <vt:lpstr>Taking Corrective Action</vt:lpstr>
      <vt:lpstr>Characteristics Of Effective Control Systems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CONTROLLING</dc:title>
  <dc:creator>JaJa</dc:creator>
  <cp:lastModifiedBy>Tectonic Admin</cp:lastModifiedBy>
  <cp:revision>15</cp:revision>
  <dcterms:created xsi:type="dcterms:W3CDTF">2014-08-11T11:39:27Z</dcterms:created>
  <dcterms:modified xsi:type="dcterms:W3CDTF">2024-02-17T16:38:33Z</dcterms:modified>
</cp:coreProperties>
</file>