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3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hyperlink" Target="http://www.youtube.com/watch?v=REA6UNAnMF4" TargetMode="Externa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hyperlink" Target="http://www.youtube.com/watch?v=qAhV3xG0i8s" TargetMode="Externa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i8BTMqZgqbQ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44.png"/><Relationship Id="rId4" Type="http://schemas.openxmlformats.org/officeDocument/2006/relationships/image" Target="../media/image10.png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nmbsolutions.ca/blog/project-charter-%E2%80%93-more-just-document" TargetMode="Externa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://slidepdf.com/reader/full/week-2lecture-engg461-managing-engineering-project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56500" cy="10689590"/>
            <a:chOff x="0" y="0"/>
            <a:chExt cx="7556500" cy="10689590"/>
          </a:xfrm>
        </p:grpSpPr>
        <p:sp>
          <p:nvSpPr>
            <p:cNvPr id="3" name="object 3"/>
            <p:cNvSpPr/>
            <p:nvPr/>
          </p:nvSpPr>
          <p:spPr>
            <a:xfrm>
              <a:off x="7395118" y="0"/>
              <a:ext cx="161290" cy="10689590"/>
            </a:xfrm>
            <a:custGeom>
              <a:avLst/>
              <a:gdLst/>
              <a:ahLst/>
              <a:cxnLst/>
              <a:rect l="l" t="t" r="r" b="b"/>
              <a:pathLst>
                <a:path w="161290" h="10689590">
                  <a:moveTo>
                    <a:pt x="0" y="10689213"/>
                  </a:moveTo>
                  <a:lnTo>
                    <a:pt x="160873" y="10689213"/>
                  </a:lnTo>
                  <a:lnTo>
                    <a:pt x="160873" y="0"/>
                  </a:lnTo>
                  <a:lnTo>
                    <a:pt x="0" y="0"/>
                  </a:lnTo>
                  <a:lnTo>
                    <a:pt x="0" y="1068921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7395209" cy="9525"/>
            </a:xfrm>
            <a:custGeom>
              <a:avLst/>
              <a:gdLst/>
              <a:ahLst/>
              <a:cxnLst/>
              <a:rect l="l" t="t" r="r" b="b"/>
              <a:pathLst>
                <a:path w="7395209" h="9525">
                  <a:moveTo>
                    <a:pt x="7395118" y="9492"/>
                  </a:moveTo>
                  <a:lnTo>
                    <a:pt x="0" y="9492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9492"/>
                  </a:lnTo>
                  <a:close/>
                </a:path>
              </a:pathLst>
            </a:custGeom>
            <a:solidFill>
              <a:srgbClr val="E6E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802" y="1479285"/>
              <a:ext cx="4551334" cy="34155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5763401"/>
              <a:ext cx="4559685" cy="34155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70911" y="1603543"/>
            <a:ext cx="4208145" cy="523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Arial"/>
                <a:cs typeface="Arial"/>
              </a:rPr>
              <a:t>ENGG461:</a:t>
            </a:r>
            <a:r>
              <a:rPr sz="1350" spc="140" dirty="0">
                <a:latin typeface="Arial"/>
                <a:cs typeface="Arial"/>
              </a:rPr>
              <a:t> </a:t>
            </a:r>
            <a:r>
              <a:rPr sz="1350" spc="50" dirty="0">
                <a:latin typeface="Arial"/>
                <a:cs typeface="Arial"/>
              </a:rPr>
              <a:t>Week</a:t>
            </a:r>
            <a:r>
              <a:rPr sz="1350" spc="125" dirty="0">
                <a:latin typeface="Arial"/>
                <a:cs typeface="Arial"/>
              </a:rPr>
              <a:t> </a:t>
            </a:r>
            <a:r>
              <a:rPr sz="1350" spc="-50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800" spc="105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r>
              <a:rPr sz="1800" spc="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0000CC"/>
                </a:solidFill>
                <a:latin typeface="Arial"/>
                <a:cs typeface="Arial"/>
              </a:rPr>
              <a:t>Integration</a:t>
            </a:r>
            <a:r>
              <a:rPr sz="1800" spc="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110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1800" spc="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0000CC"/>
                </a:solidFill>
                <a:latin typeface="Arial"/>
                <a:cs typeface="Arial"/>
              </a:rPr>
              <a:t>Scope</a:t>
            </a:r>
            <a:r>
              <a:rPr sz="1800" spc="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0000CC"/>
                </a:solidFill>
                <a:latin typeface="Arial"/>
                <a:cs typeface="Arial"/>
              </a:rPr>
              <a:t>Mgmt.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6313" y="4680086"/>
            <a:ext cx="1732914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650" i="1" spc="1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650" i="1" dirty="0">
                <a:solidFill>
                  <a:srgbClr val="0000CC"/>
                </a:solidFill>
                <a:latin typeface="Arial"/>
                <a:cs typeface="Arial"/>
              </a:rPr>
              <a:t>PMBOK</a:t>
            </a:r>
            <a:r>
              <a:rPr sz="650" i="1" spc="1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650" i="1" dirty="0">
                <a:solidFill>
                  <a:srgbClr val="0000CC"/>
                </a:solidFill>
                <a:latin typeface="Arial"/>
                <a:cs typeface="Arial"/>
              </a:rPr>
              <a:t>Guide,</a:t>
            </a:r>
            <a:r>
              <a:rPr sz="650" i="1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650" i="1" dirty="0">
                <a:solidFill>
                  <a:srgbClr val="0000CC"/>
                </a:solidFill>
                <a:latin typeface="Arial"/>
                <a:cs typeface="Arial"/>
              </a:rPr>
              <a:t>5</a:t>
            </a:r>
            <a:r>
              <a:rPr sz="675" i="1" baseline="24691" dirty="0">
                <a:solidFill>
                  <a:srgbClr val="0000CC"/>
                </a:solidFill>
                <a:latin typeface="Arial"/>
                <a:cs typeface="Arial"/>
              </a:rPr>
              <a:t>th</a:t>
            </a:r>
            <a:r>
              <a:rPr sz="675" i="1" spc="217" baseline="2469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650" i="1" dirty="0">
                <a:solidFill>
                  <a:srgbClr val="0000CC"/>
                </a:solidFill>
                <a:latin typeface="Arial"/>
                <a:cs typeface="Arial"/>
              </a:rPr>
              <a:t>Edition;</a:t>
            </a:r>
            <a:r>
              <a:rPr sz="650" i="1" spc="10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650" i="1" dirty="0">
                <a:solidFill>
                  <a:srgbClr val="0000CC"/>
                </a:solidFill>
                <a:latin typeface="Arial"/>
                <a:cs typeface="Arial"/>
              </a:rPr>
              <a:t>p.</a:t>
            </a:r>
            <a:r>
              <a:rPr sz="650" i="1" spc="10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650" i="1" spc="-25" dirty="0">
                <a:solidFill>
                  <a:srgbClr val="0000CC"/>
                </a:solidFill>
                <a:latin typeface="Arial"/>
                <a:cs typeface="Arial"/>
              </a:rPr>
              <a:t>60)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0448" y="8914090"/>
            <a:ext cx="1445895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Gray</a:t>
            </a:r>
            <a:r>
              <a:rPr sz="750" i="1" spc="10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750" i="1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Larson;</a:t>
            </a:r>
            <a:r>
              <a:rPr sz="750" i="1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p.</a:t>
            </a:r>
            <a:r>
              <a:rPr sz="750" i="1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25" dirty="0">
                <a:solidFill>
                  <a:srgbClr val="0000CC"/>
                </a:solidFill>
                <a:latin typeface="Arial"/>
                <a:cs typeface="Arial"/>
              </a:rPr>
              <a:t>7)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0946" y="5819175"/>
            <a:ext cx="25596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95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r>
              <a:rPr sz="1500" spc="1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500" spc="85" dirty="0">
                <a:solidFill>
                  <a:srgbClr val="0000CC"/>
                </a:solidFill>
                <a:latin typeface="Arial"/>
                <a:cs typeface="Arial"/>
              </a:rPr>
              <a:t>Life</a:t>
            </a:r>
            <a:r>
              <a:rPr sz="1500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500" spc="85" dirty="0">
                <a:solidFill>
                  <a:srgbClr val="0000CC"/>
                </a:solidFill>
                <a:latin typeface="Arial"/>
                <a:cs typeface="Arial"/>
              </a:rPr>
              <a:t>Cycle</a:t>
            </a:r>
            <a:r>
              <a:rPr sz="1500" spc="1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00CC"/>
                </a:solidFill>
                <a:latin typeface="Arial"/>
                <a:cs typeface="Arial"/>
              </a:rPr>
              <a:t>–</a:t>
            </a:r>
            <a:r>
              <a:rPr sz="15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0000CC"/>
                </a:solidFill>
                <a:latin typeface="Arial"/>
                <a:cs typeface="Arial"/>
              </a:rPr>
              <a:t>Recap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5951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10/24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-1"/>
            <a:ext cx="7395209" cy="10689590"/>
            <a:chOff x="0" y="-1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-1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07"/>
                  </a:moveTo>
                  <a:lnTo>
                    <a:pt x="0" y="10689207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791"/>
              <a:ext cx="4551334" cy="341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892"/>
              <a:ext cx="4559685" cy="34155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67784" y="1829550"/>
            <a:ext cx="3931285" cy="294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 algn="ctr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Work</a:t>
            </a:r>
            <a:r>
              <a:rPr sz="1350" spc="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00CC"/>
                </a:solidFill>
                <a:latin typeface="Arial"/>
                <a:cs typeface="Arial"/>
              </a:rPr>
              <a:t>Packages</a:t>
            </a:r>
            <a:endParaRPr sz="1350">
              <a:latin typeface="Arial"/>
              <a:cs typeface="Arial"/>
            </a:endParaRPr>
          </a:p>
          <a:p>
            <a:pPr marL="127635" indent="-114935">
              <a:lnSpc>
                <a:spcPct val="100000"/>
              </a:lnSpc>
              <a:spcBef>
                <a:spcPts val="1260"/>
              </a:spcBef>
              <a:buChar char="•"/>
              <a:tabLst>
                <a:tab pos="127635" algn="l"/>
              </a:tabLst>
            </a:pPr>
            <a:r>
              <a:rPr sz="1350" dirty="0">
                <a:solidFill>
                  <a:srgbClr val="336599"/>
                </a:solidFill>
                <a:latin typeface="Arial"/>
                <a:cs typeface="Arial"/>
              </a:rPr>
              <a:t>A</a:t>
            </a:r>
            <a:r>
              <a:rPr sz="1350" spc="85" dirty="0">
                <a:solidFill>
                  <a:srgbClr val="33659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336599"/>
                </a:solidFill>
                <a:latin typeface="Arial"/>
                <a:cs typeface="Arial"/>
              </a:rPr>
              <a:t>work</a:t>
            </a:r>
            <a:r>
              <a:rPr sz="1350" spc="105" dirty="0">
                <a:solidFill>
                  <a:srgbClr val="33659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336599"/>
                </a:solidFill>
                <a:latin typeface="Arial"/>
                <a:cs typeface="Arial"/>
              </a:rPr>
              <a:t>package</a:t>
            </a:r>
            <a:r>
              <a:rPr sz="1350" spc="100" dirty="0">
                <a:solidFill>
                  <a:srgbClr val="33659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336599"/>
                </a:solidFill>
                <a:latin typeface="Arial"/>
                <a:cs typeface="Arial"/>
              </a:rPr>
              <a:t>is</a:t>
            </a:r>
            <a:r>
              <a:rPr sz="1350" spc="-10" dirty="0">
                <a:solidFill>
                  <a:srgbClr val="33659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336599"/>
                </a:solidFill>
                <a:latin typeface="Arial"/>
                <a:cs typeface="Arial"/>
              </a:rPr>
              <a:t>the</a:t>
            </a:r>
            <a:r>
              <a:rPr sz="1350" spc="105" dirty="0">
                <a:solidFill>
                  <a:srgbClr val="33659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336599"/>
                </a:solidFill>
                <a:latin typeface="Arial"/>
                <a:cs typeface="Arial"/>
              </a:rPr>
              <a:t>lowest</a:t>
            </a:r>
            <a:r>
              <a:rPr sz="1350" spc="100" dirty="0">
                <a:solidFill>
                  <a:srgbClr val="33659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336599"/>
                </a:solidFill>
                <a:latin typeface="Arial"/>
                <a:cs typeface="Arial"/>
              </a:rPr>
              <a:t>level</a:t>
            </a:r>
            <a:r>
              <a:rPr sz="1350" spc="95" dirty="0">
                <a:solidFill>
                  <a:srgbClr val="33659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336599"/>
                </a:solidFill>
                <a:latin typeface="Arial"/>
                <a:cs typeface="Arial"/>
              </a:rPr>
              <a:t>of</a:t>
            </a:r>
            <a:r>
              <a:rPr sz="1350" spc="100" dirty="0">
                <a:solidFill>
                  <a:srgbClr val="33659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336599"/>
                </a:solidFill>
                <a:latin typeface="Arial"/>
                <a:cs typeface="Arial"/>
              </a:rPr>
              <a:t>the</a:t>
            </a:r>
            <a:r>
              <a:rPr sz="1350" spc="105" dirty="0">
                <a:solidFill>
                  <a:srgbClr val="336599"/>
                </a:solidFill>
                <a:latin typeface="Arial"/>
                <a:cs typeface="Arial"/>
              </a:rPr>
              <a:t> </a:t>
            </a:r>
            <a:r>
              <a:rPr sz="1350" spc="-20" dirty="0">
                <a:solidFill>
                  <a:srgbClr val="336599"/>
                </a:solidFill>
                <a:latin typeface="Arial"/>
                <a:cs typeface="Arial"/>
              </a:rPr>
              <a:t>WBS.</a:t>
            </a:r>
            <a:endParaRPr sz="1350">
              <a:latin typeface="Arial"/>
              <a:cs typeface="Arial"/>
            </a:endParaRPr>
          </a:p>
          <a:p>
            <a:pPr marL="325755" lvl="1" indent="-141605">
              <a:lnSpc>
                <a:spcPct val="100000"/>
              </a:lnSpc>
              <a:spcBef>
                <a:spcPts val="340"/>
              </a:spcBef>
              <a:buChar char="–"/>
              <a:tabLst>
                <a:tab pos="325755" algn="l"/>
              </a:tabLst>
            </a:pP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It</a:t>
            </a:r>
            <a:r>
              <a:rPr sz="1150" spc="7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is</a:t>
            </a:r>
            <a:r>
              <a:rPr sz="1150" spc="8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output-oriented</a:t>
            </a:r>
            <a:r>
              <a:rPr sz="1150" spc="8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in</a:t>
            </a:r>
            <a:r>
              <a:rPr sz="1150" spc="8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that</a:t>
            </a:r>
            <a:r>
              <a:rPr sz="1150" spc="7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990033"/>
                </a:solidFill>
                <a:latin typeface="Arial"/>
                <a:cs typeface="Arial"/>
              </a:rPr>
              <a:t>it:</a:t>
            </a:r>
            <a:endParaRPr sz="1150">
              <a:latin typeface="Arial"/>
              <a:cs typeface="Arial"/>
            </a:endParaRPr>
          </a:p>
          <a:p>
            <a:pPr marL="640080" lvl="2" indent="-226695">
              <a:lnSpc>
                <a:spcPct val="100000"/>
              </a:lnSpc>
              <a:spcBef>
                <a:spcPts val="690"/>
              </a:spcBef>
              <a:buSzPct val="89473"/>
              <a:buAutoNum type="arabicPeriod"/>
              <a:tabLst>
                <a:tab pos="640080" algn="l"/>
              </a:tabLst>
            </a:pP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Defines</a:t>
            </a:r>
            <a:r>
              <a:rPr sz="950" spc="114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work</a:t>
            </a:r>
            <a:r>
              <a:rPr sz="950" spc="114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06565"/>
                </a:solidFill>
                <a:latin typeface="Arial"/>
                <a:cs typeface="Arial"/>
              </a:rPr>
              <a:t>(what).</a:t>
            </a:r>
            <a:endParaRPr sz="950">
              <a:latin typeface="Arial"/>
              <a:cs typeface="Arial"/>
            </a:endParaRPr>
          </a:p>
          <a:p>
            <a:pPr marL="640080" lvl="2" indent="-226695">
              <a:lnSpc>
                <a:spcPct val="100000"/>
              </a:lnSpc>
              <a:spcBef>
                <a:spcPts val="660"/>
              </a:spcBef>
              <a:buSzPct val="89473"/>
              <a:buAutoNum type="arabicPeriod"/>
              <a:tabLst>
                <a:tab pos="640080" algn="l"/>
              </a:tabLst>
            </a:pP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Identifies</a:t>
            </a:r>
            <a:r>
              <a:rPr sz="950" spc="14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time</a:t>
            </a:r>
            <a:r>
              <a:rPr sz="950" spc="14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to</a:t>
            </a:r>
            <a:r>
              <a:rPr sz="950" spc="13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complete</a:t>
            </a:r>
            <a:r>
              <a:rPr sz="950" spc="14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a</a:t>
            </a:r>
            <a:r>
              <a:rPr sz="950" spc="25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work</a:t>
            </a:r>
            <a:r>
              <a:rPr sz="950" spc="14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package</a:t>
            </a:r>
            <a:r>
              <a:rPr sz="950" spc="14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(how</a:t>
            </a:r>
            <a:r>
              <a:rPr sz="950" spc="16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06565"/>
                </a:solidFill>
                <a:latin typeface="Arial"/>
                <a:cs typeface="Arial"/>
              </a:rPr>
              <a:t>long).</a:t>
            </a:r>
            <a:endParaRPr sz="950">
              <a:latin typeface="Arial"/>
              <a:cs typeface="Arial"/>
            </a:endParaRPr>
          </a:p>
          <a:p>
            <a:pPr marL="640080" marR="808990" lvl="2" indent="-227329">
              <a:lnSpc>
                <a:spcPct val="105000"/>
              </a:lnSpc>
              <a:spcBef>
                <a:spcPts val="590"/>
              </a:spcBef>
              <a:buSzPct val="89473"/>
              <a:buAutoNum type="arabicPeriod"/>
              <a:tabLst>
                <a:tab pos="640080" algn="l"/>
              </a:tabLst>
            </a:pP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Identifies</a:t>
            </a:r>
            <a:r>
              <a:rPr sz="950" spc="16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a</a:t>
            </a:r>
            <a:r>
              <a:rPr sz="950" spc="17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time-phased</a:t>
            </a:r>
            <a:r>
              <a:rPr sz="950" spc="16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budget</a:t>
            </a:r>
            <a:r>
              <a:rPr sz="950" spc="16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to</a:t>
            </a:r>
            <a:r>
              <a:rPr sz="950" spc="16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06565"/>
                </a:solidFill>
                <a:latin typeface="Arial"/>
                <a:cs typeface="Arial"/>
              </a:rPr>
              <a:t>complete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a</a:t>
            </a:r>
            <a:r>
              <a:rPr sz="950" spc="9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work</a:t>
            </a:r>
            <a:r>
              <a:rPr sz="950" spc="9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package</a:t>
            </a:r>
            <a:r>
              <a:rPr sz="950" spc="9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06565"/>
                </a:solidFill>
                <a:latin typeface="Arial"/>
                <a:cs typeface="Arial"/>
              </a:rPr>
              <a:t>(cost).</a:t>
            </a:r>
            <a:endParaRPr sz="950">
              <a:latin typeface="Arial"/>
              <a:cs typeface="Arial"/>
            </a:endParaRPr>
          </a:p>
          <a:p>
            <a:pPr marL="640080" marR="1042669" lvl="2" indent="-227329">
              <a:lnSpc>
                <a:spcPct val="124600"/>
              </a:lnSpc>
              <a:spcBef>
                <a:spcPts val="384"/>
              </a:spcBef>
              <a:buSzPct val="89473"/>
              <a:buAutoNum type="arabicPeriod"/>
              <a:tabLst>
                <a:tab pos="640080" algn="l"/>
              </a:tabLst>
            </a:pP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Identifies</a:t>
            </a:r>
            <a:r>
              <a:rPr sz="950" spc="14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resources</a:t>
            </a:r>
            <a:r>
              <a:rPr sz="950" spc="14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needed</a:t>
            </a:r>
            <a:r>
              <a:rPr sz="950" spc="15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to</a:t>
            </a:r>
            <a:r>
              <a:rPr sz="950" spc="14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06565"/>
                </a:solidFill>
                <a:latin typeface="Arial"/>
                <a:cs typeface="Arial"/>
              </a:rPr>
              <a:t>complete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a</a:t>
            </a:r>
            <a:r>
              <a:rPr sz="950" spc="114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work</a:t>
            </a:r>
            <a:r>
              <a:rPr sz="950" spc="114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package</a:t>
            </a:r>
            <a:r>
              <a:rPr sz="950" spc="12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(how</a:t>
            </a:r>
            <a:r>
              <a:rPr sz="950" spc="12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06565"/>
                </a:solidFill>
                <a:latin typeface="Arial"/>
                <a:cs typeface="Arial"/>
              </a:rPr>
              <a:t>much).</a:t>
            </a:r>
            <a:endParaRPr sz="950">
              <a:latin typeface="Arial"/>
              <a:cs typeface="Arial"/>
            </a:endParaRPr>
          </a:p>
          <a:p>
            <a:pPr marL="640080" lvl="2" indent="-226695">
              <a:lnSpc>
                <a:spcPct val="100000"/>
              </a:lnSpc>
              <a:spcBef>
                <a:spcPts val="425"/>
              </a:spcBef>
              <a:buSzPct val="89473"/>
              <a:buAutoNum type="arabicPeriod"/>
              <a:tabLst>
                <a:tab pos="640080" algn="l"/>
              </a:tabLst>
            </a:pP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Identifies</a:t>
            </a:r>
            <a:r>
              <a:rPr sz="950" spc="14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a</a:t>
            </a:r>
            <a:r>
              <a:rPr sz="950" spc="14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person</a:t>
            </a:r>
            <a:r>
              <a:rPr sz="950" spc="14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responsible</a:t>
            </a:r>
            <a:r>
              <a:rPr sz="950" spc="14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for</a:t>
            </a:r>
            <a:r>
              <a:rPr sz="950" spc="14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units</a:t>
            </a:r>
            <a:r>
              <a:rPr sz="950" spc="14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of</a:t>
            </a:r>
            <a:r>
              <a:rPr sz="950" spc="14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work</a:t>
            </a:r>
            <a:r>
              <a:rPr sz="950" spc="14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06565"/>
                </a:solidFill>
                <a:latin typeface="Arial"/>
                <a:cs typeface="Arial"/>
              </a:rPr>
              <a:t>(who).</a:t>
            </a:r>
            <a:endParaRPr sz="950">
              <a:latin typeface="Arial"/>
              <a:cs typeface="Arial"/>
            </a:endParaRPr>
          </a:p>
          <a:p>
            <a:pPr marL="640080" marR="1019175" lvl="2" indent="-227329">
              <a:lnSpc>
                <a:spcPct val="105000"/>
              </a:lnSpc>
              <a:spcBef>
                <a:spcPts val="590"/>
              </a:spcBef>
              <a:buSzPct val="89473"/>
              <a:buAutoNum type="arabicPeriod"/>
              <a:tabLst>
                <a:tab pos="640080" algn="l"/>
              </a:tabLst>
            </a:pP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Identifies</a:t>
            </a:r>
            <a:r>
              <a:rPr sz="950" spc="26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monitoring</a:t>
            </a:r>
            <a:r>
              <a:rPr sz="950" spc="254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points</a:t>
            </a:r>
            <a:r>
              <a:rPr sz="950" spc="26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06565"/>
                </a:solidFill>
                <a:latin typeface="Arial"/>
                <a:cs typeface="Arial"/>
              </a:rPr>
              <a:t>(milestones)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for</a:t>
            </a:r>
            <a:r>
              <a:rPr sz="950" spc="13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measuring</a:t>
            </a:r>
            <a:r>
              <a:rPr sz="950" spc="14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06565"/>
                </a:solidFill>
                <a:latin typeface="Arial"/>
                <a:cs typeface="Arial"/>
              </a:rPr>
              <a:t>success.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950">
              <a:latin typeface="Arial"/>
              <a:cs typeface="Arial"/>
            </a:endParaRPr>
          </a:p>
          <a:p>
            <a:pPr marL="2444115">
              <a:lnSpc>
                <a:spcPct val="100000"/>
              </a:lnSpc>
            </a:pP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Gray</a:t>
            </a:r>
            <a:r>
              <a:rPr sz="750" i="1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750" i="1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Larson,</a:t>
            </a:r>
            <a:r>
              <a:rPr sz="750" i="1" spc="2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20" dirty="0">
                <a:solidFill>
                  <a:srgbClr val="0000CC"/>
                </a:solidFill>
                <a:latin typeface="Arial"/>
                <a:cs typeface="Arial"/>
              </a:rPr>
              <a:t>2011)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890" y="6073576"/>
            <a:ext cx="4064000" cy="2473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Integrating</a:t>
            </a:r>
            <a:r>
              <a:rPr sz="1350" spc="1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350" spc="1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WBS</a:t>
            </a:r>
            <a:r>
              <a:rPr sz="1350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with</a:t>
            </a:r>
            <a:r>
              <a:rPr sz="1350" spc="1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350" spc="1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00CC"/>
                </a:solidFill>
                <a:latin typeface="Arial"/>
                <a:cs typeface="Arial"/>
              </a:rPr>
              <a:t>Organization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350">
              <a:latin typeface="Arial"/>
              <a:cs typeface="Arial"/>
            </a:endParaRPr>
          </a:p>
          <a:p>
            <a:pPr marL="122555" indent="-109855">
              <a:lnSpc>
                <a:spcPct val="100000"/>
              </a:lnSpc>
              <a:buChar char="•"/>
              <a:tabLst>
                <a:tab pos="122555" algn="l"/>
              </a:tabLst>
            </a:pPr>
            <a:r>
              <a:rPr sz="1350" dirty="0">
                <a:solidFill>
                  <a:srgbClr val="336599"/>
                </a:solidFill>
                <a:latin typeface="Arial"/>
                <a:cs typeface="Arial"/>
              </a:rPr>
              <a:t>Organizational</a:t>
            </a:r>
            <a:r>
              <a:rPr sz="1350" spc="215" dirty="0">
                <a:solidFill>
                  <a:srgbClr val="33659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336599"/>
                </a:solidFill>
                <a:latin typeface="Arial"/>
                <a:cs typeface="Arial"/>
              </a:rPr>
              <a:t>Breakdown</a:t>
            </a:r>
            <a:r>
              <a:rPr sz="1350" spc="350" dirty="0">
                <a:solidFill>
                  <a:srgbClr val="33659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336599"/>
                </a:solidFill>
                <a:latin typeface="Arial"/>
                <a:cs typeface="Arial"/>
              </a:rPr>
              <a:t>Structure</a:t>
            </a:r>
            <a:r>
              <a:rPr sz="1350" spc="105" dirty="0">
                <a:solidFill>
                  <a:srgbClr val="336599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336599"/>
                </a:solidFill>
                <a:latin typeface="Arial"/>
                <a:cs typeface="Arial"/>
              </a:rPr>
              <a:t>(OBS)</a:t>
            </a:r>
            <a:endParaRPr sz="1350">
              <a:latin typeface="Arial"/>
              <a:cs typeface="Arial"/>
            </a:endParaRPr>
          </a:p>
          <a:p>
            <a:pPr marL="269875" marR="114935" indent="-90805">
              <a:lnSpc>
                <a:spcPct val="103899"/>
              </a:lnSpc>
              <a:spcBef>
                <a:spcPts val="290"/>
              </a:spcBef>
            </a:pP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–Depicts</a:t>
            </a:r>
            <a:r>
              <a:rPr sz="1150" spc="10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how</a:t>
            </a:r>
            <a:r>
              <a:rPr sz="1150" spc="9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the</a:t>
            </a:r>
            <a:r>
              <a:rPr sz="1150" spc="10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firm</a:t>
            </a:r>
            <a:r>
              <a:rPr sz="1150" spc="9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is</a:t>
            </a:r>
            <a:r>
              <a:rPr sz="1150" spc="10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organized</a:t>
            </a:r>
            <a:r>
              <a:rPr sz="1150" spc="10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to</a:t>
            </a:r>
            <a:r>
              <a:rPr sz="1150" spc="10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discharge</a:t>
            </a:r>
            <a:r>
              <a:rPr sz="1150" spc="10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its</a:t>
            </a:r>
            <a:r>
              <a:rPr sz="1150" spc="10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990033"/>
                </a:solidFill>
                <a:latin typeface="Arial"/>
                <a:cs typeface="Arial"/>
              </a:rPr>
              <a:t>work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responsibility</a:t>
            </a:r>
            <a:r>
              <a:rPr sz="1150" spc="9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for</a:t>
            </a:r>
            <a:r>
              <a:rPr sz="1150" spc="9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a</a:t>
            </a:r>
            <a:r>
              <a:rPr sz="1150" spc="9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990033"/>
                </a:solidFill>
                <a:latin typeface="Arial"/>
                <a:cs typeface="Arial"/>
              </a:rPr>
              <a:t>project.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150">
              <a:latin typeface="Arial"/>
              <a:cs typeface="Arial"/>
            </a:endParaRPr>
          </a:p>
          <a:p>
            <a:pPr marL="520065" marR="259715" lvl="1" indent="-142240">
              <a:lnSpc>
                <a:spcPct val="77200"/>
              </a:lnSpc>
              <a:buSzPct val="91304"/>
              <a:buChar char="•"/>
              <a:tabLst>
                <a:tab pos="521970" algn="l"/>
              </a:tabLst>
            </a:pP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Provides</a:t>
            </a:r>
            <a:r>
              <a:rPr sz="1150" spc="9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a</a:t>
            </a:r>
            <a:r>
              <a:rPr sz="1150" spc="8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framework</a:t>
            </a:r>
            <a:r>
              <a:rPr sz="1150" spc="9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to</a:t>
            </a:r>
            <a:r>
              <a:rPr sz="1150" spc="19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summarize</a:t>
            </a:r>
            <a:r>
              <a:rPr sz="1150" spc="8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006565"/>
                </a:solidFill>
                <a:latin typeface="Arial"/>
                <a:cs typeface="Arial"/>
              </a:rPr>
              <a:t>organization 	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work</a:t>
            </a:r>
            <a:r>
              <a:rPr sz="1150" spc="15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unit</a:t>
            </a:r>
            <a:r>
              <a:rPr sz="1150" spc="16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006565"/>
                </a:solidFill>
                <a:latin typeface="Arial"/>
                <a:cs typeface="Arial"/>
              </a:rPr>
              <a:t>performance</a:t>
            </a:r>
            <a:endParaRPr sz="1150">
              <a:latin typeface="Arial"/>
              <a:cs typeface="Arial"/>
            </a:endParaRPr>
          </a:p>
          <a:p>
            <a:pPr marL="520065" marR="267335" lvl="1" indent="-142240">
              <a:lnSpc>
                <a:spcPct val="103899"/>
              </a:lnSpc>
              <a:spcBef>
                <a:spcPts val="720"/>
              </a:spcBef>
              <a:buSzPct val="91304"/>
              <a:buChar char="•"/>
              <a:tabLst>
                <a:tab pos="521970" algn="l"/>
              </a:tabLst>
            </a:pP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Identifies</a:t>
            </a:r>
            <a:r>
              <a:rPr sz="1150" spc="17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organization</a:t>
            </a:r>
            <a:r>
              <a:rPr sz="1150" spc="17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units</a:t>
            </a:r>
            <a:r>
              <a:rPr sz="1150" spc="17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responsible</a:t>
            </a:r>
            <a:r>
              <a:rPr sz="1150" spc="16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for</a:t>
            </a:r>
            <a:r>
              <a:rPr sz="1150" spc="17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006565"/>
                </a:solidFill>
                <a:latin typeface="Arial"/>
                <a:cs typeface="Arial"/>
              </a:rPr>
              <a:t>work 	</a:t>
            </a:r>
            <a:r>
              <a:rPr sz="1150" spc="-10" dirty="0">
                <a:solidFill>
                  <a:srgbClr val="006565"/>
                </a:solidFill>
                <a:latin typeface="Arial"/>
                <a:cs typeface="Arial"/>
              </a:rPr>
              <a:t>packages</a:t>
            </a:r>
            <a:endParaRPr sz="1150">
              <a:latin typeface="Arial"/>
              <a:cs typeface="Arial"/>
            </a:endParaRPr>
          </a:p>
          <a:p>
            <a:pPr marL="520700" lvl="1" indent="-142240">
              <a:lnSpc>
                <a:spcPct val="100000"/>
              </a:lnSpc>
              <a:spcBef>
                <a:spcPts val="780"/>
              </a:spcBef>
              <a:buSzPct val="91304"/>
              <a:buChar char="•"/>
              <a:tabLst>
                <a:tab pos="520700" algn="l"/>
              </a:tabLst>
            </a:pP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Ties</a:t>
            </a:r>
            <a:r>
              <a:rPr sz="1150" spc="9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the</a:t>
            </a:r>
            <a:r>
              <a:rPr sz="1150" spc="18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organizational</a:t>
            </a:r>
            <a:r>
              <a:rPr sz="1150" spc="9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units</a:t>
            </a:r>
            <a:r>
              <a:rPr sz="1150" spc="19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to</a:t>
            </a:r>
            <a:r>
              <a:rPr sz="1150" spc="9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cost</a:t>
            </a:r>
            <a:r>
              <a:rPr sz="1150" spc="9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control</a:t>
            </a:r>
            <a:r>
              <a:rPr sz="1150" spc="9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006565"/>
                </a:solidFill>
                <a:latin typeface="Arial"/>
                <a:cs typeface="Arial"/>
              </a:rPr>
              <a:t>accounts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4846" y="8951362"/>
            <a:ext cx="150114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Gray</a:t>
            </a:r>
            <a:r>
              <a:rPr sz="750" i="1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Larson,</a:t>
            </a:r>
            <a:r>
              <a:rPr sz="750" i="1" spc="2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20" dirty="0">
                <a:solidFill>
                  <a:srgbClr val="0000CC"/>
                </a:solidFill>
                <a:latin typeface="Arial"/>
                <a:cs typeface="Arial"/>
              </a:rPr>
              <a:t>2011)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5951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11/24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3"/>
            <a:ext cx="7395209" cy="10689590"/>
          </a:xfrm>
          <a:custGeom>
            <a:avLst/>
            <a:gdLst/>
            <a:ahLst/>
            <a:cxnLst/>
            <a:rect l="l" t="t" r="r" b="b"/>
            <a:pathLst>
              <a:path w="7395209" h="10689590">
                <a:moveTo>
                  <a:pt x="7395118" y="10689213"/>
                </a:moveTo>
                <a:lnTo>
                  <a:pt x="0" y="10689213"/>
                </a:lnTo>
                <a:lnTo>
                  <a:pt x="0" y="0"/>
                </a:lnTo>
                <a:lnTo>
                  <a:pt x="7395118" y="0"/>
                </a:lnTo>
                <a:lnTo>
                  <a:pt x="7395118" y="1068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50795" y="1665202"/>
            <a:ext cx="861694" cy="34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8260">
              <a:lnSpc>
                <a:spcPct val="110700"/>
              </a:lnSpc>
              <a:spcBef>
                <a:spcPts val="95"/>
              </a:spcBef>
            </a:pP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Integration</a:t>
            </a:r>
            <a:r>
              <a:rPr sz="950" spc="1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WBS</a:t>
            </a:r>
            <a:r>
              <a:rPr sz="950" spc="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950" spc="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000CC"/>
                </a:solidFill>
                <a:latin typeface="Arial"/>
                <a:cs typeface="Arial"/>
              </a:rPr>
              <a:t>OBS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1591" y="4703997"/>
            <a:ext cx="1499235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Gray</a:t>
            </a:r>
            <a:r>
              <a:rPr sz="750" i="1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750" i="1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Larson,</a:t>
            </a:r>
            <a:r>
              <a:rPr sz="750" i="1" spc="2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20" dirty="0">
                <a:solidFill>
                  <a:srgbClr val="0000CC"/>
                </a:solidFill>
                <a:latin typeface="Arial"/>
                <a:cs typeface="Arial"/>
              </a:rPr>
              <a:t>2011)</a:t>
            </a:r>
            <a:endParaRPr sz="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1742" y="6031820"/>
            <a:ext cx="347535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Coding</a:t>
            </a:r>
            <a:r>
              <a:rPr sz="1350" spc="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350" spc="8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WBS</a:t>
            </a:r>
            <a:r>
              <a:rPr sz="1350" spc="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1350" spc="229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350" spc="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Information</a:t>
            </a:r>
            <a:r>
              <a:rPr sz="1350" spc="8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00CC"/>
                </a:solidFill>
                <a:latin typeface="Arial"/>
                <a:cs typeface="Arial"/>
              </a:rPr>
              <a:t>System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6114" y="6692009"/>
            <a:ext cx="2799715" cy="177673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2555" indent="-109855">
              <a:lnSpc>
                <a:spcPct val="100000"/>
              </a:lnSpc>
              <a:spcBef>
                <a:spcPts val="495"/>
              </a:spcBef>
              <a:buChar char="•"/>
              <a:tabLst>
                <a:tab pos="122555" algn="l"/>
              </a:tabLst>
            </a:pPr>
            <a:r>
              <a:rPr sz="1350" dirty="0">
                <a:solidFill>
                  <a:srgbClr val="336599"/>
                </a:solidFill>
                <a:latin typeface="Arial"/>
                <a:cs typeface="Arial"/>
              </a:rPr>
              <a:t>WBS</a:t>
            </a:r>
            <a:r>
              <a:rPr sz="1350" spc="60" dirty="0">
                <a:solidFill>
                  <a:srgbClr val="33659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336599"/>
                </a:solidFill>
                <a:latin typeface="Arial"/>
                <a:cs typeface="Arial"/>
              </a:rPr>
              <a:t>Coding</a:t>
            </a:r>
            <a:r>
              <a:rPr sz="1350" spc="220" dirty="0">
                <a:solidFill>
                  <a:srgbClr val="336599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336599"/>
                </a:solidFill>
                <a:latin typeface="Arial"/>
                <a:cs typeface="Arial"/>
              </a:rPr>
              <a:t>System</a:t>
            </a:r>
            <a:endParaRPr sz="135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340"/>
              </a:spcBef>
            </a:pPr>
            <a:r>
              <a:rPr sz="1150" spc="-10" dirty="0">
                <a:solidFill>
                  <a:srgbClr val="990033"/>
                </a:solidFill>
                <a:latin typeface="Arial"/>
                <a:cs typeface="Arial"/>
              </a:rPr>
              <a:t>–Defines:</a:t>
            </a:r>
            <a:endParaRPr sz="1150">
              <a:latin typeface="Arial"/>
              <a:cs typeface="Arial"/>
            </a:endParaRPr>
          </a:p>
          <a:p>
            <a:pPr marL="520700" lvl="1" indent="-142240">
              <a:lnSpc>
                <a:spcPct val="100000"/>
              </a:lnSpc>
              <a:spcBef>
                <a:spcPts val="370"/>
              </a:spcBef>
              <a:buSzPct val="91304"/>
              <a:buChar char="•"/>
              <a:tabLst>
                <a:tab pos="520700" algn="l"/>
              </a:tabLst>
            </a:pP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Levels</a:t>
            </a:r>
            <a:r>
              <a:rPr sz="1150" spc="6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and</a:t>
            </a:r>
            <a:r>
              <a:rPr sz="1150" spc="7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elements</a:t>
            </a:r>
            <a:r>
              <a:rPr sz="1150" spc="7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of</a:t>
            </a:r>
            <a:r>
              <a:rPr sz="1150" spc="7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the</a:t>
            </a:r>
            <a:r>
              <a:rPr sz="1150" spc="7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006565"/>
                </a:solidFill>
                <a:latin typeface="Arial"/>
                <a:cs typeface="Arial"/>
              </a:rPr>
              <a:t>WBS</a:t>
            </a:r>
            <a:endParaRPr sz="1150">
              <a:latin typeface="Arial"/>
              <a:cs typeface="Arial"/>
            </a:endParaRPr>
          </a:p>
          <a:p>
            <a:pPr marL="520700" lvl="1" indent="-142240">
              <a:lnSpc>
                <a:spcPts val="1360"/>
              </a:lnSpc>
              <a:spcBef>
                <a:spcPts val="725"/>
              </a:spcBef>
              <a:buSzPct val="91304"/>
              <a:buChar char="•"/>
              <a:tabLst>
                <a:tab pos="520700" algn="l"/>
              </a:tabLst>
            </a:pP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Organization</a:t>
            </a:r>
            <a:r>
              <a:rPr sz="1150" spc="14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006565"/>
                </a:solidFill>
                <a:latin typeface="Arial"/>
                <a:cs typeface="Arial"/>
              </a:rPr>
              <a:t>elements</a:t>
            </a:r>
            <a:endParaRPr sz="1150">
              <a:latin typeface="Arial"/>
              <a:cs typeface="Arial"/>
            </a:endParaRPr>
          </a:p>
          <a:p>
            <a:pPr marL="520700" lvl="1" indent="-142240">
              <a:lnSpc>
                <a:spcPts val="1360"/>
              </a:lnSpc>
              <a:buSzPct val="91304"/>
              <a:buChar char="•"/>
              <a:tabLst>
                <a:tab pos="520700" algn="l"/>
              </a:tabLst>
            </a:pP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Work</a:t>
            </a:r>
            <a:r>
              <a:rPr sz="1150" spc="13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006565"/>
                </a:solidFill>
                <a:latin typeface="Arial"/>
                <a:cs typeface="Arial"/>
              </a:rPr>
              <a:t>packages</a:t>
            </a:r>
            <a:endParaRPr sz="1150">
              <a:latin typeface="Arial"/>
              <a:cs typeface="Arial"/>
            </a:endParaRPr>
          </a:p>
          <a:p>
            <a:pPr marL="520700" lvl="1" indent="-142240">
              <a:lnSpc>
                <a:spcPct val="100000"/>
              </a:lnSpc>
              <a:spcBef>
                <a:spcPts val="345"/>
              </a:spcBef>
              <a:buSzPct val="91304"/>
              <a:buChar char="•"/>
              <a:tabLst>
                <a:tab pos="520700" algn="l"/>
              </a:tabLst>
            </a:pP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Budget</a:t>
            </a:r>
            <a:r>
              <a:rPr sz="1150" spc="6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and</a:t>
            </a:r>
            <a:r>
              <a:rPr sz="1150" spc="6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565"/>
                </a:solidFill>
                <a:latin typeface="Arial"/>
                <a:cs typeface="Arial"/>
              </a:rPr>
              <a:t>cost</a:t>
            </a:r>
            <a:r>
              <a:rPr sz="1150" spc="6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006565"/>
                </a:solidFill>
                <a:latin typeface="Arial"/>
                <a:cs typeface="Arial"/>
              </a:rPr>
              <a:t>information</a:t>
            </a:r>
            <a:endParaRPr sz="1150">
              <a:latin typeface="Arial"/>
              <a:cs typeface="Arial"/>
            </a:endParaRPr>
          </a:p>
          <a:p>
            <a:pPr marL="269875" marR="5080" indent="-90805">
              <a:lnSpc>
                <a:spcPct val="103899"/>
              </a:lnSpc>
              <a:spcBef>
                <a:spcPts val="260"/>
              </a:spcBef>
            </a:pP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–Allows</a:t>
            </a:r>
            <a:r>
              <a:rPr sz="1150" spc="1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reports</a:t>
            </a:r>
            <a:r>
              <a:rPr sz="1150" spc="12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to</a:t>
            </a:r>
            <a:r>
              <a:rPr sz="1150" spc="12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be</a:t>
            </a:r>
            <a:r>
              <a:rPr sz="1150" spc="12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consolidated</a:t>
            </a:r>
            <a:r>
              <a:rPr sz="1150" spc="12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990033"/>
                </a:solidFill>
                <a:latin typeface="Arial"/>
                <a:cs typeface="Arial"/>
              </a:rPr>
              <a:t>at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any</a:t>
            </a:r>
            <a:r>
              <a:rPr sz="1150" spc="9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level</a:t>
            </a:r>
            <a:r>
              <a:rPr sz="1150" spc="8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in</a:t>
            </a:r>
            <a:r>
              <a:rPr sz="1150" spc="9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the</a:t>
            </a:r>
            <a:r>
              <a:rPr sz="1150" spc="9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organization</a:t>
            </a:r>
            <a:r>
              <a:rPr sz="1150" spc="9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990033"/>
                </a:solidFill>
                <a:latin typeface="Arial"/>
                <a:cs typeface="Arial"/>
              </a:rPr>
              <a:t>structure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9772" y="8999799"/>
            <a:ext cx="150114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Gray</a:t>
            </a:r>
            <a:r>
              <a:rPr sz="750" i="1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Larson,</a:t>
            </a:r>
            <a:r>
              <a:rPr sz="750" i="1" spc="2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20" dirty="0">
                <a:solidFill>
                  <a:srgbClr val="0000CC"/>
                </a:solidFill>
                <a:latin typeface="Arial"/>
                <a:cs typeface="Arial"/>
              </a:rPr>
              <a:t>2011)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5951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12/24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-3"/>
            <a:ext cx="7395209" cy="10689590"/>
            <a:chOff x="0" y="-3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-3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791"/>
              <a:ext cx="4551334" cy="341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892"/>
              <a:ext cx="4559685" cy="34155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183346" y="1619103"/>
            <a:ext cx="118427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65" dirty="0">
                <a:solidFill>
                  <a:srgbClr val="0000CC"/>
                </a:solidFill>
                <a:latin typeface="Arial"/>
                <a:cs typeface="Arial"/>
              </a:rPr>
              <a:t>WBS</a:t>
            </a:r>
            <a:r>
              <a:rPr sz="15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000CC"/>
                </a:solidFill>
                <a:latin typeface="Arial"/>
                <a:cs typeface="Arial"/>
              </a:rPr>
              <a:t>Coding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1591" y="4642199"/>
            <a:ext cx="1499235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Gray</a:t>
            </a:r>
            <a:r>
              <a:rPr sz="750" i="1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750" i="1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Larson,</a:t>
            </a:r>
            <a:r>
              <a:rPr sz="750" i="1" spc="2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20" dirty="0">
                <a:solidFill>
                  <a:srgbClr val="0000CC"/>
                </a:solidFill>
                <a:latin typeface="Arial"/>
                <a:cs typeface="Arial"/>
              </a:rPr>
              <a:t>2011)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0890" y="5970023"/>
            <a:ext cx="4163060" cy="2620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47750">
              <a:lnSpc>
                <a:spcPct val="100000"/>
              </a:lnSpc>
              <a:spcBef>
                <a:spcPts val="135"/>
              </a:spcBef>
            </a:pPr>
            <a:r>
              <a:rPr sz="1500" spc="20" dirty="0">
                <a:solidFill>
                  <a:srgbClr val="0000CC"/>
                </a:solidFill>
                <a:latin typeface="Arial"/>
                <a:cs typeface="Arial"/>
              </a:rPr>
              <a:t>Responsibility</a:t>
            </a:r>
            <a:r>
              <a:rPr sz="1500" spc="20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000CC"/>
                </a:solidFill>
                <a:latin typeface="Arial"/>
                <a:cs typeface="Arial"/>
              </a:rPr>
              <a:t>Matrices</a:t>
            </a:r>
            <a:endParaRPr sz="1500">
              <a:latin typeface="Arial"/>
              <a:cs typeface="Arial"/>
            </a:endParaRPr>
          </a:p>
          <a:p>
            <a:pPr marL="122555" indent="-109855">
              <a:lnSpc>
                <a:spcPct val="100000"/>
              </a:lnSpc>
              <a:spcBef>
                <a:spcPts val="1300"/>
              </a:spcBef>
              <a:buChar char="•"/>
              <a:tabLst>
                <a:tab pos="122555" algn="l"/>
              </a:tabLst>
            </a:pPr>
            <a:r>
              <a:rPr sz="1350" dirty="0">
                <a:solidFill>
                  <a:srgbClr val="336599"/>
                </a:solidFill>
                <a:latin typeface="Arial"/>
                <a:cs typeface="Arial"/>
              </a:rPr>
              <a:t>Responsibility</a:t>
            </a:r>
            <a:r>
              <a:rPr sz="1350" spc="160" dirty="0">
                <a:solidFill>
                  <a:srgbClr val="33659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336599"/>
                </a:solidFill>
                <a:latin typeface="Arial"/>
                <a:cs typeface="Arial"/>
              </a:rPr>
              <a:t>Matrix</a:t>
            </a:r>
            <a:r>
              <a:rPr sz="1350" spc="165" dirty="0">
                <a:solidFill>
                  <a:srgbClr val="336599"/>
                </a:solidFill>
                <a:latin typeface="Arial"/>
                <a:cs typeface="Arial"/>
              </a:rPr>
              <a:t> </a:t>
            </a:r>
            <a:r>
              <a:rPr sz="1350" spc="-20" dirty="0">
                <a:solidFill>
                  <a:srgbClr val="336599"/>
                </a:solidFill>
                <a:latin typeface="Arial"/>
                <a:cs typeface="Arial"/>
              </a:rPr>
              <a:t>(RM)</a:t>
            </a:r>
            <a:endParaRPr sz="135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340"/>
              </a:spcBef>
            </a:pP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–Also</a:t>
            </a:r>
            <a:r>
              <a:rPr sz="1150" spc="13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called</a:t>
            </a:r>
            <a:r>
              <a:rPr sz="1150" spc="13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a</a:t>
            </a:r>
            <a:r>
              <a:rPr sz="1150" spc="13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linear</a:t>
            </a:r>
            <a:r>
              <a:rPr sz="1150" spc="114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responsibility</a:t>
            </a:r>
            <a:r>
              <a:rPr sz="1150" spc="13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990033"/>
                </a:solidFill>
                <a:latin typeface="Arial"/>
                <a:cs typeface="Arial"/>
              </a:rPr>
              <a:t>chart.</a:t>
            </a:r>
            <a:endParaRPr sz="1150">
              <a:latin typeface="Arial"/>
              <a:cs typeface="Arial"/>
            </a:endParaRPr>
          </a:p>
          <a:p>
            <a:pPr marL="269875" marR="271145" indent="-90805">
              <a:lnSpc>
                <a:spcPct val="103899"/>
              </a:lnSpc>
              <a:spcBef>
                <a:spcPts val="290"/>
              </a:spcBef>
            </a:pP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–Summarizes</a:t>
            </a:r>
            <a:r>
              <a:rPr sz="1150" spc="11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the</a:t>
            </a:r>
            <a:r>
              <a:rPr sz="1150" spc="114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tasks</a:t>
            </a:r>
            <a:r>
              <a:rPr sz="1150" spc="11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to</a:t>
            </a:r>
            <a:r>
              <a:rPr sz="1150" spc="114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be</a:t>
            </a:r>
            <a:r>
              <a:rPr sz="1150" spc="11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accomplished</a:t>
            </a:r>
            <a:r>
              <a:rPr sz="1150" spc="114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and</a:t>
            </a:r>
            <a:r>
              <a:rPr sz="1150" spc="11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who</a:t>
            </a:r>
            <a:r>
              <a:rPr sz="1150" spc="114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990033"/>
                </a:solidFill>
                <a:latin typeface="Arial"/>
                <a:cs typeface="Arial"/>
              </a:rPr>
              <a:t>is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responsible</a:t>
            </a:r>
            <a:r>
              <a:rPr sz="1150" spc="8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for</a:t>
            </a:r>
            <a:r>
              <a:rPr sz="1150" spc="8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what</a:t>
            </a:r>
            <a:r>
              <a:rPr sz="1150" spc="8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on</a:t>
            </a:r>
            <a:r>
              <a:rPr sz="1150" spc="9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990033"/>
                </a:solidFill>
                <a:latin typeface="Arial"/>
                <a:cs typeface="Arial"/>
              </a:rPr>
              <a:t>the</a:t>
            </a:r>
            <a:r>
              <a:rPr sz="1150" spc="8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990033"/>
                </a:solidFill>
                <a:latin typeface="Arial"/>
                <a:cs typeface="Arial"/>
              </a:rPr>
              <a:t>project.</a:t>
            </a:r>
            <a:endParaRPr sz="1150">
              <a:latin typeface="Arial"/>
              <a:cs typeface="Arial"/>
            </a:endParaRPr>
          </a:p>
          <a:p>
            <a:pPr marL="466090" lvl="1" indent="-87630">
              <a:lnSpc>
                <a:spcPct val="100000"/>
              </a:lnSpc>
              <a:spcBef>
                <a:spcPts val="685"/>
              </a:spcBef>
              <a:buSzPct val="89473"/>
              <a:buChar char="•"/>
              <a:tabLst>
                <a:tab pos="466090" algn="l"/>
              </a:tabLst>
            </a:pP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Lists</a:t>
            </a:r>
            <a:r>
              <a:rPr sz="950" spc="13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project</a:t>
            </a:r>
            <a:r>
              <a:rPr sz="950" spc="12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activities</a:t>
            </a:r>
            <a:r>
              <a:rPr sz="950" spc="13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and</a:t>
            </a:r>
            <a:r>
              <a:rPr sz="950" spc="13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06565"/>
                </a:solidFill>
                <a:latin typeface="Arial"/>
                <a:cs typeface="Arial"/>
              </a:rPr>
              <a:t>participants</a:t>
            </a:r>
            <a:endParaRPr sz="950">
              <a:latin typeface="Arial"/>
              <a:cs typeface="Arial"/>
            </a:endParaRPr>
          </a:p>
          <a:p>
            <a:pPr marL="465455" marR="5080" lvl="1" indent="-87630">
              <a:lnSpc>
                <a:spcPct val="103800"/>
              </a:lnSpc>
              <a:spcBef>
                <a:spcPts val="620"/>
              </a:spcBef>
              <a:buSzPct val="89473"/>
              <a:buChar char="•"/>
              <a:tabLst>
                <a:tab pos="466725" algn="l"/>
              </a:tabLst>
            </a:pP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Clarifies</a:t>
            </a:r>
            <a:r>
              <a:rPr sz="950" spc="14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critical</a:t>
            </a:r>
            <a:r>
              <a:rPr sz="950" spc="14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interfaces</a:t>
            </a:r>
            <a:r>
              <a:rPr sz="950" spc="15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between</a:t>
            </a:r>
            <a:r>
              <a:rPr sz="950" spc="14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units</a:t>
            </a:r>
            <a:r>
              <a:rPr sz="950" spc="14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and</a:t>
            </a:r>
            <a:r>
              <a:rPr sz="950" spc="15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individuals</a:t>
            </a:r>
            <a:r>
              <a:rPr sz="950" spc="14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that</a:t>
            </a:r>
            <a:r>
              <a:rPr sz="950" spc="14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spc="-20" dirty="0">
                <a:solidFill>
                  <a:srgbClr val="006565"/>
                </a:solidFill>
                <a:latin typeface="Arial"/>
                <a:cs typeface="Arial"/>
              </a:rPr>
              <a:t>need 	</a:t>
            </a:r>
            <a:r>
              <a:rPr sz="950" spc="-10" dirty="0">
                <a:solidFill>
                  <a:srgbClr val="006565"/>
                </a:solidFill>
                <a:latin typeface="Arial"/>
                <a:cs typeface="Arial"/>
              </a:rPr>
              <a:t>coordination</a:t>
            </a:r>
            <a:endParaRPr sz="950">
              <a:latin typeface="Arial"/>
              <a:cs typeface="Arial"/>
            </a:endParaRPr>
          </a:p>
          <a:p>
            <a:pPr marL="465455" marR="60325" lvl="1" indent="-87630">
              <a:lnSpc>
                <a:spcPct val="103800"/>
              </a:lnSpc>
              <a:spcBef>
                <a:spcPts val="620"/>
              </a:spcBef>
              <a:buSzPct val="89473"/>
              <a:buChar char="•"/>
              <a:tabLst>
                <a:tab pos="466725" algn="l"/>
              </a:tabLst>
            </a:pP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Provide</a:t>
            </a:r>
            <a:r>
              <a:rPr sz="950" spc="12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an</a:t>
            </a:r>
            <a:r>
              <a:rPr sz="950" spc="12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means</a:t>
            </a:r>
            <a:r>
              <a:rPr sz="950" spc="12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for</a:t>
            </a:r>
            <a:r>
              <a:rPr sz="950" spc="12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all</a:t>
            </a:r>
            <a:r>
              <a:rPr sz="950" spc="12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participants</a:t>
            </a:r>
            <a:r>
              <a:rPr sz="950" spc="13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to</a:t>
            </a:r>
            <a:r>
              <a:rPr sz="950" spc="12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view</a:t>
            </a:r>
            <a:r>
              <a:rPr sz="950" spc="13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their</a:t>
            </a:r>
            <a:r>
              <a:rPr sz="950" spc="12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06565"/>
                </a:solidFill>
                <a:latin typeface="Arial"/>
                <a:cs typeface="Arial"/>
              </a:rPr>
              <a:t>responsibilities 	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and</a:t>
            </a:r>
            <a:r>
              <a:rPr sz="950" spc="10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agree</a:t>
            </a:r>
            <a:r>
              <a:rPr sz="950" spc="10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on</a:t>
            </a:r>
            <a:r>
              <a:rPr sz="950" spc="10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their</a:t>
            </a:r>
            <a:r>
              <a:rPr sz="950" spc="10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06565"/>
                </a:solidFill>
                <a:latin typeface="Arial"/>
                <a:cs typeface="Arial"/>
              </a:rPr>
              <a:t>assignments</a:t>
            </a:r>
            <a:endParaRPr sz="950">
              <a:latin typeface="Arial"/>
              <a:cs typeface="Arial"/>
            </a:endParaRPr>
          </a:p>
          <a:p>
            <a:pPr marL="465455" marR="110489" lvl="1" indent="-87630">
              <a:lnSpc>
                <a:spcPct val="105000"/>
              </a:lnSpc>
              <a:spcBef>
                <a:spcPts val="605"/>
              </a:spcBef>
              <a:buSzPct val="89473"/>
              <a:buChar char="•"/>
              <a:tabLst>
                <a:tab pos="466725" algn="l"/>
              </a:tabLst>
            </a:pP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Clarifies</a:t>
            </a:r>
            <a:r>
              <a:rPr sz="950" spc="13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the</a:t>
            </a:r>
            <a:r>
              <a:rPr sz="950" spc="13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extent</a:t>
            </a:r>
            <a:r>
              <a:rPr sz="950" spc="12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or</a:t>
            </a:r>
            <a:r>
              <a:rPr sz="950" spc="13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type</a:t>
            </a:r>
            <a:r>
              <a:rPr sz="950" spc="13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of</a:t>
            </a:r>
            <a:r>
              <a:rPr sz="950" spc="13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authority</a:t>
            </a:r>
            <a:r>
              <a:rPr sz="950" spc="13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that</a:t>
            </a:r>
            <a:r>
              <a:rPr sz="950" spc="13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can</a:t>
            </a:r>
            <a:r>
              <a:rPr sz="950" spc="12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be</a:t>
            </a:r>
            <a:r>
              <a:rPr sz="950" spc="13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exercised</a:t>
            </a:r>
            <a:r>
              <a:rPr sz="950" spc="13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06565"/>
                </a:solidFill>
                <a:latin typeface="Arial"/>
                <a:cs typeface="Arial"/>
              </a:rPr>
              <a:t>by 	</a:t>
            </a:r>
            <a:r>
              <a:rPr sz="950" dirty="0">
                <a:solidFill>
                  <a:srgbClr val="006565"/>
                </a:solidFill>
                <a:latin typeface="Arial"/>
                <a:cs typeface="Arial"/>
              </a:rPr>
              <a:t>each</a:t>
            </a:r>
            <a:r>
              <a:rPr sz="950" spc="3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06565"/>
                </a:solidFill>
                <a:latin typeface="Arial"/>
                <a:cs typeface="Arial"/>
              </a:rPr>
              <a:t>participant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6665" y="8909608"/>
            <a:ext cx="1499235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Gray</a:t>
            </a:r>
            <a:r>
              <a:rPr sz="750" i="1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750" i="1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Larson,</a:t>
            </a:r>
            <a:r>
              <a:rPr sz="750" i="1" spc="2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20" dirty="0">
                <a:solidFill>
                  <a:srgbClr val="0000CC"/>
                </a:solidFill>
                <a:latin typeface="Arial"/>
                <a:cs typeface="Arial"/>
              </a:rPr>
              <a:t>2011)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5951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13/24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"/>
            <a:ext cx="7395209" cy="10689590"/>
            <a:chOff x="0" y="2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2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791"/>
              <a:ext cx="4551334" cy="341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892"/>
              <a:ext cx="4559685" cy="34155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01615" y="1834561"/>
            <a:ext cx="348043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Responsibility</a:t>
            </a:r>
            <a:r>
              <a:rPr sz="1150" spc="1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Matrix</a:t>
            </a:r>
            <a:r>
              <a:rPr sz="11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1150" spc="1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11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Market</a:t>
            </a:r>
            <a:r>
              <a:rPr sz="1150" spc="1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Research</a:t>
            </a:r>
            <a:r>
              <a:rPr sz="11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9772" y="4623826"/>
            <a:ext cx="150114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Gray</a:t>
            </a:r>
            <a:r>
              <a:rPr sz="750" i="1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Larson,</a:t>
            </a:r>
            <a:r>
              <a:rPr sz="750" i="1" spc="2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20" dirty="0">
                <a:solidFill>
                  <a:srgbClr val="0000CC"/>
                </a:solidFill>
                <a:latin typeface="Arial"/>
                <a:cs typeface="Arial"/>
              </a:rPr>
              <a:t>2011)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5083" y="6128693"/>
            <a:ext cx="340360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Responsibility</a:t>
            </a:r>
            <a:r>
              <a:rPr sz="1150" spc="1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Matrix</a:t>
            </a:r>
            <a:r>
              <a:rPr sz="11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1150" spc="1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1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Conveyor</a:t>
            </a:r>
            <a:r>
              <a:rPr sz="1150" spc="1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Belt</a:t>
            </a:r>
            <a:r>
              <a:rPr sz="1150" spc="1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1591" y="8951362"/>
            <a:ext cx="1499235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Gray</a:t>
            </a:r>
            <a:r>
              <a:rPr sz="750" i="1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750" i="1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Larson,</a:t>
            </a:r>
            <a:r>
              <a:rPr sz="750" i="1" spc="2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20" dirty="0">
                <a:solidFill>
                  <a:srgbClr val="0000CC"/>
                </a:solidFill>
                <a:latin typeface="Arial"/>
                <a:cs typeface="Arial"/>
              </a:rPr>
              <a:t>2011)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5951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14/24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"/>
            <a:ext cx="7395209" cy="10689590"/>
            <a:chOff x="0" y="2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2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791"/>
              <a:ext cx="4551334" cy="341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892"/>
              <a:ext cx="4559685" cy="34155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52326" y="1726163"/>
            <a:ext cx="4422140" cy="29006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61645">
              <a:lnSpc>
                <a:spcPct val="100000"/>
              </a:lnSpc>
              <a:spcBef>
                <a:spcPts val="819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r>
              <a:rPr sz="1800" spc="2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Evaluation</a:t>
            </a:r>
            <a:r>
              <a:rPr sz="1800" spc="2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1800" spc="2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Selection</a:t>
            </a:r>
            <a:endParaRPr sz="1800">
              <a:latin typeface="Arial"/>
              <a:cs typeface="Arial"/>
            </a:endParaRPr>
          </a:p>
          <a:p>
            <a:pPr marL="184150" marR="240029" indent="-172085">
              <a:lnSpc>
                <a:spcPct val="103499"/>
              </a:lnSpc>
              <a:spcBef>
                <a:spcPts val="470"/>
              </a:spcBef>
              <a:buClr>
                <a:srgbClr val="CCCCFF"/>
              </a:buClr>
              <a:buSzPct val="74074"/>
              <a:buChar char="•"/>
              <a:tabLst>
                <a:tab pos="184150" algn="l"/>
              </a:tabLst>
            </a:pP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Strategic</a:t>
            </a:r>
            <a:r>
              <a:rPr sz="1350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fit:</a:t>
            </a:r>
            <a:r>
              <a:rPr sz="1350" spc="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how</a:t>
            </a:r>
            <a:r>
              <a:rPr sz="1350" spc="1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well</a:t>
            </a:r>
            <a:r>
              <a:rPr sz="1350" spc="13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</a:t>
            </a:r>
            <a:r>
              <a:rPr sz="1350" spc="13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candidate</a:t>
            </a:r>
            <a:r>
              <a:rPr sz="1350" spc="14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project(s)</a:t>
            </a:r>
            <a:r>
              <a:rPr sz="1350" spc="13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align </a:t>
            </a:r>
            <a:r>
              <a:rPr sz="1350" dirty="0">
                <a:latin typeface="Arial"/>
                <a:cs typeface="Arial"/>
              </a:rPr>
              <a:t>and/or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ad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value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existing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portfolio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of </a:t>
            </a:r>
            <a:r>
              <a:rPr sz="1350" spc="-10" dirty="0">
                <a:latin typeface="Arial"/>
                <a:cs typeface="Arial"/>
              </a:rPr>
              <a:t>projects/businesses</a:t>
            </a:r>
            <a:endParaRPr sz="1350">
              <a:latin typeface="Arial"/>
              <a:cs typeface="Arial"/>
            </a:endParaRPr>
          </a:p>
          <a:p>
            <a:pPr marL="184150" marR="172720" indent="-172085">
              <a:lnSpc>
                <a:spcPct val="103499"/>
              </a:lnSpc>
              <a:spcBef>
                <a:spcPts val="1045"/>
              </a:spcBef>
              <a:buClr>
                <a:srgbClr val="CCCCFF"/>
              </a:buClr>
              <a:buSzPct val="74074"/>
              <a:buChar char="•"/>
              <a:tabLst>
                <a:tab pos="184150" algn="l"/>
              </a:tabLst>
            </a:pP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Technical</a:t>
            </a:r>
            <a:r>
              <a:rPr sz="1350" spc="1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feasibility:</a:t>
            </a:r>
            <a:r>
              <a:rPr sz="1350" spc="80" dirty="0">
                <a:solidFill>
                  <a:srgbClr val="0000CC"/>
                </a:solidFill>
                <a:latin typeface="Arial"/>
                <a:cs typeface="Arial"/>
              </a:rPr>
              <a:t>  </a:t>
            </a:r>
            <a:r>
              <a:rPr sz="1350" dirty="0">
                <a:latin typeface="Arial"/>
                <a:cs typeface="Arial"/>
              </a:rPr>
              <a:t>whether</a:t>
            </a:r>
            <a:r>
              <a:rPr sz="1350" spc="11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</a:t>
            </a:r>
            <a:r>
              <a:rPr sz="1350" spc="11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know-how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and </a:t>
            </a:r>
            <a:r>
              <a:rPr sz="1350" dirty="0">
                <a:latin typeface="Arial"/>
                <a:cs typeface="Arial"/>
              </a:rPr>
              <a:t>capabilities</a:t>
            </a:r>
            <a:r>
              <a:rPr sz="1350" spc="11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are</a:t>
            </a:r>
            <a:r>
              <a:rPr sz="1350" spc="1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sufficient</a:t>
            </a:r>
            <a:r>
              <a:rPr sz="1350" spc="11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11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delivery</a:t>
            </a:r>
            <a:r>
              <a:rPr sz="1350" spc="1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results</a:t>
            </a:r>
            <a:r>
              <a:rPr sz="1350" spc="12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(product </a:t>
            </a:r>
            <a:r>
              <a:rPr sz="1350" dirty="0">
                <a:latin typeface="Arial"/>
                <a:cs typeface="Arial"/>
              </a:rPr>
              <a:t>functions,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service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levels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etc.)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or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solve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problem</a:t>
            </a:r>
            <a:endParaRPr sz="13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70"/>
              </a:spcBef>
              <a:buClr>
                <a:srgbClr val="CCCCFF"/>
              </a:buClr>
              <a:buSzPct val="74074"/>
              <a:buChar char="•"/>
              <a:tabLst>
                <a:tab pos="184150" algn="l"/>
              </a:tabLst>
            </a:pP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Economic</a:t>
            </a:r>
            <a:r>
              <a:rPr sz="1350" spc="1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00CC"/>
                </a:solidFill>
                <a:latin typeface="Arial"/>
                <a:cs typeface="Arial"/>
              </a:rPr>
              <a:t>value:</a:t>
            </a:r>
            <a:endParaRPr sz="13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65"/>
              </a:spcBef>
            </a:pPr>
            <a:r>
              <a:rPr sz="850" spc="8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1150" spc="80" dirty="0">
                <a:latin typeface="Arial"/>
                <a:cs typeface="Arial"/>
              </a:rPr>
              <a:t>Single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project: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economic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value/viability</a:t>
            </a:r>
            <a:r>
              <a:rPr sz="1150" spc="6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(benefits/costs;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-20" dirty="0">
                <a:latin typeface="Arial"/>
                <a:cs typeface="Arial"/>
              </a:rPr>
              <a:t>IRR)</a:t>
            </a:r>
            <a:endParaRPr sz="1150">
              <a:latin typeface="Arial"/>
              <a:cs typeface="Arial"/>
            </a:endParaRPr>
          </a:p>
          <a:p>
            <a:pPr marL="382905" marR="265430" indent="-142240">
              <a:lnSpc>
                <a:spcPct val="103899"/>
              </a:lnSpc>
              <a:spcBef>
                <a:spcPts val="580"/>
              </a:spcBef>
            </a:pPr>
            <a:r>
              <a:rPr sz="850" spc="65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1150" spc="65" dirty="0">
                <a:latin typeface="Arial"/>
                <a:cs typeface="Arial"/>
              </a:rPr>
              <a:t>Multiple</a:t>
            </a:r>
            <a:r>
              <a:rPr sz="1150" spc="1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projects:</a:t>
            </a:r>
            <a:r>
              <a:rPr sz="1150" spc="1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relative</a:t>
            </a:r>
            <a:r>
              <a:rPr sz="1150" spc="1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merit</a:t>
            </a:r>
            <a:r>
              <a:rPr sz="1150" spc="1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(incremental</a:t>
            </a:r>
            <a:r>
              <a:rPr sz="1150" spc="1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benefit-</a:t>
            </a:r>
            <a:r>
              <a:rPr sz="1150" spc="-20" dirty="0">
                <a:latin typeface="Arial"/>
                <a:cs typeface="Arial"/>
              </a:rPr>
              <a:t>cost </a:t>
            </a:r>
            <a:r>
              <a:rPr sz="1150" dirty="0">
                <a:latin typeface="Arial"/>
                <a:cs typeface="Arial"/>
              </a:rPr>
              <a:t>ratio;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discounted</a:t>
            </a:r>
            <a:r>
              <a:rPr sz="1150" spc="1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cash</a:t>
            </a:r>
            <a:r>
              <a:rPr sz="1150" spc="114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flow;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pay-back</a:t>
            </a:r>
            <a:r>
              <a:rPr sz="1150" spc="1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period,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IRR.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spc="-20" dirty="0">
                <a:latin typeface="Arial"/>
                <a:cs typeface="Arial"/>
              </a:rPr>
              <a:t>ROI)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5965" y="5898203"/>
            <a:ext cx="3983354" cy="1351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SzPct val="74074"/>
              <a:buChar char="•"/>
              <a:tabLst>
                <a:tab pos="182245" algn="l"/>
              </a:tabLst>
            </a:pP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350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role</a:t>
            </a:r>
            <a:r>
              <a:rPr sz="1350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1350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West</a:t>
            </a:r>
            <a:r>
              <a:rPr sz="1350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Link/M7?</a:t>
            </a:r>
            <a:r>
              <a:rPr sz="1350" spc="1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–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Sydney</a:t>
            </a:r>
            <a:r>
              <a:rPr sz="1350" spc="2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orbital</a:t>
            </a:r>
            <a:endParaRPr sz="1350">
              <a:latin typeface="Arial"/>
              <a:cs typeface="Arial"/>
            </a:endParaRPr>
          </a:p>
          <a:p>
            <a:pPr marL="181610" marR="5080" indent="-169545">
              <a:lnSpc>
                <a:spcPct val="103099"/>
              </a:lnSpc>
              <a:spcBef>
                <a:spcPts val="1065"/>
              </a:spcBef>
              <a:buClr>
                <a:srgbClr val="CCCCFF"/>
              </a:buClr>
              <a:buSzPct val="74074"/>
              <a:buChar char="•"/>
              <a:tabLst>
                <a:tab pos="182880" algn="l"/>
              </a:tabLst>
            </a:pP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350" spc="1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role</a:t>
            </a:r>
            <a:r>
              <a:rPr sz="13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13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Dombarton-Maldon</a:t>
            </a:r>
            <a:r>
              <a:rPr sz="13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rail</a:t>
            </a:r>
            <a:r>
              <a:rPr sz="13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link?</a:t>
            </a:r>
            <a:r>
              <a:rPr sz="1350" spc="8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–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South 	</a:t>
            </a:r>
            <a:r>
              <a:rPr sz="1350" dirty="0">
                <a:latin typeface="Arial"/>
                <a:cs typeface="Arial"/>
              </a:rPr>
              <a:t>Sydney</a:t>
            </a:r>
            <a:r>
              <a:rPr sz="1350" spc="15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Freight</a:t>
            </a:r>
            <a:r>
              <a:rPr sz="1350" spc="15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Corridor</a:t>
            </a:r>
            <a:endParaRPr sz="1350">
              <a:latin typeface="Arial"/>
              <a:cs typeface="Arial"/>
            </a:endParaRPr>
          </a:p>
          <a:p>
            <a:pPr marL="181610" marR="691515" indent="-169545">
              <a:lnSpc>
                <a:spcPct val="103899"/>
              </a:lnSpc>
              <a:spcBef>
                <a:spcPts val="1035"/>
              </a:spcBef>
              <a:buClr>
                <a:srgbClr val="CCCCFF"/>
              </a:buClr>
              <a:buSzPct val="74074"/>
              <a:buChar char="•"/>
              <a:tabLst>
                <a:tab pos="182880" algn="l"/>
              </a:tabLst>
            </a:pPr>
            <a:r>
              <a:rPr sz="1350" dirty="0">
                <a:latin typeface="Arial"/>
                <a:cs typeface="Arial"/>
              </a:rPr>
              <a:t>Is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proposed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solution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this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problem 	</a:t>
            </a:r>
            <a:r>
              <a:rPr sz="1350" dirty="0">
                <a:latin typeface="Arial"/>
                <a:cs typeface="Arial"/>
              </a:rPr>
              <a:t>technically</a:t>
            </a:r>
            <a:r>
              <a:rPr sz="1350" spc="24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feasible?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5965" y="7471549"/>
            <a:ext cx="395795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SzPct val="74074"/>
              <a:buChar char="•"/>
              <a:tabLst>
                <a:tab pos="182245" algn="l"/>
              </a:tabLst>
            </a:pPr>
            <a:r>
              <a:rPr sz="1350" dirty="0">
                <a:latin typeface="Arial"/>
                <a:cs typeface="Arial"/>
              </a:rPr>
              <a:t>Do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we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have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technical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knowhow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solve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this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6327" y="7576773"/>
            <a:ext cx="76327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Arial"/>
                <a:cs typeface="Arial"/>
              </a:rPr>
              <a:t>problem?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5965" y="7922508"/>
            <a:ext cx="4161790" cy="10039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1610" marR="281940" indent="-169545">
              <a:lnSpc>
                <a:spcPct val="103099"/>
              </a:lnSpc>
              <a:spcBef>
                <a:spcPts val="55"/>
              </a:spcBef>
              <a:buClr>
                <a:srgbClr val="CCCCFF"/>
              </a:buClr>
              <a:buSzPct val="74074"/>
              <a:buChar char="•"/>
              <a:tabLst>
                <a:tab pos="182880" algn="l"/>
              </a:tabLst>
            </a:pPr>
            <a:r>
              <a:rPr sz="1350" dirty="0">
                <a:latin typeface="Arial"/>
                <a:cs typeface="Arial"/>
              </a:rPr>
              <a:t>At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what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cost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and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within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what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timeframe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we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can 	</a:t>
            </a:r>
            <a:r>
              <a:rPr sz="1350" dirty="0">
                <a:latin typeface="Arial"/>
                <a:cs typeface="Arial"/>
              </a:rPr>
              <a:t>acquire</a:t>
            </a:r>
            <a:r>
              <a:rPr sz="1350" spc="14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new</a:t>
            </a:r>
            <a:r>
              <a:rPr sz="1350" spc="14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technology/knowhow?</a:t>
            </a:r>
            <a:endParaRPr sz="1350">
              <a:latin typeface="Arial"/>
              <a:cs typeface="Arial"/>
            </a:endParaRPr>
          </a:p>
          <a:p>
            <a:pPr marL="181610" marR="5080" indent="-169545">
              <a:lnSpc>
                <a:spcPct val="103099"/>
              </a:lnSpc>
              <a:spcBef>
                <a:spcPts val="1065"/>
              </a:spcBef>
              <a:buClr>
                <a:srgbClr val="CCCCFF"/>
              </a:buClr>
              <a:buSzPct val="74074"/>
              <a:buChar char="•"/>
              <a:tabLst>
                <a:tab pos="182880" algn="l"/>
              </a:tabLst>
            </a:pPr>
            <a:r>
              <a:rPr sz="1350" dirty="0">
                <a:latin typeface="Arial"/>
                <a:cs typeface="Arial"/>
              </a:rPr>
              <a:t>What</a:t>
            </a:r>
            <a:r>
              <a:rPr sz="1350" spc="1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are</a:t>
            </a:r>
            <a:r>
              <a:rPr sz="1350" spc="1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</a:t>
            </a:r>
            <a:r>
              <a:rPr sz="1350" spc="13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monetary</a:t>
            </a:r>
            <a:r>
              <a:rPr sz="1350" spc="13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and</a:t>
            </a:r>
            <a:r>
              <a:rPr sz="1350" spc="1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non-monetary</a:t>
            </a:r>
            <a:r>
              <a:rPr sz="1350" spc="13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benefits 	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</a:t>
            </a:r>
            <a:r>
              <a:rPr sz="1350" spc="11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end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product/service</a:t>
            </a:r>
            <a:r>
              <a:rPr sz="1350" spc="11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relative</a:t>
            </a:r>
            <a:r>
              <a:rPr sz="1350" spc="11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11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costs?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5951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15/24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0"/>
            <a:ext cx="7395209" cy="10689590"/>
            <a:chOff x="0" y="10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10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778"/>
              <a:ext cx="4551334" cy="341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891"/>
              <a:ext cx="4559685" cy="34155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94081" y="1978188"/>
            <a:ext cx="14484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SzPct val="74074"/>
              <a:buChar char="•"/>
              <a:tabLst>
                <a:tab pos="184150" algn="l"/>
              </a:tabLst>
            </a:pP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Checklist</a:t>
            </a:r>
            <a:r>
              <a:rPr sz="1350" spc="1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00CC"/>
                </a:solidFill>
                <a:latin typeface="Arial"/>
                <a:cs typeface="Arial"/>
              </a:rPr>
              <a:t>model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4081" y="2222040"/>
            <a:ext cx="4328160" cy="23831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2905" marR="121285" indent="-144145">
              <a:lnSpc>
                <a:spcPct val="103800"/>
              </a:lnSpc>
              <a:spcBef>
                <a:spcPts val="65"/>
              </a:spcBef>
            </a:pPr>
            <a:r>
              <a:rPr sz="700" spc="34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700" spc="11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Uses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list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of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questions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to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review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potential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projects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and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to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determine </a:t>
            </a:r>
            <a:r>
              <a:rPr sz="950" dirty="0">
                <a:latin typeface="Arial"/>
                <a:cs typeface="Arial"/>
              </a:rPr>
              <a:t>their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acceptance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or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rejection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(shortlisting/screening)</a:t>
            </a:r>
            <a:endParaRPr sz="950">
              <a:latin typeface="Arial"/>
              <a:cs typeface="Arial"/>
            </a:endParaRPr>
          </a:p>
          <a:p>
            <a:pPr marL="382905" marR="116205" indent="-144145">
              <a:lnSpc>
                <a:spcPct val="103800"/>
              </a:lnSpc>
              <a:spcBef>
                <a:spcPts val="265"/>
              </a:spcBef>
            </a:pPr>
            <a:r>
              <a:rPr sz="700" spc="34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700" spc="12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Fails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to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answer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the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relative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importance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or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value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of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potential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project </a:t>
            </a:r>
            <a:r>
              <a:rPr sz="950" dirty="0">
                <a:latin typeface="Arial"/>
                <a:cs typeface="Arial"/>
              </a:rPr>
              <a:t>and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doesn’t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to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allow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for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comparison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with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other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potential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projects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CCCCFF"/>
              </a:buClr>
              <a:buSzPct val="74074"/>
              <a:buChar char="•"/>
              <a:tabLst>
                <a:tab pos="184150" algn="l"/>
              </a:tabLst>
            </a:pP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Multi-weighted</a:t>
            </a:r>
            <a:r>
              <a:rPr sz="1350" spc="2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scoring</a:t>
            </a:r>
            <a:r>
              <a:rPr sz="1350" spc="2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20" dirty="0">
                <a:solidFill>
                  <a:srgbClr val="0000CC"/>
                </a:solidFill>
                <a:latin typeface="Arial"/>
                <a:cs typeface="Arial"/>
              </a:rPr>
              <a:t>model</a:t>
            </a:r>
            <a:endParaRPr sz="1350">
              <a:latin typeface="Arial"/>
              <a:cs typeface="Arial"/>
            </a:endParaRPr>
          </a:p>
          <a:p>
            <a:pPr marL="382905" marR="35560" indent="-144145">
              <a:lnSpc>
                <a:spcPct val="105000"/>
              </a:lnSpc>
              <a:spcBef>
                <a:spcPts val="250"/>
              </a:spcBef>
            </a:pPr>
            <a:r>
              <a:rPr sz="700" spc="34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700" spc="15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Uses</a:t>
            </a:r>
            <a:r>
              <a:rPr sz="950" spc="1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several</a:t>
            </a:r>
            <a:r>
              <a:rPr sz="950" spc="1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weighted</a:t>
            </a:r>
            <a:r>
              <a:rPr sz="950" spc="1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qualitative</a:t>
            </a:r>
            <a:r>
              <a:rPr sz="950" spc="1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and/or</a:t>
            </a:r>
            <a:r>
              <a:rPr sz="950" spc="1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quantitative</a:t>
            </a:r>
            <a:r>
              <a:rPr sz="950" spc="1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selection</a:t>
            </a:r>
            <a:r>
              <a:rPr sz="950" spc="1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criteria </a:t>
            </a:r>
            <a:r>
              <a:rPr sz="950" dirty="0">
                <a:latin typeface="Arial"/>
                <a:cs typeface="Arial"/>
              </a:rPr>
              <a:t>to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evaluate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project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proposals</a:t>
            </a:r>
            <a:r>
              <a:rPr sz="950" spc="12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(shortlisting/screening)</a:t>
            </a:r>
            <a:endParaRPr sz="95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290"/>
              </a:spcBef>
            </a:pPr>
            <a:r>
              <a:rPr sz="700" spc="34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700" spc="13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Allows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for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comparison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of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projects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with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other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potential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projects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Clr>
                <a:srgbClr val="CCCCFF"/>
              </a:buClr>
              <a:buSzPct val="74074"/>
              <a:buChar char="•"/>
              <a:tabLst>
                <a:tab pos="184150" algn="l"/>
              </a:tabLst>
            </a:pP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Economic</a:t>
            </a:r>
            <a:r>
              <a:rPr sz="1350" spc="1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00CC"/>
                </a:solidFill>
                <a:latin typeface="Arial"/>
                <a:cs typeface="Arial"/>
              </a:rPr>
              <a:t>models</a:t>
            </a:r>
            <a:endParaRPr sz="1350">
              <a:latin typeface="Arial"/>
              <a:cs typeface="Arial"/>
            </a:endParaRPr>
          </a:p>
          <a:p>
            <a:pPr marL="382905" marR="5080" indent="-144145">
              <a:lnSpc>
                <a:spcPct val="103800"/>
              </a:lnSpc>
              <a:spcBef>
                <a:spcPts val="260"/>
              </a:spcBef>
            </a:pPr>
            <a:r>
              <a:rPr sz="700" spc="34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700" spc="15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Uses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quantitative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methods: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payback,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net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present</a:t>
            </a:r>
            <a:r>
              <a:rPr sz="950" spc="22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value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(NPV),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internal </a:t>
            </a:r>
            <a:r>
              <a:rPr sz="950" dirty="0">
                <a:latin typeface="Arial"/>
                <a:cs typeface="Arial"/>
              </a:rPr>
              <a:t>rate</a:t>
            </a:r>
            <a:r>
              <a:rPr sz="950" spc="7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of</a:t>
            </a:r>
            <a:r>
              <a:rPr sz="950" spc="7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return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(IRR)</a:t>
            </a:r>
            <a:r>
              <a:rPr sz="950" spc="7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to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evaluate</a:t>
            </a:r>
            <a:r>
              <a:rPr sz="950" spc="19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the</a:t>
            </a:r>
            <a:r>
              <a:rPr sz="950" spc="7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financial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attractiveness/viability</a:t>
            </a:r>
            <a:endParaRPr sz="95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305"/>
              </a:spcBef>
            </a:pPr>
            <a:r>
              <a:rPr sz="700" spc="34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700" spc="12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All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benefits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and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costs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should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be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expressed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in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monetary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terms?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9873" y="1814506"/>
            <a:ext cx="1990089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Evaluation</a:t>
            </a:r>
            <a:r>
              <a:rPr sz="1800" spc="3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Models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2054" y="5961660"/>
            <a:ext cx="151130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Check</a:t>
            </a:r>
            <a:r>
              <a:rPr sz="1800" spc="2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Lists…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9772" y="8904585"/>
            <a:ext cx="150114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Gray</a:t>
            </a:r>
            <a:r>
              <a:rPr sz="750" i="1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Larson,</a:t>
            </a:r>
            <a:r>
              <a:rPr sz="750" i="1" spc="2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20" dirty="0">
                <a:solidFill>
                  <a:srgbClr val="0000CC"/>
                </a:solidFill>
                <a:latin typeface="Arial"/>
                <a:cs typeface="Arial"/>
              </a:rPr>
              <a:t>2011)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5951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16/24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-7"/>
            <a:ext cx="7395209" cy="10689590"/>
            <a:chOff x="0" y="-7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-7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791"/>
              <a:ext cx="4551334" cy="341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892"/>
              <a:ext cx="4559685" cy="34155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64657" y="2217041"/>
            <a:ext cx="36131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0" dirty="0">
                <a:solidFill>
                  <a:srgbClr val="003365"/>
                </a:solidFill>
                <a:latin typeface="Arial"/>
                <a:cs typeface="Arial"/>
              </a:rPr>
              <a:t>Topic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6255" y="1814519"/>
            <a:ext cx="2258060" cy="5746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Check</a:t>
            </a:r>
            <a:r>
              <a:rPr sz="1800" spc="2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Lists</a:t>
            </a:r>
            <a:r>
              <a:rPr sz="1800" spc="2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(cont.)…</a:t>
            </a:r>
            <a:endParaRPr sz="1800">
              <a:latin typeface="Arial"/>
              <a:cs typeface="Arial"/>
            </a:endParaRPr>
          </a:p>
          <a:p>
            <a:pPr marL="401320">
              <a:lnSpc>
                <a:spcPct val="100000"/>
              </a:lnSpc>
              <a:spcBef>
                <a:spcPts val="995"/>
              </a:spcBef>
            </a:pPr>
            <a:r>
              <a:rPr sz="950" spc="45" dirty="0">
                <a:solidFill>
                  <a:srgbClr val="003365"/>
                </a:solidFill>
                <a:latin typeface="Arial"/>
                <a:cs typeface="Arial"/>
              </a:rPr>
              <a:t>Question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4657" y="2460893"/>
            <a:ext cx="3976370" cy="23552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51255" algn="l"/>
              </a:tabLst>
            </a:pPr>
            <a:r>
              <a:rPr sz="750" spc="50" dirty="0">
                <a:latin typeface="Arial"/>
                <a:cs typeface="Arial"/>
              </a:rPr>
              <a:t>Organization</a:t>
            </a:r>
            <a:r>
              <a:rPr sz="750" spc="30" dirty="0">
                <a:latin typeface="Arial"/>
                <a:cs typeface="Arial"/>
              </a:rPr>
              <a:t> </a:t>
            </a:r>
            <a:r>
              <a:rPr sz="750" spc="45" dirty="0">
                <a:latin typeface="Arial"/>
                <a:cs typeface="Arial"/>
              </a:rPr>
              <a:t>culture</a:t>
            </a:r>
            <a:r>
              <a:rPr sz="750" dirty="0">
                <a:latin typeface="Arial"/>
                <a:cs typeface="Arial"/>
              </a:rPr>
              <a:t>	Is</a:t>
            </a:r>
            <a:r>
              <a:rPr sz="750" spc="15" dirty="0">
                <a:latin typeface="Arial"/>
                <a:cs typeface="Arial"/>
              </a:rPr>
              <a:t> </a:t>
            </a:r>
            <a:r>
              <a:rPr sz="750" spc="65" dirty="0">
                <a:latin typeface="Arial"/>
                <a:cs typeface="Arial"/>
              </a:rPr>
              <a:t>our</a:t>
            </a:r>
            <a:r>
              <a:rPr sz="750" spc="120" dirty="0">
                <a:latin typeface="Arial"/>
                <a:cs typeface="Arial"/>
              </a:rPr>
              <a:t> </a:t>
            </a:r>
            <a:r>
              <a:rPr sz="750" spc="55" dirty="0">
                <a:latin typeface="Arial"/>
                <a:cs typeface="Arial"/>
              </a:rPr>
              <a:t>organization</a:t>
            </a:r>
            <a:r>
              <a:rPr sz="750" spc="-75" dirty="0">
                <a:latin typeface="Arial"/>
                <a:cs typeface="Arial"/>
              </a:rPr>
              <a:t> </a:t>
            </a:r>
            <a:r>
              <a:rPr sz="750" spc="55" dirty="0">
                <a:latin typeface="Arial"/>
                <a:cs typeface="Arial"/>
              </a:rPr>
              <a:t>culture</a:t>
            </a:r>
            <a:r>
              <a:rPr sz="750" spc="20" dirty="0">
                <a:latin typeface="Arial"/>
                <a:cs typeface="Arial"/>
              </a:rPr>
              <a:t> </a:t>
            </a:r>
            <a:r>
              <a:rPr sz="750" spc="60" dirty="0">
                <a:latin typeface="Arial"/>
                <a:cs typeface="Arial"/>
              </a:rPr>
              <a:t>right</a:t>
            </a:r>
            <a:r>
              <a:rPr sz="750" spc="25" dirty="0">
                <a:latin typeface="Arial"/>
                <a:cs typeface="Arial"/>
              </a:rPr>
              <a:t> </a:t>
            </a:r>
            <a:r>
              <a:rPr sz="750" spc="55" dirty="0">
                <a:latin typeface="Arial"/>
                <a:cs typeface="Arial"/>
              </a:rPr>
              <a:t>for</a:t>
            </a:r>
            <a:r>
              <a:rPr sz="750" spc="35" dirty="0">
                <a:latin typeface="Arial"/>
                <a:cs typeface="Arial"/>
              </a:rPr>
              <a:t> </a:t>
            </a:r>
            <a:r>
              <a:rPr sz="750" spc="60" dirty="0">
                <a:latin typeface="Arial"/>
                <a:cs typeface="Arial"/>
              </a:rPr>
              <a:t>this</a:t>
            </a:r>
            <a:r>
              <a:rPr sz="750" spc="35" dirty="0">
                <a:latin typeface="Arial"/>
                <a:cs typeface="Arial"/>
              </a:rPr>
              <a:t> </a:t>
            </a:r>
            <a:r>
              <a:rPr sz="750" spc="55" dirty="0">
                <a:latin typeface="Arial"/>
                <a:cs typeface="Arial"/>
              </a:rPr>
              <a:t>type</a:t>
            </a:r>
            <a:r>
              <a:rPr sz="750" spc="35" dirty="0">
                <a:latin typeface="Arial"/>
                <a:cs typeface="Arial"/>
              </a:rPr>
              <a:t> </a:t>
            </a:r>
            <a:r>
              <a:rPr sz="750" spc="60" dirty="0">
                <a:latin typeface="Arial"/>
                <a:cs typeface="Arial"/>
              </a:rPr>
              <a:t>of</a:t>
            </a:r>
            <a:r>
              <a:rPr sz="750" spc="105" dirty="0">
                <a:latin typeface="Arial"/>
                <a:cs typeface="Arial"/>
              </a:rPr>
              <a:t> </a:t>
            </a:r>
            <a:r>
              <a:rPr sz="750" spc="40" dirty="0">
                <a:latin typeface="Arial"/>
                <a:cs typeface="Arial"/>
              </a:rPr>
              <a:t>project?</a:t>
            </a:r>
            <a:endParaRPr sz="750">
              <a:latin typeface="Arial"/>
              <a:cs typeface="Arial"/>
            </a:endParaRPr>
          </a:p>
          <a:p>
            <a:pPr marL="12700" marR="323850">
              <a:lnSpc>
                <a:spcPts val="1680"/>
              </a:lnSpc>
              <a:spcBef>
                <a:spcPts val="175"/>
              </a:spcBef>
              <a:tabLst>
                <a:tab pos="1151255" algn="l"/>
              </a:tabLst>
            </a:pPr>
            <a:r>
              <a:rPr sz="750" spc="45" dirty="0">
                <a:latin typeface="Arial"/>
                <a:cs typeface="Arial"/>
              </a:rPr>
              <a:t>Resources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spc="55" dirty="0">
                <a:latin typeface="Arial"/>
                <a:cs typeface="Arial"/>
              </a:rPr>
              <a:t>Will</a:t>
            </a:r>
            <a:r>
              <a:rPr sz="750" spc="-10" dirty="0">
                <a:latin typeface="Arial"/>
                <a:cs typeface="Arial"/>
              </a:rPr>
              <a:t> </a:t>
            </a:r>
            <a:r>
              <a:rPr sz="750" spc="50" dirty="0">
                <a:latin typeface="Arial"/>
                <a:cs typeface="Arial"/>
              </a:rPr>
              <a:t>internal</a:t>
            </a:r>
            <a:r>
              <a:rPr sz="750" spc="25" dirty="0">
                <a:latin typeface="Arial"/>
                <a:cs typeface="Arial"/>
              </a:rPr>
              <a:t> </a:t>
            </a:r>
            <a:r>
              <a:rPr sz="750" spc="60" dirty="0">
                <a:latin typeface="Arial"/>
                <a:cs typeface="Arial"/>
              </a:rPr>
              <a:t>resources</a:t>
            </a:r>
            <a:r>
              <a:rPr sz="750" spc="-15" dirty="0">
                <a:latin typeface="Arial"/>
                <a:cs typeface="Arial"/>
              </a:rPr>
              <a:t> </a:t>
            </a:r>
            <a:r>
              <a:rPr sz="750" spc="50" dirty="0">
                <a:latin typeface="Arial"/>
                <a:cs typeface="Arial"/>
              </a:rPr>
              <a:t>be</a:t>
            </a:r>
            <a:r>
              <a:rPr sz="750" spc="35" dirty="0">
                <a:latin typeface="Arial"/>
                <a:cs typeface="Arial"/>
              </a:rPr>
              <a:t> </a:t>
            </a:r>
            <a:r>
              <a:rPr sz="750" spc="50" dirty="0">
                <a:latin typeface="Arial"/>
                <a:cs typeface="Arial"/>
              </a:rPr>
              <a:t>available</a:t>
            </a:r>
            <a:r>
              <a:rPr sz="750" spc="-10" dirty="0">
                <a:latin typeface="Arial"/>
                <a:cs typeface="Arial"/>
              </a:rPr>
              <a:t> </a:t>
            </a:r>
            <a:r>
              <a:rPr sz="750" spc="55" dirty="0">
                <a:latin typeface="Arial"/>
                <a:cs typeface="Arial"/>
              </a:rPr>
              <a:t>for</a:t>
            </a:r>
            <a:r>
              <a:rPr sz="750" spc="25" dirty="0">
                <a:latin typeface="Arial"/>
                <a:cs typeface="Arial"/>
              </a:rPr>
              <a:t> </a:t>
            </a:r>
            <a:r>
              <a:rPr sz="750" spc="60" dirty="0">
                <a:latin typeface="Arial"/>
                <a:cs typeface="Arial"/>
              </a:rPr>
              <a:t>this</a:t>
            </a:r>
            <a:r>
              <a:rPr sz="750" spc="25" dirty="0">
                <a:latin typeface="Arial"/>
                <a:cs typeface="Arial"/>
              </a:rPr>
              <a:t> </a:t>
            </a:r>
            <a:r>
              <a:rPr sz="750" spc="50" dirty="0">
                <a:latin typeface="Arial"/>
                <a:cs typeface="Arial"/>
              </a:rPr>
              <a:t>project? </a:t>
            </a:r>
            <a:r>
              <a:rPr sz="750" spc="55" dirty="0">
                <a:latin typeface="Arial"/>
                <a:cs typeface="Arial"/>
              </a:rPr>
              <a:t>Approach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spc="55" dirty="0">
                <a:latin typeface="Arial"/>
                <a:cs typeface="Arial"/>
              </a:rPr>
              <a:t>Will</a:t>
            </a:r>
            <a:r>
              <a:rPr sz="750" spc="-15" dirty="0">
                <a:latin typeface="Arial"/>
                <a:cs typeface="Arial"/>
              </a:rPr>
              <a:t> </a:t>
            </a:r>
            <a:r>
              <a:rPr sz="750" spc="60" dirty="0">
                <a:latin typeface="Arial"/>
                <a:cs typeface="Arial"/>
              </a:rPr>
              <a:t>we</a:t>
            </a:r>
            <a:r>
              <a:rPr sz="750" spc="20" dirty="0">
                <a:latin typeface="Arial"/>
                <a:cs typeface="Arial"/>
              </a:rPr>
              <a:t> </a:t>
            </a:r>
            <a:r>
              <a:rPr sz="750" spc="65" dirty="0">
                <a:latin typeface="Arial"/>
                <a:cs typeface="Arial"/>
              </a:rPr>
              <a:t>build</a:t>
            </a:r>
            <a:r>
              <a:rPr sz="750" spc="15" dirty="0">
                <a:latin typeface="Arial"/>
                <a:cs typeface="Arial"/>
              </a:rPr>
              <a:t> </a:t>
            </a:r>
            <a:r>
              <a:rPr sz="750" spc="65" dirty="0">
                <a:latin typeface="Arial"/>
                <a:cs typeface="Arial"/>
              </a:rPr>
              <a:t>or</a:t>
            </a:r>
            <a:r>
              <a:rPr sz="750" spc="20" dirty="0">
                <a:latin typeface="Arial"/>
                <a:cs typeface="Arial"/>
              </a:rPr>
              <a:t> </a:t>
            </a:r>
            <a:r>
              <a:rPr sz="750" spc="50" dirty="0">
                <a:latin typeface="Arial"/>
                <a:cs typeface="Arial"/>
              </a:rPr>
              <a:t>buy?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1151255" algn="l"/>
              </a:tabLst>
            </a:pPr>
            <a:r>
              <a:rPr sz="750" spc="40" dirty="0">
                <a:latin typeface="Arial"/>
                <a:cs typeface="Arial"/>
              </a:rPr>
              <a:t>Schedule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spc="60" dirty="0">
                <a:latin typeface="Arial"/>
                <a:cs typeface="Arial"/>
              </a:rPr>
              <a:t>How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65" dirty="0">
                <a:latin typeface="Arial"/>
                <a:cs typeface="Arial"/>
              </a:rPr>
              <a:t>long</a:t>
            </a:r>
            <a:r>
              <a:rPr sz="750" spc="40" dirty="0">
                <a:latin typeface="Arial"/>
                <a:cs typeface="Arial"/>
              </a:rPr>
              <a:t> </a:t>
            </a:r>
            <a:r>
              <a:rPr sz="750" spc="65" dirty="0">
                <a:latin typeface="Arial"/>
                <a:cs typeface="Arial"/>
              </a:rPr>
              <a:t>will</a:t>
            </a:r>
            <a:r>
              <a:rPr sz="750" spc="30" dirty="0">
                <a:latin typeface="Arial"/>
                <a:cs typeface="Arial"/>
              </a:rPr>
              <a:t> </a:t>
            </a:r>
            <a:r>
              <a:rPr sz="750" spc="60" dirty="0">
                <a:latin typeface="Arial"/>
                <a:cs typeface="Arial"/>
              </a:rPr>
              <a:t>this</a:t>
            </a:r>
            <a:r>
              <a:rPr sz="750" spc="15" dirty="0">
                <a:latin typeface="Arial"/>
                <a:cs typeface="Arial"/>
              </a:rPr>
              <a:t> </a:t>
            </a:r>
            <a:r>
              <a:rPr sz="750" spc="55" dirty="0">
                <a:latin typeface="Arial"/>
                <a:cs typeface="Arial"/>
              </a:rPr>
              <a:t>project</a:t>
            </a:r>
            <a:r>
              <a:rPr sz="750" spc="10" dirty="0">
                <a:latin typeface="Arial"/>
                <a:cs typeface="Arial"/>
              </a:rPr>
              <a:t> </a:t>
            </a:r>
            <a:r>
              <a:rPr sz="750" spc="30" dirty="0">
                <a:latin typeface="Arial"/>
                <a:cs typeface="Arial"/>
              </a:rPr>
              <a:t>take?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151255" algn="l"/>
              </a:tabLst>
            </a:pPr>
            <a:r>
              <a:rPr sz="750" spc="40" dirty="0">
                <a:latin typeface="Arial"/>
                <a:cs typeface="Arial"/>
              </a:rPr>
              <a:t>Schedule</a:t>
            </a:r>
            <a:r>
              <a:rPr sz="750" dirty="0">
                <a:latin typeface="Arial"/>
                <a:cs typeface="Arial"/>
              </a:rPr>
              <a:t>	Is</a:t>
            </a:r>
            <a:r>
              <a:rPr sz="750" spc="55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the</a:t>
            </a:r>
            <a:r>
              <a:rPr sz="750" spc="80" dirty="0">
                <a:latin typeface="Arial"/>
                <a:cs typeface="Arial"/>
              </a:rPr>
              <a:t> </a:t>
            </a:r>
            <a:r>
              <a:rPr sz="750" spc="50" dirty="0">
                <a:latin typeface="Arial"/>
                <a:cs typeface="Arial"/>
              </a:rPr>
              <a:t>time</a:t>
            </a:r>
            <a:r>
              <a:rPr sz="750" spc="80" dirty="0">
                <a:latin typeface="Arial"/>
                <a:cs typeface="Arial"/>
              </a:rPr>
              <a:t> </a:t>
            </a:r>
            <a:r>
              <a:rPr sz="750" spc="55" dirty="0">
                <a:latin typeface="Arial"/>
                <a:cs typeface="Arial"/>
              </a:rPr>
              <a:t>line</a:t>
            </a:r>
            <a:r>
              <a:rPr sz="750" spc="80" dirty="0">
                <a:latin typeface="Arial"/>
                <a:cs typeface="Arial"/>
              </a:rPr>
              <a:t> </a:t>
            </a:r>
            <a:r>
              <a:rPr sz="750" spc="45" dirty="0">
                <a:latin typeface="Arial"/>
                <a:cs typeface="Arial"/>
              </a:rPr>
              <a:t>realistic?</a:t>
            </a:r>
            <a:endParaRPr sz="750">
              <a:latin typeface="Arial"/>
              <a:cs typeface="Arial"/>
            </a:endParaRPr>
          </a:p>
          <a:p>
            <a:pPr marL="12700" marR="803275">
              <a:lnSpc>
                <a:spcPct val="185600"/>
              </a:lnSpc>
              <a:spcBef>
                <a:spcPts val="10"/>
              </a:spcBef>
              <a:tabLst>
                <a:tab pos="1151255" algn="l"/>
              </a:tabLst>
            </a:pPr>
            <a:r>
              <a:rPr sz="750" spc="45" dirty="0">
                <a:latin typeface="Arial"/>
                <a:cs typeface="Arial"/>
              </a:rPr>
              <a:t>Training/resources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spc="55" dirty="0">
                <a:latin typeface="Arial"/>
                <a:cs typeface="Arial"/>
              </a:rPr>
              <a:t>Will</a:t>
            </a:r>
            <a:r>
              <a:rPr sz="750" spc="-5" dirty="0">
                <a:latin typeface="Arial"/>
                <a:cs typeface="Arial"/>
              </a:rPr>
              <a:t> </a:t>
            </a:r>
            <a:r>
              <a:rPr sz="750" spc="50" dirty="0">
                <a:latin typeface="Arial"/>
                <a:cs typeface="Arial"/>
              </a:rPr>
              <a:t>staff</a:t>
            </a:r>
            <a:r>
              <a:rPr sz="750" spc="30" dirty="0">
                <a:latin typeface="Arial"/>
                <a:cs typeface="Arial"/>
              </a:rPr>
              <a:t> </a:t>
            </a:r>
            <a:r>
              <a:rPr sz="750" spc="55" dirty="0">
                <a:latin typeface="Arial"/>
                <a:cs typeface="Arial"/>
              </a:rPr>
              <a:t>training</a:t>
            </a:r>
            <a:r>
              <a:rPr sz="750" spc="25" dirty="0">
                <a:latin typeface="Arial"/>
                <a:cs typeface="Arial"/>
              </a:rPr>
              <a:t> </a:t>
            </a:r>
            <a:r>
              <a:rPr sz="750" spc="50" dirty="0">
                <a:latin typeface="Arial"/>
                <a:cs typeface="Arial"/>
              </a:rPr>
              <a:t>be</a:t>
            </a:r>
            <a:r>
              <a:rPr sz="750" spc="10" dirty="0">
                <a:latin typeface="Arial"/>
                <a:cs typeface="Arial"/>
              </a:rPr>
              <a:t> </a:t>
            </a:r>
            <a:r>
              <a:rPr sz="750" spc="45" dirty="0">
                <a:latin typeface="Arial"/>
                <a:cs typeface="Arial"/>
              </a:rPr>
              <a:t>required? </a:t>
            </a:r>
            <a:r>
              <a:rPr sz="750" spc="40" dirty="0">
                <a:latin typeface="Arial"/>
                <a:cs typeface="Arial"/>
              </a:rPr>
              <a:t>Finance/portfolio</a:t>
            </a:r>
            <a:r>
              <a:rPr sz="750" dirty="0">
                <a:latin typeface="Arial"/>
                <a:cs typeface="Arial"/>
              </a:rPr>
              <a:t>	What</a:t>
            </a:r>
            <a:r>
              <a:rPr sz="750" spc="65" dirty="0">
                <a:latin typeface="Arial"/>
                <a:cs typeface="Arial"/>
              </a:rPr>
              <a:t> is</a:t>
            </a:r>
            <a:r>
              <a:rPr sz="750" spc="95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the</a:t>
            </a:r>
            <a:r>
              <a:rPr sz="750" spc="95" dirty="0">
                <a:latin typeface="Arial"/>
                <a:cs typeface="Arial"/>
              </a:rPr>
              <a:t> </a:t>
            </a:r>
            <a:r>
              <a:rPr sz="750" spc="50" dirty="0">
                <a:latin typeface="Arial"/>
                <a:cs typeface="Arial"/>
              </a:rPr>
              <a:t>estimated</a:t>
            </a:r>
            <a:r>
              <a:rPr sz="750" spc="65" dirty="0">
                <a:latin typeface="Arial"/>
                <a:cs typeface="Arial"/>
              </a:rPr>
              <a:t> cost</a:t>
            </a:r>
            <a:r>
              <a:rPr sz="750" spc="90" dirty="0">
                <a:latin typeface="Arial"/>
                <a:cs typeface="Arial"/>
              </a:rPr>
              <a:t> </a:t>
            </a:r>
            <a:r>
              <a:rPr sz="750" spc="60" dirty="0">
                <a:latin typeface="Arial"/>
                <a:cs typeface="Arial"/>
              </a:rPr>
              <a:t>of</a:t>
            </a:r>
            <a:r>
              <a:rPr sz="750" spc="10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the</a:t>
            </a:r>
            <a:r>
              <a:rPr sz="750" spc="75" dirty="0">
                <a:latin typeface="Arial"/>
                <a:cs typeface="Arial"/>
              </a:rPr>
              <a:t> </a:t>
            </a:r>
            <a:r>
              <a:rPr sz="750" spc="50" dirty="0">
                <a:latin typeface="Arial"/>
                <a:cs typeface="Arial"/>
              </a:rPr>
              <a:t>project?</a:t>
            </a:r>
            <a:endParaRPr sz="750">
              <a:latin typeface="Arial"/>
              <a:cs typeface="Arial"/>
            </a:endParaRPr>
          </a:p>
          <a:p>
            <a:pPr marL="12700" marR="236854">
              <a:lnSpc>
                <a:spcPct val="185600"/>
              </a:lnSpc>
              <a:tabLst>
                <a:tab pos="1151255" algn="l"/>
              </a:tabLst>
            </a:pPr>
            <a:r>
              <a:rPr sz="750" spc="45" dirty="0">
                <a:latin typeface="Arial"/>
                <a:cs typeface="Arial"/>
              </a:rPr>
              <a:t>Portfolio</a:t>
            </a:r>
            <a:r>
              <a:rPr sz="750" dirty="0">
                <a:latin typeface="Arial"/>
                <a:cs typeface="Arial"/>
              </a:rPr>
              <a:t>	Is</a:t>
            </a:r>
            <a:r>
              <a:rPr sz="750" spc="15" dirty="0">
                <a:latin typeface="Arial"/>
                <a:cs typeface="Arial"/>
              </a:rPr>
              <a:t> </a:t>
            </a:r>
            <a:r>
              <a:rPr sz="750" spc="60" dirty="0">
                <a:latin typeface="Arial"/>
                <a:cs typeface="Arial"/>
              </a:rPr>
              <a:t>this</a:t>
            </a:r>
            <a:r>
              <a:rPr sz="750" spc="5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a</a:t>
            </a:r>
            <a:r>
              <a:rPr sz="750" spc="35" dirty="0">
                <a:latin typeface="Arial"/>
                <a:cs typeface="Arial"/>
              </a:rPr>
              <a:t> </a:t>
            </a:r>
            <a:r>
              <a:rPr sz="750" spc="60" dirty="0">
                <a:latin typeface="Arial"/>
                <a:cs typeface="Arial"/>
              </a:rPr>
              <a:t>new</a:t>
            </a:r>
            <a:r>
              <a:rPr sz="750" spc="10" dirty="0">
                <a:latin typeface="Arial"/>
                <a:cs typeface="Arial"/>
              </a:rPr>
              <a:t> </a:t>
            </a:r>
            <a:r>
              <a:rPr sz="750" spc="50" dirty="0">
                <a:latin typeface="Arial"/>
                <a:cs typeface="Arial"/>
              </a:rPr>
              <a:t>initiative</a:t>
            </a:r>
            <a:r>
              <a:rPr sz="750" spc="35" dirty="0">
                <a:latin typeface="Arial"/>
                <a:cs typeface="Arial"/>
              </a:rPr>
              <a:t> </a:t>
            </a:r>
            <a:r>
              <a:rPr sz="750" spc="65" dirty="0">
                <a:latin typeface="Arial"/>
                <a:cs typeface="Arial"/>
              </a:rPr>
              <a:t>or</a:t>
            </a:r>
            <a:r>
              <a:rPr sz="750" spc="35" dirty="0">
                <a:latin typeface="Arial"/>
                <a:cs typeface="Arial"/>
              </a:rPr>
              <a:t> </a:t>
            </a:r>
            <a:r>
              <a:rPr sz="750" spc="50" dirty="0">
                <a:latin typeface="Arial"/>
                <a:cs typeface="Arial"/>
              </a:rPr>
              <a:t>part</a:t>
            </a:r>
            <a:r>
              <a:rPr sz="750" spc="15" dirty="0">
                <a:latin typeface="Arial"/>
                <a:cs typeface="Arial"/>
              </a:rPr>
              <a:t> </a:t>
            </a:r>
            <a:r>
              <a:rPr sz="750" spc="60" dirty="0">
                <a:latin typeface="Arial"/>
                <a:cs typeface="Arial"/>
              </a:rPr>
              <a:t>of</a:t>
            </a:r>
            <a:r>
              <a:rPr sz="750" spc="40" dirty="0">
                <a:latin typeface="Arial"/>
                <a:cs typeface="Arial"/>
              </a:rPr>
              <a:t> </a:t>
            </a:r>
            <a:r>
              <a:rPr sz="750" spc="55" dirty="0">
                <a:latin typeface="Arial"/>
                <a:cs typeface="Arial"/>
              </a:rPr>
              <a:t>an</a:t>
            </a:r>
            <a:r>
              <a:rPr sz="750" spc="30" dirty="0">
                <a:latin typeface="Arial"/>
                <a:cs typeface="Arial"/>
              </a:rPr>
              <a:t> </a:t>
            </a:r>
            <a:r>
              <a:rPr sz="750" spc="60" dirty="0">
                <a:latin typeface="Arial"/>
                <a:cs typeface="Arial"/>
              </a:rPr>
              <a:t>existing</a:t>
            </a:r>
            <a:r>
              <a:rPr sz="750" spc="15" dirty="0">
                <a:latin typeface="Arial"/>
                <a:cs typeface="Arial"/>
              </a:rPr>
              <a:t> </a:t>
            </a:r>
            <a:r>
              <a:rPr sz="750" spc="45" dirty="0">
                <a:latin typeface="Arial"/>
                <a:cs typeface="Arial"/>
              </a:rPr>
              <a:t>initiative? Portfolio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spc="60" dirty="0">
                <a:latin typeface="Arial"/>
                <a:cs typeface="Arial"/>
              </a:rPr>
              <a:t>How</a:t>
            </a:r>
            <a:r>
              <a:rPr sz="750" spc="5" dirty="0">
                <a:latin typeface="Arial"/>
                <a:cs typeface="Arial"/>
              </a:rPr>
              <a:t> </a:t>
            </a:r>
            <a:r>
              <a:rPr sz="750" spc="60" dirty="0">
                <a:latin typeface="Arial"/>
                <a:cs typeface="Arial"/>
              </a:rPr>
              <a:t>does</a:t>
            </a:r>
            <a:r>
              <a:rPr sz="750" spc="35" dirty="0">
                <a:latin typeface="Arial"/>
                <a:cs typeface="Arial"/>
              </a:rPr>
              <a:t> </a:t>
            </a:r>
            <a:r>
              <a:rPr sz="750" spc="60" dirty="0">
                <a:latin typeface="Arial"/>
                <a:cs typeface="Arial"/>
              </a:rPr>
              <a:t>this</a:t>
            </a:r>
            <a:r>
              <a:rPr sz="750" spc="35" dirty="0">
                <a:latin typeface="Arial"/>
                <a:cs typeface="Arial"/>
              </a:rPr>
              <a:t> </a:t>
            </a:r>
            <a:r>
              <a:rPr sz="750" spc="55" dirty="0">
                <a:latin typeface="Arial"/>
                <a:cs typeface="Arial"/>
              </a:rPr>
              <a:t>project</a:t>
            </a:r>
            <a:r>
              <a:rPr sz="750" spc="15" dirty="0">
                <a:latin typeface="Arial"/>
                <a:cs typeface="Arial"/>
              </a:rPr>
              <a:t> </a:t>
            </a:r>
            <a:r>
              <a:rPr sz="750" spc="50" dirty="0">
                <a:latin typeface="Arial"/>
                <a:cs typeface="Arial"/>
              </a:rPr>
              <a:t>interact</a:t>
            </a:r>
            <a:r>
              <a:rPr sz="750" spc="30" dirty="0">
                <a:latin typeface="Arial"/>
                <a:cs typeface="Arial"/>
              </a:rPr>
              <a:t> </a:t>
            </a:r>
            <a:r>
              <a:rPr sz="750" spc="65" dirty="0">
                <a:latin typeface="Arial"/>
                <a:cs typeface="Arial"/>
              </a:rPr>
              <a:t>with</a:t>
            </a:r>
            <a:r>
              <a:rPr sz="750" spc="10" dirty="0">
                <a:latin typeface="Arial"/>
                <a:cs typeface="Arial"/>
              </a:rPr>
              <a:t> </a:t>
            </a:r>
            <a:r>
              <a:rPr sz="750" spc="55" dirty="0">
                <a:latin typeface="Arial"/>
                <a:cs typeface="Arial"/>
              </a:rPr>
              <a:t>current</a:t>
            </a:r>
            <a:r>
              <a:rPr sz="750" spc="30" dirty="0">
                <a:latin typeface="Arial"/>
                <a:cs typeface="Arial"/>
              </a:rPr>
              <a:t> </a:t>
            </a:r>
            <a:r>
              <a:rPr sz="750" spc="50" dirty="0">
                <a:latin typeface="Arial"/>
                <a:cs typeface="Arial"/>
              </a:rPr>
              <a:t>projects? </a:t>
            </a:r>
            <a:r>
              <a:rPr sz="750" spc="40" dirty="0">
                <a:latin typeface="Arial"/>
                <a:cs typeface="Arial"/>
              </a:rPr>
              <a:t>Technology</a:t>
            </a:r>
            <a:r>
              <a:rPr sz="750" dirty="0">
                <a:latin typeface="Arial"/>
                <a:cs typeface="Arial"/>
              </a:rPr>
              <a:t>	Is</a:t>
            </a:r>
            <a:r>
              <a:rPr sz="750" spc="5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the</a:t>
            </a:r>
            <a:r>
              <a:rPr sz="750" spc="65" dirty="0">
                <a:latin typeface="Arial"/>
                <a:cs typeface="Arial"/>
              </a:rPr>
              <a:t> </a:t>
            </a:r>
            <a:r>
              <a:rPr sz="750" spc="60" dirty="0">
                <a:latin typeface="Arial"/>
                <a:cs typeface="Arial"/>
              </a:rPr>
              <a:t>technology</a:t>
            </a:r>
            <a:r>
              <a:rPr sz="750" spc="70" dirty="0">
                <a:latin typeface="Arial"/>
                <a:cs typeface="Arial"/>
              </a:rPr>
              <a:t> </a:t>
            </a:r>
            <a:r>
              <a:rPr sz="750" spc="50" dirty="0">
                <a:latin typeface="Arial"/>
                <a:cs typeface="Arial"/>
              </a:rPr>
              <a:t>available</a:t>
            </a:r>
            <a:r>
              <a:rPr sz="750" spc="35" dirty="0">
                <a:latin typeface="Arial"/>
                <a:cs typeface="Arial"/>
              </a:rPr>
              <a:t> </a:t>
            </a:r>
            <a:r>
              <a:rPr sz="750" spc="65" dirty="0">
                <a:latin typeface="Arial"/>
                <a:cs typeface="Arial"/>
              </a:rPr>
              <a:t>or </a:t>
            </a:r>
            <a:r>
              <a:rPr sz="750" spc="45" dirty="0">
                <a:latin typeface="Arial"/>
                <a:cs typeface="Arial"/>
              </a:rPr>
              <a:t>new?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750">
              <a:latin typeface="Arial"/>
              <a:cs typeface="Arial"/>
            </a:endParaRPr>
          </a:p>
          <a:p>
            <a:pPr marL="2489200">
              <a:lnSpc>
                <a:spcPct val="100000"/>
              </a:lnSpc>
              <a:spcBef>
                <a:spcPts val="5"/>
              </a:spcBef>
            </a:pP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Gray</a:t>
            </a:r>
            <a:r>
              <a:rPr sz="750" i="1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750" i="1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Larson,</a:t>
            </a:r>
            <a:r>
              <a:rPr sz="750" i="1" spc="2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20" dirty="0">
                <a:solidFill>
                  <a:srgbClr val="0000CC"/>
                </a:solidFill>
                <a:latin typeface="Arial"/>
                <a:cs typeface="Arial"/>
              </a:rPr>
              <a:t>2011)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0690" y="5898203"/>
            <a:ext cx="279146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105" dirty="0">
                <a:solidFill>
                  <a:srgbClr val="0000CC"/>
                </a:solidFill>
                <a:latin typeface="Arial"/>
                <a:cs typeface="Arial"/>
              </a:rPr>
              <a:t>Weighted</a:t>
            </a:r>
            <a:r>
              <a:rPr sz="1700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700" spc="135" dirty="0">
                <a:solidFill>
                  <a:srgbClr val="0000CC"/>
                </a:solidFill>
                <a:latin typeface="Arial"/>
                <a:cs typeface="Arial"/>
              </a:rPr>
              <a:t>scoring</a:t>
            </a:r>
            <a:r>
              <a:rPr sz="1700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0000CC"/>
                </a:solidFill>
                <a:latin typeface="Arial"/>
                <a:cs typeface="Arial"/>
              </a:rPr>
              <a:t>models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9489" y="8988107"/>
            <a:ext cx="2860675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i="1" spc="10" dirty="0">
                <a:solidFill>
                  <a:srgbClr val="0000CC"/>
                </a:solidFill>
                <a:latin typeface="Arial"/>
                <a:cs typeface="Arial"/>
              </a:rPr>
              <a:t>IT</a:t>
            </a:r>
            <a:r>
              <a:rPr sz="750" i="1" spc="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0000CC"/>
                </a:solidFill>
                <a:latin typeface="Arial"/>
                <a:cs typeface="Arial"/>
              </a:rPr>
              <a:t>Projects</a:t>
            </a:r>
            <a:r>
              <a:rPr sz="750" i="1" spc="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0000CC"/>
                </a:solidFill>
                <a:latin typeface="Arial"/>
                <a:cs typeface="Arial"/>
              </a:rPr>
              <a:t>at</a:t>
            </a:r>
            <a:r>
              <a:rPr sz="750" i="1" spc="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0000CC"/>
                </a:solidFill>
                <a:latin typeface="Arial"/>
                <a:cs typeface="Arial"/>
              </a:rPr>
              <a:t>Frontier</a:t>
            </a:r>
            <a:r>
              <a:rPr sz="750" i="1" spc="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0000CC"/>
                </a:solidFill>
                <a:latin typeface="Arial"/>
                <a:cs typeface="Arial"/>
              </a:rPr>
              <a:t>Airlines</a:t>
            </a:r>
            <a:r>
              <a:rPr sz="750" i="1" spc="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0000CC"/>
                </a:solidFill>
                <a:latin typeface="Arial"/>
                <a:cs typeface="Arial"/>
              </a:rPr>
              <a:t>Gray</a:t>
            </a:r>
            <a:r>
              <a:rPr sz="750" i="1" spc="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750" i="1" spc="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0000CC"/>
                </a:solidFill>
                <a:latin typeface="Arial"/>
                <a:cs typeface="Arial"/>
              </a:rPr>
              <a:t>Larson,</a:t>
            </a:r>
            <a:r>
              <a:rPr sz="750" i="1" spc="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10" dirty="0">
                <a:solidFill>
                  <a:srgbClr val="0000CC"/>
                </a:solidFill>
                <a:latin typeface="Arial"/>
                <a:cs typeface="Arial"/>
              </a:rPr>
              <a:t>2011)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7486" y="7264442"/>
            <a:ext cx="461009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0000CC"/>
                </a:solidFill>
                <a:latin typeface="Arial"/>
                <a:cs typeface="Arial"/>
              </a:rPr>
              <a:t>Weightings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1039" y="7914157"/>
            <a:ext cx="3003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0000CC"/>
                </a:solidFill>
                <a:latin typeface="Arial"/>
                <a:cs typeface="Arial"/>
              </a:rPr>
              <a:t>Scores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5951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17/24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395209" cy="10689590"/>
            <a:chOff x="0" y="0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791"/>
              <a:ext cx="4551334" cy="341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892"/>
              <a:ext cx="4559685" cy="34155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27699" y="1814519"/>
            <a:ext cx="3919854" cy="28124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94080">
              <a:lnSpc>
                <a:spcPts val="2135"/>
              </a:lnSpc>
              <a:spcBef>
                <a:spcPts val="125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Economic</a:t>
            </a:r>
            <a:r>
              <a:rPr sz="1800" spc="3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Evaluation</a:t>
            </a:r>
            <a:endParaRPr sz="1800">
              <a:latin typeface="Arial"/>
              <a:cs typeface="Arial"/>
            </a:endParaRPr>
          </a:p>
          <a:p>
            <a:pPr marL="184150" indent="-171450">
              <a:lnSpc>
                <a:spcPts val="1595"/>
              </a:lnSpc>
              <a:buClr>
                <a:srgbClr val="CCCCFF"/>
              </a:buClr>
              <a:buSzPct val="74074"/>
              <a:buChar char="•"/>
              <a:tabLst>
                <a:tab pos="184150" algn="l"/>
              </a:tabLst>
            </a:pPr>
            <a:r>
              <a:rPr sz="1350" dirty="0">
                <a:latin typeface="Arial"/>
                <a:cs typeface="Arial"/>
              </a:rPr>
              <a:t>Considers</a:t>
            </a:r>
            <a:r>
              <a:rPr sz="1350" spc="13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Benefits</a:t>
            </a:r>
            <a:r>
              <a:rPr sz="1350" spc="13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vs.</a:t>
            </a:r>
            <a:r>
              <a:rPr sz="1350" spc="140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Costs</a:t>
            </a:r>
            <a:endParaRPr sz="1350">
              <a:latin typeface="Arial"/>
              <a:cs typeface="Arial"/>
            </a:endParaRPr>
          </a:p>
          <a:p>
            <a:pPr marL="382270" lvl="1" indent="-142875">
              <a:lnSpc>
                <a:spcPct val="100000"/>
              </a:lnSpc>
              <a:spcBef>
                <a:spcPts val="345"/>
              </a:spcBef>
              <a:buClr>
                <a:srgbClr val="CCCCFF"/>
              </a:buClr>
              <a:buSzPct val="73913"/>
              <a:buChar char="•"/>
              <a:tabLst>
                <a:tab pos="382270" algn="l"/>
              </a:tabLst>
            </a:pP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positive</a:t>
            </a:r>
            <a:r>
              <a:rPr sz="11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11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negative</a:t>
            </a:r>
            <a:r>
              <a:rPr sz="11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benefits;</a:t>
            </a:r>
            <a:r>
              <a:rPr sz="1150" spc="1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investment</a:t>
            </a:r>
            <a:r>
              <a:rPr sz="1150" spc="1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0000CC"/>
                </a:solidFill>
                <a:latin typeface="Arial"/>
                <a:cs typeface="Arial"/>
              </a:rPr>
              <a:t>costs</a:t>
            </a:r>
            <a:endParaRPr sz="11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15"/>
              </a:spcBef>
              <a:buClr>
                <a:srgbClr val="CCCCFF"/>
              </a:buClr>
              <a:buSzPct val="74074"/>
              <a:buChar char="•"/>
              <a:tabLst>
                <a:tab pos="184150" algn="l"/>
              </a:tabLst>
            </a:pPr>
            <a:r>
              <a:rPr sz="1350" dirty="0">
                <a:latin typeface="Arial"/>
                <a:cs typeface="Arial"/>
              </a:rPr>
              <a:t>Uses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two</a:t>
            </a:r>
            <a:r>
              <a:rPr sz="1350" spc="11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generic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approaches</a:t>
            </a:r>
            <a:endParaRPr sz="1350">
              <a:latin typeface="Arial"/>
              <a:cs typeface="Arial"/>
            </a:endParaRPr>
          </a:p>
          <a:p>
            <a:pPr marL="382270" lvl="1" indent="-142875">
              <a:lnSpc>
                <a:spcPct val="100000"/>
              </a:lnSpc>
              <a:spcBef>
                <a:spcPts val="340"/>
              </a:spcBef>
              <a:buClr>
                <a:srgbClr val="CCCCFF"/>
              </a:buClr>
              <a:buSzPct val="73913"/>
              <a:buChar char="•"/>
              <a:tabLst>
                <a:tab pos="382270" algn="l"/>
              </a:tabLst>
            </a:pP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Benefits/Costs:</a:t>
            </a:r>
            <a:r>
              <a:rPr sz="1150" spc="2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0000CC"/>
                </a:solidFill>
                <a:latin typeface="Arial"/>
                <a:cs typeface="Arial"/>
              </a:rPr>
              <a:t>Ratio</a:t>
            </a:r>
            <a:endParaRPr sz="1150">
              <a:latin typeface="Arial"/>
              <a:cs typeface="Arial"/>
            </a:endParaRPr>
          </a:p>
          <a:p>
            <a:pPr marL="382270" lvl="1" indent="-142875">
              <a:lnSpc>
                <a:spcPct val="100000"/>
              </a:lnSpc>
              <a:spcBef>
                <a:spcPts val="345"/>
              </a:spcBef>
              <a:buClr>
                <a:srgbClr val="CCCCFF"/>
              </a:buClr>
              <a:buSzPct val="73913"/>
              <a:buChar char="•"/>
              <a:tabLst>
                <a:tab pos="382270" algn="l"/>
              </a:tabLst>
            </a:pP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Benefits</a:t>
            </a:r>
            <a:r>
              <a:rPr sz="1150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–</a:t>
            </a:r>
            <a:r>
              <a:rPr sz="1150" spc="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Costs:</a:t>
            </a:r>
            <a:r>
              <a:rPr sz="1150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0000CC"/>
                </a:solidFill>
                <a:latin typeface="Arial"/>
                <a:cs typeface="Arial"/>
              </a:rPr>
              <a:t>Difference</a:t>
            </a:r>
            <a:endParaRPr sz="1150">
              <a:latin typeface="Arial"/>
              <a:cs typeface="Arial"/>
            </a:endParaRPr>
          </a:p>
          <a:p>
            <a:pPr marL="184150" marR="153035" indent="-172085">
              <a:lnSpc>
                <a:spcPct val="133900"/>
              </a:lnSpc>
              <a:spcBef>
                <a:spcPts val="555"/>
              </a:spcBef>
              <a:buClr>
                <a:srgbClr val="CCCCFF"/>
              </a:buClr>
              <a:buSzPct val="74074"/>
              <a:buChar char="•"/>
              <a:tabLst>
                <a:tab pos="184150" algn="l"/>
              </a:tabLst>
            </a:pPr>
            <a:r>
              <a:rPr sz="1350" dirty="0">
                <a:latin typeface="Arial"/>
                <a:cs typeface="Arial"/>
              </a:rPr>
              <a:t>May</a:t>
            </a:r>
            <a:r>
              <a:rPr sz="1350" spc="7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or</a:t>
            </a:r>
            <a:r>
              <a:rPr sz="1350" spc="7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may</a:t>
            </a:r>
            <a:r>
              <a:rPr sz="1350" spc="7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not</a:t>
            </a:r>
            <a:r>
              <a:rPr sz="1350" spc="7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take</a:t>
            </a:r>
            <a:r>
              <a:rPr sz="1350" spc="7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time</a:t>
            </a:r>
            <a:r>
              <a:rPr sz="1350" spc="7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value</a:t>
            </a:r>
            <a:r>
              <a:rPr sz="1350" spc="7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7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money</a:t>
            </a:r>
            <a:r>
              <a:rPr sz="1350" spc="75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into </a:t>
            </a:r>
            <a:r>
              <a:rPr sz="1350" dirty="0">
                <a:latin typeface="Arial"/>
                <a:cs typeface="Arial"/>
              </a:rPr>
              <a:t>account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(</a:t>
            </a:r>
            <a:r>
              <a:rPr sz="1350" dirty="0">
                <a:solidFill>
                  <a:srgbClr val="BF0000"/>
                </a:solidFill>
                <a:latin typeface="Arial"/>
                <a:cs typeface="Arial"/>
              </a:rPr>
              <a:t>however,</a:t>
            </a:r>
            <a:r>
              <a:rPr sz="1350" spc="8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BF0000"/>
                </a:solidFill>
                <a:latin typeface="Arial"/>
                <a:cs typeface="Arial"/>
              </a:rPr>
              <a:t>in</a:t>
            </a:r>
            <a:r>
              <a:rPr sz="1350" spc="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BF0000"/>
                </a:solidFill>
                <a:latin typeface="Arial"/>
                <a:cs typeface="Arial"/>
              </a:rPr>
              <a:t>most</a:t>
            </a:r>
            <a:r>
              <a:rPr sz="1350" spc="8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BF0000"/>
                </a:solidFill>
                <a:latin typeface="Arial"/>
                <a:cs typeface="Arial"/>
              </a:rPr>
              <a:t>cases</a:t>
            </a:r>
            <a:r>
              <a:rPr sz="1350" spc="8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BF0000"/>
                </a:solidFill>
                <a:latin typeface="Arial"/>
                <a:cs typeface="Arial"/>
              </a:rPr>
              <a:t>it</a:t>
            </a:r>
            <a:r>
              <a:rPr sz="1350" spc="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BF0000"/>
                </a:solidFill>
                <a:latin typeface="Arial"/>
                <a:cs typeface="Arial"/>
              </a:rPr>
              <a:t>does!</a:t>
            </a:r>
            <a:r>
              <a:rPr sz="1350" spc="-10" dirty="0">
                <a:latin typeface="Arial"/>
                <a:cs typeface="Arial"/>
              </a:rPr>
              <a:t>)</a:t>
            </a:r>
            <a:endParaRPr sz="13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615"/>
              </a:spcBef>
              <a:buClr>
                <a:srgbClr val="CCCCFF"/>
              </a:buClr>
              <a:buSzPct val="74074"/>
              <a:buChar char="•"/>
              <a:tabLst>
                <a:tab pos="184150" algn="l"/>
              </a:tabLst>
            </a:pPr>
            <a:r>
              <a:rPr sz="1350" dirty="0">
                <a:latin typeface="Arial"/>
                <a:cs typeface="Arial"/>
              </a:rPr>
              <a:t>Methods</a:t>
            </a:r>
            <a:r>
              <a:rPr sz="1350" spc="1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(many</a:t>
            </a:r>
            <a:r>
              <a:rPr sz="1350" spc="15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available):</a:t>
            </a:r>
            <a:endParaRPr sz="1350">
              <a:latin typeface="Arial"/>
              <a:cs typeface="Arial"/>
            </a:endParaRPr>
          </a:p>
          <a:p>
            <a:pPr marL="381635" marR="5080" lvl="1" indent="-142875">
              <a:lnSpc>
                <a:spcPct val="103899"/>
              </a:lnSpc>
              <a:spcBef>
                <a:spcPts val="290"/>
              </a:spcBef>
              <a:buClr>
                <a:srgbClr val="CCCCFF"/>
              </a:buClr>
              <a:buSzPct val="73913"/>
              <a:buChar char="•"/>
              <a:tabLst>
                <a:tab pos="382905" algn="l"/>
              </a:tabLst>
            </a:pP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Benefit/Cost</a:t>
            </a:r>
            <a:r>
              <a:rPr sz="1150" spc="1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Ratio;</a:t>
            </a:r>
            <a:r>
              <a:rPr sz="1150" spc="1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Pay-back</a:t>
            </a:r>
            <a:r>
              <a:rPr sz="1150" spc="1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Period;</a:t>
            </a:r>
            <a:r>
              <a:rPr sz="1150" spc="1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Present</a:t>
            </a:r>
            <a:r>
              <a:rPr sz="1150" spc="1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0000CC"/>
                </a:solidFill>
                <a:latin typeface="Arial"/>
                <a:cs typeface="Arial"/>
              </a:rPr>
              <a:t>Worth; 	</a:t>
            </a:r>
            <a:r>
              <a:rPr sz="1150" dirty="0">
                <a:solidFill>
                  <a:srgbClr val="006FBF"/>
                </a:solidFill>
                <a:latin typeface="Arial"/>
                <a:cs typeface="Arial"/>
              </a:rPr>
              <a:t>Future</a:t>
            </a:r>
            <a:r>
              <a:rPr sz="1150" spc="60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FBF"/>
                </a:solidFill>
                <a:latin typeface="Arial"/>
                <a:cs typeface="Arial"/>
              </a:rPr>
              <a:t>Worth;</a:t>
            </a:r>
            <a:r>
              <a:rPr sz="1150" spc="55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FBF"/>
                </a:solidFill>
                <a:latin typeface="Arial"/>
                <a:cs typeface="Arial"/>
              </a:rPr>
              <a:t>Annual</a:t>
            </a:r>
            <a:r>
              <a:rPr sz="1150" spc="55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6FBF"/>
                </a:solidFill>
                <a:latin typeface="Arial"/>
                <a:cs typeface="Arial"/>
              </a:rPr>
              <a:t>Worth;</a:t>
            </a:r>
            <a:r>
              <a:rPr sz="1150" spc="75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Internal</a:t>
            </a:r>
            <a:r>
              <a:rPr sz="1150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Rate</a:t>
            </a:r>
            <a:r>
              <a:rPr sz="1150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1150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0000CC"/>
                </a:solidFill>
                <a:latin typeface="Arial"/>
                <a:cs typeface="Arial"/>
              </a:rPr>
              <a:t>Return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8996" y="7518315"/>
            <a:ext cx="4667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45" dirty="0">
                <a:latin typeface="Arial"/>
                <a:cs typeface="Arial"/>
              </a:rPr>
              <a:t>Income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5323" y="7631890"/>
            <a:ext cx="810895" cy="3238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29235" marR="5080" indent="-217170">
              <a:lnSpc>
                <a:spcPct val="105000"/>
              </a:lnSpc>
              <a:spcBef>
                <a:spcPts val="50"/>
              </a:spcBef>
            </a:pPr>
            <a:r>
              <a:rPr sz="950" spc="35" dirty="0">
                <a:solidFill>
                  <a:srgbClr val="FF3399"/>
                </a:solidFill>
                <a:latin typeface="Arial"/>
                <a:cs typeface="Arial"/>
              </a:rPr>
              <a:t>Replacement </a:t>
            </a:r>
            <a:r>
              <a:rPr sz="950" spc="50" dirty="0">
                <a:solidFill>
                  <a:srgbClr val="FF3399"/>
                </a:solidFill>
                <a:latin typeface="Arial"/>
                <a:cs typeface="Arial"/>
              </a:rPr>
              <a:t>Costs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6412" y="7556730"/>
            <a:ext cx="1684655" cy="474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934719">
              <a:lnSpc>
                <a:spcPct val="103800"/>
              </a:lnSpc>
              <a:spcBef>
                <a:spcPts val="65"/>
              </a:spcBef>
            </a:pPr>
            <a:r>
              <a:rPr sz="950" spc="50" dirty="0">
                <a:solidFill>
                  <a:srgbClr val="FF3300"/>
                </a:solidFill>
                <a:latin typeface="Arial"/>
                <a:cs typeface="Arial"/>
              </a:rPr>
              <a:t>Operating</a:t>
            </a:r>
            <a:r>
              <a:rPr sz="950" spc="5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950" spc="25" dirty="0">
                <a:solidFill>
                  <a:srgbClr val="FF3300"/>
                </a:solidFill>
                <a:latin typeface="Arial"/>
                <a:cs typeface="Arial"/>
              </a:rPr>
              <a:t>&amp; </a:t>
            </a:r>
            <a:r>
              <a:rPr sz="950" spc="45" dirty="0">
                <a:solidFill>
                  <a:srgbClr val="6666FF"/>
                </a:solidFill>
                <a:latin typeface="Arial"/>
                <a:cs typeface="Arial"/>
              </a:rPr>
              <a:t>Initial</a:t>
            </a:r>
            <a:r>
              <a:rPr sz="950" spc="20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950" spc="45" dirty="0">
                <a:solidFill>
                  <a:srgbClr val="6666FF"/>
                </a:solidFill>
                <a:latin typeface="Arial"/>
                <a:cs typeface="Arial"/>
              </a:rPr>
              <a:t>Capital</a:t>
            </a:r>
            <a:r>
              <a:rPr sz="950" spc="185" dirty="0">
                <a:solidFill>
                  <a:srgbClr val="6666FF"/>
                </a:solidFill>
                <a:latin typeface="Arial"/>
                <a:cs typeface="Arial"/>
              </a:rPr>
              <a:t>  </a:t>
            </a:r>
            <a:r>
              <a:rPr sz="950" spc="35" dirty="0">
                <a:solidFill>
                  <a:srgbClr val="FF3300"/>
                </a:solidFill>
                <a:latin typeface="Arial"/>
                <a:cs typeface="Arial"/>
              </a:rPr>
              <a:t>Maintenance</a:t>
            </a:r>
            <a:endParaRPr sz="950">
              <a:latin typeface="Arial"/>
              <a:cs typeface="Arial"/>
            </a:endParaRPr>
          </a:p>
          <a:p>
            <a:pPr marL="283210">
              <a:lnSpc>
                <a:spcPct val="100000"/>
              </a:lnSpc>
              <a:spcBef>
                <a:spcPts val="55"/>
              </a:spcBef>
              <a:tabLst>
                <a:tab pos="1132840" algn="l"/>
              </a:tabLst>
            </a:pPr>
            <a:r>
              <a:rPr sz="950" spc="40" dirty="0">
                <a:solidFill>
                  <a:srgbClr val="6666FF"/>
                </a:solidFill>
                <a:latin typeface="Arial"/>
                <a:cs typeface="Arial"/>
              </a:rPr>
              <a:t>Cost</a:t>
            </a:r>
            <a:r>
              <a:rPr sz="950" dirty="0">
                <a:solidFill>
                  <a:srgbClr val="6666FF"/>
                </a:solidFill>
                <a:latin typeface="Arial"/>
                <a:cs typeface="Arial"/>
              </a:rPr>
              <a:t>	</a:t>
            </a:r>
            <a:r>
              <a:rPr sz="950" spc="50" dirty="0">
                <a:solidFill>
                  <a:srgbClr val="FF3300"/>
                </a:solidFill>
                <a:latin typeface="Arial"/>
                <a:cs typeface="Arial"/>
              </a:rPr>
              <a:t>Costs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3349" y="5904884"/>
            <a:ext cx="215074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Cash-flow</a:t>
            </a:r>
            <a:r>
              <a:rPr sz="1800" spc="3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4934" y="8310667"/>
            <a:ext cx="2821305" cy="663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9600"/>
              </a:lnSpc>
              <a:spcBef>
                <a:spcPts val="90"/>
              </a:spcBef>
              <a:tabLst>
                <a:tab pos="1281430" algn="l"/>
              </a:tabLst>
            </a:pPr>
            <a:r>
              <a:rPr sz="1500" dirty="0">
                <a:solidFill>
                  <a:srgbClr val="BF0000"/>
                </a:solidFill>
                <a:latin typeface="Arial"/>
                <a:cs typeface="Arial"/>
              </a:rPr>
              <a:t>Time</a:t>
            </a:r>
            <a:r>
              <a:rPr sz="1500" spc="14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BF0000"/>
                </a:solidFill>
                <a:latin typeface="Arial"/>
                <a:cs typeface="Arial"/>
              </a:rPr>
              <a:t>value</a:t>
            </a:r>
            <a:r>
              <a:rPr sz="1500" spc="15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BF0000"/>
                </a:solidFill>
                <a:latin typeface="Arial"/>
                <a:cs typeface="Arial"/>
              </a:rPr>
              <a:t>of</a:t>
            </a:r>
            <a:r>
              <a:rPr sz="1500" spc="14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BF0000"/>
                </a:solidFill>
                <a:latin typeface="Arial"/>
                <a:cs typeface="Arial"/>
              </a:rPr>
              <a:t>money?</a:t>
            </a:r>
            <a:r>
              <a:rPr sz="1500" spc="500" dirty="0">
                <a:solidFill>
                  <a:srgbClr val="BF0000"/>
                </a:solidFill>
                <a:latin typeface="Arial"/>
                <a:cs typeface="Arial"/>
              </a:rPr>
              <a:t>  </a:t>
            </a:r>
            <a:r>
              <a:rPr sz="1500" spc="-10" dirty="0">
                <a:solidFill>
                  <a:srgbClr val="BF0000"/>
                </a:solidFill>
                <a:latin typeface="Arial"/>
                <a:cs typeface="Arial"/>
              </a:rPr>
              <a:t>Inflation!</a:t>
            </a:r>
            <a:r>
              <a:rPr sz="1500" dirty="0">
                <a:solidFill>
                  <a:srgbClr val="BF0000"/>
                </a:solidFill>
                <a:latin typeface="Arial"/>
                <a:cs typeface="Arial"/>
              </a:rPr>
              <a:t>	Opportunity</a:t>
            </a:r>
            <a:r>
              <a:rPr sz="1500" spc="45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BF0000"/>
                </a:solidFill>
                <a:latin typeface="Arial"/>
                <a:cs typeface="Arial"/>
              </a:rPr>
              <a:t>cost!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5634" y="7945891"/>
            <a:ext cx="115697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650065"/>
                </a:solidFill>
                <a:latin typeface="Arial"/>
                <a:cs typeface="Arial"/>
              </a:rPr>
              <a:t>Cash</a:t>
            </a:r>
            <a:r>
              <a:rPr sz="1150" spc="13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650065"/>
                </a:solidFill>
                <a:latin typeface="Arial"/>
                <a:cs typeface="Arial"/>
              </a:rPr>
              <a:t>outflows</a:t>
            </a:r>
            <a:r>
              <a:rPr sz="1150" spc="13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650065"/>
                </a:solidFill>
                <a:latin typeface="Arial"/>
                <a:cs typeface="Arial"/>
              </a:rPr>
              <a:t>[-</a:t>
            </a:r>
            <a:r>
              <a:rPr sz="1150" spc="-50" dirty="0">
                <a:solidFill>
                  <a:srgbClr val="650065"/>
                </a:solidFill>
                <a:latin typeface="Arial"/>
                <a:cs typeface="Arial"/>
              </a:rPr>
              <a:t>]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3964" y="6322438"/>
            <a:ext cx="1102360" cy="1163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650065"/>
                </a:solidFill>
                <a:latin typeface="Arial"/>
                <a:cs typeface="Arial"/>
              </a:rPr>
              <a:t>Cash</a:t>
            </a:r>
            <a:r>
              <a:rPr sz="1150" spc="114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650065"/>
                </a:solidFill>
                <a:latin typeface="Arial"/>
                <a:cs typeface="Arial"/>
              </a:rPr>
              <a:t>inflows</a:t>
            </a:r>
            <a:r>
              <a:rPr sz="1150" spc="12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650065"/>
                </a:solidFill>
                <a:latin typeface="Arial"/>
                <a:cs typeface="Arial"/>
              </a:rPr>
              <a:t>[+]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150">
              <a:latin typeface="Arial"/>
              <a:cs typeface="Arial"/>
            </a:endParaRPr>
          </a:p>
          <a:p>
            <a:pPr marL="321310" marR="277495" indent="234950">
              <a:lnSpc>
                <a:spcPct val="137300"/>
              </a:lnSpc>
              <a:spcBef>
                <a:spcPts val="5"/>
              </a:spcBef>
            </a:pPr>
            <a:r>
              <a:rPr sz="950" spc="35" dirty="0">
                <a:latin typeface="Arial"/>
                <a:cs typeface="Arial"/>
              </a:rPr>
              <a:t>time </a:t>
            </a:r>
            <a:r>
              <a:rPr sz="950" spc="-10" dirty="0">
                <a:solidFill>
                  <a:srgbClr val="65FF65"/>
                </a:solidFill>
                <a:latin typeface="Arial"/>
                <a:cs typeface="Arial"/>
              </a:rPr>
              <a:t>Salvage</a:t>
            </a:r>
            <a:endParaRPr sz="950">
              <a:latin typeface="Arial"/>
              <a:cs typeface="Arial"/>
            </a:endParaRPr>
          </a:p>
          <a:p>
            <a:pPr marL="260985">
              <a:lnSpc>
                <a:spcPct val="100000"/>
              </a:lnSpc>
              <a:spcBef>
                <a:spcPts val="780"/>
              </a:spcBef>
            </a:pPr>
            <a:r>
              <a:rPr sz="950" spc="50" dirty="0">
                <a:solidFill>
                  <a:srgbClr val="65FF65"/>
                </a:solidFill>
                <a:latin typeface="Arial"/>
                <a:cs typeface="Arial"/>
              </a:rPr>
              <a:t>disposal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5951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18/24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-1"/>
            <a:ext cx="7395209" cy="10689590"/>
            <a:chOff x="0" y="-1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-1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791"/>
              <a:ext cx="4551334" cy="341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892"/>
              <a:ext cx="4559685" cy="34155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76913" y="2816650"/>
            <a:ext cx="2844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35" dirty="0">
                <a:latin typeface="Arial"/>
                <a:cs typeface="Arial"/>
              </a:rPr>
              <a:t>time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6519" y="3997495"/>
            <a:ext cx="3647440" cy="444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55"/>
              </a:spcBef>
            </a:pP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NPV</a:t>
            </a:r>
            <a:r>
              <a:rPr sz="1350" spc="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=</a:t>
            </a:r>
            <a:r>
              <a:rPr sz="1350" spc="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Sum</a:t>
            </a:r>
            <a:r>
              <a:rPr sz="1350" spc="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1350" spc="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all</a:t>
            </a:r>
            <a:r>
              <a:rPr sz="1350" spc="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cash</a:t>
            </a:r>
            <a:r>
              <a:rPr sz="1350" spc="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flows</a:t>
            </a:r>
            <a:r>
              <a:rPr sz="1350" spc="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discounted</a:t>
            </a:r>
            <a:r>
              <a:rPr sz="1350" spc="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1350" spc="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2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present</a:t>
            </a:r>
            <a:r>
              <a:rPr sz="1350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point</a:t>
            </a:r>
            <a:r>
              <a:rPr sz="1350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in</a:t>
            </a:r>
            <a:r>
              <a:rPr sz="1350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20" dirty="0">
                <a:solidFill>
                  <a:srgbClr val="0000CC"/>
                </a:solidFill>
                <a:latin typeface="Arial"/>
                <a:cs typeface="Arial"/>
              </a:rPr>
              <a:t>time?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6519" y="1814519"/>
            <a:ext cx="335280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Discounting</a:t>
            </a:r>
            <a:r>
              <a:rPr sz="1800" spc="2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(net</a:t>
            </a:r>
            <a:r>
              <a:rPr sz="1800" spc="2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present</a:t>
            </a:r>
            <a:r>
              <a:rPr sz="1800" spc="3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value)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7363" y="6025140"/>
            <a:ext cx="121539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latin typeface="Arial"/>
                <a:cs typeface="Arial"/>
              </a:rPr>
              <a:t>Single</a:t>
            </a:r>
            <a:r>
              <a:rPr sz="1800" spc="23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sum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6583" y="6953781"/>
            <a:ext cx="1098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latin typeface="Arial"/>
                <a:cs typeface="Arial"/>
              </a:rPr>
              <a:t>P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8094" y="7175920"/>
            <a:ext cx="10287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latin typeface="Arial"/>
                <a:cs typeface="Arial"/>
              </a:rPr>
              <a:t>F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79545" y="7985976"/>
            <a:ext cx="3251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75" dirty="0">
                <a:latin typeface="Arial"/>
                <a:cs typeface="Arial"/>
              </a:rPr>
              <a:t>n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(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650" dirty="0">
                <a:latin typeface="LM Roman 5"/>
                <a:cs typeface="LM Roman 5"/>
              </a:rPr>
              <a:t>i</a:t>
            </a:r>
            <a:r>
              <a:rPr sz="650" spc="-20" dirty="0">
                <a:latin typeface="LM Roman 5"/>
                <a:cs typeface="LM Roman 5"/>
              </a:rPr>
              <a:t> </a:t>
            </a:r>
            <a:r>
              <a:rPr sz="950" spc="-5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5951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19/24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"/>
            <a:ext cx="7395209" cy="10689590"/>
            <a:chOff x="0" y="6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6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01"/>
                  </a:moveTo>
                  <a:lnTo>
                    <a:pt x="0" y="10689201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778"/>
              <a:ext cx="4551334" cy="341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892"/>
              <a:ext cx="4559685" cy="34155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14763" y="1814506"/>
            <a:ext cx="369570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Formulae</a:t>
            </a:r>
            <a:r>
              <a:rPr sz="1800" spc="25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1800" spc="2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Economic</a:t>
            </a:r>
            <a:r>
              <a:rPr sz="1800" spc="2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Evaluation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5019" y="6025128"/>
            <a:ext cx="342011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latin typeface="Arial"/>
                <a:cs typeface="Arial"/>
              </a:rPr>
              <a:t>Present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sum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uniform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series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8338" y="6733300"/>
            <a:ext cx="1098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latin typeface="Arial"/>
                <a:cs typeface="Arial"/>
              </a:rPr>
              <a:t>P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8626" y="7189270"/>
            <a:ext cx="11683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7960" y="8127933"/>
            <a:ext cx="32639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75" dirty="0">
                <a:latin typeface="Arial"/>
                <a:cs typeface="Arial"/>
              </a:rPr>
              <a:t>n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(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650" dirty="0">
                <a:latin typeface="LM Roman 5"/>
                <a:cs typeface="LM Roman 5"/>
              </a:rPr>
              <a:t>i</a:t>
            </a:r>
            <a:r>
              <a:rPr sz="650" spc="-20" dirty="0">
                <a:latin typeface="LM Roman 5"/>
                <a:cs typeface="LM Roman 5"/>
              </a:rPr>
              <a:t> </a:t>
            </a:r>
            <a:r>
              <a:rPr sz="950" spc="-5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0845" y="7174238"/>
            <a:ext cx="11683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6836" y="7195951"/>
            <a:ext cx="11683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1202" y="7165887"/>
            <a:ext cx="11683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24854" y="7165887"/>
            <a:ext cx="11683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8863" y="7174238"/>
            <a:ext cx="11683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24497" y="7174238"/>
            <a:ext cx="11683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9802" y="5753892"/>
            <a:ext cx="4551334" cy="34155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6586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2/24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395209" cy="10689590"/>
            <a:chOff x="0" y="0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791"/>
              <a:ext cx="4551334" cy="341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892"/>
              <a:ext cx="4559685" cy="34155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36377" y="4413379"/>
            <a:ext cx="197485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10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PMBOK</a:t>
            </a:r>
            <a:r>
              <a:rPr sz="750" i="1" spc="10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Guide,</a:t>
            </a:r>
            <a:r>
              <a:rPr sz="750" i="1" spc="10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5</a:t>
            </a:r>
            <a:r>
              <a:rPr sz="750" i="1" baseline="27777" dirty="0">
                <a:solidFill>
                  <a:srgbClr val="0000CC"/>
                </a:solidFill>
                <a:latin typeface="Arial"/>
                <a:cs typeface="Arial"/>
              </a:rPr>
              <a:t>th</a:t>
            </a:r>
            <a:r>
              <a:rPr sz="750" i="1" spc="322" baseline="27777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Edition;</a:t>
            </a:r>
            <a:r>
              <a:rPr sz="750" i="1" spc="1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p.</a:t>
            </a:r>
            <a:r>
              <a:rPr sz="750" i="1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25" dirty="0">
                <a:solidFill>
                  <a:srgbClr val="0000CC"/>
                </a:solidFill>
                <a:latin typeface="Arial"/>
                <a:cs typeface="Arial"/>
              </a:rPr>
              <a:t>38)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6313" y="8951363"/>
            <a:ext cx="1732914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650" i="1" spc="1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650" i="1" dirty="0">
                <a:solidFill>
                  <a:srgbClr val="0000CC"/>
                </a:solidFill>
                <a:latin typeface="Arial"/>
                <a:cs typeface="Arial"/>
              </a:rPr>
              <a:t>PMBOK</a:t>
            </a:r>
            <a:r>
              <a:rPr sz="650" i="1" spc="1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650" i="1" dirty="0">
                <a:solidFill>
                  <a:srgbClr val="0000CC"/>
                </a:solidFill>
                <a:latin typeface="Arial"/>
                <a:cs typeface="Arial"/>
              </a:rPr>
              <a:t>Guide,</a:t>
            </a:r>
            <a:r>
              <a:rPr sz="650" i="1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650" i="1" dirty="0">
                <a:solidFill>
                  <a:srgbClr val="0000CC"/>
                </a:solidFill>
                <a:latin typeface="Arial"/>
                <a:cs typeface="Arial"/>
              </a:rPr>
              <a:t>5</a:t>
            </a:r>
            <a:r>
              <a:rPr sz="675" i="1" baseline="24691" dirty="0">
                <a:solidFill>
                  <a:srgbClr val="0000CC"/>
                </a:solidFill>
                <a:latin typeface="Arial"/>
                <a:cs typeface="Arial"/>
              </a:rPr>
              <a:t>th</a:t>
            </a:r>
            <a:r>
              <a:rPr sz="675" i="1" spc="217" baseline="2469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650" i="1" dirty="0">
                <a:solidFill>
                  <a:srgbClr val="0000CC"/>
                </a:solidFill>
                <a:latin typeface="Arial"/>
                <a:cs typeface="Arial"/>
              </a:rPr>
              <a:t>Edition;</a:t>
            </a:r>
            <a:r>
              <a:rPr sz="650" i="1" spc="10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650" i="1" dirty="0">
                <a:solidFill>
                  <a:srgbClr val="0000CC"/>
                </a:solidFill>
                <a:latin typeface="Arial"/>
                <a:cs typeface="Arial"/>
              </a:rPr>
              <a:t>p.</a:t>
            </a:r>
            <a:r>
              <a:rPr sz="650" i="1" spc="10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650" i="1" spc="-25" dirty="0">
                <a:solidFill>
                  <a:srgbClr val="0000CC"/>
                </a:solidFill>
                <a:latin typeface="Arial"/>
                <a:cs typeface="Arial"/>
              </a:rPr>
              <a:t>39)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1045" y="6200513"/>
            <a:ext cx="103886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dirty="0">
                <a:latin typeface="Liberation Sans Narrow"/>
                <a:cs typeface="Liberation Sans Narrow"/>
              </a:rPr>
              <a:t>/</a:t>
            </a:r>
            <a:r>
              <a:rPr sz="850" spc="40" dirty="0">
                <a:latin typeface="Liberation Sans Narrow"/>
                <a:cs typeface="Liberation Sans Narrow"/>
              </a:rPr>
              <a:t> </a:t>
            </a:r>
            <a:r>
              <a:rPr sz="800" dirty="0">
                <a:latin typeface="Liberation Sans Narrow"/>
                <a:cs typeface="Liberation Sans Narrow"/>
              </a:rPr>
              <a:t>Opportunity</a:t>
            </a:r>
            <a:r>
              <a:rPr sz="800" spc="90" dirty="0">
                <a:latin typeface="Liberation Sans Narrow"/>
                <a:cs typeface="Liberation Sans Narrow"/>
              </a:rPr>
              <a:t> </a:t>
            </a:r>
            <a:r>
              <a:rPr sz="800" dirty="0">
                <a:latin typeface="Liberation Sans Narrow"/>
                <a:cs typeface="Liberation Sans Narrow"/>
              </a:rPr>
              <a:t>to</a:t>
            </a:r>
            <a:r>
              <a:rPr sz="800" spc="90" dirty="0">
                <a:latin typeface="Liberation Sans Narrow"/>
                <a:cs typeface="Liberation Sans Narrow"/>
              </a:rPr>
              <a:t> </a:t>
            </a:r>
            <a:r>
              <a:rPr sz="800" dirty="0">
                <a:latin typeface="Liberation Sans Narrow"/>
                <a:cs typeface="Liberation Sans Narrow"/>
              </a:rPr>
              <a:t>add</a:t>
            </a:r>
            <a:r>
              <a:rPr sz="800" spc="85" dirty="0">
                <a:latin typeface="Liberation Sans Narrow"/>
                <a:cs typeface="Liberation Sans Narrow"/>
              </a:rPr>
              <a:t> </a:t>
            </a:r>
            <a:r>
              <a:rPr sz="800" spc="-20" dirty="0">
                <a:latin typeface="Liberation Sans Narrow"/>
                <a:cs typeface="Liberation Sans Narrow"/>
              </a:rPr>
              <a:t>value</a:t>
            </a:r>
            <a:endParaRPr sz="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5951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20/24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-1"/>
            <a:ext cx="7395209" cy="10689590"/>
            <a:chOff x="0" y="-1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-1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791"/>
              <a:ext cx="4551334" cy="341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892"/>
              <a:ext cx="4559685" cy="34155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03072" y="1814519"/>
            <a:ext cx="3700779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Formulae</a:t>
            </a:r>
            <a:r>
              <a:rPr sz="1800" spc="2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1800" spc="2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Economic</a:t>
            </a:r>
            <a:r>
              <a:rPr sz="1800" spc="28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Evaluation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1657" y="6025140"/>
            <a:ext cx="3446779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latin typeface="Arial"/>
                <a:cs typeface="Arial"/>
              </a:rPr>
              <a:t>Uniform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series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a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future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sum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5691" y="6689887"/>
            <a:ext cx="10287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latin typeface="Arial"/>
                <a:cs typeface="Arial"/>
              </a:rPr>
              <a:t>F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8658" y="7157548"/>
            <a:ext cx="11683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1300" y="8119594"/>
            <a:ext cx="32639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75" dirty="0">
                <a:latin typeface="Arial"/>
                <a:cs typeface="Arial"/>
              </a:rPr>
              <a:t>n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(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650" dirty="0">
                <a:latin typeface="LM Roman 5"/>
                <a:cs typeface="LM Roman 5"/>
              </a:rPr>
              <a:t>i</a:t>
            </a:r>
            <a:r>
              <a:rPr sz="650" spc="-20" dirty="0">
                <a:latin typeface="LM Roman 5"/>
                <a:cs typeface="LM Roman 5"/>
              </a:rPr>
              <a:t> </a:t>
            </a:r>
            <a:r>
              <a:rPr sz="950" spc="-5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4185" y="7169239"/>
            <a:ext cx="11683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0176" y="7187612"/>
            <a:ext cx="11683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4542" y="7157548"/>
            <a:ext cx="11683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28194" y="7157548"/>
            <a:ext cx="11683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0533" y="7167569"/>
            <a:ext cx="11683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26168" y="7169239"/>
            <a:ext cx="11683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5951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21/24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-3"/>
            <a:ext cx="7395209" cy="10689590"/>
            <a:chOff x="0" y="-3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-3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791"/>
              <a:ext cx="4551334" cy="341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892"/>
              <a:ext cx="4559685" cy="34155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11423" y="1814519"/>
            <a:ext cx="369570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Formulae</a:t>
            </a:r>
            <a:r>
              <a:rPr sz="1800" spc="25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1800" spc="2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Economic</a:t>
            </a:r>
            <a:r>
              <a:rPr sz="1800" spc="2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Evaluation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2944" y="5961672"/>
            <a:ext cx="380746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0000CC"/>
                </a:solidFill>
                <a:latin typeface="Arial"/>
                <a:cs typeface="Arial"/>
              </a:rPr>
              <a:t>Benefit-cost</a:t>
            </a:r>
            <a:r>
              <a:rPr sz="1800" spc="3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0000CC"/>
                </a:solidFill>
                <a:latin typeface="Arial"/>
                <a:cs typeface="Arial"/>
              </a:rPr>
              <a:t>Ratio/Profitability</a:t>
            </a:r>
            <a:r>
              <a:rPr sz="1800" spc="3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index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7699" y="6385664"/>
            <a:ext cx="3628390" cy="265620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15"/>
              </a:spcBef>
              <a:buClr>
                <a:srgbClr val="CCCCFF"/>
              </a:buClr>
              <a:buSzPct val="74074"/>
              <a:buChar char="•"/>
              <a:tabLst>
                <a:tab pos="184150" algn="l"/>
              </a:tabLst>
            </a:pPr>
            <a:r>
              <a:rPr sz="1350" dirty="0">
                <a:latin typeface="Arial"/>
                <a:cs typeface="Arial"/>
              </a:rPr>
              <a:t>Single</a:t>
            </a:r>
            <a:r>
              <a:rPr sz="1350" spc="16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Project:</a:t>
            </a:r>
            <a:endParaRPr sz="135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335"/>
              </a:spcBef>
            </a:pPr>
            <a:r>
              <a:rPr sz="850" spc="45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Benefits/Costs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&gt;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(desired)</a:t>
            </a:r>
            <a:endParaRPr sz="110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340"/>
              </a:spcBef>
            </a:pPr>
            <a:r>
              <a:rPr sz="850" spc="45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Benefits/Costs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=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1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(acceptable;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political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reasons?)</a:t>
            </a:r>
            <a:endParaRPr sz="110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325"/>
              </a:spcBef>
            </a:pPr>
            <a:r>
              <a:rPr sz="850" spc="45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Benefits/Costs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&lt;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(rejected)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Arial"/>
              <a:cs typeface="Arial"/>
            </a:endParaRPr>
          </a:p>
          <a:p>
            <a:pPr marL="184150" indent="-171450">
              <a:lnSpc>
                <a:spcPts val="1560"/>
              </a:lnSpc>
              <a:buClr>
                <a:srgbClr val="CCCCFF"/>
              </a:buClr>
              <a:buSzPct val="74074"/>
              <a:buChar char="•"/>
              <a:tabLst>
                <a:tab pos="184150" algn="l"/>
              </a:tabLst>
            </a:pPr>
            <a:r>
              <a:rPr sz="1350" dirty="0">
                <a:latin typeface="Arial"/>
                <a:cs typeface="Arial"/>
              </a:rPr>
              <a:t>Multiple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Projects:</a:t>
            </a:r>
            <a:endParaRPr sz="1350">
              <a:latin typeface="Arial"/>
              <a:cs typeface="Arial"/>
            </a:endParaRPr>
          </a:p>
          <a:p>
            <a:pPr marL="239395">
              <a:lnSpc>
                <a:spcPts val="1260"/>
              </a:lnSpc>
            </a:pPr>
            <a:r>
              <a:rPr sz="850" spc="55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1100" spc="55" dirty="0">
                <a:latin typeface="Arial"/>
                <a:cs typeface="Arial"/>
              </a:rPr>
              <a:t>Incremental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Benefit/Cost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335"/>
              </a:spcBef>
            </a:pPr>
            <a:r>
              <a:rPr sz="850" spc="8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1100" spc="80" dirty="0">
                <a:latin typeface="Arial"/>
                <a:cs typeface="Arial"/>
              </a:rPr>
              <a:t>Short-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alternatives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Benefit/Cost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&gt;1</a:t>
            </a:r>
            <a:endParaRPr sz="110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325"/>
              </a:spcBef>
            </a:pPr>
            <a:r>
              <a:rPr sz="850" spc="85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Pair-</a:t>
            </a:r>
            <a:r>
              <a:rPr sz="1100" dirty="0">
                <a:latin typeface="Arial"/>
                <a:cs typeface="Arial"/>
              </a:rPr>
              <a:t>wise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comparison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relative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benefits/costs</a:t>
            </a:r>
            <a:endParaRPr sz="1100">
              <a:latin typeface="Arial"/>
              <a:cs typeface="Arial"/>
            </a:endParaRPr>
          </a:p>
          <a:p>
            <a:pPr marL="581025" lvl="1" indent="-112395">
              <a:lnSpc>
                <a:spcPct val="100000"/>
              </a:lnSpc>
              <a:spcBef>
                <a:spcPts val="285"/>
              </a:spcBef>
              <a:buClr>
                <a:srgbClr val="CCCCFF"/>
              </a:buClr>
              <a:buChar char="•"/>
              <a:tabLst>
                <a:tab pos="581025" algn="l"/>
              </a:tabLst>
            </a:pPr>
            <a:r>
              <a:rPr sz="650" spc="45" dirty="0">
                <a:latin typeface="Arial"/>
                <a:cs typeface="Arial"/>
              </a:rPr>
              <a:t>∆</a:t>
            </a:r>
            <a:r>
              <a:rPr sz="900" spc="45" dirty="0">
                <a:latin typeface="Arial"/>
                <a:cs typeface="Arial"/>
              </a:rPr>
              <a:t>Benefits/</a:t>
            </a:r>
            <a:r>
              <a:rPr sz="650" spc="45" dirty="0">
                <a:latin typeface="Arial"/>
                <a:cs typeface="Arial"/>
              </a:rPr>
              <a:t>∆</a:t>
            </a:r>
            <a:r>
              <a:rPr sz="900" spc="45" dirty="0">
                <a:latin typeface="Arial"/>
                <a:cs typeface="Arial"/>
              </a:rPr>
              <a:t>Costs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&gt;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select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higher</a:t>
            </a:r>
            <a:r>
              <a:rPr sz="900" spc="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cost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option</a:t>
            </a:r>
            <a:endParaRPr sz="900">
              <a:latin typeface="Arial"/>
              <a:cs typeface="Arial"/>
            </a:endParaRPr>
          </a:p>
          <a:p>
            <a:pPr marL="581025" lvl="1" indent="-112395">
              <a:lnSpc>
                <a:spcPct val="100000"/>
              </a:lnSpc>
              <a:spcBef>
                <a:spcPts val="290"/>
              </a:spcBef>
              <a:buClr>
                <a:srgbClr val="CCCCFF"/>
              </a:buClr>
              <a:buChar char="•"/>
              <a:tabLst>
                <a:tab pos="581025" algn="l"/>
              </a:tabLst>
            </a:pPr>
            <a:r>
              <a:rPr sz="650" spc="45" dirty="0">
                <a:latin typeface="Arial"/>
                <a:cs typeface="Arial"/>
              </a:rPr>
              <a:t>∆</a:t>
            </a:r>
            <a:r>
              <a:rPr sz="900" spc="45" dirty="0">
                <a:latin typeface="Arial"/>
                <a:cs typeface="Arial"/>
              </a:rPr>
              <a:t>Benefits/</a:t>
            </a:r>
            <a:r>
              <a:rPr sz="650" spc="45" dirty="0">
                <a:latin typeface="Arial"/>
                <a:cs typeface="Arial"/>
              </a:rPr>
              <a:t>∆</a:t>
            </a:r>
            <a:r>
              <a:rPr sz="900" spc="45" dirty="0">
                <a:latin typeface="Arial"/>
                <a:cs typeface="Arial"/>
              </a:rPr>
              <a:t>Costs</a:t>
            </a:r>
            <a:r>
              <a:rPr sz="900" spc="8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=</a:t>
            </a:r>
            <a:r>
              <a:rPr sz="900" spc="8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  <a:r>
              <a:rPr sz="900" spc="8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(indifferent;</a:t>
            </a:r>
            <a:r>
              <a:rPr sz="900" spc="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political</a:t>
            </a:r>
            <a:r>
              <a:rPr sz="900" spc="9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reasons?)</a:t>
            </a:r>
            <a:endParaRPr sz="900">
              <a:latin typeface="Arial"/>
              <a:cs typeface="Arial"/>
            </a:endParaRPr>
          </a:p>
          <a:p>
            <a:pPr marL="581025" lvl="1" indent="-112395">
              <a:lnSpc>
                <a:spcPct val="100000"/>
              </a:lnSpc>
              <a:spcBef>
                <a:spcPts val="285"/>
              </a:spcBef>
              <a:buClr>
                <a:srgbClr val="CCCCFF"/>
              </a:buClr>
              <a:buChar char="•"/>
              <a:tabLst>
                <a:tab pos="581025" algn="l"/>
              </a:tabLst>
            </a:pPr>
            <a:r>
              <a:rPr sz="650" spc="45" dirty="0">
                <a:latin typeface="Arial"/>
                <a:cs typeface="Arial"/>
              </a:rPr>
              <a:t>∆</a:t>
            </a:r>
            <a:r>
              <a:rPr sz="900" spc="45" dirty="0">
                <a:latin typeface="Arial"/>
                <a:cs typeface="Arial"/>
              </a:rPr>
              <a:t>Benefits/</a:t>
            </a:r>
            <a:r>
              <a:rPr sz="650" spc="45" dirty="0">
                <a:latin typeface="Arial"/>
                <a:cs typeface="Arial"/>
              </a:rPr>
              <a:t>∆</a:t>
            </a:r>
            <a:r>
              <a:rPr sz="900" spc="45" dirty="0">
                <a:latin typeface="Arial"/>
                <a:cs typeface="Arial"/>
              </a:rPr>
              <a:t>Costs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&lt;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(select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lower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cost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option)</a:t>
            </a:r>
            <a:endParaRPr sz="900">
              <a:latin typeface="Arial"/>
              <a:cs typeface="Arial"/>
            </a:endParaRPr>
          </a:p>
          <a:p>
            <a:pPr marL="941069">
              <a:lnSpc>
                <a:spcPct val="100000"/>
              </a:lnSpc>
              <a:spcBef>
                <a:spcPts val="1030"/>
              </a:spcBef>
            </a:pPr>
            <a:r>
              <a:rPr sz="750" spc="-10" dirty="0">
                <a:solidFill>
                  <a:srgbClr val="6666FF"/>
                </a:solidFill>
                <a:latin typeface="Arial"/>
                <a:cs typeface="Arial"/>
              </a:rPr>
              <a:t>https://</a:t>
            </a:r>
            <a:r>
              <a:rPr sz="750" spc="-10" dirty="0">
                <a:solidFill>
                  <a:srgbClr val="6666FF"/>
                </a:solidFill>
                <a:latin typeface="Arial"/>
                <a:cs typeface="Arial"/>
                <a:hlinkClick r:id="rId5"/>
              </a:rPr>
              <a:t>www.youtube.com/watch?v=REA6UNAnMF4</a:t>
            </a:r>
            <a:endParaRPr sz="7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9802" y="5753892"/>
            <a:ext cx="4551334" cy="34155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5951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22/24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"/>
            <a:ext cx="7395209" cy="10689590"/>
            <a:chOff x="0" y="4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4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791"/>
              <a:ext cx="4551334" cy="341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891"/>
              <a:ext cx="4559685" cy="34155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97635" y="1726163"/>
            <a:ext cx="4168775" cy="31134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819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Simple</a:t>
            </a:r>
            <a:r>
              <a:rPr sz="1800" spc="2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Pay-back</a:t>
            </a:r>
            <a:r>
              <a:rPr sz="1800" spc="2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Period</a:t>
            </a:r>
            <a:r>
              <a:rPr sz="1800" spc="2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  <a:p>
            <a:pPr marL="181610" marR="1153795" indent="-169545">
              <a:lnSpc>
                <a:spcPct val="103099"/>
              </a:lnSpc>
              <a:spcBef>
                <a:spcPts val="480"/>
              </a:spcBef>
              <a:buClr>
                <a:srgbClr val="CCCCFF"/>
              </a:buClr>
              <a:buSzPct val="74074"/>
              <a:buChar char="•"/>
              <a:tabLst>
                <a:tab pos="182880" algn="l"/>
              </a:tabLst>
            </a:pPr>
            <a:r>
              <a:rPr sz="1350" dirty="0">
                <a:latin typeface="Arial"/>
                <a:cs typeface="Arial"/>
              </a:rPr>
              <a:t>The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time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(number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years)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taken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to 	</a:t>
            </a:r>
            <a:r>
              <a:rPr sz="1350" dirty="0">
                <a:latin typeface="Arial"/>
                <a:cs typeface="Arial"/>
              </a:rPr>
              <a:t>recover/recoup</a:t>
            </a:r>
            <a:r>
              <a:rPr sz="1350" spc="2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initial</a:t>
            </a:r>
            <a:r>
              <a:rPr sz="1350" spc="20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investment</a:t>
            </a:r>
            <a:endParaRPr sz="135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1115"/>
              </a:spcBef>
              <a:buClr>
                <a:srgbClr val="CCCCFF"/>
              </a:buClr>
              <a:buSzPct val="74074"/>
              <a:buChar char="•"/>
              <a:tabLst>
                <a:tab pos="182245" algn="l"/>
              </a:tabLst>
            </a:pP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Simple</a:t>
            </a:r>
            <a:r>
              <a:rPr sz="1350" spc="1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(non-discounted)</a:t>
            </a:r>
            <a:r>
              <a:rPr sz="1350" spc="1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Payback</a:t>
            </a:r>
            <a:r>
              <a:rPr sz="1350" spc="1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Period</a:t>
            </a:r>
            <a:r>
              <a:rPr sz="1350" spc="1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00CC"/>
                </a:solidFill>
                <a:latin typeface="Arial"/>
                <a:cs typeface="Arial"/>
              </a:rPr>
              <a:t>Method</a:t>
            </a:r>
            <a:endParaRPr sz="1350">
              <a:latin typeface="Arial"/>
              <a:cs typeface="Arial"/>
            </a:endParaRPr>
          </a:p>
          <a:p>
            <a:pPr marL="382905" marR="616585" indent="-144145">
              <a:lnSpc>
                <a:spcPct val="103600"/>
              </a:lnSpc>
              <a:spcBef>
                <a:spcPts val="290"/>
              </a:spcBef>
            </a:pPr>
            <a:r>
              <a:rPr sz="850" spc="7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1100" spc="70" dirty="0">
                <a:latin typeface="Arial"/>
                <a:cs typeface="Arial"/>
              </a:rPr>
              <a:t>Measures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project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take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to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recover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project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investment</a:t>
            </a:r>
            <a:endParaRPr sz="110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335"/>
              </a:spcBef>
            </a:pPr>
            <a:r>
              <a:rPr sz="850" spc="37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850" spc="-10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more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desirable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shorter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paybacks</a:t>
            </a:r>
            <a:endParaRPr sz="110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325"/>
              </a:spcBef>
            </a:pPr>
            <a:r>
              <a:rPr sz="850" spc="6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Emphasizes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cash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flows,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key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factor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business</a:t>
            </a:r>
            <a:endParaRPr sz="110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1100"/>
              </a:spcBef>
              <a:buClr>
                <a:srgbClr val="CCCCFF"/>
              </a:buClr>
              <a:buSzPct val="74074"/>
              <a:buChar char="•"/>
              <a:tabLst>
                <a:tab pos="182245" algn="l"/>
              </a:tabLst>
            </a:pP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Limitations</a:t>
            </a:r>
            <a:r>
              <a:rPr sz="1350" spc="1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1350" spc="1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350" spc="1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Simple</a:t>
            </a:r>
            <a:r>
              <a:rPr sz="13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Payback</a:t>
            </a:r>
            <a:r>
              <a:rPr sz="1350" spc="1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Period</a:t>
            </a:r>
            <a:r>
              <a:rPr sz="13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00CC"/>
                </a:solidFill>
                <a:latin typeface="Arial"/>
                <a:cs typeface="Arial"/>
              </a:rPr>
              <a:t>Method:</a:t>
            </a:r>
            <a:endParaRPr sz="135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340"/>
              </a:spcBef>
            </a:pPr>
            <a:r>
              <a:rPr sz="850" spc="65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1100" spc="65" dirty="0">
                <a:latin typeface="Arial"/>
                <a:cs typeface="Arial"/>
              </a:rPr>
              <a:t>Ignores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value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money.</a:t>
            </a:r>
            <a:endParaRPr sz="110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340"/>
              </a:spcBef>
            </a:pPr>
            <a:r>
              <a:rPr sz="850" spc="8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1100" spc="80" dirty="0">
                <a:latin typeface="Arial"/>
                <a:cs typeface="Arial"/>
              </a:rPr>
              <a:t>Assumes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cash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inflows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investment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period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endParaRPr sz="1100">
              <a:latin typeface="Arial"/>
              <a:cs typeface="Arial"/>
            </a:endParaRPr>
          </a:p>
          <a:p>
            <a:pPr marL="239395">
              <a:lnSpc>
                <a:spcPts val="1300"/>
              </a:lnSpc>
              <a:spcBef>
                <a:spcPts val="320"/>
              </a:spcBef>
            </a:pPr>
            <a:r>
              <a:rPr sz="850" spc="10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1100" spc="100" dirty="0">
                <a:latin typeface="Arial"/>
                <a:cs typeface="Arial"/>
              </a:rPr>
              <a:t>Does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consider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profitability.</a:t>
            </a:r>
            <a:endParaRPr sz="1100">
              <a:latin typeface="Arial"/>
              <a:cs typeface="Arial"/>
            </a:endParaRPr>
          </a:p>
          <a:p>
            <a:pPr marL="2671445">
              <a:lnSpc>
                <a:spcPts val="880"/>
              </a:lnSpc>
            </a:pP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Gray</a:t>
            </a:r>
            <a:r>
              <a:rPr sz="750" i="1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750" i="1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Larson,</a:t>
            </a:r>
            <a:r>
              <a:rPr sz="750" i="1" spc="2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10" dirty="0">
                <a:solidFill>
                  <a:srgbClr val="0000CC"/>
                </a:solidFill>
                <a:latin typeface="Arial"/>
                <a:cs typeface="Arial"/>
              </a:rPr>
              <a:t>2011)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5965" y="6420739"/>
            <a:ext cx="4168775" cy="136144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515"/>
              </a:spcBef>
              <a:buClr>
                <a:srgbClr val="CCCCFF"/>
              </a:buClr>
              <a:buSzPct val="74074"/>
              <a:buChar char="•"/>
              <a:tabLst>
                <a:tab pos="182245" algn="l"/>
              </a:tabLst>
            </a:pP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350" spc="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Net</a:t>
            </a:r>
            <a:r>
              <a:rPr sz="1350" spc="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Present</a:t>
            </a:r>
            <a:r>
              <a:rPr sz="1350" spc="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Value</a:t>
            </a:r>
            <a:r>
              <a:rPr sz="1350" spc="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(NPV)</a:t>
            </a:r>
            <a:r>
              <a:rPr sz="1350" spc="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00CC"/>
                </a:solidFill>
                <a:latin typeface="Arial"/>
                <a:cs typeface="Arial"/>
              </a:rPr>
              <a:t>Model</a:t>
            </a:r>
            <a:endParaRPr sz="1350">
              <a:latin typeface="Arial"/>
              <a:cs typeface="Arial"/>
            </a:endParaRPr>
          </a:p>
          <a:p>
            <a:pPr marL="382905" marR="5080" indent="-144145">
              <a:lnSpc>
                <a:spcPct val="104099"/>
              </a:lnSpc>
              <a:spcBef>
                <a:spcPts val="284"/>
              </a:spcBef>
            </a:pPr>
            <a:r>
              <a:rPr sz="850" spc="37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850" spc="-11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Uses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management’s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minimum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desired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rate-of-</a:t>
            </a:r>
            <a:r>
              <a:rPr sz="1100" spc="-10" dirty="0">
                <a:latin typeface="Arial"/>
                <a:cs typeface="Arial"/>
              </a:rPr>
              <a:t>return </a:t>
            </a:r>
            <a:r>
              <a:rPr sz="1100" dirty="0">
                <a:latin typeface="Arial"/>
                <a:cs typeface="Arial"/>
              </a:rPr>
              <a:t>(discount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rate)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compute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present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value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net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cash </a:t>
            </a:r>
            <a:r>
              <a:rPr sz="1100" spc="-10" dirty="0">
                <a:latin typeface="Arial"/>
                <a:cs typeface="Arial"/>
              </a:rPr>
              <a:t>inflows.</a:t>
            </a:r>
            <a:endParaRPr sz="1100">
              <a:latin typeface="Arial"/>
              <a:cs typeface="Arial"/>
            </a:endParaRPr>
          </a:p>
          <a:p>
            <a:pPr marL="582295" lvl="1" indent="-113664">
              <a:lnSpc>
                <a:spcPct val="100000"/>
              </a:lnSpc>
              <a:spcBef>
                <a:spcPts val="300"/>
              </a:spcBef>
              <a:buClr>
                <a:srgbClr val="CCCCFF"/>
              </a:buClr>
              <a:buSzPct val="73684"/>
              <a:buChar char="•"/>
              <a:tabLst>
                <a:tab pos="582295" algn="l"/>
              </a:tabLst>
            </a:pPr>
            <a:r>
              <a:rPr sz="950" dirty="0">
                <a:latin typeface="Arial"/>
                <a:cs typeface="Arial"/>
              </a:rPr>
              <a:t>Positive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NPV: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project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meets</a:t>
            </a:r>
            <a:r>
              <a:rPr sz="950" spc="1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minimum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desired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rate</a:t>
            </a:r>
            <a:endParaRPr sz="950">
              <a:latin typeface="Arial"/>
              <a:cs typeface="Arial"/>
            </a:endParaRPr>
          </a:p>
          <a:p>
            <a:pPr marL="581660">
              <a:lnSpc>
                <a:spcPts val="1075"/>
              </a:lnSpc>
              <a:spcBef>
                <a:spcPts val="480"/>
              </a:spcBef>
            </a:pPr>
            <a:r>
              <a:rPr sz="950" dirty="0">
                <a:latin typeface="Arial"/>
                <a:cs typeface="Arial"/>
              </a:rPr>
              <a:t>of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return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and</a:t>
            </a:r>
            <a:r>
              <a:rPr sz="950" spc="7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is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eligible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for</a:t>
            </a:r>
            <a:r>
              <a:rPr sz="950" spc="7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further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consideration.</a:t>
            </a:r>
            <a:endParaRPr sz="950">
              <a:latin typeface="Arial"/>
              <a:cs typeface="Arial"/>
            </a:endParaRPr>
          </a:p>
          <a:p>
            <a:pPr marL="582295" lvl="1" indent="-113664">
              <a:lnSpc>
                <a:spcPts val="1075"/>
              </a:lnSpc>
              <a:buClr>
                <a:srgbClr val="CCCCFF"/>
              </a:buClr>
              <a:buSzPct val="73684"/>
              <a:buChar char="•"/>
              <a:tabLst>
                <a:tab pos="582295" algn="l"/>
              </a:tabLst>
            </a:pPr>
            <a:r>
              <a:rPr sz="950" dirty="0">
                <a:latin typeface="Arial"/>
                <a:cs typeface="Arial"/>
              </a:rPr>
              <a:t>Negative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NPV: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project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is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rejected.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7955" y="5961672"/>
            <a:ext cx="379412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Discounted</a:t>
            </a:r>
            <a:r>
              <a:rPr sz="1800" spc="48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Cash-flow/NPV</a:t>
            </a:r>
            <a:r>
              <a:rPr sz="1800" spc="5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9318" y="8555521"/>
            <a:ext cx="3356610" cy="4800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69439">
              <a:lnSpc>
                <a:spcPct val="100000"/>
              </a:lnSpc>
              <a:spcBef>
                <a:spcPts val="125"/>
              </a:spcBef>
            </a:pP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Gray</a:t>
            </a:r>
            <a:r>
              <a:rPr sz="750" i="1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750" i="1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Larson,</a:t>
            </a:r>
            <a:r>
              <a:rPr sz="750" i="1" spc="2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20" dirty="0">
                <a:solidFill>
                  <a:srgbClr val="0000CC"/>
                </a:solidFill>
                <a:latin typeface="Arial"/>
                <a:cs typeface="Arial"/>
              </a:rPr>
              <a:t>2011)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50" spc="-10" dirty="0">
                <a:solidFill>
                  <a:srgbClr val="6666FF"/>
                </a:solidFill>
                <a:latin typeface="Arial"/>
                <a:cs typeface="Arial"/>
              </a:rPr>
              <a:t>https://</a:t>
            </a:r>
            <a:r>
              <a:rPr sz="850" spc="-10" dirty="0">
                <a:solidFill>
                  <a:srgbClr val="6666FF"/>
                </a:solidFill>
                <a:latin typeface="Arial"/>
                <a:cs typeface="Arial"/>
                <a:hlinkClick r:id="rId5"/>
              </a:rPr>
              <a:t>www.youtube.com/watch?v=qAhV3xG0i8s</a:t>
            </a:r>
            <a:endParaRPr sz="85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9802" y="5753892"/>
            <a:ext cx="4551334" cy="341558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5951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23/24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-3"/>
            <a:ext cx="7395209" cy="10689590"/>
            <a:chOff x="0" y="-3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-3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0602" y="1611760"/>
              <a:ext cx="576224" cy="5762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9818" y="1611760"/>
              <a:ext cx="576224" cy="5762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5920" y="1620112"/>
              <a:ext cx="559524" cy="5595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1618" y="1620112"/>
              <a:ext cx="559524" cy="5595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4503" y="1620112"/>
              <a:ext cx="559524" cy="5595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95965" y="1819529"/>
            <a:ext cx="4038600" cy="2122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Internal</a:t>
            </a:r>
            <a:r>
              <a:rPr sz="1800" spc="1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Rate</a:t>
            </a:r>
            <a:r>
              <a:rPr sz="1800" spc="1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1800" spc="20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Return</a:t>
            </a:r>
            <a:r>
              <a:rPr sz="1800" spc="1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(IRR)</a:t>
            </a:r>
            <a:r>
              <a:rPr sz="1800" spc="20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  <a:p>
            <a:pPr marL="181610" marR="176530" indent="-169545">
              <a:lnSpc>
                <a:spcPct val="103099"/>
              </a:lnSpc>
              <a:spcBef>
                <a:spcPts val="1650"/>
              </a:spcBef>
              <a:buClr>
                <a:srgbClr val="CCCCFF"/>
              </a:buClr>
              <a:buSzPct val="74074"/>
              <a:buChar char="•"/>
              <a:tabLst>
                <a:tab pos="182880" algn="l"/>
              </a:tabLst>
            </a:pPr>
            <a:r>
              <a:rPr sz="1350" dirty="0">
                <a:latin typeface="Arial"/>
                <a:cs typeface="Arial"/>
              </a:rPr>
              <a:t>The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rate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interest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(discount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rate)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at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which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the 	</a:t>
            </a:r>
            <a:r>
              <a:rPr sz="1350" dirty="0">
                <a:latin typeface="Arial"/>
                <a:cs typeface="Arial"/>
              </a:rPr>
              <a:t>benefits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and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costs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are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equal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(break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even)</a:t>
            </a:r>
            <a:endParaRPr sz="1350">
              <a:latin typeface="Arial"/>
              <a:cs typeface="Arial"/>
            </a:endParaRPr>
          </a:p>
          <a:p>
            <a:pPr marL="181610" marR="8255" indent="-169545">
              <a:lnSpc>
                <a:spcPct val="103099"/>
              </a:lnSpc>
              <a:spcBef>
                <a:spcPts val="1065"/>
              </a:spcBef>
              <a:buClr>
                <a:srgbClr val="CCCCFF"/>
              </a:buClr>
              <a:buSzPct val="74074"/>
              <a:buChar char="•"/>
              <a:tabLst>
                <a:tab pos="182880" algn="l"/>
              </a:tabLst>
            </a:pPr>
            <a:r>
              <a:rPr sz="1350" dirty="0">
                <a:latin typeface="Arial"/>
                <a:cs typeface="Arial"/>
              </a:rPr>
              <a:t>Can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be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applied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both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Benefit/Cost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ratio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and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the 	</a:t>
            </a:r>
            <a:r>
              <a:rPr sz="1350" dirty="0">
                <a:latin typeface="Arial"/>
                <a:cs typeface="Arial"/>
              </a:rPr>
              <a:t>Benefits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–</a:t>
            </a:r>
            <a:r>
              <a:rPr sz="1350" spc="1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Costs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Methods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(e.g.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PW)</a:t>
            </a:r>
            <a:endParaRPr sz="1350">
              <a:latin typeface="Arial"/>
              <a:cs typeface="Arial"/>
            </a:endParaRPr>
          </a:p>
          <a:p>
            <a:pPr marL="181610" marR="5080" indent="-169545">
              <a:lnSpc>
                <a:spcPct val="136400"/>
              </a:lnSpc>
              <a:spcBef>
                <a:spcPts val="509"/>
              </a:spcBef>
              <a:buClr>
                <a:srgbClr val="CCCCFF"/>
              </a:buClr>
              <a:buSzPct val="74074"/>
              <a:buChar char="•"/>
              <a:tabLst>
                <a:tab pos="182880" algn="l"/>
              </a:tabLst>
            </a:pPr>
            <a:r>
              <a:rPr sz="1350" dirty="0">
                <a:latin typeface="Arial"/>
                <a:cs typeface="Arial"/>
              </a:rPr>
              <a:t>May</a:t>
            </a:r>
            <a:r>
              <a:rPr sz="1350" spc="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need</a:t>
            </a:r>
            <a:r>
              <a:rPr sz="1350" spc="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use</a:t>
            </a:r>
            <a:r>
              <a:rPr sz="1350" spc="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trial</a:t>
            </a:r>
            <a:r>
              <a:rPr sz="1350" spc="65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and 	</a:t>
            </a:r>
            <a:r>
              <a:rPr sz="1350" dirty="0">
                <a:latin typeface="Arial"/>
                <a:cs typeface="Arial"/>
              </a:rPr>
              <a:t>error/interpolation/extrapolation,</a:t>
            </a:r>
            <a:r>
              <a:rPr sz="1350" spc="2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if</a:t>
            </a:r>
            <a:r>
              <a:rPr sz="1350" spc="25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manual</a:t>
            </a:r>
            <a:r>
              <a:rPr sz="1350" spc="254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solved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1138" y="4197921"/>
            <a:ext cx="256476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10" dirty="0">
                <a:solidFill>
                  <a:srgbClr val="6666FF"/>
                </a:solidFill>
                <a:latin typeface="Arial"/>
                <a:cs typeface="Arial"/>
              </a:rPr>
              <a:t>https://</a:t>
            </a:r>
            <a:r>
              <a:rPr sz="850" spc="-10" dirty="0">
                <a:solidFill>
                  <a:srgbClr val="6666FF"/>
                </a:solidFill>
                <a:latin typeface="Arial"/>
                <a:cs typeface="Arial"/>
                <a:hlinkClick r:id="rId8"/>
              </a:rPr>
              <a:t>www.youtube.com/watch?v=i8BTMqZgqbQ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59802" y="1469791"/>
            <a:ext cx="4559935" cy="7700009"/>
            <a:chOff x="1259802" y="1469791"/>
            <a:chExt cx="4559935" cy="7700009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9802" y="1469791"/>
              <a:ext cx="4551334" cy="34155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9802" y="5753892"/>
              <a:ext cx="4559685" cy="34155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662986" y="5998416"/>
            <a:ext cx="376237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r>
              <a:rPr sz="1800" spc="2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Portfolio</a:t>
            </a:r>
            <a:r>
              <a:rPr sz="1800" spc="25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Matrix</a:t>
            </a:r>
            <a:r>
              <a:rPr sz="1800" spc="2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Dimensions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6114" y="6464403"/>
            <a:ext cx="2420620" cy="239204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880" indent="-170180">
              <a:lnSpc>
                <a:spcPct val="100000"/>
              </a:lnSpc>
              <a:spcBef>
                <a:spcPts val="459"/>
              </a:spcBef>
              <a:buClr>
                <a:srgbClr val="CCCCFF"/>
              </a:buClr>
              <a:buSzPct val="73913"/>
              <a:buChar char="•"/>
              <a:tabLst>
                <a:tab pos="182880" algn="l"/>
              </a:tabLst>
            </a:pPr>
            <a:r>
              <a:rPr sz="1150" dirty="0">
                <a:latin typeface="Arial"/>
                <a:cs typeface="Arial"/>
              </a:rPr>
              <a:t>Bread-and-butter</a:t>
            </a:r>
            <a:r>
              <a:rPr sz="1150" spc="24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Projects</a:t>
            </a:r>
            <a:endParaRPr sz="1150">
              <a:latin typeface="Arial"/>
              <a:cs typeface="Arial"/>
            </a:endParaRPr>
          </a:p>
          <a:p>
            <a:pPr marL="381635" marR="81280" indent="-142240">
              <a:lnSpc>
                <a:spcPct val="103800"/>
              </a:lnSpc>
              <a:spcBef>
                <a:spcPts val="265"/>
              </a:spcBef>
            </a:pPr>
            <a:r>
              <a:rPr sz="700" spc="34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700" spc="13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Involve</a:t>
            </a:r>
            <a:r>
              <a:rPr sz="950" spc="1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evolutionary</a:t>
            </a:r>
            <a:r>
              <a:rPr sz="950" spc="15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improvements </a:t>
            </a:r>
            <a:r>
              <a:rPr sz="950" dirty="0">
                <a:latin typeface="Arial"/>
                <a:cs typeface="Arial"/>
              </a:rPr>
              <a:t>to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current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products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and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services.</a:t>
            </a:r>
            <a:endParaRPr sz="95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340"/>
              </a:spcBef>
              <a:buClr>
                <a:srgbClr val="CCCCFF"/>
              </a:buClr>
              <a:buSzPct val="73913"/>
              <a:buChar char="•"/>
              <a:tabLst>
                <a:tab pos="182880" algn="l"/>
              </a:tabLst>
            </a:pPr>
            <a:r>
              <a:rPr sz="1150" spc="-10" dirty="0">
                <a:latin typeface="Arial"/>
                <a:cs typeface="Arial"/>
              </a:rPr>
              <a:t>Pearls</a:t>
            </a:r>
            <a:endParaRPr sz="115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309"/>
              </a:spcBef>
            </a:pPr>
            <a:r>
              <a:rPr sz="700" spc="34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700" spc="14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Represent</a:t>
            </a:r>
            <a:r>
              <a:rPr sz="950" spc="16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revolutionary</a:t>
            </a:r>
            <a:r>
              <a:rPr sz="950" spc="17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commercial</a:t>
            </a:r>
            <a:endParaRPr sz="950">
              <a:latin typeface="Arial"/>
              <a:cs typeface="Arial"/>
            </a:endParaRPr>
          </a:p>
          <a:p>
            <a:pPr marL="381635" marR="14604">
              <a:lnSpc>
                <a:spcPct val="66900"/>
              </a:lnSpc>
              <a:spcBef>
                <a:spcPts val="855"/>
              </a:spcBef>
            </a:pPr>
            <a:r>
              <a:rPr sz="950" dirty="0">
                <a:latin typeface="Arial"/>
                <a:cs typeface="Arial"/>
              </a:rPr>
              <a:t>opportunities</a:t>
            </a:r>
            <a:r>
              <a:rPr sz="950" spc="16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using</a:t>
            </a:r>
            <a:r>
              <a:rPr sz="950" spc="15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proven</a:t>
            </a:r>
            <a:r>
              <a:rPr sz="950" spc="15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technical advances.</a:t>
            </a:r>
            <a:endParaRPr sz="95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340"/>
              </a:spcBef>
              <a:buClr>
                <a:srgbClr val="CCCCFF"/>
              </a:buClr>
              <a:buSzPct val="73913"/>
              <a:buChar char="•"/>
              <a:tabLst>
                <a:tab pos="182880" algn="l"/>
              </a:tabLst>
            </a:pPr>
            <a:r>
              <a:rPr sz="1150" spc="-10" dirty="0">
                <a:latin typeface="Arial"/>
                <a:cs typeface="Arial"/>
              </a:rPr>
              <a:t>Oysters</a:t>
            </a:r>
            <a:endParaRPr sz="1150">
              <a:latin typeface="Arial"/>
              <a:cs typeface="Arial"/>
            </a:endParaRPr>
          </a:p>
          <a:p>
            <a:pPr marL="381635" marR="11430" indent="-142240">
              <a:lnSpc>
                <a:spcPct val="103800"/>
              </a:lnSpc>
              <a:spcBef>
                <a:spcPts val="265"/>
              </a:spcBef>
            </a:pPr>
            <a:r>
              <a:rPr sz="700" spc="34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700" spc="13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Involve</a:t>
            </a:r>
            <a:r>
              <a:rPr sz="950" spc="15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technological</a:t>
            </a:r>
            <a:r>
              <a:rPr sz="950" spc="15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breakthroughs </a:t>
            </a:r>
            <a:r>
              <a:rPr sz="950" dirty="0">
                <a:latin typeface="Arial"/>
                <a:cs typeface="Arial"/>
              </a:rPr>
              <a:t>with</a:t>
            </a:r>
            <a:r>
              <a:rPr sz="950" spc="12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high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commercial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payoffs.</a:t>
            </a:r>
            <a:endParaRPr sz="95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345"/>
              </a:spcBef>
              <a:buClr>
                <a:srgbClr val="CCCCFF"/>
              </a:buClr>
              <a:buSzPct val="73913"/>
              <a:buChar char="•"/>
              <a:tabLst>
                <a:tab pos="182880" algn="l"/>
              </a:tabLst>
            </a:pPr>
            <a:r>
              <a:rPr sz="1150" dirty="0">
                <a:latin typeface="Arial"/>
                <a:cs typeface="Arial"/>
              </a:rPr>
              <a:t>White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Elephants</a:t>
            </a:r>
            <a:endParaRPr sz="1150">
              <a:latin typeface="Arial"/>
              <a:cs typeface="Arial"/>
            </a:endParaRPr>
          </a:p>
          <a:p>
            <a:pPr marL="381635" marR="428625" indent="-142240">
              <a:lnSpc>
                <a:spcPct val="103800"/>
              </a:lnSpc>
              <a:spcBef>
                <a:spcPts val="260"/>
              </a:spcBef>
            </a:pPr>
            <a:r>
              <a:rPr sz="700" spc="34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700" spc="10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Showed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promise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at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one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time </a:t>
            </a:r>
            <a:r>
              <a:rPr sz="950" dirty="0">
                <a:latin typeface="Arial"/>
                <a:cs typeface="Arial"/>
              </a:rPr>
              <a:t>but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are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no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longer</a:t>
            </a:r>
            <a:r>
              <a:rPr sz="950" spc="15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viable.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5391785" cy="11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395" y="10367565"/>
            <a:ext cx="43986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8662" y="10367565"/>
            <a:ext cx="3187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DejaVu Sans"/>
                <a:cs typeface="DejaVu Sans"/>
              </a:rPr>
              <a:t>24/24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-6"/>
            <a:ext cx="7395209" cy="9911080"/>
            <a:chOff x="0" y="-6"/>
            <a:chExt cx="7395209" cy="9911080"/>
          </a:xfrm>
        </p:grpSpPr>
        <p:sp>
          <p:nvSpPr>
            <p:cNvPr id="6" name="object 6"/>
            <p:cNvSpPr/>
            <p:nvPr/>
          </p:nvSpPr>
          <p:spPr>
            <a:xfrm>
              <a:off x="0" y="9901263"/>
              <a:ext cx="7395209" cy="9525"/>
            </a:xfrm>
            <a:custGeom>
              <a:avLst/>
              <a:gdLst/>
              <a:ahLst/>
              <a:cxnLst/>
              <a:rect l="l" t="t" r="r" b="b"/>
              <a:pathLst>
                <a:path w="7395209" h="9525">
                  <a:moveTo>
                    <a:pt x="0" y="9493"/>
                  </a:moveTo>
                  <a:lnTo>
                    <a:pt x="0" y="0"/>
                  </a:lnTo>
                  <a:lnTo>
                    <a:pt x="7395114" y="0"/>
                  </a:lnTo>
                  <a:lnTo>
                    <a:pt x="7395114" y="9493"/>
                  </a:lnTo>
                  <a:lnTo>
                    <a:pt x="0" y="9493"/>
                  </a:lnTo>
                  <a:close/>
                </a:path>
              </a:pathLst>
            </a:custGeom>
            <a:solidFill>
              <a:srgbClr val="8FA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-6"/>
              <a:ext cx="7395209" cy="9901555"/>
            </a:xfrm>
            <a:custGeom>
              <a:avLst/>
              <a:gdLst/>
              <a:ahLst/>
              <a:cxnLst/>
              <a:rect l="l" t="t" r="r" b="b"/>
              <a:pathLst>
                <a:path w="7395209" h="9901555">
                  <a:moveTo>
                    <a:pt x="7395118" y="9901279"/>
                  </a:moveTo>
                  <a:lnTo>
                    <a:pt x="0" y="9901279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99012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815"/>
              <a:ext cx="4551334" cy="34155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922"/>
              <a:ext cx="4559685" cy="341558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304350" y="1814542"/>
            <a:ext cx="244475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r>
              <a:rPr sz="1800" spc="2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Portfolio</a:t>
            </a:r>
            <a:r>
              <a:rPr sz="1800" spc="2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Matrix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8724" y="6070260"/>
            <a:ext cx="4255135" cy="2673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785" algn="ctr">
              <a:lnSpc>
                <a:spcPct val="100000"/>
              </a:lnSpc>
              <a:spcBef>
                <a:spcPts val="125"/>
              </a:spcBef>
            </a:pPr>
            <a:r>
              <a:rPr sz="1800" spc="40" dirty="0">
                <a:solidFill>
                  <a:srgbClr val="0000CC"/>
                </a:solidFill>
                <a:latin typeface="Arial"/>
                <a:cs typeface="Arial"/>
              </a:rPr>
              <a:t>Summary…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"/>
              <a:cs typeface="Arial"/>
            </a:endParaRPr>
          </a:p>
          <a:p>
            <a:pPr marL="209550" indent="-171450">
              <a:lnSpc>
                <a:spcPct val="100000"/>
              </a:lnSpc>
              <a:spcBef>
                <a:spcPts val="5"/>
              </a:spcBef>
              <a:buClr>
                <a:srgbClr val="CCCCFF"/>
              </a:buClr>
              <a:buSzPct val="74074"/>
              <a:buChar char="•"/>
              <a:tabLst>
                <a:tab pos="209550" algn="l"/>
              </a:tabLst>
            </a:pPr>
            <a:r>
              <a:rPr sz="1350" dirty="0">
                <a:latin typeface="Arial"/>
                <a:cs typeface="Arial"/>
              </a:rPr>
              <a:t>Early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decisions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have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big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impact</a:t>
            </a:r>
            <a:endParaRPr sz="1350">
              <a:latin typeface="Arial"/>
              <a:cs typeface="Arial"/>
            </a:endParaRPr>
          </a:p>
          <a:p>
            <a:pPr marL="209550" indent="-171450">
              <a:lnSpc>
                <a:spcPct val="100000"/>
              </a:lnSpc>
              <a:spcBef>
                <a:spcPts val="1115"/>
              </a:spcBef>
              <a:buClr>
                <a:srgbClr val="CCCCFF"/>
              </a:buClr>
              <a:buSzPct val="74074"/>
              <a:buChar char="•"/>
              <a:tabLst>
                <a:tab pos="209550" algn="l"/>
              </a:tabLst>
            </a:pPr>
            <a:r>
              <a:rPr sz="1350" dirty="0">
                <a:latin typeface="Arial"/>
                <a:cs typeface="Arial"/>
              </a:rPr>
              <a:t>Good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decisions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can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cost</a:t>
            </a:r>
            <a:r>
              <a:rPr sz="1350" spc="8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time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and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money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make</a:t>
            </a:r>
            <a:endParaRPr sz="13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1000" spc="640" dirty="0">
                <a:solidFill>
                  <a:srgbClr val="CCCCFF"/>
                </a:solidFill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  <a:p>
            <a:pPr marL="209550" marR="175895">
              <a:lnSpc>
                <a:spcPct val="103899"/>
              </a:lnSpc>
              <a:spcBef>
                <a:spcPts val="70"/>
              </a:spcBef>
              <a:tabLst>
                <a:tab pos="565785" algn="l"/>
              </a:tabLst>
            </a:pPr>
            <a:r>
              <a:rPr sz="1350" spc="-580" dirty="0">
                <a:latin typeface="Arial"/>
                <a:cs typeface="Arial"/>
              </a:rPr>
              <a:t>d</a:t>
            </a:r>
            <a:r>
              <a:rPr sz="2025" spc="232" baseline="18518" dirty="0">
                <a:latin typeface="Arial"/>
                <a:cs typeface="Arial"/>
              </a:rPr>
              <a:t>T</a:t>
            </a:r>
            <a:r>
              <a:rPr sz="2025" spc="247" baseline="18518" dirty="0">
                <a:latin typeface="Arial"/>
                <a:cs typeface="Arial"/>
              </a:rPr>
              <a:t>h</a:t>
            </a:r>
            <a:r>
              <a:rPr sz="2025" spc="150" baseline="18518" dirty="0">
                <a:latin typeface="Arial"/>
                <a:cs typeface="Arial"/>
              </a:rPr>
              <a:t>e</a:t>
            </a:r>
            <a:r>
              <a:rPr sz="1350" spc="-1325" dirty="0">
                <a:latin typeface="Arial"/>
                <a:cs typeface="Arial"/>
              </a:rPr>
              <a:t>ep</a:t>
            </a:r>
            <a:r>
              <a:rPr sz="1350" spc="175" dirty="0">
                <a:latin typeface="Arial"/>
                <a:cs typeface="Arial"/>
              </a:rPr>
              <a:t>e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2025" spc="-682" baseline="18518" dirty="0">
                <a:latin typeface="Arial"/>
                <a:cs typeface="Arial"/>
              </a:rPr>
              <a:t>a</a:t>
            </a:r>
            <a:r>
              <a:rPr sz="1350" spc="-285" dirty="0">
                <a:latin typeface="Arial"/>
                <a:cs typeface="Arial"/>
              </a:rPr>
              <a:t>n</a:t>
            </a:r>
            <a:r>
              <a:rPr sz="2025" spc="-682" baseline="18518" dirty="0">
                <a:latin typeface="Arial"/>
                <a:cs typeface="Arial"/>
              </a:rPr>
              <a:t>p</a:t>
            </a:r>
            <a:r>
              <a:rPr sz="1350" spc="-285" dirty="0">
                <a:latin typeface="Arial"/>
                <a:cs typeface="Arial"/>
              </a:rPr>
              <a:t>d</a:t>
            </a:r>
            <a:r>
              <a:rPr sz="2025" spc="-682" baseline="18518" dirty="0">
                <a:latin typeface="Arial"/>
                <a:cs typeface="Arial"/>
              </a:rPr>
              <a:t>p</a:t>
            </a:r>
            <a:r>
              <a:rPr sz="1350" spc="-215" dirty="0">
                <a:latin typeface="Arial"/>
                <a:cs typeface="Arial"/>
              </a:rPr>
              <a:t>s</a:t>
            </a:r>
            <a:r>
              <a:rPr sz="2025" spc="7" baseline="18518" dirty="0">
                <a:latin typeface="Arial"/>
                <a:cs typeface="Arial"/>
              </a:rPr>
              <a:t>r</a:t>
            </a:r>
            <a:r>
              <a:rPr sz="2025" spc="-869" baseline="18518" dirty="0">
                <a:latin typeface="Arial"/>
                <a:cs typeface="Arial"/>
              </a:rPr>
              <a:t>o</a:t>
            </a:r>
            <a:r>
              <a:rPr sz="1350" spc="-160" dirty="0">
                <a:latin typeface="Arial"/>
                <a:cs typeface="Arial"/>
              </a:rPr>
              <a:t>o</a:t>
            </a:r>
            <a:r>
              <a:rPr sz="2025" spc="-869" baseline="18518" dirty="0">
                <a:latin typeface="Arial"/>
                <a:cs typeface="Arial"/>
              </a:rPr>
              <a:t>p</a:t>
            </a:r>
            <a:r>
              <a:rPr sz="1350" spc="-160" dirty="0">
                <a:latin typeface="Arial"/>
                <a:cs typeface="Arial"/>
              </a:rPr>
              <a:t>n</a:t>
            </a:r>
            <a:r>
              <a:rPr sz="2025" spc="7" baseline="18518" dirty="0">
                <a:latin typeface="Arial"/>
                <a:cs typeface="Arial"/>
              </a:rPr>
              <a:t>r</a:t>
            </a:r>
            <a:r>
              <a:rPr sz="2025" spc="-284" baseline="18518" dirty="0">
                <a:latin typeface="Arial"/>
                <a:cs typeface="Arial"/>
              </a:rPr>
              <a:t>i</a:t>
            </a:r>
            <a:r>
              <a:rPr sz="1350" spc="-480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2025" spc="-390" baseline="18518" dirty="0">
                <a:latin typeface="Arial"/>
                <a:cs typeface="Arial"/>
              </a:rPr>
              <a:t>a</a:t>
            </a:r>
            <a:r>
              <a:rPr sz="1350" spc="-480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025" baseline="18518" dirty="0">
                <a:latin typeface="Arial"/>
                <a:cs typeface="Arial"/>
              </a:rPr>
              <a:t>t</a:t>
            </a:r>
            <a:r>
              <a:rPr sz="2025" spc="-937" baseline="18518" dirty="0"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1350" spc="-10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025" spc="-509" baseline="18518" dirty="0">
                <a:latin typeface="Arial"/>
                <a:cs typeface="Arial"/>
              </a:rPr>
              <a:t>a</a:t>
            </a:r>
            <a:r>
              <a:rPr sz="1350" spc="-400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025" spc="-1072" baseline="18518" dirty="0">
                <a:latin typeface="Arial"/>
                <a:cs typeface="Arial"/>
              </a:rPr>
              <a:t>m</a:t>
            </a:r>
            <a:r>
              <a:rPr sz="1350" spc="15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1350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25" spc="-1035" baseline="18518" dirty="0">
                <a:latin typeface="Arial"/>
                <a:cs typeface="Arial"/>
              </a:rPr>
              <a:t>o</a:t>
            </a:r>
            <a:r>
              <a:rPr sz="1350" spc="-265" dirty="0">
                <a:solidFill>
                  <a:srgbClr val="0000CC"/>
                </a:solidFill>
                <a:latin typeface="Arial"/>
                <a:cs typeface="Arial"/>
              </a:rPr>
              <a:t>w</a:t>
            </a:r>
            <a:r>
              <a:rPr sz="2025" spc="-712" baseline="18518" dirty="0">
                <a:latin typeface="Arial"/>
                <a:cs typeface="Arial"/>
              </a:rPr>
              <a:t>u</a:t>
            </a:r>
            <a:r>
              <a:rPr sz="1350" spc="1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1350" spc="-700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025" spc="15" baseline="18518" dirty="0">
                <a:latin typeface="Arial"/>
                <a:cs typeface="Arial"/>
              </a:rPr>
              <a:t>n</a:t>
            </a:r>
            <a:r>
              <a:rPr sz="2025" spc="-600" baseline="18518" dirty="0">
                <a:latin typeface="Arial"/>
                <a:cs typeface="Arial"/>
              </a:rPr>
              <a:t>t</a:t>
            </a:r>
            <a:r>
              <a:rPr sz="1350" spc="10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1350" spc="-690" dirty="0">
                <a:solidFill>
                  <a:srgbClr val="0000CC"/>
                </a:solidFill>
                <a:latin typeface="Arial"/>
                <a:cs typeface="Arial"/>
              </a:rPr>
              <a:t>g</a:t>
            </a:r>
            <a:r>
              <a:rPr sz="2025" spc="15" baseline="18518" dirty="0">
                <a:latin typeface="Arial"/>
                <a:cs typeface="Arial"/>
              </a:rPr>
              <a:t>o</a:t>
            </a:r>
            <a:r>
              <a:rPr sz="2025" spc="-30" baseline="18518" dirty="0">
                <a:latin typeface="Arial"/>
                <a:cs typeface="Arial"/>
              </a:rPr>
              <a:t>f</a:t>
            </a:r>
            <a:r>
              <a:rPr sz="1350" spc="-320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2025" spc="-157" baseline="18518" dirty="0">
                <a:latin typeface="Arial"/>
                <a:cs typeface="Arial"/>
              </a:rPr>
              <a:t>“</a:t>
            </a:r>
            <a:r>
              <a:rPr sz="1350" spc="-620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025" spc="-270" baseline="18518" dirty="0">
                <a:latin typeface="Arial"/>
                <a:cs typeface="Arial"/>
              </a:rPr>
              <a:t>F</a:t>
            </a:r>
            <a:r>
              <a:rPr sz="1350" spc="-480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2025" spc="15" baseline="18518" dirty="0">
                <a:latin typeface="Arial"/>
                <a:cs typeface="Arial"/>
              </a:rPr>
              <a:t>r</a:t>
            </a:r>
            <a:r>
              <a:rPr sz="2025" spc="-1035" baseline="18518" dirty="0">
                <a:latin typeface="Arial"/>
                <a:cs typeface="Arial"/>
              </a:rPr>
              <a:t>o</a:t>
            </a:r>
            <a:r>
              <a:rPr sz="1350" spc="10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1350" spc="-254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025" spc="-712" baseline="18518" dirty="0">
                <a:latin typeface="Arial"/>
                <a:cs typeface="Arial"/>
              </a:rPr>
              <a:t>n</a:t>
            </a:r>
            <a:r>
              <a:rPr sz="1350" spc="10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1350" spc="-550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025" spc="30" baseline="18518" dirty="0">
                <a:latin typeface="Arial"/>
                <a:cs typeface="Arial"/>
              </a:rPr>
              <a:t>t</a:t>
            </a:r>
            <a:r>
              <a:rPr sz="2025" spc="-284" baseline="18518" dirty="0">
                <a:latin typeface="Arial"/>
                <a:cs typeface="Arial"/>
              </a:rPr>
              <a:t> </a:t>
            </a:r>
            <a:r>
              <a:rPr sz="1350" spc="-535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025" spc="-517" baseline="18518" dirty="0">
                <a:latin typeface="Arial"/>
                <a:cs typeface="Arial"/>
              </a:rPr>
              <a:t>E</a:t>
            </a:r>
            <a:r>
              <a:rPr sz="1350" spc="-32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025" spc="15" baseline="18518" dirty="0">
                <a:latin typeface="Arial"/>
                <a:cs typeface="Arial"/>
              </a:rPr>
              <a:t>n</a:t>
            </a:r>
            <a:r>
              <a:rPr sz="2025" spc="-1139" baseline="18518" dirty="0">
                <a:latin typeface="Arial"/>
                <a:cs typeface="Arial"/>
              </a:rPr>
              <a:t>d</a:t>
            </a:r>
            <a:r>
              <a:rPr sz="1350" spc="10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1350" spc="-245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025" spc="-952" baseline="18518" dirty="0">
                <a:latin typeface="Arial"/>
                <a:cs typeface="Arial"/>
              </a:rPr>
              <a:t>E</a:t>
            </a:r>
            <a:r>
              <a:rPr sz="1350" spc="-480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2025" spc="7" baseline="18518" dirty="0">
                <a:latin typeface="Arial"/>
                <a:cs typeface="Arial"/>
              </a:rPr>
              <a:t>f</a:t>
            </a:r>
            <a:r>
              <a:rPr sz="2025" spc="-367" baseline="18518" dirty="0">
                <a:latin typeface="Arial"/>
                <a:cs typeface="Arial"/>
              </a:rPr>
              <a:t>f</a:t>
            </a:r>
            <a:r>
              <a:rPr sz="1350" spc="-484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2025" spc="-367" baseline="18518" dirty="0">
                <a:latin typeface="Arial"/>
                <a:cs typeface="Arial"/>
              </a:rPr>
              <a:t>o</a:t>
            </a:r>
            <a:r>
              <a:rPr sz="1350" spc="-484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025" spc="15" baseline="18518" dirty="0">
                <a:latin typeface="Arial"/>
                <a:cs typeface="Arial"/>
              </a:rPr>
              <a:t>r</a:t>
            </a:r>
            <a:r>
              <a:rPr sz="2025" spc="-465" baseline="18518" dirty="0">
                <a:latin typeface="Arial"/>
                <a:cs typeface="Arial"/>
              </a:rPr>
              <a:t>t</a:t>
            </a:r>
            <a:r>
              <a:rPr sz="1350" spc="-114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025" spc="-465" baseline="18518" dirty="0">
                <a:latin typeface="Arial"/>
                <a:cs typeface="Arial"/>
              </a:rPr>
              <a:t>”</a:t>
            </a:r>
            <a:r>
              <a:rPr sz="1350" spc="10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1350" spc="20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1350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15" dirty="0">
                <a:solidFill>
                  <a:srgbClr val="0000CC"/>
                </a:solidFill>
                <a:latin typeface="Arial"/>
                <a:cs typeface="Arial"/>
              </a:rPr>
              <a:t>to cost</a:t>
            </a:r>
            <a:r>
              <a:rPr sz="1350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15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1350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CC"/>
                </a:solidFill>
                <a:latin typeface="Arial"/>
                <a:cs typeface="Arial"/>
              </a:rPr>
              <a:t>getting</a:t>
            </a:r>
            <a:r>
              <a:rPr sz="1350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0000CC"/>
                </a:solidFill>
                <a:latin typeface="Arial"/>
                <a:cs typeface="Arial"/>
              </a:rPr>
              <a:t>more</a:t>
            </a:r>
            <a:r>
              <a:rPr sz="1350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0000CC"/>
                </a:solidFill>
                <a:latin typeface="Arial"/>
                <a:cs typeface="Arial"/>
              </a:rPr>
              <a:t>information</a:t>
            </a:r>
            <a:endParaRPr sz="1350">
              <a:latin typeface="Arial"/>
              <a:cs typeface="Arial"/>
            </a:endParaRPr>
          </a:p>
          <a:p>
            <a:pPr marL="209550" marR="17780" indent="-172085">
              <a:lnSpc>
                <a:spcPct val="103499"/>
              </a:lnSpc>
              <a:spcBef>
                <a:spcPts val="1045"/>
              </a:spcBef>
              <a:buClr>
                <a:srgbClr val="CCCCFF"/>
              </a:buClr>
              <a:buSzPct val="74074"/>
              <a:buChar char="•"/>
              <a:tabLst>
                <a:tab pos="209550" algn="l"/>
              </a:tabLst>
            </a:pPr>
            <a:r>
              <a:rPr sz="1350" dirty="0">
                <a:latin typeface="Arial"/>
                <a:cs typeface="Arial"/>
              </a:rPr>
              <a:t>Tools</a:t>
            </a:r>
            <a:r>
              <a:rPr sz="1350" spc="8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and</a:t>
            </a:r>
            <a:r>
              <a:rPr sz="1350" spc="8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techniques</a:t>
            </a:r>
            <a:r>
              <a:rPr sz="1350" spc="8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are</a:t>
            </a:r>
            <a:r>
              <a:rPr sz="1350" spc="8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there</a:t>
            </a:r>
            <a:r>
              <a:rPr sz="1350" spc="8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8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support</a:t>
            </a:r>
            <a:r>
              <a:rPr sz="1350" spc="8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decision </a:t>
            </a:r>
            <a:r>
              <a:rPr sz="1350" dirty="0">
                <a:latin typeface="Arial"/>
                <a:cs typeface="Arial"/>
              </a:rPr>
              <a:t>making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(only!)…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Excel</a:t>
            </a:r>
            <a:r>
              <a:rPr sz="1350" spc="1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has</a:t>
            </a:r>
            <a:r>
              <a:rPr sz="1350" spc="1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built</a:t>
            </a:r>
            <a:r>
              <a:rPr sz="1350" spc="1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in</a:t>
            </a:r>
            <a:r>
              <a:rPr sz="1350" spc="1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00CC"/>
                </a:solidFill>
                <a:latin typeface="Arial"/>
                <a:cs typeface="Arial"/>
              </a:rPr>
              <a:t>functions/macros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1350" spc="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all</a:t>
            </a:r>
            <a:r>
              <a:rPr sz="1350" spc="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(or</a:t>
            </a:r>
            <a:r>
              <a:rPr sz="1350" spc="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most</a:t>
            </a:r>
            <a:r>
              <a:rPr sz="1350" spc="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1350" spc="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the)</a:t>
            </a:r>
            <a:r>
              <a:rPr sz="1350" spc="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00CC"/>
                </a:solidFill>
                <a:latin typeface="Arial"/>
                <a:cs typeface="Arial"/>
              </a:rPr>
              <a:t>techniques/formulae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6586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3/24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395209" cy="10689590"/>
            <a:chOff x="0" y="0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791"/>
              <a:ext cx="4551334" cy="341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892"/>
              <a:ext cx="4559685" cy="34155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67784" y="1814519"/>
            <a:ext cx="2898775" cy="2819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69340">
              <a:lnSpc>
                <a:spcPts val="2140"/>
              </a:lnSpc>
              <a:spcBef>
                <a:spcPts val="125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Front-end</a:t>
            </a:r>
            <a:r>
              <a:rPr sz="1800" spc="3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Effort?</a:t>
            </a:r>
            <a:endParaRPr sz="1800">
              <a:latin typeface="Arial"/>
              <a:cs typeface="Arial"/>
            </a:endParaRPr>
          </a:p>
          <a:p>
            <a:pPr marL="184150" indent="-171450">
              <a:lnSpc>
                <a:spcPts val="1600"/>
              </a:lnSpc>
              <a:buClr>
                <a:srgbClr val="CCCCFF"/>
              </a:buClr>
              <a:buSzPct val="74074"/>
              <a:buChar char="•"/>
              <a:tabLst>
                <a:tab pos="184150" algn="l"/>
              </a:tabLst>
            </a:pPr>
            <a:r>
              <a:rPr sz="1350" dirty="0">
                <a:latin typeface="Arial"/>
                <a:cs typeface="Arial"/>
              </a:rPr>
              <a:t>Need</a:t>
            </a:r>
            <a:r>
              <a:rPr sz="1350" spc="20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identification</a:t>
            </a:r>
            <a:endParaRPr sz="13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15"/>
              </a:spcBef>
              <a:buClr>
                <a:srgbClr val="CCCCFF"/>
              </a:buClr>
              <a:buSzPct val="74074"/>
              <a:buChar char="•"/>
              <a:tabLst>
                <a:tab pos="184150" algn="l"/>
              </a:tabLst>
            </a:pPr>
            <a:r>
              <a:rPr sz="1350" dirty="0">
                <a:latin typeface="Arial"/>
                <a:cs typeface="Arial"/>
              </a:rPr>
              <a:t>End-product</a:t>
            </a:r>
            <a:r>
              <a:rPr sz="1350" spc="2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concept</a:t>
            </a:r>
            <a:r>
              <a:rPr sz="1350" spc="20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embodiment</a:t>
            </a:r>
            <a:endParaRPr sz="13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05"/>
              </a:spcBef>
              <a:buClr>
                <a:srgbClr val="CCCCFF"/>
              </a:buClr>
              <a:buSzPct val="74074"/>
              <a:buChar char="•"/>
              <a:tabLst>
                <a:tab pos="184150" algn="l"/>
              </a:tabLst>
            </a:pP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r>
              <a:rPr sz="1350" spc="1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evaluation</a:t>
            </a:r>
            <a:r>
              <a:rPr sz="1350" spc="1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1350" spc="1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00CC"/>
                </a:solidFill>
                <a:latin typeface="Arial"/>
                <a:cs typeface="Arial"/>
              </a:rPr>
              <a:t>selection</a:t>
            </a:r>
            <a:endParaRPr sz="13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955"/>
              </a:spcBef>
            </a:pPr>
            <a:r>
              <a:rPr sz="1000" spc="10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1350" spc="100" dirty="0">
                <a:solidFill>
                  <a:srgbClr val="0000CC"/>
                </a:solidFill>
                <a:latin typeface="Arial"/>
                <a:cs typeface="Arial"/>
              </a:rPr>
              <a:t>Pre-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feasibility/feasibility</a:t>
            </a:r>
            <a:r>
              <a:rPr sz="1350" spc="4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00CC"/>
                </a:solidFill>
                <a:latin typeface="Arial"/>
                <a:cs typeface="Arial"/>
              </a:rPr>
              <a:t>studies</a:t>
            </a:r>
            <a:endParaRPr sz="13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95"/>
              </a:spcBef>
            </a:pPr>
            <a:r>
              <a:rPr sz="1000" spc="2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1350" spc="20" dirty="0">
                <a:solidFill>
                  <a:srgbClr val="0000CC"/>
                </a:solidFill>
                <a:latin typeface="Arial"/>
                <a:cs typeface="Arial"/>
              </a:rPr>
              <a:t>Economic/financial</a:t>
            </a:r>
            <a:r>
              <a:rPr sz="1350" spc="4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00CC"/>
                </a:solidFill>
                <a:latin typeface="Arial"/>
                <a:cs typeface="Arial"/>
              </a:rPr>
              <a:t>evaluation</a:t>
            </a:r>
            <a:endParaRPr sz="13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15"/>
              </a:spcBef>
              <a:buClr>
                <a:srgbClr val="CCCCFF"/>
              </a:buClr>
              <a:buSzPct val="74074"/>
              <a:buChar char="•"/>
              <a:tabLst>
                <a:tab pos="184150" algn="l"/>
              </a:tabLst>
            </a:pPr>
            <a:r>
              <a:rPr sz="1350" dirty="0">
                <a:latin typeface="Arial"/>
                <a:cs typeface="Arial"/>
              </a:rPr>
              <a:t>Project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Charter</a:t>
            </a:r>
            <a:endParaRPr sz="13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00"/>
              </a:spcBef>
              <a:buClr>
                <a:srgbClr val="CCCCFF"/>
              </a:buClr>
              <a:buSzPct val="74074"/>
              <a:buChar char="•"/>
              <a:tabLst>
                <a:tab pos="184150" algn="l"/>
              </a:tabLst>
            </a:pPr>
            <a:r>
              <a:rPr sz="1350" dirty="0">
                <a:latin typeface="Arial"/>
                <a:cs typeface="Arial"/>
              </a:rPr>
              <a:t>Project</a:t>
            </a:r>
            <a:r>
              <a:rPr sz="1350" spc="14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Scope</a:t>
            </a:r>
            <a:r>
              <a:rPr sz="1350" spc="15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Statement</a:t>
            </a:r>
            <a:endParaRPr sz="13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05"/>
              </a:spcBef>
              <a:buClr>
                <a:srgbClr val="CCCCFF"/>
              </a:buClr>
              <a:buSzPct val="74074"/>
              <a:buChar char="•"/>
              <a:tabLst>
                <a:tab pos="184150" algn="l"/>
              </a:tabLst>
            </a:pPr>
            <a:r>
              <a:rPr sz="1350" dirty="0">
                <a:latin typeface="Arial"/>
                <a:cs typeface="Arial"/>
              </a:rPr>
              <a:t>Initial</a:t>
            </a:r>
            <a:r>
              <a:rPr sz="1350" spc="1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project</a:t>
            </a:r>
            <a:r>
              <a:rPr sz="1350" spc="125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plans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7635" y="6063555"/>
            <a:ext cx="3909695" cy="28162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9539" algn="ctr">
              <a:lnSpc>
                <a:spcPct val="100000"/>
              </a:lnSpc>
              <a:spcBef>
                <a:spcPts val="135"/>
              </a:spcBef>
            </a:pPr>
            <a:r>
              <a:rPr sz="1700" dirty="0">
                <a:solidFill>
                  <a:srgbClr val="0000CC"/>
                </a:solidFill>
                <a:latin typeface="Arial"/>
                <a:cs typeface="Arial"/>
              </a:rPr>
              <a:t>Conceptual</a:t>
            </a:r>
            <a:r>
              <a:rPr sz="1700" spc="4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0000CC"/>
                </a:solidFill>
                <a:latin typeface="Arial"/>
                <a:cs typeface="Arial"/>
              </a:rPr>
              <a:t>Development?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buClr>
                <a:srgbClr val="CCCCFF"/>
              </a:buClr>
              <a:buSzPct val="74074"/>
              <a:buChar char="•"/>
              <a:tabLst>
                <a:tab pos="182245" algn="l"/>
              </a:tabLst>
            </a:pPr>
            <a:r>
              <a:rPr sz="1350" dirty="0">
                <a:latin typeface="Arial"/>
                <a:cs typeface="Arial"/>
              </a:rPr>
              <a:t>Identify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client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needs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or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problem</a:t>
            </a:r>
            <a:r>
              <a:rPr sz="1350" spc="8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be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solved</a:t>
            </a:r>
            <a:endParaRPr sz="1350">
              <a:latin typeface="Arial"/>
              <a:cs typeface="Arial"/>
            </a:endParaRPr>
          </a:p>
          <a:p>
            <a:pPr marL="181610" marR="355600" indent="-169545">
              <a:lnSpc>
                <a:spcPct val="103899"/>
              </a:lnSpc>
              <a:spcBef>
                <a:spcPts val="1040"/>
              </a:spcBef>
              <a:buClr>
                <a:srgbClr val="CCCCFF"/>
              </a:buClr>
              <a:buSzPct val="74074"/>
              <a:buChar char="•"/>
              <a:tabLst>
                <a:tab pos="182880" algn="l"/>
              </a:tabLst>
            </a:pPr>
            <a:r>
              <a:rPr sz="1350" dirty="0">
                <a:latin typeface="Arial"/>
                <a:cs typeface="Arial"/>
              </a:rPr>
              <a:t>Check</a:t>
            </a:r>
            <a:r>
              <a:rPr sz="1350" spc="13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project</a:t>
            </a:r>
            <a:r>
              <a:rPr sz="1350" spc="13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and</a:t>
            </a:r>
            <a:r>
              <a:rPr sz="1350" spc="13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end-product</a:t>
            </a:r>
            <a:r>
              <a:rPr sz="1350" spc="13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validity</a:t>
            </a:r>
            <a:r>
              <a:rPr sz="1350" spc="135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and 	</a:t>
            </a:r>
            <a:r>
              <a:rPr sz="1350" spc="-10" dirty="0">
                <a:latin typeface="Arial"/>
                <a:cs typeface="Arial"/>
              </a:rPr>
              <a:t>feasibility</a:t>
            </a:r>
            <a:endParaRPr sz="1350">
              <a:latin typeface="Arial"/>
              <a:cs typeface="Arial"/>
            </a:endParaRPr>
          </a:p>
          <a:p>
            <a:pPr marL="181610" marR="5080" indent="-169545">
              <a:lnSpc>
                <a:spcPct val="103099"/>
              </a:lnSpc>
              <a:spcBef>
                <a:spcPts val="1050"/>
              </a:spcBef>
              <a:buClr>
                <a:srgbClr val="CCCCFF"/>
              </a:buClr>
              <a:buSzPct val="74074"/>
              <a:buChar char="•"/>
              <a:tabLst>
                <a:tab pos="182880" algn="l"/>
              </a:tabLst>
            </a:pPr>
            <a:r>
              <a:rPr sz="1350" dirty="0">
                <a:latin typeface="Arial"/>
                <a:cs typeface="Arial"/>
              </a:rPr>
              <a:t>Evaluate</a:t>
            </a:r>
            <a:r>
              <a:rPr sz="1350" spc="15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alternative</a:t>
            </a:r>
            <a:r>
              <a:rPr sz="1350" spc="15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approaches</a:t>
            </a:r>
            <a:r>
              <a:rPr sz="1350" spc="15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15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meeting</a:t>
            </a:r>
            <a:r>
              <a:rPr sz="1350" spc="155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the 	</a:t>
            </a:r>
            <a:r>
              <a:rPr sz="1350" dirty="0">
                <a:latin typeface="Arial"/>
                <a:cs typeface="Arial"/>
              </a:rPr>
              <a:t>need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or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dealing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with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problem</a:t>
            </a:r>
            <a:endParaRPr sz="135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1115"/>
              </a:spcBef>
              <a:buClr>
                <a:srgbClr val="CCCCFF"/>
              </a:buClr>
              <a:buSzPct val="74074"/>
              <a:buChar char="•"/>
              <a:tabLst>
                <a:tab pos="182245" algn="l"/>
              </a:tabLst>
            </a:pPr>
            <a:r>
              <a:rPr sz="1350" dirty="0">
                <a:latin typeface="Arial"/>
                <a:cs typeface="Arial"/>
              </a:rPr>
              <a:t>Define</a:t>
            </a:r>
            <a:r>
              <a:rPr sz="1350" spc="13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project</a:t>
            </a:r>
            <a:r>
              <a:rPr sz="1350" spc="13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objectives</a:t>
            </a:r>
            <a:r>
              <a:rPr sz="1350" spc="14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and</a:t>
            </a:r>
            <a:r>
              <a:rPr sz="1350" spc="13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constraints</a:t>
            </a:r>
            <a:endParaRPr sz="1350">
              <a:latin typeface="Arial"/>
              <a:cs typeface="Arial"/>
            </a:endParaRPr>
          </a:p>
          <a:p>
            <a:pPr marL="108585" algn="ctr">
              <a:lnSpc>
                <a:spcPct val="100000"/>
              </a:lnSpc>
              <a:spcBef>
                <a:spcPts val="585"/>
              </a:spcBef>
            </a:pPr>
            <a:r>
              <a:rPr sz="700" spc="34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700" spc="17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r>
              <a:rPr sz="950" spc="1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definition:</a:t>
            </a:r>
            <a:r>
              <a:rPr sz="950" spc="1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objectives;</a:t>
            </a:r>
            <a:r>
              <a:rPr sz="950" spc="1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scope;</a:t>
            </a:r>
            <a:r>
              <a:rPr sz="950" spc="1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deliverables;</a:t>
            </a:r>
            <a:r>
              <a:rPr sz="950" spc="1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000CC"/>
                </a:solidFill>
                <a:latin typeface="Arial"/>
                <a:cs typeface="Arial"/>
              </a:rPr>
              <a:t>milestones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95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buClr>
                <a:srgbClr val="CCCCFF"/>
              </a:buClr>
              <a:buSzPct val="74074"/>
              <a:buChar char="•"/>
              <a:tabLst>
                <a:tab pos="182245" algn="l"/>
              </a:tabLst>
            </a:pP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Request</a:t>
            </a:r>
            <a:r>
              <a:rPr sz="13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13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proposal</a:t>
            </a:r>
            <a:r>
              <a:rPr sz="1350" spc="1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50" dirty="0">
                <a:solidFill>
                  <a:srgbClr val="0000CC"/>
                </a:solidFill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6586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4/24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-1"/>
            <a:ext cx="7395209" cy="10689590"/>
            <a:chOff x="0" y="-1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-1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791"/>
              <a:ext cx="4551334" cy="341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891"/>
              <a:ext cx="4559685" cy="34155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97635" y="1726163"/>
            <a:ext cx="4173854" cy="27120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819"/>
              </a:spcBef>
            </a:pPr>
            <a:r>
              <a:rPr sz="1800" spc="114" dirty="0">
                <a:solidFill>
                  <a:srgbClr val="0000CC"/>
                </a:solidFill>
                <a:latin typeface="Arial"/>
                <a:cs typeface="Arial"/>
              </a:rPr>
              <a:t>Learning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0000CC"/>
                </a:solidFill>
                <a:latin typeface="Arial"/>
                <a:cs typeface="Arial"/>
              </a:rPr>
              <a:t>Objectives</a:t>
            </a:r>
            <a:endParaRPr sz="180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530"/>
              </a:spcBef>
              <a:buClr>
                <a:srgbClr val="CCCCFF"/>
              </a:buClr>
              <a:buSzPct val="74074"/>
              <a:buChar char="•"/>
              <a:tabLst>
                <a:tab pos="182245" algn="l"/>
              </a:tabLst>
            </a:pPr>
            <a:r>
              <a:rPr sz="1350" dirty="0">
                <a:latin typeface="Arial"/>
                <a:cs typeface="Arial"/>
              </a:rPr>
              <a:t>develop</a:t>
            </a:r>
            <a:r>
              <a:rPr sz="1350" spc="11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</a:t>
            </a:r>
            <a:r>
              <a:rPr sz="1350" spc="11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project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charter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and</a:t>
            </a:r>
            <a:r>
              <a:rPr sz="1350" spc="11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illustrate</a:t>
            </a:r>
            <a:r>
              <a:rPr sz="1350" spc="11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their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use</a:t>
            </a:r>
            <a:endParaRPr sz="1350">
              <a:latin typeface="Arial"/>
              <a:cs typeface="Arial"/>
            </a:endParaRPr>
          </a:p>
          <a:p>
            <a:pPr marL="181610" marR="107314" indent="-169545">
              <a:lnSpc>
                <a:spcPct val="103899"/>
              </a:lnSpc>
              <a:spcBef>
                <a:spcPts val="890"/>
              </a:spcBef>
              <a:buClr>
                <a:srgbClr val="CCCCFF"/>
              </a:buClr>
              <a:buSzPct val="74074"/>
              <a:buChar char="•"/>
              <a:tabLst>
                <a:tab pos="182880" algn="l"/>
              </a:tabLst>
            </a:pPr>
            <a:r>
              <a:rPr sz="1350" dirty="0">
                <a:latin typeface="Arial"/>
                <a:cs typeface="Arial"/>
              </a:rPr>
              <a:t>analyse</a:t>
            </a:r>
            <a:r>
              <a:rPr sz="1350" spc="1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and</a:t>
            </a:r>
            <a:r>
              <a:rPr sz="1350" spc="1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suggest</a:t>
            </a:r>
            <a:r>
              <a:rPr sz="1350" spc="1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potential</a:t>
            </a:r>
            <a:r>
              <a:rPr sz="1350" spc="1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solutions</a:t>
            </a:r>
            <a:r>
              <a:rPr sz="1350" spc="1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12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certain 	</a:t>
            </a:r>
            <a:r>
              <a:rPr sz="1350" dirty="0">
                <a:latin typeface="Arial"/>
                <a:cs typeface="Arial"/>
              </a:rPr>
              <a:t>problems</a:t>
            </a:r>
            <a:r>
              <a:rPr sz="1350" spc="16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encountered</a:t>
            </a:r>
            <a:r>
              <a:rPr sz="1350" spc="1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during</a:t>
            </a:r>
            <a:r>
              <a:rPr sz="1350" spc="1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project</a:t>
            </a:r>
            <a:r>
              <a:rPr sz="1350" spc="17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execution</a:t>
            </a:r>
            <a:endParaRPr sz="1350">
              <a:latin typeface="Arial"/>
              <a:cs typeface="Arial"/>
            </a:endParaRPr>
          </a:p>
          <a:p>
            <a:pPr marL="181610" marR="5080" indent="-169545">
              <a:lnSpc>
                <a:spcPct val="103499"/>
              </a:lnSpc>
              <a:spcBef>
                <a:spcPts val="905"/>
              </a:spcBef>
              <a:buClr>
                <a:srgbClr val="CCCCFF"/>
              </a:buClr>
              <a:buSzPct val="74074"/>
              <a:buChar char="•"/>
              <a:tabLst>
                <a:tab pos="182880" algn="l"/>
              </a:tabLst>
            </a:pPr>
            <a:r>
              <a:rPr sz="1350" dirty="0">
                <a:latin typeface="Arial"/>
                <a:cs typeface="Arial"/>
              </a:rPr>
              <a:t>Identify</a:t>
            </a:r>
            <a:r>
              <a:rPr sz="1350" spc="11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(establish)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scope</a:t>
            </a:r>
            <a:r>
              <a:rPr sz="1350" spc="11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for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an</a:t>
            </a:r>
            <a:r>
              <a:rPr sz="1350" spc="114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engineering</a:t>
            </a:r>
            <a:r>
              <a:rPr sz="1350" spc="500" dirty="0">
                <a:latin typeface="Arial"/>
                <a:cs typeface="Arial"/>
              </a:rPr>
              <a:t>  	</a:t>
            </a:r>
            <a:r>
              <a:rPr sz="1350" dirty="0">
                <a:latin typeface="Arial"/>
                <a:cs typeface="Arial"/>
              </a:rPr>
              <a:t>project</a:t>
            </a:r>
            <a:r>
              <a:rPr sz="1350" spc="11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and</a:t>
            </a:r>
            <a:r>
              <a:rPr sz="1350" spc="1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develop</a:t>
            </a:r>
            <a:r>
              <a:rPr sz="1350" spc="1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</a:t>
            </a:r>
            <a:r>
              <a:rPr sz="1350" spc="1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work</a:t>
            </a:r>
            <a:r>
              <a:rPr sz="1350" spc="1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breakdown</a:t>
            </a:r>
            <a:r>
              <a:rPr sz="1350" spc="1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structure</a:t>
            </a:r>
            <a:r>
              <a:rPr sz="1350" spc="125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at 	</a:t>
            </a:r>
            <a:r>
              <a:rPr sz="1350" dirty="0">
                <a:latin typeface="Arial"/>
                <a:cs typeface="Arial"/>
              </a:rPr>
              <a:t>an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appropriate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level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detail</a:t>
            </a:r>
            <a:endParaRPr sz="1350">
              <a:latin typeface="Arial"/>
              <a:cs typeface="Arial"/>
            </a:endParaRPr>
          </a:p>
          <a:p>
            <a:pPr marL="181610" marR="73660" indent="-169545">
              <a:lnSpc>
                <a:spcPct val="103499"/>
              </a:lnSpc>
              <a:spcBef>
                <a:spcPts val="900"/>
              </a:spcBef>
              <a:buClr>
                <a:srgbClr val="CCCCFF"/>
              </a:buClr>
              <a:buSzPct val="74074"/>
              <a:buChar char="•"/>
              <a:tabLst>
                <a:tab pos="182880" algn="l"/>
              </a:tabLst>
            </a:pPr>
            <a:r>
              <a:rPr sz="1350" dirty="0">
                <a:latin typeface="Arial"/>
                <a:cs typeface="Arial"/>
              </a:rPr>
              <a:t>analyse</a:t>
            </a:r>
            <a:r>
              <a:rPr sz="1350" spc="8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and</a:t>
            </a:r>
            <a:r>
              <a:rPr sz="1350" spc="8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determine</a:t>
            </a:r>
            <a:r>
              <a:rPr sz="1350" spc="8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if</a:t>
            </a:r>
            <a:r>
              <a:rPr sz="1350" spc="8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</a:t>
            </a:r>
            <a:r>
              <a:rPr sz="1350" spc="8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scope</a:t>
            </a:r>
            <a:r>
              <a:rPr sz="1350" spc="8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8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work</a:t>
            </a:r>
            <a:r>
              <a:rPr sz="1350" spc="8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on</a:t>
            </a:r>
            <a:r>
              <a:rPr sz="1350" spc="85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the 	</a:t>
            </a:r>
            <a:r>
              <a:rPr sz="1350" dirty="0">
                <a:latin typeface="Arial"/>
                <a:cs typeface="Arial"/>
              </a:rPr>
              <a:t>project</a:t>
            </a:r>
            <a:r>
              <a:rPr sz="1350" spc="1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has</a:t>
            </a:r>
            <a:r>
              <a:rPr sz="1350" spc="14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changed</a:t>
            </a:r>
            <a:r>
              <a:rPr sz="1350" spc="13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and</a:t>
            </a:r>
            <a:r>
              <a:rPr sz="1350" spc="13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determine</a:t>
            </a:r>
            <a:r>
              <a:rPr sz="1350" spc="13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methods</a:t>
            </a:r>
            <a:r>
              <a:rPr sz="1350" spc="135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to 	</a:t>
            </a:r>
            <a:r>
              <a:rPr sz="1350" dirty="0">
                <a:latin typeface="Arial"/>
                <a:cs typeface="Arial"/>
              </a:rPr>
              <a:t>accommodate</a:t>
            </a:r>
            <a:r>
              <a:rPr sz="1350" spc="18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such</a:t>
            </a:r>
            <a:r>
              <a:rPr sz="1350" spc="18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changes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0698" y="5948310"/>
            <a:ext cx="4330065" cy="3060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r>
              <a:rPr sz="1800" spc="3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Integration</a:t>
            </a:r>
            <a:r>
              <a:rPr sz="1800" spc="3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0000CC"/>
                </a:solidFill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marL="189230" marR="340360" indent="-172085">
              <a:lnSpc>
                <a:spcPct val="103800"/>
              </a:lnSpc>
              <a:spcBef>
                <a:spcPts val="1355"/>
              </a:spcBef>
              <a:buSzPct val="73684"/>
              <a:buChar char="•"/>
              <a:tabLst>
                <a:tab pos="189230" algn="l"/>
                <a:tab pos="190500" algn="l"/>
              </a:tabLst>
            </a:pPr>
            <a:r>
              <a:rPr sz="950" dirty="0">
                <a:solidFill>
                  <a:srgbClr val="CCCCFF"/>
                </a:solidFill>
                <a:latin typeface="Arial"/>
                <a:cs typeface="Arial"/>
              </a:rPr>
              <a:t>	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Develop</a:t>
            </a:r>
            <a:r>
              <a:rPr sz="950" spc="1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9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r>
              <a:rPr sz="950" spc="1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charter:</a:t>
            </a:r>
            <a:r>
              <a:rPr sz="950" spc="1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compile</a:t>
            </a:r>
            <a:r>
              <a:rPr sz="950" spc="12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</a:t>
            </a:r>
            <a:r>
              <a:rPr sz="950" spc="12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document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that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authorises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the </a:t>
            </a:r>
            <a:r>
              <a:rPr sz="950" dirty="0">
                <a:latin typeface="Arial"/>
                <a:cs typeface="Arial"/>
              </a:rPr>
              <a:t>project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or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project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phase</a:t>
            </a:r>
            <a:endParaRPr sz="950">
              <a:latin typeface="Arial"/>
              <a:cs typeface="Arial"/>
            </a:endParaRPr>
          </a:p>
          <a:p>
            <a:pPr marL="193040" marR="203835" indent="-170815">
              <a:lnSpc>
                <a:spcPct val="103800"/>
              </a:lnSpc>
              <a:spcBef>
                <a:spcPts val="715"/>
              </a:spcBef>
              <a:buSzPct val="73684"/>
              <a:buChar char="•"/>
              <a:tabLst>
                <a:tab pos="193040" algn="l"/>
                <a:tab pos="194310" algn="l"/>
              </a:tabLst>
            </a:pPr>
            <a:r>
              <a:rPr sz="950" dirty="0">
                <a:solidFill>
                  <a:srgbClr val="CCCCFF"/>
                </a:solidFill>
                <a:latin typeface="Arial"/>
                <a:cs typeface="Arial"/>
              </a:rPr>
              <a:t>	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Develop</a:t>
            </a:r>
            <a:r>
              <a:rPr sz="950" spc="1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950" spc="1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r>
              <a:rPr sz="950" spc="1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management</a:t>
            </a:r>
            <a:r>
              <a:rPr sz="950" spc="1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plan:</a:t>
            </a:r>
            <a:r>
              <a:rPr sz="950" spc="1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develop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the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initial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high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level </a:t>
            </a:r>
            <a:r>
              <a:rPr sz="950" dirty="0">
                <a:latin typeface="Arial"/>
                <a:cs typeface="Arial"/>
              </a:rPr>
              <a:t>framework</a:t>
            </a:r>
            <a:r>
              <a:rPr sz="950" spc="1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for</a:t>
            </a:r>
            <a:r>
              <a:rPr sz="950" spc="1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integrating</a:t>
            </a:r>
            <a:r>
              <a:rPr sz="950" spc="1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and</a:t>
            </a:r>
            <a:r>
              <a:rPr sz="950" spc="1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incorporating</a:t>
            </a:r>
            <a:r>
              <a:rPr sz="950" spc="1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all</a:t>
            </a:r>
            <a:r>
              <a:rPr sz="950" spc="1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subsidiary</a:t>
            </a:r>
            <a:r>
              <a:rPr sz="950" spc="1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project</a:t>
            </a:r>
            <a:r>
              <a:rPr sz="950" spc="1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plans</a:t>
            </a:r>
            <a:endParaRPr sz="950">
              <a:latin typeface="Arial"/>
              <a:cs typeface="Arial"/>
            </a:endParaRPr>
          </a:p>
          <a:p>
            <a:pPr marL="184150" marR="5080" indent="-172085">
              <a:lnSpc>
                <a:spcPct val="103800"/>
              </a:lnSpc>
              <a:spcBef>
                <a:spcPts val="405"/>
              </a:spcBef>
              <a:buSzPct val="73684"/>
              <a:buChar char="•"/>
              <a:tabLst>
                <a:tab pos="184150" algn="l"/>
                <a:tab pos="185420" algn="l"/>
              </a:tabLst>
            </a:pPr>
            <a:r>
              <a:rPr sz="950" dirty="0">
                <a:solidFill>
                  <a:srgbClr val="CCCCFF"/>
                </a:solidFill>
                <a:latin typeface="Arial"/>
                <a:cs typeface="Arial"/>
              </a:rPr>
              <a:t>	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Direct</a:t>
            </a:r>
            <a:r>
              <a:rPr sz="9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9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manage</a:t>
            </a:r>
            <a:r>
              <a:rPr sz="9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950" spc="1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r>
              <a:rPr sz="950" spc="1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execution:</a:t>
            </a:r>
            <a:r>
              <a:rPr sz="950" spc="1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provide</a:t>
            </a:r>
            <a:r>
              <a:rPr sz="950" spc="12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the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overall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direction</a:t>
            </a:r>
            <a:r>
              <a:rPr sz="950" spc="12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and </a:t>
            </a:r>
            <a:r>
              <a:rPr sz="950" dirty="0">
                <a:latin typeface="Arial"/>
                <a:cs typeface="Arial"/>
              </a:rPr>
              <a:t>guidance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for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performing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the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project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work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to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ensure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that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the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planned</a:t>
            </a:r>
            <a:endParaRPr sz="95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320"/>
              </a:spcBef>
            </a:pPr>
            <a:r>
              <a:rPr sz="950" dirty="0">
                <a:latin typeface="Arial"/>
                <a:cs typeface="Arial"/>
              </a:rPr>
              <a:t>project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outcomes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are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delivered</a:t>
            </a:r>
            <a:endParaRPr sz="950">
              <a:latin typeface="Arial"/>
              <a:cs typeface="Arial"/>
            </a:endParaRPr>
          </a:p>
          <a:p>
            <a:pPr marL="184150" marR="225425" indent="-172085">
              <a:lnSpc>
                <a:spcPct val="104400"/>
              </a:lnSpc>
              <a:spcBef>
                <a:spcPts val="915"/>
              </a:spcBef>
              <a:buSzPct val="73684"/>
              <a:buChar char="•"/>
              <a:tabLst>
                <a:tab pos="184150" algn="l"/>
                <a:tab pos="185420" algn="l"/>
              </a:tabLst>
            </a:pPr>
            <a:r>
              <a:rPr sz="950" dirty="0">
                <a:solidFill>
                  <a:srgbClr val="CCCCFF"/>
                </a:solidFill>
                <a:latin typeface="Arial"/>
                <a:cs typeface="Arial"/>
              </a:rPr>
              <a:t>	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Monitor</a:t>
            </a:r>
            <a:r>
              <a:rPr sz="950" spc="1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950" spc="1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control</a:t>
            </a:r>
            <a:r>
              <a:rPr sz="9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r>
              <a:rPr sz="950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work:</a:t>
            </a:r>
            <a:r>
              <a:rPr sz="950" spc="1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endeavour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to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maintain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the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project </a:t>
            </a:r>
            <a:r>
              <a:rPr sz="950" dirty="0">
                <a:latin typeface="Arial"/>
                <a:cs typeface="Arial"/>
              </a:rPr>
              <a:t>performance</a:t>
            </a:r>
            <a:r>
              <a:rPr sz="950" spc="12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targets,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by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way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of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monitoring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progress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while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dealing</a:t>
            </a:r>
            <a:r>
              <a:rPr sz="950" spc="12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with </a:t>
            </a:r>
            <a:r>
              <a:rPr sz="950" spc="-10" dirty="0">
                <a:latin typeface="Arial"/>
                <a:cs typeface="Arial"/>
              </a:rPr>
              <a:t>variations.</a:t>
            </a:r>
            <a:endParaRPr sz="950">
              <a:latin typeface="Arial"/>
              <a:cs typeface="Arial"/>
            </a:endParaRPr>
          </a:p>
          <a:p>
            <a:pPr marL="184150" marR="172085" indent="-172085">
              <a:lnSpc>
                <a:spcPct val="104400"/>
              </a:lnSpc>
              <a:spcBef>
                <a:spcPts val="545"/>
              </a:spcBef>
              <a:buSzPct val="73684"/>
              <a:buChar char="•"/>
              <a:tabLst>
                <a:tab pos="184150" algn="l"/>
                <a:tab pos="185420" algn="l"/>
              </a:tabLst>
            </a:pPr>
            <a:r>
              <a:rPr sz="950" dirty="0">
                <a:solidFill>
                  <a:srgbClr val="CCCCFF"/>
                </a:solidFill>
                <a:latin typeface="Arial"/>
                <a:cs typeface="Arial"/>
              </a:rPr>
              <a:t>	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Perform</a:t>
            </a:r>
            <a:r>
              <a:rPr sz="950" spc="1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integrated</a:t>
            </a:r>
            <a:r>
              <a:rPr sz="950" spc="1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change</a:t>
            </a:r>
            <a:r>
              <a:rPr sz="950" spc="1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control</a:t>
            </a:r>
            <a:r>
              <a:rPr sz="950" dirty="0">
                <a:latin typeface="Arial"/>
                <a:cs typeface="Arial"/>
              </a:rPr>
              <a:t>: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track</a:t>
            </a:r>
            <a:r>
              <a:rPr sz="950" spc="12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and</a:t>
            </a:r>
            <a:r>
              <a:rPr sz="950" spc="12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review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all</a:t>
            </a:r>
            <a:r>
              <a:rPr sz="950" spc="12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changes </a:t>
            </a:r>
            <a:r>
              <a:rPr sz="950" dirty="0">
                <a:latin typeface="Arial"/>
                <a:cs typeface="Arial"/>
              </a:rPr>
              <a:t>requested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and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incorporated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into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the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project</a:t>
            </a:r>
            <a:r>
              <a:rPr sz="950" spc="12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and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evaluate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their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effect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on </a:t>
            </a:r>
            <a:r>
              <a:rPr sz="950" dirty="0">
                <a:latin typeface="Arial"/>
                <a:cs typeface="Arial"/>
              </a:rPr>
              <a:t>the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desired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project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outcomes</a:t>
            </a:r>
            <a:endParaRPr sz="950">
              <a:latin typeface="Arial"/>
              <a:cs typeface="Arial"/>
            </a:endParaRPr>
          </a:p>
          <a:p>
            <a:pPr marL="190500" indent="-173355">
              <a:lnSpc>
                <a:spcPct val="100000"/>
              </a:lnSpc>
              <a:spcBef>
                <a:spcPts val="925"/>
              </a:spcBef>
              <a:buClr>
                <a:srgbClr val="CCCCFF"/>
              </a:buClr>
              <a:buSzPct val="73684"/>
              <a:buChar char="•"/>
              <a:tabLst>
                <a:tab pos="190500" algn="l"/>
              </a:tabLst>
            </a:pP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Close</a:t>
            </a:r>
            <a:r>
              <a:rPr sz="950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r>
              <a:rPr sz="950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or</a:t>
            </a:r>
            <a:r>
              <a:rPr sz="950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000CC"/>
                </a:solidFill>
                <a:latin typeface="Arial"/>
                <a:cs typeface="Arial"/>
              </a:rPr>
              <a:t>phase:</a:t>
            </a:r>
            <a:r>
              <a:rPr sz="950" spc="1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ensure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orderly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completion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of</a:t>
            </a:r>
            <a:r>
              <a:rPr sz="950" spc="20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all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project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activities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6586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5/24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-3"/>
            <a:ext cx="7395209" cy="10689590"/>
            <a:chOff x="0" y="-3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-3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791"/>
              <a:ext cx="4551334" cy="341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892"/>
              <a:ext cx="4559685" cy="34155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81359" y="4598773"/>
            <a:ext cx="358584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dirty="0">
                <a:solidFill>
                  <a:srgbClr val="0000CC"/>
                </a:solidFill>
                <a:latin typeface="Arial"/>
                <a:cs typeface="Arial"/>
              </a:rPr>
              <a:t>Source:</a:t>
            </a:r>
            <a:r>
              <a:rPr sz="650" i="1" spc="275" dirty="0">
                <a:solidFill>
                  <a:srgbClr val="0000CC"/>
                </a:solidFill>
                <a:latin typeface="Arial"/>
                <a:cs typeface="Arial"/>
              </a:rPr>
              <a:t>   </a:t>
            </a:r>
            <a:r>
              <a:rPr sz="650" i="1" dirty="0">
                <a:solidFill>
                  <a:srgbClr val="0000CC"/>
                </a:solidFill>
                <a:latin typeface="Arial"/>
                <a:cs typeface="Arial"/>
                <a:hlinkClick r:id="rId5"/>
              </a:rPr>
              <a:t>http://www.nmbsolutions.ca/blog/project-charter-%E2%80%93-more-just-</a:t>
            </a:r>
            <a:r>
              <a:rPr sz="650" i="1" spc="-10" dirty="0">
                <a:solidFill>
                  <a:srgbClr val="0000CC"/>
                </a:solidFill>
                <a:latin typeface="Arial"/>
                <a:cs typeface="Arial"/>
                <a:hlinkClick r:id="rId5"/>
              </a:rPr>
              <a:t>document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7635" y="1817859"/>
            <a:ext cx="3469640" cy="4641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61745">
              <a:lnSpc>
                <a:spcPts val="1920"/>
              </a:lnSpc>
              <a:spcBef>
                <a:spcPts val="135"/>
              </a:spcBef>
            </a:pPr>
            <a:r>
              <a:rPr sz="1700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r>
              <a:rPr sz="1700" spc="2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0000CC"/>
                </a:solidFill>
                <a:latin typeface="Arial"/>
                <a:cs typeface="Arial"/>
              </a:rPr>
              <a:t>Charter?</a:t>
            </a:r>
            <a:endParaRPr sz="1700">
              <a:latin typeface="Arial"/>
              <a:cs typeface="Arial"/>
            </a:endParaRPr>
          </a:p>
          <a:p>
            <a:pPr marL="182245" indent="-169545">
              <a:lnSpc>
                <a:spcPts val="1500"/>
              </a:lnSpc>
              <a:buClr>
                <a:srgbClr val="CCCCFF"/>
              </a:buClr>
              <a:buSzPct val="74074"/>
              <a:buChar char="•"/>
              <a:tabLst>
                <a:tab pos="182245" algn="l"/>
              </a:tabLst>
            </a:pPr>
            <a:r>
              <a:rPr sz="1350" dirty="0">
                <a:latin typeface="Arial"/>
                <a:cs typeface="Arial"/>
              </a:rPr>
              <a:t>The</a:t>
            </a:r>
            <a:r>
              <a:rPr sz="1350" spc="1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document</a:t>
            </a:r>
            <a:r>
              <a:rPr sz="1350" spc="11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that</a:t>
            </a:r>
            <a:r>
              <a:rPr sz="1350" spc="11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authorises</a:t>
            </a:r>
            <a:r>
              <a:rPr sz="1350" spc="1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</a:t>
            </a:r>
            <a:r>
              <a:rPr sz="1350" spc="12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project: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0626" y="5960001"/>
            <a:ext cx="284988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105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r>
              <a:rPr sz="1700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0000CC"/>
                </a:solidFill>
                <a:latin typeface="Arial"/>
                <a:cs typeface="Arial"/>
              </a:rPr>
              <a:t>vs.</a:t>
            </a:r>
            <a:r>
              <a:rPr sz="1700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0000CC"/>
                </a:solidFill>
                <a:latin typeface="Arial"/>
                <a:cs typeface="Arial"/>
              </a:rPr>
              <a:t>Product</a:t>
            </a:r>
            <a:r>
              <a:rPr sz="1700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700" spc="80" dirty="0">
                <a:solidFill>
                  <a:srgbClr val="0000CC"/>
                </a:solidFill>
                <a:latin typeface="Arial"/>
                <a:cs typeface="Arial"/>
              </a:rPr>
              <a:t>Scope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4284" y="6474428"/>
            <a:ext cx="4203700" cy="23406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7650" marR="356870" indent="-172085" algn="just">
              <a:lnSpc>
                <a:spcPct val="103899"/>
              </a:lnSpc>
              <a:spcBef>
                <a:spcPts val="50"/>
              </a:spcBef>
              <a:buClr>
                <a:srgbClr val="CCCCFF"/>
              </a:buClr>
              <a:buSzPct val="73913"/>
              <a:buChar char="•"/>
              <a:tabLst>
                <a:tab pos="247650" algn="l"/>
              </a:tabLst>
            </a:pPr>
            <a:r>
              <a:rPr sz="1150" spc="65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r>
              <a:rPr sz="1150" spc="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0000CC"/>
                </a:solidFill>
                <a:latin typeface="Arial"/>
                <a:cs typeface="Arial"/>
              </a:rPr>
              <a:t>scope:</a:t>
            </a:r>
            <a:r>
              <a:rPr sz="1150" spc="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what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needs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to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be</a:t>
            </a:r>
            <a:r>
              <a:rPr sz="1150" spc="5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done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to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accomplish </a:t>
            </a:r>
            <a:r>
              <a:rPr sz="1150" dirty="0">
                <a:latin typeface="Arial"/>
                <a:cs typeface="Arial"/>
              </a:rPr>
              <a:t>project</a:t>
            </a:r>
            <a:r>
              <a:rPr sz="1150" spc="1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goals</a:t>
            </a:r>
            <a:r>
              <a:rPr sz="1150" spc="1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(i.e.</a:t>
            </a:r>
            <a:r>
              <a:rPr sz="1150" spc="1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deliverables:</a:t>
            </a:r>
            <a:r>
              <a:rPr sz="1150" spc="1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end-product;</a:t>
            </a:r>
            <a:r>
              <a:rPr sz="1150" spc="13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process; </a:t>
            </a:r>
            <a:r>
              <a:rPr sz="1150" dirty="0">
                <a:latin typeface="Arial"/>
                <a:cs typeface="Arial"/>
              </a:rPr>
              <a:t>service;</a:t>
            </a:r>
            <a:r>
              <a:rPr sz="1150" spc="7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or</a:t>
            </a:r>
            <a:r>
              <a:rPr sz="1150" spc="8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solution/result)</a:t>
            </a:r>
            <a:endParaRPr sz="115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  <a:spcBef>
                <a:spcPts val="305"/>
              </a:spcBef>
            </a:pPr>
            <a:r>
              <a:rPr sz="650" spc="34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650" spc="15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F0000"/>
                </a:solidFill>
                <a:latin typeface="Arial"/>
                <a:cs typeface="Arial"/>
              </a:rPr>
              <a:t>also,</a:t>
            </a:r>
            <a:r>
              <a:rPr sz="900" spc="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F0000"/>
                </a:solidFill>
                <a:latin typeface="Arial"/>
                <a:cs typeface="Arial"/>
              </a:rPr>
              <a:t>what</a:t>
            </a:r>
            <a:r>
              <a:rPr sz="900" spc="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F0000"/>
                </a:solidFill>
                <a:latin typeface="Arial"/>
                <a:cs typeface="Arial"/>
              </a:rPr>
              <a:t>needs</a:t>
            </a:r>
            <a:r>
              <a:rPr sz="900" spc="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F0000"/>
                </a:solidFill>
                <a:latin typeface="Arial"/>
                <a:cs typeface="Arial"/>
              </a:rPr>
              <a:t>not</a:t>
            </a:r>
            <a:r>
              <a:rPr sz="900" spc="7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F0000"/>
                </a:solidFill>
                <a:latin typeface="Arial"/>
                <a:cs typeface="Arial"/>
              </a:rPr>
              <a:t>to</a:t>
            </a:r>
            <a:r>
              <a:rPr sz="900" spc="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F0000"/>
                </a:solidFill>
                <a:latin typeface="Arial"/>
                <a:cs typeface="Arial"/>
              </a:rPr>
              <a:t>be</a:t>
            </a:r>
            <a:r>
              <a:rPr sz="900" spc="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F0000"/>
                </a:solidFill>
                <a:latin typeface="Arial"/>
                <a:cs typeface="Arial"/>
              </a:rPr>
              <a:t>done</a:t>
            </a:r>
            <a:r>
              <a:rPr sz="900" spc="7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F0000"/>
                </a:solidFill>
                <a:latin typeface="Arial"/>
                <a:cs typeface="Arial"/>
              </a:rPr>
              <a:t>(sets</a:t>
            </a:r>
            <a:r>
              <a:rPr sz="900" spc="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F0000"/>
                </a:solidFill>
                <a:latin typeface="Arial"/>
                <a:cs typeface="Arial"/>
              </a:rPr>
              <a:t>the</a:t>
            </a:r>
            <a:r>
              <a:rPr sz="900" spc="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F0000"/>
                </a:solidFill>
                <a:latin typeface="Arial"/>
                <a:cs typeface="Arial"/>
              </a:rPr>
              <a:t>boundary!)</a:t>
            </a:r>
            <a:r>
              <a:rPr sz="900" spc="1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–</a:t>
            </a:r>
            <a:r>
              <a:rPr sz="900" spc="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CC"/>
                </a:solidFill>
                <a:latin typeface="Arial"/>
                <a:cs typeface="Arial"/>
              </a:rPr>
              <a:t>scope</a:t>
            </a:r>
            <a:r>
              <a:rPr sz="900" spc="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40" dirty="0">
                <a:solidFill>
                  <a:srgbClr val="0000CC"/>
                </a:solidFill>
                <a:latin typeface="Arial"/>
                <a:cs typeface="Arial"/>
              </a:rPr>
              <a:t>creep!</a:t>
            </a:r>
            <a:endParaRPr sz="900">
              <a:latin typeface="Arial"/>
              <a:cs typeface="Arial"/>
            </a:endParaRPr>
          </a:p>
          <a:p>
            <a:pPr marL="247650" marR="454659" indent="-172085">
              <a:lnSpc>
                <a:spcPct val="103200"/>
              </a:lnSpc>
              <a:spcBef>
                <a:spcPts val="1005"/>
              </a:spcBef>
              <a:buChar char="•"/>
              <a:tabLst>
                <a:tab pos="247650" algn="l"/>
                <a:tab pos="1348740" algn="l"/>
              </a:tabLst>
            </a:pPr>
            <a:r>
              <a:rPr sz="900" dirty="0">
                <a:solidFill>
                  <a:srgbClr val="CCCCFF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CC"/>
                </a:solidFill>
                <a:latin typeface="Arial"/>
                <a:cs typeface="Arial"/>
              </a:rPr>
              <a:t>:</a:t>
            </a:r>
            <a:r>
              <a:rPr sz="1200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features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functions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that </a:t>
            </a:r>
            <a:r>
              <a:rPr sz="1200" spc="-585" dirty="0">
                <a:latin typeface="Arial"/>
                <a:cs typeface="Arial"/>
              </a:rPr>
              <a:t>c</a:t>
            </a:r>
            <a:r>
              <a:rPr sz="1800" spc="-284" baseline="13888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1200" spc="-430" dirty="0">
                <a:latin typeface="Arial"/>
                <a:cs typeface="Arial"/>
              </a:rPr>
              <a:t>h</a:t>
            </a:r>
            <a:r>
              <a:rPr sz="1800" spc="15" baseline="13888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1200" spc="-630" dirty="0">
                <a:latin typeface="Arial"/>
                <a:cs typeface="Arial"/>
              </a:rPr>
              <a:t>a</a:t>
            </a:r>
            <a:r>
              <a:rPr sz="1800" spc="-75" baseline="13888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1200" spc="-305" dirty="0">
                <a:latin typeface="Arial"/>
                <a:cs typeface="Arial"/>
              </a:rPr>
              <a:t>r</a:t>
            </a:r>
            <a:r>
              <a:rPr sz="1800" spc="-540" baseline="13888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1200" spc="-225" dirty="0">
                <a:latin typeface="Arial"/>
                <a:cs typeface="Arial"/>
              </a:rPr>
              <a:t>a</a:t>
            </a:r>
            <a:r>
              <a:rPr sz="1800" spc="-622" baseline="13888" dirty="0">
                <a:solidFill>
                  <a:srgbClr val="0000CC"/>
                </a:solidFill>
                <a:latin typeface="Arial"/>
                <a:cs typeface="Arial"/>
              </a:rPr>
              <a:t>u</a:t>
            </a:r>
            <a:r>
              <a:rPr sz="1200" spc="-100" dirty="0">
                <a:latin typeface="Arial"/>
                <a:cs typeface="Arial"/>
              </a:rPr>
              <a:t>c</a:t>
            </a:r>
            <a:r>
              <a:rPr sz="1800" spc="-712" baseline="13888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1200" spc="20" dirty="0">
                <a:latin typeface="Arial"/>
                <a:cs typeface="Arial"/>
              </a:rPr>
              <a:t>t</a:t>
            </a:r>
            <a:r>
              <a:rPr sz="1200" spc="-420" dirty="0">
                <a:latin typeface="Arial"/>
                <a:cs typeface="Arial"/>
              </a:rPr>
              <a:t>e</a:t>
            </a:r>
            <a:r>
              <a:rPr sz="1800" spc="97" baseline="13888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1200" spc="-114" dirty="0">
                <a:latin typeface="Arial"/>
                <a:cs typeface="Arial"/>
              </a:rPr>
              <a:t>r</a:t>
            </a:r>
            <a:r>
              <a:rPr sz="1800" spc="-705" baseline="13888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1200" spc="25" dirty="0">
                <a:latin typeface="Arial"/>
                <a:cs typeface="Arial"/>
              </a:rPr>
              <a:t>i</a:t>
            </a:r>
            <a:r>
              <a:rPr sz="1200" spc="-305" dirty="0">
                <a:latin typeface="Arial"/>
                <a:cs typeface="Arial"/>
              </a:rPr>
              <a:t>s</a:t>
            </a:r>
            <a:r>
              <a:rPr sz="1800" spc="-442" baseline="13888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1200" spc="-290" dirty="0">
                <a:latin typeface="Arial"/>
                <a:cs typeface="Arial"/>
              </a:rPr>
              <a:t>e</a:t>
            </a:r>
            <a:r>
              <a:rPr sz="1800" spc="-75" baseline="13888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1200" spc="-240" dirty="0">
                <a:latin typeface="Arial"/>
                <a:cs typeface="Arial"/>
              </a:rPr>
              <a:t>t</a:t>
            </a:r>
            <a:r>
              <a:rPr sz="1800" spc="-622" baseline="13888" dirty="0">
                <a:solidFill>
                  <a:srgbClr val="0000CC"/>
                </a:solidFill>
                <a:latin typeface="Arial"/>
                <a:cs typeface="Arial"/>
              </a:rPr>
              <a:t>p</a:t>
            </a:r>
            <a:r>
              <a:rPr sz="1200" spc="-165" dirty="0">
                <a:latin typeface="Arial"/>
                <a:cs typeface="Arial"/>
              </a:rPr>
              <a:t>h</a:t>
            </a:r>
            <a:r>
              <a:rPr sz="1800" spc="-682" baseline="13888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1200" spc="25" dirty="0">
                <a:latin typeface="Arial"/>
                <a:cs typeface="Arial"/>
              </a:rPr>
              <a:t>e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product,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service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solution/result</a:t>
            </a:r>
            <a:endParaRPr sz="1200">
              <a:latin typeface="Arial"/>
              <a:cs typeface="Arial"/>
            </a:endParaRPr>
          </a:p>
          <a:p>
            <a:pPr marL="446405" marR="236854" indent="-142240">
              <a:lnSpc>
                <a:spcPct val="105900"/>
              </a:lnSpc>
              <a:spcBef>
                <a:spcPts val="245"/>
              </a:spcBef>
            </a:pPr>
            <a:r>
              <a:rPr sz="650" spc="34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650" spc="20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F0000"/>
                </a:solidFill>
                <a:latin typeface="Arial"/>
                <a:cs typeface="Arial"/>
              </a:rPr>
              <a:t>governed</a:t>
            </a:r>
            <a:r>
              <a:rPr sz="900" spc="12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F0000"/>
                </a:solidFill>
                <a:latin typeface="Arial"/>
                <a:cs typeface="Arial"/>
              </a:rPr>
              <a:t>by</a:t>
            </a:r>
            <a:r>
              <a:rPr sz="900" spc="12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F0000"/>
                </a:solidFill>
                <a:latin typeface="Arial"/>
                <a:cs typeface="Arial"/>
              </a:rPr>
              <a:t>technical</a:t>
            </a:r>
            <a:r>
              <a:rPr sz="900" spc="12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F0000"/>
                </a:solidFill>
                <a:latin typeface="Arial"/>
                <a:cs typeface="Arial"/>
              </a:rPr>
              <a:t>requirements,</a:t>
            </a:r>
            <a:r>
              <a:rPr sz="900" spc="12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F0000"/>
                </a:solidFill>
                <a:latin typeface="Arial"/>
                <a:cs typeface="Arial"/>
              </a:rPr>
              <a:t>limits</a:t>
            </a:r>
            <a:r>
              <a:rPr sz="900" spc="12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F0000"/>
                </a:solidFill>
                <a:latin typeface="Arial"/>
                <a:cs typeface="Arial"/>
              </a:rPr>
              <a:t>and</a:t>
            </a:r>
            <a:r>
              <a:rPr sz="900" spc="12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F0000"/>
                </a:solidFill>
                <a:latin typeface="Arial"/>
                <a:cs typeface="Arial"/>
              </a:rPr>
              <a:t>exclusions</a:t>
            </a:r>
            <a:r>
              <a:rPr sz="900" spc="12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BF0000"/>
                </a:solidFill>
                <a:latin typeface="Arial"/>
                <a:cs typeface="Arial"/>
              </a:rPr>
              <a:t>(set</a:t>
            </a:r>
            <a:r>
              <a:rPr sz="900" spc="12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BF0000"/>
                </a:solidFill>
                <a:latin typeface="Arial"/>
                <a:cs typeface="Arial"/>
              </a:rPr>
              <a:t>the </a:t>
            </a:r>
            <a:r>
              <a:rPr sz="900" spc="-10" dirty="0">
                <a:solidFill>
                  <a:srgbClr val="BF0000"/>
                </a:solidFill>
                <a:latin typeface="Arial"/>
                <a:cs typeface="Arial"/>
              </a:rPr>
              <a:t>specifications)</a:t>
            </a:r>
            <a:endParaRPr sz="900">
              <a:latin typeface="Arial"/>
              <a:cs typeface="Arial"/>
            </a:endParaRPr>
          </a:p>
          <a:p>
            <a:pPr marL="446405" marR="151765" indent="-142240">
              <a:lnSpc>
                <a:spcPct val="104700"/>
              </a:lnSpc>
              <a:spcBef>
                <a:spcPts val="944"/>
              </a:spcBef>
            </a:pPr>
            <a:r>
              <a:rPr sz="650" spc="34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650" spc="16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End-product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–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114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new</a:t>
            </a:r>
            <a:r>
              <a:rPr sz="900" spc="1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building;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new</a:t>
            </a:r>
            <a:r>
              <a:rPr sz="900" spc="1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bridge;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114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renovated</a:t>
            </a:r>
            <a:r>
              <a:rPr sz="900" spc="1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facility;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an </a:t>
            </a:r>
            <a:r>
              <a:rPr sz="900" dirty="0">
                <a:latin typeface="Arial"/>
                <a:cs typeface="Arial"/>
              </a:rPr>
              <a:t>upgraded</a:t>
            </a:r>
            <a:r>
              <a:rPr sz="900" spc="1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1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</a:t>
            </a:r>
            <a:r>
              <a:rPr sz="900" spc="1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1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operation;</a:t>
            </a:r>
            <a:r>
              <a:rPr sz="900" spc="1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restructured</a:t>
            </a:r>
            <a:r>
              <a:rPr sz="900" spc="14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organisation</a:t>
            </a:r>
            <a:endParaRPr sz="900">
              <a:latin typeface="Arial"/>
              <a:cs typeface="Arial"/>
            </a:endParaRPr>
          </a:p>
          <a:p>
            <a:pPr marL="446405" marR="424180" indent="-142240">
              <a:lnSpc>
                <a:spcPct val="105900"/>
              </a:lnSpc>
              <a:spcBef>
                <a:spcPts val="580"/>
              </a:spcBef>
            </a:pPr>
            <a:r>
              <a:rPr sz="650" spc="340" dirty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650" spc="17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Project</a:t>
            </a:r>
            <a:r>
              <a:rPr sz="900" spc="1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–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processes</a:t>
            </a:r>
            <a:r>
              <a:rPr sz="900" spc="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1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go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together</a:t>
            </a:r>
            <a:r>
              <a:rPr sz="900" spc="1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materialise</a:t>
            </a:r>
            <a:r>
              <a:rPr sz="900" spc="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end </a:t>
            </a:r>
            <a:r>
              <a:rPr sz="900" dirty="0">
                <a:latin typeface="Arial"/>
                <a:cs typeface="Arial"/>
              </a:rPr>
              <a:t>product</a:t>
            </a:r>
            <a:r>
              <a:rPr sz="900" spc="114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(building;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bridge;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</a:t>
            </a:r>
            <a:r>
              <a:rPr sz="900" spc="13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etc.)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6586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6/24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395209" cy="10689590"/>
            <a:chOff x="0" y="0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0602" y="1611760"/>
              <a:ext cx="576224" cy="5762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9818" y="1611760"/>
              <a:ext cx="576224" cy="5762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5920" y="1620112"/>
              <a:ext cx="559524" cy="5595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1618" y="1620112"/>
              <a:ext cx="559524" cy="5595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4503" y="1620112"/>
              <a:ext cx="559524" cy="5595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60890" y="1822869"/>
            <a:ext cx="4229100" cy="289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7465" algn="ctr">
              <a:lnSpc>
                <a:spcPts val="1780"/>
              </a:lnSpc>
              <a:spcBef>
                <a:spcPts val="135"/>
              </a:spcBef>
            </a:pPr>
            <a:r>
              <a:rPr sz="1500" spc="10" dirty="0">
                <a:solidFill>
                  <a:srgbClr val="0000CC"/>
                </a:solidFill>
                <a:latin typeface="Arial"/>
                <a:cs typeface="Arial"/>
              </a:rPr>
              <a:t>Scope</a:t>
            </a:r>
            <a:r>
              <a:rPr sz="1500" spc="3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0000CC"/>
                </a:solidFill>
                <a:latin typeface="Arial"/>
                <a:cs typeface="Arial"/>
              </a:rPr>
              <a:t>Management</a:t>
            </a:r>
            <a:r>
              <a:rPr sz="1500" spc="2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25" spc="-15" baseline="6172" dirty="0">
                <a:solidFill>
                  <a:srgbClr val="0000CC"/>
                </a:solidFill>
                <a:latin typeface="Arial"/>
                <a:cs typeface="Arial"/>
              </a:rPr>
              <a:t>(PMBOK)</a:t>
            </a:r>
            <a:endParaRPr sz="2025" baseline="6172">
              <a:latin typeface="Arial"/>
              <a:cs typeface="Arial"/>
            </a:endParaRPr>
          </a:p>
          <a:p>
            <a:pPr marL="184785" indent="-172085">
              <a:lnSpc>
                <a:spcPts val="1360"/>
              </a:lnSpc>
              <a:buClr>
                <a:srgbClr val="CCCCFF"/>
              </a:buClr>
              <a:buSzPct val="73913"/>
              <a:buChar char="•"/>
              <a:tabLst>
                <a:tab pos="184785" algn="l"/>
              </a:tabLst>
            </a:pP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Collecting</a:t>
            </a:r>
            <a:r>
              <a:rPr sz="1150" spc="1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requirements:</a:t>
            </a:r>
            <a:r>
              <a:rPr sz="1150" spc="1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gather</a:t>
            </a:r>
            <a:r>
              <a:rPr sz="1150" spc="16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stakeholder</a:t>
            </a:r>
            <a:r>
              <a:rPr sz="1150" spc="16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expectations</a:t>
            </a:r>
            <a:endParaRPr sz="115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70"/>
              </a:spcBef>
            </a:pPr>
            <a:r>
              <a:rPr sz="1150" dirty="0">
                <a:latin typeface="Arial"/>
                <a:cs typeface="Arial"/>
              </a:rPr>
              <a:t>on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the</a:t>
            </a:r>
            <a:r>
              <a:rPr sz="1150" spc="6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project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and</a:t>
            </a:r>
            <a:r>
              <a:rPr sz="1150" spc="16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product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deliverables</a:t>
            </a:r>
            <a:endParaRPr sz="1150">
              <a:latin typeface="Arial"/>
              <a:cs typeface="Arial"/>
            </a:endParaRPr>
          </a:p>
          <a:p>
            <a:pPr marL="184150" marR="327660" indent="-172085">
              <a:lnSpc>
                <a:spcPct val="103899"/>
              </a:lnSpc>
              <a:spcBef>
                <a:spcPts val="855"/>
              </a:spcBef>
              <a:buClr>
                <a:srgbClr val="CCCCFF"/>
              </a:buClr>
              <a:buSzPct val="73913"/>
              <a:buChar char="•"/>
              <a:tabLst>
                <a:tab pos="184150" algn="l"/>
              </a:tabLst>
            </a:pP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Define</a:t>
            </a:r>
            <a:r>
              <a:rPr sz="1150" spc="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scope:</a:t>
            </a:r>
            <a:r>
              <a:rPr sz="1150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describe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detail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the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project</a:t>
            </a:r>
            <a:r>
              <a:rPr sz="1150" spc="8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and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product expectations</a:t>
            </a:r>
            <a:endParaRPr sz="1150">
              <a:latin typeface="Arial"/>
              <a:cs typeface="Arial"/>
            </a:endParaRPr>
          </a:p>
          <a:p>
            <a:pPr marL="184150" marR="5080" indent="-172085">
              <a:lnSpc>
                <a:spcPct val="103899"/>
              </a:lnSpc>
              <a:spcBef>
                <a:spcPts val="865"/>
              </a:spcBef>
              <a:buClr>
                <a:srgbClr val="CCCCFF"/>
              </a:buClr>
              <a:buSzPct val="73913"/>
              <a:buChar char="•"/>
              <a:tabLst>
                <a:tab pos="184150" algn="l"/>
              </a:tabLst>
            </a:pP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Create</a:t>
            </a:r>
            <a:r>
              <a:rPr sz="1150" spc="1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WBS:</a:t>
            </a:r>
            <a:r>
              <a:rPr sz="1150" spc="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draw</a:t>
            </a:r>
            <a:r>
              <a:rPr sz="1150" spc="10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hierarchical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pictorial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illustration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of</a:t>
            </a:r>
            <a:r>
              <a:rPr sz="1150" spc="195" dirty="0">
                <a:latin typeface="Arial"/>
                <a:cs typeface="Arial"/>
              </a:rPr>
              <a:t> </a:t>
            </a:r>
            <a:r>
              <a:rPr sz="1150" spc="-20" dirty="0">
                <a:latin typeface="Arial"/>
                <a:cs typeface="Arial"/>
              </a:rPr>
              <a:t>work </a:t>
            </a:r>
            <a:r>
              <a:rPr sz="1150" dirty="0">
                <a:latin typeface="Arial"/>
                <a:cs typeface="Arial"/>
              </a:rPr>
              <a:t>that</a:t>
            </a:r>
            <a:r>
              <a:rPr sz="1150" spc="7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needs</a:t>
            </a:r>
            <a:r>
              <a:rPr sz="1150" spc="8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to</a:t>
            </a:r>
            <a:r>
              <a:rPr sz="1150" spc="8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be</a:t>
            </a:r>
            <a:r>
              <a:rPr sz="1150" spc="8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completed</a:t>
            </a:r>
            <a:r>
              <a:rPr sz="1150" spc="8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to</a:t>
            </a:r>
            <a:r>
              <a:rPr sz="1150" spc="8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deliver</a:t>
            </a:r>
            <a:r>
              <a:rPr sz="1150" spc="7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on</a:t>
            </a:r>
            <a:r>
              <a:rPr sz="1150" spc="8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project</a:t>
            </a:r>
            <a:r>
              <a:rPr sz="1150" spc="70" dirty="0">
                <a:latin typeface="Arial"/>
                <a:cs typeface="Arial"/>
              </a:rPr>
              <a:t> </a:t>
            </a:r>
            <a:r>
              <a:rPr sz="1150" spc="-25" dirty="0">
                <a:latin typeface="Arial"/>
                <a:cs typeface="Arial"/>
              </a:rPr>
              <a:t>and</a:t>
            </a:r>
            <a:r>
              <a:rPr sz="1150" spc="500" dirty="0">
                <a:latin typeface="Arial"/>
                <a:cs typeface="Arial"/>
              </a:rPr>
              <a:t>  </a:t>
            </a:r>
            <a:r>
              <a:rPr sz="1150" dirty="0">
                <a:latin typeface="Arial"/>
                <a:cs typeface="Arial"/>
              </a:rPr>
              <a:t>product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expectations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"/>
              <a:buChar char="•"/>
            </a:pPr>
            <a:endParaRPr sz="1150">
              <a:latin typeface="Arial"/>
              <a:cs typeface="Arial"/>
            </a:endParaRPr>
          </a:p>
          <a:p>
            <a:pPr marL="184150" marR="211454" indent="-172085">
              <a:lnSpc>
                <a:spcPts val="1100"/>
              </a:lnSpc>
              <a:buClr>
                <a:srgbClr val="CCCCFF"/>
              </a:buClr>
              <a:buSzPct val="73913"/>
              <a:buChar char="•"/>
              <a:tabLst>
                <a:tab pos="184150" algn="l"/>
              </a:tabLst>
            </a:pP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Verify</a:t>
            </a:r>
            <a:r>
              <a:rPr sz="1150" spc="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scope:</a:t>
            </a:r>
            <a:r>
              <a:rPr sz="1150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obtain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formal</a:t>
            </a:r>
            <a:r>
              <a:rPr sz="1150" spc="8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acceptance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on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the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work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to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spc="-25" dirty="0">
                <a:latin typeface="Arial"/>
                <a:cs typeface="Arial"/>
              </a:rPr>
              <a:t>be </a:t>
            </a:r>
            <a:r>
              <a:rPr sz="1150" dirty="0">
                <a:latin typeface="Arial"/>
                <a:cs typeface="Arial"/>
              </a:rPr>
              <a:t>completed,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10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all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key</a:t>
            </a:r>
            <a:r>
              <a:rPr sz="1150" spc="10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(relevant)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stakeholders</a:t>
            </a:r>
            <a:endParaRPr sz="1150">
              <a:latin typeface="Arial"/>
              <a:cs typeface="Arial"/>
            </a:endParaRPr>
          </a:p>
          <a:p>
            <a:pPr marL="184150" marR="95250" indent="-172085">
              <a:lnSpc>
                <a:spcPct val="103899"/>
              </a:lnSpc>
              <a:spcBef>
                <a:spcPts val="880"/>
              </a:spcBef>
              <a:buClr>
                <a:srgbClr val="CCCCFF"/>
              </a:buClr>
              <a:buSzPct val="73913"/>
              <a:buChar char="•"/>
              <a:tabLst>
                <a:tab pos="184150" algn="l"/>
              </a:tabLst>
            </a:pP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Control</a:t>
            </a:r>
            <a:r>
              <a:rPr sz="1150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0000CC"/>
                </a:solidFill>
                <a:latin typeface="Arial"/>
                <a:cs typeface="Arial"/>
              </a:rPr>
              <a:t>scope:</a:t>
            </a:r>
            <a:r>
              <a:rPr sz="1150" spc="1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endeavour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to</a:t>
            </a:r>
            <a:r>
              <a:rPr sz="1150" spc="114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maintain</a:t>
            </a:r>
            <a:r>
              <a:rPr sz="1150" spc="114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the</a:t>
            </a:r>
            <a:r>
              <a:rPr sz="1150" spc="114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agreed</a:t>
            </a:r>
            <a:r>
              <a:rPr sz="1150" spc="114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project </a:t>
            </a:r>
            <a:r>
              <a:rPr sz="1150" dirty="0">
                <a:latin typeface="Arial"/>
                <a:cs typeface="Arial"/>
              </a:rPr>
              <a:t>and</a:t>
            </a:r>
            <a:r>
              <a:rPr sz="1150" spc="10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product</a:t>
            </a:r>
            <a:r>
              <a:rPr sz="1150" spc="10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scope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by</a:t>
            </a:r>
            <a:r>
              <a:rPr sz="1150" spc="1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way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of</a:t>
            </a:r>
            <a:r>
              <a:rPr sz="1150" spc="10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consistent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monitoring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of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spc="-20" dirty="0">
                <a:latin typeface="Arial"/>
                <a:cs typeface="Arial"/>
              </a:rPr>
              <a:t>work </a:t>
            </a:r>
            <a:r>
              <a:rPr sz="1150" dirty="0">
                <a:latin typeface="Arial"/>
                <a:cs typeface="Arial"/>
              </a:rPr>
              <a:t>performance</a:t>
            </a:r>
            <a:r>
              <a:rPr sz="1150" spc="1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against</a:t>
            </a:r>
            <a:r>
              <a:rPr sz="1150" spc="10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the</a:t>
            </a:r>
            <a:r>
              <a:rPr sz="1150" spc="114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scope</a:t>
            </a:r>
            <a:r>
              <a:rPr sz="1150" spc="11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baseline.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59802" y="1469791"/>
            <a:ext cx="4559935" cy="7700009"/>
            <a:chOff x="1259802" y="1469791"/>
            <a:chExt cx="4559935" cy="7700009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9802" y="1469791"/>
              <a:ext cx="4551334" cy="34155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9802" y="5753892"/>
              <a:ext cx="4559685" cy="341558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554596" y="9028193"/>
            <a:ext cx="153670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spc="-20" dirty="0">
                <a:latin typeface="Verdana"/>
                <a:cs typeface="Verdana"/>
              </a:rPr>
              <a:t>4–12</a:t>
            </a:r>
            <a:endParaRPr sz="3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84912" y="5996746"/>
            <a:ext cx="3138170" cy="26536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2430" algn="ctr">
              <a:lnSpc>
                <a:spcPct val="100000"/>
              </a:lnSpc>
              <a:spcBef>
                <a:spcPts val="135"/>
              </a:spcBef>
            </a:pPr>
            <a:r>
              <a:rPr sz="1500" spc="50" dirty="0">
                <a:solidFill>
                  <a:srgbClr val="0000CC"/>
                </a:solidFill>
                <a:latin typeface="Arial"/>
                <a:cs typeface="Arial"/>
              </a:rPr>
              <a:t>Scope</a:t>
            </a:r>
            <a:r>
              <a:rPr sz="1500" spc="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0000CC"/>
                </a:solidFill>
                <a:latin typeface="Arial"/>
                <a:cs typeface="Arial"/>
              </a:rPr>
              <a:t>Elements</a:t>
            </a:r>
            <a:r>
              <a:rPr sz="1500" spc="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00CC"/>
                </a:solidFill>
                <a:latin typeface="Arial"/>
                <a:cs typeface="Arial"/>
              </a:rPr>
              <a:t>(Check</a:t>
            </a:r>
            <a:r>
              <a:rPr sz="1500" spc="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000CC"/>
                </a:solidFill>
                <a:latin typeface="Arial"/>
                <a:cs typeface="Arial"/>
              </a:rPr>
              <a:t>List?)</a:t>
            </a:r>
            <a:endParaRPr sz="1500">
              <a:latin typeface="Arial"/>
              <a:cs typeface="Arial"/>
            </a:endParaRPr>
          </a:p>
          <a:p>
            <a:pPr marL="395605" algn="ctr">
              <a:lnSpc>
                <a:spcPct val="100000"/>
              </a:lnSpc>
              <a:spcBef>
                <a:spcPts val="80"/>
              </a:spcBef>
            </a:pPr>
            <a:r>
              <a:rPr sz="1150" spc="-10" dirty="0">
                <a:solidFill>
                  <a:srgbClr val="0000CC"/>
                </a:solidFill>
                <a:latin typeface="Arial"/>
                <a:cs typeface="Arial"/>
              </a:rPr>
              <a:t>(PMBOK)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15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buClr>
                <a:srgbClr val="7878DE"/>
              </a:buClr>
              <a:buSzPct val="74074"/>
              <a:buChar char="•"/>
              <a:tabLst>
                <a:tab pos="182245" algn="l"/>
              </a:tabLst>
            </a:pPr>
            <a:r>
              <a:rPr sz="1350" dirty="0">
                <a:latin typeface="Arial"/>
                <a:cs typeface="Arial"/>
              </a:rPr>
              <a:t>Product</a:t>
            </a:r>
            <a:r>
              <a:rPr sz="1350" spc="1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scope</a:t>
            </a:r>
            <a:r>
              <a:rPr sz="1350" spc="16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descriptions</a:t>
            </a:r>
            <a:endParaRPr sz="135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1120"/>
              </a:spcBef>
              <a:buClr>
                <a:srgbClr val="7878DE"/>
              </a:buClr>
              <a:buSzPct val="74074"/>
              <a:buChar char="•"/>
              <a:tabLst>
                <a:tab pos="182245" algn="l"/>
              </a:tabLst>
            </a:pPr>
            <a:r>
              <a:rPr sz="1350" spc="10" dirty="0">
                <a:latin typeface="Arial"/>
                <a:cs typeface="Arial"/>
              </a:rPr>
              <a:t>Product</a:t>
            </a:r>
            <a:r>
              <a:rPr sz="1350" spc="70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acceptance</a:t>
            </a:r>
            <a:r>
              <a:rPr sz="1350" spc="8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criteria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0"/>
              </a:spcBef>
              <a:buFont typeface="Arial"/>
              <a:buChar char="•"/>
            </a:pPr>
            <a:endParaRPr sz="135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buClr>
                <a:srgbClr val="7878DE"/>
              </a:buClr>
              <a:buSzPct val="74074"/>
              <a:buChar char="•"/>
              <a:tabLst>
                <a:tab pos="182245" algn="l"/>
              </a:tabLst>
            </a:pPr>
            <a:r>
              <a:rPr sz="1350" dirty="0">
                <a:latin typeface="Arial"/>
                <a:cs typeface="Arial"/>
              </a:rPr>
              <a:t>Project</a:t>
            </a:r>
            <a:r>
              <a:rPr sz="1350" spc="15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deliverables</a:t>
            </a:r>
            <a:endParaRPr sz="135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395"/>
              </a:spcBef>
              <a:buClr>
                <a:srgbClr val="7878DE"/>
              </a:buClr>
              <a:buSzPct val="74074"/>
              <a:buChar char="•"/>
              <a:tabLst>
                <a:tab pos="182245" algn="l"/>
              </a:tabLst>
            </a:pPr>
            <a:r>
              <a:rPr sz="1350" dirty="0">
                <a:latin typeface="Arial"/>
                <a:cs typeface="Arial"/>
              </a:rPr>
              <a:t>Project</a:t>
            </a:r>
            <a:r>
              <a:rPr sz="1350" spc="15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exclusions</a:t>
            </a:r>
            <a:endParaRPr sz="135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1100"/>
              </a:spcBef>
              <a:buClr>
                <a:srgbClr val="7878DE"/>
              </a:buClr>
              <a:buSzPct val="74074"/>
              <a:buChar char="•"/>
              <a:tabLst>
                <a:tab pos="182245" algn="l"/>
              </a:tabLst>
            </a:pPr>
            <a:r>
              <a:rPr sz="1350" dirty="0">
                <a:latin typeface="Arial"/>
                <a:cs typeface="Arial"/>
              </a:rPr>
              <a:t>Project</a:t>
            </a:r>
            <a:r>
              <a:rPr sz="1350" spc="6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constraints</a:t>
            </a:r>
            <a:endParaRPr sz="135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1105"/>
              </a:spcBef>
              <a:buClr>
                <a:srgbClr val="7878DE"/>
              </a:buClr>
              <a:buSzPct val="74074"/>
              <a:buChar char="•"/>
              <a:tabLst>
                <a:tab pos="182245" algn="l"/>
              </a:tabLst>
            </a:pPr>
            <a:r>
              <a:rPr sz="1350" dirty="0">
                <a:latin typeface="Arial"/>
                <a:cs typeface="Arial"/>
              </a:rPr>
              <a:t>Project</a:t>
            </a:r>
            <a:r>
              <a:rPr sz="1350" spc="18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assumptions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6586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7/24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395209" cy="10689590"/>
            <a:chOff x="0" y="0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797"/>
              <a:ext cx="4551334" cy="341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922"/>
              <a:ext cx="4559685" cy="34155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12702" y="1822875"/>
            <a:ext cx="247713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50" dirty="0">
                <a:solidFill>
                  <a:srgbClr val="0000CC"/>
                </a:solidFill>
                <a:latin typeface="Arial"/>
                <a:cs typeface="Arial"/>
              </a:rPr>
              <a:t>Scope</a:t>
            </a:r>
            <a:r>
              <a:rPr sz="1500" spc="1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0000CC"/>
                </a:solidFill>
                <a:latin typeface="Arial"/>
                <a:cs typeface="Arial"/>
              </a:rPr>
              <a:t>Statement:</a:t>
            </a:r>
            <a:r>
              <a:rPr sz="1500" spc="1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0000CC"/>
                </a:solidFill>
                <a:latin typeface="Arial"/>
                <a:cs typeface="Arial"/>
              </a:rPr>
              <a:t>Example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7108" y="4672269"/>
            <a:ext cx="155956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Gray</a:t>
            </a:r>
            <a:r>
              <a:rPr sz="750" i="1" spc="10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750" i="1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Larson;</a:t>
            </a:r>
            <a:r>
              <a:rPr sz="750" i="1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p.</a:t>
            </a:r>
            <a:r>
              <a:rPr sz="750" i="1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20" dirty="0">
                <a:solidFill>
                  <a:srgbClr val="0000CC"/>
                </a:solidFill>
                <a:latin typeface="Arial"/>
                <a:cs typeface="Arial"/>
              </a:rPr>
              <a:t>105)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7984" y="8961390"/>
            <a:ext cx="1947545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PMBOK</a:t>
            </a:r>
            <a:r>
              <a:rPr sz="750" i="1" spc="1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Guide,</a:t>
            </a:r>
            <a:r>
              <a:rPr sz="750" i="1" spc="1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5</a:t>
            </a:r>
            <a:r>
              <a:rPr sz="750" i="1" baseline="27777" dirty="0">
                <a:solidFill>
                  <a:srgbClr val="0000CC"/>
                </a:solidFill>
                <a:latin typeface="Arial"/>
                <a:cs typeface="Arial"/>
              </a:rPr>
              <a:t>th</a:t>
            </a:r>
            <a:r>
              <a:rPr sz="750" i="1" spc="382" baseline="27777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Edition;</a:t>
            </a:r>
            <a:r>
              <a:rPr sz="750" i="1" spc="1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10" dirty="0">
                <a:solidFill>
                  <a:srgbClr val="0000CC"/>
                </a:solidFill>
                <a:latin typeface="Arial"/>
                <a:cs typeface="Arial"/>
              </a:rPr>
              <a:t>p.30)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6212" y="5933283"/>
            <a:ext cx="229806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20" dirty="0">
                <a:solidFill>
                  <a:srgbClr val="0000CC"/>
                </a:solidFill>
                <a:latin typeface="Arial"/>
                <a:cs typeface="Arial"/>
              </a:rPr>
              <a:t>Stakeholder</a:t>
            </a:r>
            <a:r>
              <a:rPr sz="1500" spc="1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000CC"/>
                </a:solidFill>
                <a:latin typeface="Arial"/>
                <a:cs typeface="Arial"/>
              </a:rPr>
              <a:t>Identification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6586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8/24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-1"/>
            <a:ext cx="7395209" cy="10689590"/>
            <a:chOff x="0" y="-1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-1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791"/>
              <a:ext cx="4551334" cy="341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892"/>
              <a:ext cx="4559685" cy="34155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01649" y="1822869"/>
            <a:ext cx="194627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r>
              <a:rPr sz="1500" spc="2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00CC"/>
                </a:solidFill>
                <a:latin typeface="Arial"/>
                <a:cs typeface="Arial"/>
              </a:rPr>
              <a:t>Priority</a:t>
            </a:r>
            <a:r>
              <a:rPr sz="1500" spc="2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000CC"/>
                </a:solidFill>
                <a:latin typeface="Arial"/>
                <a:cs typeface="Arial"/>
              </a:rPr>
              <a:t>Matrix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7907" y="6033491"/>
            <a:ext cx="4188460" cy="24999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Work</a:t>
            </a:r>
            <a:r>
              <a:rPr sz="1800" spc="30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Breakdown</a:t>
            </a:r>
            <a:r>
              <a:rPr sz="1800" spc="2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Structure</a:t>
            </a:r>
            <a:r>
              <a:rPr sz="1800" spc="3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(WBS)</a:t>
            </a:r>
            <a:endParaRPr sz="1800">
              <a:latin typeface="Arial"/>
              <a:cs typeface="Arial"/>
            </a:endParaRPr>
          </a:p>
          <a:p>
            <a:pPr marL="219710" marR="119380" indent="-169545">
              <a:lnSpc>
                <a:spcPct val="103099"/>
              </a:lnSpc>
              <a:spcBef>
                <a:spcPts val="1805"/>
              </a:spcBef>
              <a:buClr>
                <a:srgbClr val="00CC99"/>
              </a:buClr>
              <a:buSzPct val="74074"/>
              <a:buChar char="•"/>
              <a:tabLst>
                <a:tab pos="220979" algn="l"/>
              </a:tabLst>
            </a:pPr>
            <a:r>
              <a:rPr sz="1350" dirty="0">
                <a:latin typeface="Arial"/>
                <a:cs typeface="Arial"/>
              </a:rPr>
              <a:t>A</a:t>
            </a:r>
            <a:r>
              <a:rPr sz="1350" spc="11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hierarchical</a:t>
            </a:r>
            <a:r>
              <a:rPr sz="1350" spc="1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outline</a:t>
            </a:r>
            <a:r>
              <a:rPr sz="1350" spc="13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(map)</a:t>
            </a:r>
            <a:r>
              <a:rPr sz="1350" spc="1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that</a:t>
            </a:r>
            <a:r>
              <a:rPr sz="1350" spc="13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identifies</a:t>
            </a:r>
            <a:r>
              <a:rPr sz="1350" spc="130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the 	</a:t>
            </a:r>
            <a:r>
              <a:rPr sz="1350" dirty="0">
                <a:latin typeface="Arial"/>
                <a:cs typeface="Arial"/>
              </a:rPr>
              <a:t>products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and</a:t>
            </a:r>
            <a:r>
              <a:rPr sz="1350" spc="11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work</a:t>
            </a:r>
            <a:r>
              <a:rPr sz="1350" spc="11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elements</a:t>
            </a:r>
            <a:r>
              <a:rPr sz="1350" spc="11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involved</a:t>
            </a:r>
            <a:r>
              <a:rPr sz="1350" spc="11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</a:t>
            </a:r>
            <a:r>
              <a:rPr sz="1350" spc="11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</a:t>
            </a:r>
            <a:r>
              <a:rPr sz="1350" spc="114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project</a:t>
            </a:r>
            <a:endParaRPr sz="1350">
              <a:latin typeface="Arial"/>
              <a:cs typeface="Arial"/>
            </a:endParaRPr>
          </a:p>
          <a:p>
            <a:pPr marL="219710" marR="260985" indent="-169545">
              <a:lnSpc>
                <a:spcPts val="2880"/>
              </a:lnSpc>
              <a:spcBef>
                <a:spcPts val="160"/>
              </a:spcBef>
              <a:buClr>
                <a:srgbClr val="00CC99"/>
              </a:buClr>
              <a:buSzPct val="74074"/>
              <a:buChar char="•"/>
              <a:tabLst>
                <a:tab pos="220979" algn="l"/>
              </a:tabLst>
            </a:pPr>
            <a:r>
              <a:rPr sz="1350" dirty="0">
                <a:latin typeface="Arial"/>
                <a:cs typeface="Arial"/>
              </a:rPr>
              <a:t>Defines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relationship</a:t>
            </a:r>
            <a:r>
              <a:rPr sz="1350" spc="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</a:t>
            </a:r>
            <a:r>
              <a:rPr sz="1350" spc="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final</a:t>
            </a:r>
            <a:r>
              <a:rPr sz="1350" spc="9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deliverable 	</a:t>
            </a:r>
            <a:r>
              <a:rPr sz="2025" spc="-555" baseline="-18518" dirty="0">
                <a:latin typeface="Arial"/>
                <a:cs typeface="Arial"/>
              </a:rPr>
              <a:t>t</a:t>
            </a:r>
            <a:r>
              <a:rPr sz="1350" dirty="0">
                <a:latin typeface="Arial"/>
                <a:cs typeface="Arial"/>
              </a:rPr>
              <a:t>(</a:t>
            </a:r>
            <a:r>
              <a:rPr sz="1350" spc="-5" dirty="0">
                <a:latin typeface="Arial"/>
                <a:cs typeface="Arial"/>
              </a:rPr>
              <a:t>t</a:t>
            </a:r>
            <a:r>
              <a:rPr sz="1350" spc="-1190" dirty="0">
                <a:latin typeface="Arial"/>
                <a:cs typeface="Arial"/>
              </a:rPr>
              <a:t>h</a:t>
            </a:r>
            <a:r>
              <a:rPr sz="2025" baseline="-18518" dirty="0">
                <a:latin typeface="Arial"/>
                <a:cs typeface="Arial"/>
              </a:rPr>
              <a:t>h</a:t>
            </a:r>
            <a:r>
              <a:rPr sz="2025" spc="-457" baseline="-18518" dirty="0">
                <a:latin typeface="Arial"/>
                <a:cs typeface="Arial"/>
              </a:rPr>
              <a:t>e</a:t>
            </a:r>
            <a:r>
              <a:rPr sz="1350" spc="-445" dirty="0">
                <a:latin typeface="Arial"/>
                <a:cs typeface="Arial"/>
              </a:rPr>
              <a:t>e</a:t>
            </a:r>
            <a:r>
              <a:rPr sz="2025" baseline="-18518" dirty="0">
                <a:latin typeface="Arial"/>
                <a:cs typeface="Arial"/>
              </a:rPr>
              <a:t>i</a:t>
            </a:r>
            <a:r>
              <a:rPr sz="2025" spc="15" baseline="-18518" dirty="0">
                <a:latin typeface="Arial"/>
                <a:cs typeface="Arial"/>
              </a:rPr>
              <a:t>r</a:t>
            </a:r>
            <a:r>
              <a:rPr sz="2025" spc="-382" baseline="-18518" dirty="0">
                <a:latin typeface="Arial"/>
                <a:cs typeface="Arial"/>
              </a:rPr>
              <a:t> </a:t>
            </a:r>
            <a:r>
              <a:rPr sz="1350" spc="-445" dirty="0">
                <a:latin typeface="Arial"/>
                <a:cs typeface="Arial"/>
              </a:rPr>
              <a:t>p</a:t>
            </a:r>
            <a:r>
              <a:rPr sz="2025" baseline="-18518" dirty="0">
                <a:latin typeface="Arial"/>
                <a:cs typeface="Arial"/>
              </a:rPr>
              <a:t>r</a:t>
            </a:r>
            <a:r>
              <a:rPr sz="2025" spc="-1117" baseline="-18518" dirty="0">
                <a:latin typeface="Arial"/>
                <a:cs typeface="Arial"/>
              </a:rPr>
              <a:t>e</a:t>
            </a:r>
            <a:r>
              <a:rPr sz="1350" dirty="0">
                <a:latin typeface="Arial"/>
                <a:cs typeface="Arial"/>
              </a:rPr>
              <a:t>r</a:t>
            </a:r>
            <a:r>
              <a:rPr sz="1350" spc="-445" dirty="0">
                <a:latin typeface="Arial"/>
                <a:cs typeface="Arial"/>
              </a:rPr>
              <a:t>o</a:t>
            </a:r>
            <a:r>
              <a:rPr sz="2025" baseline="-18518" dirty="0">
                <a:latin typeface="Arial"/>
                <a:cs typeface="Arial"/>
              </a:rPr>
              <a:t>l</a:t>
            </a:r>
            <a:r>
              <a:rPr sz="2025" spc="-900" baseline="-18518" dirty="0">
                <a:latin typeface="Arial"/>
                <a:cs typeface="Arial"/>
              </a:rPr>
              <a:t>a</a:t>
            </a:r>
            <a:r>
              <a:rPr sz="1350" dirty="0">
                <a:latin typeface="Arial"/>
                <a:cs typeface="Arial"/>
              </a:rPr>
              <a:t>j</a:t>
            </a:r>
            <a:r>
              <a:rPr sz="1350" spc="-445" dirty="0">
                <a:latin typeface="Arial"/>
                <a:cs typeface="Arial"/>
              </a:rPr>
              <a:t>e</a:t>
            </a:r>
            <a:r>
              <a:rPr sz="2025" spc="-7" baseline="-18518" dirty="0">
                <a:latin typeface="Arial"/>
                <a:cs typeface="Arial"/>
              </a:rPr>
              <a:t>t</a:t>
            </a:r>
            <a:r>
              <a:rPr sz="2025" spc="-330" baseline="-18518" dirty="0">
                <a:latin typeface="Arial"/>
                <a:cs typeface="Arial"/>
              </a:rPr>
              <a:t>i</a:t>
            </a:r>
            <a:r>
              <a:rPr sz="1350" spc="-459" dirty="0">
                <a:latin typeface="Arial"/>
                <a:cs typeface="Arial"/>
              </a:rPr>
              <a:t>c</a:t>
            </a:r>
            <a:r>
              <a:rPr sz="2025" spc="-434" baseline="-18518" dirty="0">
                <a:latin typeface="Arial"/>
                <a:cs typeface="Arial"/>
              </a:rPr>
              <a:t>o</a:t>
            </a:r>
            <a:r>
              <a:rPr sz="1350" spc="-5" dirty="0">
                <a:latin typeface="Arial"/>
                <a:cs typeface="Arial"/>
              </a:rPr>
              <a:t>t</a:t>
            </a:r>
            <a:r>
              <a:rPr sz="1350" spc="-520" dirty="0">
                <a:latin typeface="Arial"/>
                <a:cs typeface="Arial"/>
              </a:rPr>
              <a:t>)</a:t>
            </a:r>
            <a:r>
              <a:rPr sz="2025" baseline="-18518" dirty="0">
                <a:latin typeface="Arial"/>
                <a:cs typeface="Arial"/>
              </a:rPr>
              <a:t>n</a:t>
            </a:r>
            <a:r>
              <a:rPr sz="2025" spc="-757" baseline="-18518" dirty="0">
                <a:latin typeface="Arial"/>
                <a:cs typeface="Arial"/>
              </a:rPr>
              <a:t>s</a:t>
            </a:r>
            <a:r>
              <a:rPr sz="1350" spc="-5" dirty="0">
                <a:latin typeface="Arial"/>
                <a:cs typeface="Arial"/>
              </a:rPr>
              <a:t>t</a:t>
            </a:r>
            <a:r>
              <a:rPr sz="1350" spc="-610" dirty="0">
                <a:latin typeface="Arial"/>
                <a:cs typeface="Arial"/>
              </a:rPr>
              <a:t>o</a:t>
            </a:r>
            <a:r>
              <a:rPr sz="2025" baseline="-18518" dirty="0">
                <a:latin typeface="Arial"/>
                <a:cs typeface="Arial"/>
              </a:rPr>
              <a:t>hi</a:t>
            </a:r>
            <a:r>
              <a:rPr sz="2025" spc="-1177" baseline="-18518" dirty="0">
                <a:latin typeface="Arial"/>
                <a:cs typeface="Arial"/>
              </a:rPr>
              <a:t>p</a:t>
            </a:r>
            <a:r>
              <a:rPr sz="1350" dirty="0">
                <a:latin typeface="Arial"/>
                <a:cs typeface="Arial"/>
              </a:rPr>
              <a:t>i</a:t>
            </a:r>
            <a:r>
              <a:rPr sz="1350" spc="130" dirty="0">
                <a:latin typeface="Arial"/>
                <a:cs typeface="Arial"/>
              </a:rPr>
              <a:t>t</a:t>
            </a:r>
            <a:r>
              <a:rPr sz="2025" spc="15" baseline="-18518" dirty="0">
                <a:latin typeface="Arial"/>
                <a:cs typeface="Arial"/>
              </a:rPr>
              <a:t>s</a:t>
            </a:r>
            <a:r>
              <a:rPr sz="2025" spc="-75" baseline="-18518" dirty="0">
                <a:latin typeface="Arial"/>
                <a:cs typeface="Arial"/>
              </a:rPr>
              <a:t> </a:t>
            </a:r>
            <a:r>
              <a:rPr sz="1350" spc="-525" dirty="0">
                <a:latin typeface="Arial"/>
                <a:cs typeface="Arial"/>
              </a:rPr>
              <a:t>s</a:t>
            </a:r>
            <a:r>
              <a:rPr sz="2025" baseline="-18518" dirty="0">
                <a:latin typeface="Arial"/>
                <a:cs typeface="Arial"/>
              </a:rPr>
              <a:t>t</a:t>
            </a:r>
            <a:r>
              <a:rPr sz="2025" spc="-869" baseline="-18518" dirty="0">
                <a:latin typeface="Arial"/>
                <a:cs typeface="Arial"/>
              </a:rPr>
              <a:t>o</a:t>
            </a:r>
            <a:r>
              <a:rPr sz="1350" spc="5" dirty="0">
                <a:latin typeface="Arial"/>
                <a:cs typeface="Arial"/>
              </a:rPr>
              <a:t>u</a:t>
            </a:r>
            <a:r>
              <a:rPr sz="1350" spc="-500" dirty="0">
                <a:latin typeface="Arial"/>
                <a:cs typeface="Arial"/>
              </a:rPr>
              <a:t>b</a:t>
            </a:r>
            <a:r>
              <a:rPr sz="2025" spc="-690" baseline="-18518" dirty="0">
                <a:latin typeface="Arial"/>
                <a:cs typeface="Arial"/>
              </a:rPr>
              <a:t>w</a:t>
            </a:r>
            <a:r>
              <a:rPr sz="1350" spc="5" dirty="0">
                <a:latin typeface="Arial"/>
                <a:cs typeface="Arial"/>
              </a:rPr>
              <a:t>-</a:t>
            </a:r>
            <a:r>
              <a:rPr sz="1350" spc="-730" dirty="0">
                <a:latin typeface="Arial"/>
                <a:cs typeface="Arial"/>
              </a:rPr>
              <a:t>d</a:t>
            </a:r>
            <a:r>
              <a:rPr sz="2025" spc="7" baseline="-18518" dirty="0">
                <a:latin typeface="Arial"/>
                <a:cs typeface="Arial"/>
              </a:rPr>
              <a:t>or</a:t>
            </a:r>
            <a:r>
              <a:rPr sz="2025" spc="-1679" baseline="-18518" dirty="0">
                <a:latin typeface="Arial"/>
                <a:cs typeface="Arial"/>
              </a:rPr>
              <a:t>k</a:t>
            </a:r>
            <a:r>
              <a:rPr sz="1350" spc="5" dirty="0">
                <a:latin typeface="Arial"/>
                <a:cs typeface="Arial"/>
              </a:rPr>
              <a:t>eli</a:t>
            </a:r>
            <a:r>
              <a:rPr sz="1350" spc="-465" dirty="0">
                <a:latin typeface="Arial"/>
                <a:cs typeface="Arial"/>
              </a:rPr>
              <a:t>v</a:t>
            </a:r>
            <a:r>
              <a:rPr sz="2025" spc="-412" baseline="-18518" dirty="0">
                <a:latin typeface="Arial"/>
                <a:cs typeface="Arial"/>
              </a:rPr>
              <a:t>p</a:t>
            </a:r>
            <a:r>
              <a:rPr sz="1350" spc="-465" dirty="0">
                <a:latin typeface="Arial"/>
                <a:cs typeface="Arial"/>
              </a:rPr>
              <a:t>e</a:t>
            </a:r>
            <a:r>
              <a:rPr sz="2025" spc="-412" baseline="-18518" dirty="0">
                <a:latin typeface="Arial"/>
                <a:cs typeface="Arial"/>
              </a:rPr>
              <a:t>a</a:t>
            </a:r>
            <a:r>
              <a:rPr sz="1350" spc="-160" dirty="0">
                <a:latin typeface="Arial"/>
                <a:cs typeface="Arial"/>
              </a:rPr>
              <a:t>r</a:t>
            </a:r>
            <a:r>
              <a:rPr sz="2025" spc="-750" baseline="-18518" dirty="0">
                <a:latin typeface="Arial"/>
                <a:cs typeface="Arial"/>
              </a:rPr>
              <a:t>c</a:t>
            </a:r>
            <a:r>
              <a:rPr sz="1350" spc="-235" dirty="0">
                <a:latin typeface="Arial"/>
                <a:cs typeface="Arial"/>
              </a:rPr>
              <a:t>a</a:t>
            </a:r>
            <a:r>
              <a:rPr sz="2025" spc="-637" baseline="-18518" dirty="0">
                <a:latin typeface="Arial"/>
                <a:cs typeface="Arial"/>
              </a:rPr>
              <a:t>k</a:t>
            </a:r>
            <a:r>
              <a:rPr sz="1350" spc="-315" dirty="0">
                <a:latin typeface="Arial"/>
                <a:cs typeface="Arial"/>
              </a:rPr>
              <a:t>b</a:t>
            </a:r>
            <a:r>
              <a:rPr sz="2025" spc="-637" baseline="-18518" dirty="0">
                <a:latin typeface="Arial"/>
                <a:cs typeface="Arial"/>
              </a:rPr>
              <a:t>a</a:t>
            </a:r>
            <a:r>
              <a:rPr sz="1350" spc="5" dirty="0">
                <a:latin typeface="Arial"/>
                <a:cs typeface="Arial"/>
              </a:rPr>
              <a:t>l</a:t>
            </a:r>
            <a:r>
              <a:rPr sz="1350" spc="-605" dirty="0">
                <a:latin typeface="Arial"/>
                <a:cs typeface="Arial"/>
              </a:rPr>
              <a:t>e</a:t>
            </a:r>
            <a:r>
              <a:rPr sz="2025" spc="-202" baseline="-18518" dirty="0">
                <a:latin typeface="Arial"/>
                <a:cs typeface="Arial"/>
              </a:rPr>
              <a:t>g</a:t>
            </a:r>
            <a:r>
              <a:rPr sz="1350" spc="-525" dirty="0">
                <a:latin typeface="Arial"/>
                <a:cs typeface="Arial"/>
              </a:rPr>
              <a:t>s</a:t>
            </a:r>
            <a:r>
              <a:rPr sz="2025" spc="-322" baseline="-18518" dirty="0">
                <a:latin typeface="Arial"/>
                <a:cs typeface="Arial"/>
              </a:rPr>
              <a:t>e</a:t>
            </a:r>
            <a:r>
              <a:rPr sz="1350" spc="-150" dirty="0">
                <a:latin typeface="Arial"/>
                <a:cs typeface="Arial"/>
              </a:rPr>
              <a:t>,</a:t>
            </a:r>
            <a:r>
              <a:rPr sz="2025" spc="-179" baseline="-18518" dirty="0">
                <a:latin typeface="Arial"/>
                <a:cs typeface="Arial"/>
              </a:rPr>
              <a:t>s</a:t>
            </a:r>
            <a:r>
              <a:rPr sz="1350" spc="5" dirty="0">
                <a:latin typeface="Arial"/>
                <a:cs typeface="Arial"/>
              </a:rPr>
              <a:t>an</a:t>
            </a:r>
            <a:r>
              <a:rPr sz="1350" spc="15" dirty="0">
                <a:latin typeface="Arial"/>
                <a:cs typeface="Arial"/>
              </a:rPr>
              <a:t>d</a:t>
            </a:r>
            <a:r>
              <a:rPr sz="1350" spc="1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</a:t>
            </a:r>
            <a:r>
              <a:rPr sz="1350" spc="120" dirty="0">
                <a:latin typeface="Arial"/>
                <a:cs typeface="Arial"/>
              </a:rPr>
              <a:t> </a:t>
            </a:r>
            <a:r>
              <a:rPr sz="1350" spc="-155" dirty="0">
                <a:latin typeface="Arial"/>
                <a:cs typeface="Arial"/>
              </a:rPr>
              <a:t>turn,</a:t>
            </a:r>
            <a:endParaRPr sz="1350">
              <a:latin typeface="Arial"/>
              <a:cs typeface="Arial"/>
            </a:endParaRPr>
          </a:p>
          <a:p>
            <a:pPr marL="219710" marR="43180" indent="-169545">
              <a:lnSpc>
                <a:spcPct val="103099"/>
              </a:lnSpc>
              <a:spcBef>
                <a:spcPts val="1220"/>
              </a:spcBef>
              <a:buClr>
                <a:srgbClr val="00CC99"/>
              </a:buClr>
              <a:buSzPct val="74074"/>
              <a:buChar char="•"/>
              <a:tabLst>
                <a:tab pos="220979" algn="l"/>
              </a:tabLst>
            </a:pPr>
            <a:r>
              <a:rPr sz="1350" dirty="0">
                <a:latin typeface="Arial"/>
                <a:cs typeface="Arial"/>
              </a:rPr>
              <a:t>Best</a:t>
            </a:r>
            <a:r>
              <a:rPr sz="1350" spc="8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suited</a:t>
            </a:r>
            <a:r>
              <a:rPr sz="1350" spc="8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for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design</a:t>
            </a:r>
            <a:r>
              <a:rPr sz="1350" spc="8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and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build</a:t>
            </a:r>
            <a:r>
              <a:rPr sz="1350" spc="8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projects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that</a:t>
            </a:r>
            <a:r>
              <a:rPr sz="1350" spc="80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have 	</a:t>
            </a:r>
            <a:r>
              <a:rPr sz="1350" dirty="0">
                <a:latin typeface="Arial"/>
                <a:cs typeface="Arial"/>
              </a:rPr>
              <a:t>tangible</a:t>
            </a:r>
            <a:r>
              <a:rPr sz="1350" spc="18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outcomes</a:t>
            </a:r>
            <a:r>
              <a:rPr sz="1350" spc="18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rather</a:t>
            </a:r>
            <a:r>
              <a:rPr sz="1350" spc="18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than</a:t>
            </a:r>
            <a:r>
              <a:rPr sz="1350" spc="1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process-</a:t>
            </a:r>
            <a:r>
              <a:rPr sz="1350" spc="-10" dirty="0">
                <a:latin typeface="Arial"/>
                <a:cs typeface="Arial"/>
              </a:rPr>
              <a:t>oriented 	projects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5054" y="8735904"/>
            <a:ext cx="1499235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Gray</a:t>
            </a:r>
            <a:r>
              <a:rPr sz="750" i="1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750" i="1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Larson,</a:t>
            </a:r>
            <a:r>
              <a:rPr sz="750" i="1" spc="2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20" dirty="0">
                <a:solidFill>
                  <a:srgbClr val="0000CC"/>
                </a:solidFill>
                <a:latin typeface="Arial"/>
                <a:cs typeface="Arial"/>
              </a:rPr>
              <a:t>2011)</a:t>
            </a:r>
            <a:endParaRPr sz="7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9802" y="5753892"/>
            <a:ext cx="4551334" cy="34155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5" y="185170"/>
            <a:ext cx="6889115" cy="1032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402840" algn="l"/>
              </a:tabLst>
            </a:pPr>
            <a:r>
              <a:rPr sz="800" spc="-10" dirty="0">
                <a:latin typeface="DejaVu Sans"/>
                <a:cs typeface="DejaVu Sans"/>
              </a:rPr>
              <a:t>8/18/2019</a:t>
            </a:r>
            <a:r>
              <a:rPr sz="800" dirty="0">
                <a:latin typeface="DejaVu Sans"/>
                <a:cs typeface="DejaVu Sans"/>
              </a:rPr>
              <a:t>	Week</a:t>
            </a:r>
            <a:r>
              <a:rPr sz="800" spc="30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2_Lecture</a:t>
            </a:r>
            <a:r>
              <a:rPr sz="800" spc="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ENGG461–</a:t>
            </a:r>
            <a:r>
              <a:rPr sz="800" dirty="0">
                <a:latin typeface="DejaVu Sans"/>
                <a:cs typeface="DejaVu Sans"/>
              </a:rPr>
              <a:t> Managing</a:t>
            </a:r>
            <a:r>
              <a:rPr sz="800" spc="-5" dirty="0">
                <a:latin typeface="DejaVu Sans"/>
                <a:cs typeface="DejaVu Sans"/>
              </a:rPr>
              <a:t> </a:t>
            </a:r>
            <a:r>
              <a:rPr sz="800" spc="-10" dirty="0">
                <a:latin typeface="DejaVu Sans"/>
                <a:cs typeface="DejaVu Sans"/>
              </a:rPr>
              <a:t>Engineering Projects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tabLst>
                <a:tab pos="6658609" algn="l"/>
              </a:tabLst>
            </a:pPr>
            <a:r>
              <a:rPr sz="800" spc="-10" dirty="0">
                <a:latin typeface="DejaVu Sans"/>
                <a:cs typeface="DejaVu Sans"/>
                <a:hlinkClick r:id="rId2"/>
              </a:rPr>
              <a:t>http://slidepdf.com/reader/full/week-</a:t>
            </a:r>
            <a:r>
              <a:rPr sz="800" spc="-20" dirty="0">
                <a:latin typeface="DejaVu Sans"/>
                <a:cs typeface="DejaVu Sans"/>
                <a:hlinkClick r:id="rId2"/>
              </a:rPr>
              <a:t>2lecture-engg461-</a:t>
            </a:r>
            <a:r>
              <a:rPr sz="800" spc="-10" dirty="0">
                <a:latin typeface="DejaVu Sans"/>
                <a:cs typeface="DejaVu Sans"/>
                <a:hlinkClick r:id="rId2"/>
              </a:rPr>
              <a:t>managing-</a:t>
            </a:r>
            <a:r>
              <a:rPr sz="800" spc="-20" dirty="0">
                <a:latin typeface="DejaVu Sans"/>
                <a:cs typeface="DejaVu Sans"/>
                <a:hlinkClick r:id="rId2"/>
              </a:rPr>
              <a:t>engineering-</a:t>
            </a:r>
            <a:r>
              <a:rPr sz="800" spc="-10" dirty="0">
                <a:latin typeface="DejaVu Sans"/>
                <a:cs typeface="DejaVu Sans"/>
                <a:hlinkClick r:id="rId2"/>
              </a:rPr>
              <a:t>projects</a:t>
            </a:r>
            <a:r>
              <a:rPr sz="800" dirty="0">
                <a:latin typeface="DejaVu Sans"/>
                <a:cs typeface="DejaVu Sans"/>
              </a:rPr>
              <a:t>	</a:t>
            </a:r>
            <a:r>
              <a:rPr sz="800" spc="-20" dirty="0">
                <a:latin typeface="DejaVu Sans"/>
                <a:cs typeface="DejaVu Sans"/>
              </a:rPr>
              <a:t>9/24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-1"/>
            <a:ext cx="7395209" cy="10689590"/>
            <a:chOff x="0" y="-1"/>
            <a:chExt cx="7395209" cy="10689590"/>
          </a:xfrm>
        </p:grpSpPr>
        <p:sp>
          <p:nvSpPr>
            <p:cNvPr id="4" name="object 4"/>
            <p:cNvSpPr/>
            <p:nvPr/>
          </p:nvSpPr>
          <p:spPr>
            <a:xfrm>
              <a:off x="0" y="-1"/>
              <a:ext cx="7395209" cy="10689590"/>
            </a:xfrm>
            <a:custGeom>
              <a:avLst/>
              <a:gdLst/>
              <a:ahLst/>
              <a:cxnLst/>
              <a:rect l="l" t="t" r="r" b="b"/>
              <a:pathLst>
                <a:path w="7395209" h="10689590">
                  <a:moveTo>
                    <a:pt x="7395118" y="10689213"/>
                  </a:moveTo>
                  <a:lnTo>
                    <a:pt x="0" y="10689213"/>
                  </a:lnTo>
                  <a:lnTo>
                    <a:pt x="0" y="0"/>
                  </a:lnTo>
                  <a:lnTo>
                    <a:pt x="7395118" y="0"/>
                  </a:lnTo>
                  <a:lnTo>
                    <a:pt x="7395118" y="1068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802" y="1469791"/>
              <a:ext cx="4551334" cy="341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02" y="5753892"/>
              <a:ext cx="4559685" cy="34155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71372" y="1829550"/>
            <a:ext cx="214757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Work</a:t>
            </a:r>
            <a:r>
              <a:rPr sz="1350" spc="1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Breakdown</a:t>
            </a:r>
            <a:r>
              <a:rPr sz="1350" spc="1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00CC"/>
                </a:solidFill>
                <a:latin typeface="Arial"/>
                <a:cs typeface="Arial"/>
              </a:rPr>
              <a:t>Structure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5395" y="4667252"/>
            <a:ext cx="150114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Gray</a:t>
            </a:r>
            <a:r>
              <a:rPr sz="750" i="1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Larson,</a:t>
            </a:r>
            <a:r>
              <a:rPr sz="750" i="1" spc="2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20" dirty="0">
                <a:solidFill>
                  <a:srgbClr val="0000CC"/>
                </a:solidFill>
                <a:latin typeface="Arial"/>
                <a:cs typeface="Arial"/>
              </a:rPr>
              <a:t>2011)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7784" y="5966682"/>
            <a:ext cx="3768090" cy="2861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algn="ctr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How</a:t>
            </a:r>
            <a:r>
              <a:rPr sz="1350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WBS</a:t>
            </a:r>
            <a:r>
              <a:rPr sz="1350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Helps</a:t>
            </a:r>
            <a:r>
              <a:rPr sz="1350" spc="10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350" spc="1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00CC"/>
                </a:solidFill>
                <a:latin typeface="Arial"/>
                <a:cs typeface="Arial"/>
              </a:rPr>
              <a:t>Project</a:t>
            </a:r>
            <a:r>
              <a:rPr sz="1350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00CC"/>
                </a:solidFill>
                <a:latin typeface="Arial"/>
                <a:cs typeface="Arial"/>
              </a:rPr>
              <a:t>Manager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350">
              <a:latin typeface="Arial"/>
              <a:cs typeface="Arial"/>
            </a:endParaRPr>
          </a:p>
          <a:p>
            <a:pPr marL="184150" marR="314325" indent="-172085">
              <a:lnSpc>
                <a:spcPct val="103899"/>
              </a:lnSpc>
              <a:spcBef>
                <a:spcPts val="5"/>
              </a:spcBef>
              <a:buClr>
                <a:srgbClr val="00CC99"/>
              </a:buClr>
              <a:buSzPct val="73913"/>
              <a:buChar char="•"/>
              <a:tabLst>
                <a:tab pos="184150" algn="l"/>
              </a:tabLst>
            </a:pPr>
            <a:r>
              <a:rPr sz="1150" dirty="0">
                <a:latin typeface="Arial"/>
                <a:cs typeface="Arial"/>
              </a:rPr>
              <a:t>Facilitates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evaluation</a:t>
            </a:r>
            <a:r>
              <a:rPr sz="1150" spc="10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of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cost,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time,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and</a:t>
            </a:r>
            <a:r>
              <a:rPr sz="1150" spc="10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technical </a:t>
            </a:r>
            <a:r>
              <a:rPr sz="1150" dirty="0">
                <a:latin typeface="Arial"/>
                <a:cs typeface="Arial"/>
              </a:rPr>
              <a:t>performance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of</a:t>
            </a:r>
            <a:r>
              <a:rPr sz="1150" spc="8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the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organization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on</a:t>
            </a:r>
            <a:r>
              <a:rPr sz="1150" spc="9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project</a:t>
            </a:r>
            <a:endParaRPr sz="1150">
              <a:latin typeface="Arial"/>
              <a:cs typeface="Arial"/>
            </a:endParaRPr>
          </a:p>
          <a:p>
            <a:pPr marL="184150" marR="133350" indent="-172085">
              <a:lnSpc>
                <a:spcPct val="103899"/>
              </a:lnSpc>
              <a:spcBef>
                <a:spcPts val="1010"/>
              </a:spcBef>
              <a:buClr>
                <a:srgbClr val="00CC99"/>
              </a:buClr>
              <a:buSzPct val="73913"/>
              <a:buChar char="•"/>
              <a:tabLst>
                <a:tab pos="184150" algn="l"/>
              </a:tabLst>
            </a:pPr>
            <a:r>
              <a:rPr sz="1150" dirty="0">
                <a:latin typeface="Arial"/>
                <a:cs typeface="Arial"/>
              </a:rPr>
              <a:t>Provides</a:t>
            </a:r>
            <a:r>
              <a:rPr sz="1150" spc="16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management</a:t>
            </a:r>
            <a:r>
              <a:rPr sz="1150" spc="15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with</a:t>
            </a:r>
            <a:r>
              <a:rPr sz="1150" spc="16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information</a:t>
            </a:r>
            <a:r>
              <a:rPr sz="1150" spc="16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appropriate </a:t>
            </a:r>
            <a:r>
              <a:rPr sz="1150" dirty="0">
                <a:latin typeface="Arial"/>
                <a:cs typeface="Arial"/>
              </a:rPr>
              <a:t>to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each</a:t>
            </a:r>
            <a:r>
              <a:rPr sz="1150" spc="1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organizational</a:t>
            </a:r>
            <a:r>
              <a:rPr sz="1150" spc="100" dirty="0">
                <a:latin typeface="Arial"/>
                <a:cs typeface="Arial"/>
              </a:rPr>
              <a:t> </a:t>
            </a:r>
            <a:r>
              <a:rPr sz="1150" spc="-20" dirty="0">
                <a:latin typeface="Arial"/>
                <a:cs typeface="Arial"/>
              </a:rPr>
              <a:t>level</a:t>
            </a:r>
            <a:endParaRPr sz="1150">
              <a:latin typeface="Arial"/>
              <a:cs typeface="Arial"/>
            </a:endParaRPr>
          </a:p>
          <a:p>
            <a:pPr marL="184150" marR="5080" indent="-172085">
              <a:lnSpc>
                <a:spcPct val="99100"/>
              </a:lnSpc>
              <a:spcBef>
                <a:spcPts val="1210"/>
              </a:spcBef>
              <a:buClr>
                <a:srgbClr val="00CC99"/>
              </a:buClr>
              <a:buSzPct val="73913"/>
              <a:buChar char="•"/>
              <a:tabLst>
                <a:tab pos="184150" algn="l"/>
              </a:tabLst>
            </a:pPr>
            <a:r>
              <a:rPr sz="1150" dirty="0">
                <a:latin typeface="Arial"/>
                <a:cs typeface="Arial"/>
              </a:rPr>
              <a:t>Helps</a:t>
            </a:r>
            <a:r>
              <a:rPr sz="1150" spc="8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</a:t>
            </a:r>
            <a:r>
              <a:rPr sz="1150" spc="8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the</a:t>
            </a:r>
            <a:r>
              <a:rPr sz="1150" spc="8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development</a:t>
            </a:r>
            <a:r>
              <a:rPr sz="1150" spc="8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of</a:t>
            </a:r>
            <a:r>
              <a:rPr sz="1150" spc="8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the</a:t>
            </a:r>
            <a:r>
              <a:rPr sz="1150" spc="9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organization </a:t>
            </a:r>
            <a:r>
              <a:rPr sz="1150" dirty="0">
                <a:latin typeface="Arial"/>
                <a:cs typeface="Arial"/>
              </a:rPr>
              <a:t>breakdown</a:t>
            </a:r>
            <a:r>
              <a:rPr sz="1150" spc="1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structure</a:t>
            </a:r>
            <a:r>
              <a:rPr sz="1150" spc="1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(OBS).</a:t>
            </a:r>
            <a:r>
              <a:rPr sz="1150" spc="1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which</a:t>
            </a:r>
            <a:r>
              <a:rPr sz="1150" spc="12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assigns</a:t>
            </a:r>
            <a:r>
              <a:rPr sz="1150" spc="13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project </a:t>
            </a:r>
            <a:r>
              <a:rPr sz="1150" dirty="0">
                <a:latin typeface="Arial"/>
                <a:cs typeface="Arial"/>
              </a:rPr>
              <a:t>responsibilities</a:t>
            </a:r>
            <a:r>
              <a:rPr sz="1150" spc="1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to</a:t>
            </a:r>
            <a:r>
              <a:rPr sz="1150" spc="114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organizational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units</a:t>
            </a:r>
            <a:r>
              <a:rPr sz="1150" spc="1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and</a:t>
            </a:r>
            <a:r>
              <a:rPr sz="1150" spc="229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individuals</a:t>
            </a:r>
            <a:endParaRPr sz="115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1055"/>
              </a:spcBef>
              <a:buClr>
                <a:srgbClr val="00CC99"/>
              </a:buClr>
              <a:buSzPct val="73913"/>
              <a:buChar char="•"/>
              <a:tabLst>
                <a:tab pos="184785" algn="l"/>
              </a:tabLst>
            </a:pPr>
            <a:r>
              <a:rPr sz="1150" dirty="0">
                <a:latin typeface="Arial"/>
                <a:cs typeface="Arial"/>
              </a:rPr>
              <a:t>Helps</a:t>
            </a:r>
            <a:r>
              <a:rPr sz="1150" spc="114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manage</a:t>
            </a:r>
            <a:r>
              <a:rPr sz="1150" spc="11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plan,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schedule,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and</a:t>
            </a:r>
            <a:r>
              <a:rPr sz="1150" spc="11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budget</a:t>
            </a:r>
            <a:endParaRPr sz="1150">
              <a:latin typeface="Arial"/>
              <a:cs typeface="Arial"/>
            </a:endParaRPr>
          </a:p>
          <a:p>
            <a:pPr marL="184150" marR="541020" indent="-172085">
              <a:lnSpc>
                <a:spcPct val="103899"/>
              </a:lnSpc>
              <a:spcBef>
                <a:spcPts val="1010"/>
              </a:spcBef>
              <a:buClr>
                <a:srgbClr val="00CC99"/>
              </a:buClr>
              <a:buSzPct val="73913"/>
              <a:buChar char="•"/>
              <a:tabLst>
                <a:tab pos="184150" algn="l"/>
              </a:tabLst>
            </a:pPr>
            <a:r>
              <a:rPr sz="1150" dirty="0">
                <a:latin typeface="Arial"/>
                <a:cs typeface="Arial"/>
              </a:rPr>
              <a:t>Defines</a:t>
            </a:r>
            <a:r>
              <a:rPr sz="1150" spc="16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communication</a:t>
            </a:r>
            <a:r>
              <a:rPr sz="1150" spc="15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channels</a:t>
            </a:r>
            <a:r>
              <a:rPr sz="1150" spc="16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and</a:t>
            </a:r>
            <a:r>
              <a:rPr sz="1150" spc="15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assists </a:t>
            </a:r>
            <a:r>
              <a:rPr sz="1150" dirty="0">
                <a:latin typeface="Arial"/>
                <a:cs typeface="Arial"/>
              </a:rPr>
              <a:t>in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coordinating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the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various</a:t>
            </a:r>
            <a:r>
              <a:rPr sz="1150" spc="10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project</a:t>
            </a:r>
            <a:r>
              <a:rPr sz="1150" spc="10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elements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4697" y="8951362"/>
            <a:ext cx="1499235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(Source:</a:t>
            </a:r>
            <a:r>
              <a:rPr sz="750" i="1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Gray</a:t>
            </a:r>
            <a:r>
              <a:rPr sz="750" i="1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750" i="1" spc="9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0000CC"/>
                </a:solidFill>
                <a:latin typeface="Arial"/>
                <a:cs typeface="Arial"/>
              </a:rPr>
              <a:t>Larson,</a:t>
            </a:r>
            <a:r>
              <a:rPr sz="750" i="1" spc="2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750" i="1" spc="-20" dirty="0">
                <a:solidFill>
                  <a:srgbClr val="0000CC"/>
                </a:solidFill>
                <a:latin typeface="Arial"/>
                <a:cs typeface="Arial"/>
              </a:rPr>
              <a:t>2011)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2824</Words>
  <Application>Microsoft Office PowerPoint</Application>
  <PresentationFormat>Custom</PresentationFormat>
  <Paragraphs>2201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DejaVu Sans</vt:lpstr>
      <vt:lpstr>Liberation Sans Narrow</vt:lpstr>
      <vt:lpstr>LM Roman 5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Nabiha</dc:creator>
  <cp:lastModifiedBy>Tectonic Admin</cp:lastModifiedBy>
  <cp:revision>1</cp:revision>
  <dcterms:created xsi:type="dcterms:W3CDTF">2024-02-17T16:28:36Z</dcterms:created>
  <dcterms:modified xsi:type="dcterms:W3CDTF">2024-02-17T16:30:28Z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2024-02-17T00:00:00Z</vt:filetime>
  </property>
  <property fmtid="{D5CDD505-2E9C-101B-9397-08002B2CF9AE}" pid="5" name="Producer">
    <vt:lpwstr>3-Heights(TM) PDF Security Shell 4.8.25.2 (http://www.pdf-tools.com)</vt:lpwstr>
  </property>
</Properties>
</file>