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66" r:id="rId5"/>
    <p:sldId id="258" r:id="rId6"/>
    <p:sldId id="259" r:id="rId7"/>
    <p:sldId id="260" r:id="rId8"/>
    <p:sldId id="268" r:id="rId9"/>
    <p:sldId id="269" r:id="rId10"/>
    <p:sldId id="272" r:id="rId11"/>
    <p:sldId id="261" r:id="rId12"/>
    <p:sldId id="267" r:id="rId13"/>
    <p:sldId id="262" r:id="rId14"/>
    <p:sldId id="271" r:id="rId15"/>
    <p:sldId id="264" r:id="rId16"/>
    <p:sldId id="265"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03341-2B59-4239-968A-A2F14DD5692E}"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B2BCC-78DF-41B4-A63F-251EB4A4F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6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03341-2B59-4239-968A-A2F14DD5692E}"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286509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03341-2B59-4239-968A-A2F14DD5692E}"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325237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03341-2B59-4239-968A-A2F14DD5692E}"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2694947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03341-2B59-4239-968A-A2F14DD5692E}"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B2BCC-78DF-41B4-A63F-251EB4A4F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03341-2B59-4239-968A-A2F14DD5692E}"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84502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03341-2B59-4239-968A-A2F14DD5692E}"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25833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03341-2B59-4239-968A-A2F14DD5692E}"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312395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603341-2B59-4239-968A-A2F14DD5692E}" type="datetimeFigureOut">
              <a:rPr lang="en-US" smtClean="0"/>
              <a:t>2/13/2024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134195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603341-2B59-4239-968A-A2F14DD5692E}" type="datetimeFigureOut">
              <a:rPr lang="en-US" smtClean="0"/>
              <a:t>2/13/2024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6B2BCC-78DF-41B4-A63F-251EB4A4F1E9}" type="slidenum">
              <a:rPr lang="en-US" smtClean="0"/>
              <a:t>‹#›</a:t>
            </a:fld>
            <a:endParaRPr lang="en-US"/>
          </a:p>
        </p:txBody>
      </p:sp>
    </p:spTree>
    <p:extLst>
      <p:ext uri="{BB962C8B-B14F-4D97-AF65-F5344CB8AC3E}">
        <p14:creationId xmlns:p14="http://schemas.microsoft.com/office/powerpoint/2010/main" val="368035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03341-2B59-4239-968A-A2F14DD5692E}"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B2BCC-78DF-41B4-A63F-251EB4A4F1E9}" type="slidenum">
              <a:rPr lang="en-US" smtClean="0"/>
              <a:t>‹#›</a:t>
            </a:fld>
            <a:endParaRPr lang="en-US"/>
          </a:p>
        </p:txBody>
      </p:sp>
    </p:spTree>
    <p:extLst>
      <p:ext uri="{BB962C8B-B14F-4D97-AF65-F5344CB8AC3E}">
        <p14:creationId xmlns:p14="http://schemas.microsoft.com/office/powerpoint/2010/main" val="91954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603341-2B59-4239-968A-A2F14DD5692E}" type="datetimeFigureOut">
              <a:rPr lang="en-US" smtClean="0"/>
              <a:t>2/13/2024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6B2BCC-78DF-41B4-A63F-251EB4A4F1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56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introduction-to-compilers/" TargetMode="External"/><Relationship Id="rId2" Type="http://schemas.openxmlformats.org/officeDocument/2006/relationships/hyperlink" Target="https://www.geeksforgeeks.org/what-is-an-operating-system/" TargetMode="External"/><Relationship Id="rId1" Type="http://schemas.openxmlformats.org/officeDocument/2006/relationships/slideLayout" Target="../slideLayouts/slideLayout2.xml"/><Relationship Id="rId6" Type="http://schemas.openxmlformats.org/officeDocument/2006/relationships/hyperlink" Target="https://www.geeksforgeeks.org/xml-basics/" TargetMode="External"/><Relationship Id="rId5" Type="http://schemas.openxmlformats.org/officeDocument/2006/relationships/hyperlink" Target="https://www.geeksforgeeks.org/php-tutorial/" TargetMode="External"/><Relationship Id="rId4" Type="http://schemas.openxmlformats.org/officeDocument/2006/relationships/hyperlink" Target="https://www.geeksforgeeks.org/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artificial-neural-networks-and-its-applications/" TargetMode="External"/><Relationship Id="rId2" Type="http://schemas.openxmlformats.org/officeDocument/2006/relationships/hyperlink" Target="https://www.geeksforgeeks.org/read-only-memory-r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D118-4159-0A06-7E38-42802481AAF9}"/>
              </a:ext>
            </a:extLst>
          </p:cNvPr>
          <p:cNvSpPr>
            <a:spLocks noGrp="1"/>
          </p:cNvSpPr>
          <p:nvPr>
            <p:ph type="ctrTitle"/>
          </p:nvPr>
        </p:nvSpPr>
        <p:spPr/>
        <p:txBody>
          <a:bodyPr>
            <a:normAutofit/>
          </a:bodyPr>
          <a:lstStyle/>
          <a:p>
            <a:r>
              <a:rPr lang="en-US" sz="6000" b="1" u="sng" dirty="0">
                <a:solidFill>
                  <a:schemeClr val="accent2">
                    <a:lumMod val="75000"/>
                  </a:schemeClr>
                </a:solidFill>
              </a:rPr>
              <a:t>INTRODUCTION TO SOFTWARE ENGINEERING</a:t>
            </a:r>
            <a:br>
              <a:rPr lang="en-US" sz="6000" b="1" dirty="0">
                <a:solidFill>
                  <a:schemeClr val="accent2">
                    <a:lumMod val="75000"/>
                  </a:schemeClr>
                </a:solidFill>
              </a:rPr>
            </a:br>
            <a:r>
              <a:rPr lang="en-US" sz="4000" b="1" spc="200" dirty="0">
                <a:solidFill>
                  <a:schemeClr val="tx2"/>
                </a:solidFill>
                <a:latin typeface="+mn-lt"/>
                <a:ea typeface="+mn-ea"/>
                <a:cs typeface="Times New Roman" panose="02020603050405020304" pitchFamily="18" charset="0"/>
              </a:rPr>
              <a:t>Lecture # 01</a:t>
            </a:r>
            <a:br>
              <a:rPr lang="en-US" sz="4000" b="1" spc="200" dirty="0">
                <a:solidFill>
                  <a:schemeClr val="tx2"/>
                </a:solidFill>
                <a:latin typeface="+mn-lt"/>
                <a:ea typeface="+mn-ea"/>
                <a:cs typeface="Times New Roman" panose="02020603050405020304" pitchFamily="18" charset="0"/>
              </a:rPr>
            </a:br>
            <a:endParaRPr lang="en-US" sz="4000" b="1" spc="200" dirty="0">
              <a:solidFill>
                <a:schemeClr val="tx2"/>
              </a:solidFill>
              <a:latin typeface="+mn-lt"/>
              <a:ea typeface="+mn-ea"/>
              <a:cs typeface="Times New Roman" panose="02020603050405020304" pitchFamily="18" charset="0"/>
            </a:endParaRPr>
          </a:p>
        </p:txBody>
      </p:sp>
      <p:sp>
        <p:nvSpPr>
          <p:cNvPr id="3" name="Subtitle 2">
            <a:extLst>
              <a:ext uri="{FF2B5EF4-FFF2-40B4-BE49-F238E27FC236}">
                <a16:creationId xmlns:a16="http://schemas.microsoft.com/office/drawing/2014/main" id="{549BA968-6058-736D-876A-000A4C5B100A}"/>
              </a:ext>
            </a:extLst>
          </p:cNvPr>
          <p:cNvSpPr>
            <a:spLocks noGrp="1"/>
          </p:cNvSpPr>
          <p:nvPr>
            <p:ph type="subTitle" idx="1"/>
          </p:nvPr>
        </p:nvSpPr>
        <p:spPr>
          <a:xfrm>
            <a:off x="1100051" y="4455620"/>
            <a:ext cx="10058400" cy="1561358"/>
          </a:xfrm>
        </p:spPr>
        <p:txBody>
          <a:bodyPr>
            <a:noAutofit/>
          </a:bodyPr>
          <a:lstStyle/>
          <a:p>
            <a:r>
              <a:rPr lang="en-US" sz="1900" b="1" dirty="0">
                <a:latin typeface="Times New Roman" panose="02020603050405020304" pitchFamily="18" charset="0"/>
                <a:cs typeface="Times New Roman" panose="02020603050405020304" pitchFamily="18" charset="0"/>
              </a:rPr>
              <a:t>Engr. Rahemeen</a:t>
            </a:r>
          </a:p>
          <a:p>
            <a:r>
              <a:rPr lang="en-US" sz="1900" b="1" cap="none" dirty="0">
                <a:latin typeface="+mn-lt"/>
                <a:cs typeface="Times New Roman" panose="02020603050405020304" pitchFamily="18" charset="0"/>
              </a:rPr>
              <a:t>Sr. Lecturer</a:t>
            </a:r>
          </a:p>
          <a:p>
            <a:r>
              <a:rPr lang="en-US" sz="1900" b="1" cap="none" dirty="0">
                <a:latin typeface="+mn-lt"/>
                <a:cs typeface="Times New Roman" panose="02020603050405020304" pitchFamily="18" charset="0"/>
              </a:rPr>
              <a:t>Software Engineering Department</a:t>
            </a:r>
          </a:p>
        </p:txBody>
      </p:sp>
    </p:spTree>
    <p:extLst>
      <p:ext uri="{BB962C8B-B14F-4D97-AF65-F5344CB8AC3E}">
        <p14:creationId xmlns:p14="http://schemas.microsoft.com/office/powerpoint/2010/main" val="350450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7EB8-211D-44AD-4279-7AF6EDED61C3}"/>
              </a:ext>
            </a:extLst>
          </p:cNvPr>
          <p:cNvSpPr>
            <a:spLocks noGrp="1"/>
          </p:cNvSpPr>
          <p:nvPr>
            <p:ph type="title"/>
          </p:nvPr>
        </p:nvSpPr>
        <p:spPr/>
        <p:txBody>
          <a:bodyPr/>
          <a:lstStyle/>
          <a:p>
            <a:r>
              <a:rPr lang="en-US" spc="-5" dirty="0"/>
              <a:t>The Three-way Trade-off</a:t>
            </a:r>
            <a:endParaRPr lang="en-US" dirty="0"/>
          </a:p>
        </p:txBody>
      </p:sp>
      <p:sp>
        <p:nvSpPr>
          <p:cNvPr id="3" name="Content Placeholder 2">
            <a:extLst>
              <a:ext uri="{FF2B5EF4-FFF2-40B4-BE49-F238E27FC236}">
                <a16:creationId xmlns:a16="http://schemas.microsoft.com/office/drawing/2014/main" id="{0BD60E14-5431-5B66-B87D-E4397D9927C9}"/>
              </a:ext>
            </a:extLst>
          </p:cNvPr>
          <p:cNvSpPr>
            <a:spLocks noGrp="1"/>
          </p:cNvSpPr>
          <p:nvPr>
            <p:ph idx="1"/>
          </p:nvPr>
        </p:nvSpPr>
        <p:spPr/>
        <p:txBody>
          <a:bodyPr/>
          <a:lstStyle/>
          <a:p>
            <a:r>
              <a:rPr lang="en-US" sz="1700" spc="-5" dirty="0">
                <a:solidFill>
                  <a:schemeClr val="tx1"/>
                </a:solidFill>
                <a:cs typeface="Arial" panose="020B0604020202020204" pitchFamily="34" charset="0"/>
              </a:rPr>
              <a:t>Competing goals </a:t>
            </a:r>
            <a:r>
              <a:rPr lang="en-US" sz="1700" dirty="0">
                <a:solidFill>
                  <a:schemeClr val="tx1"/>
                </a:solidFill>
                <a:cs typeface="Arial" panose="020B0604020202020204" pitchFamily="34" charset="0"/>
              </a:rPr>
              <a:t>Every </a:t>
            </a:r>
            <a:r>
              <a:rPr lang="en-US" sz="1700" spc="-5" dirty="0">
                <a:solidFill>
                  <a:schemeClr val="tx1"/>
                </a:solidFill>
                <a:cs typeface="Arial" panose="020B0604020202020204" pitchFamily="34" charset="0"/>
              </a:rPr>
              <a:t>software  project </a:t>
            </a:r>
            <a:r>
              <a:rPr lang="en-US" sz="1700" dirty="0">
                <a:solidFill>
                  <a:schemeClr val="tx1"/>
                </a:solidFill>
                <a:cs typeface="Arial" panose="020B0604020202020204" pitchFamily="34" charset="0"/>
              </a:rPr>
              <a:t>has a </a:t>
            </a:r>
            <a:r>
              <a:rPr lang="en-US" sz="1700" spc="-5" dirty="0">
                <a:solidFill>
                  <a:schemeClr val="tx1"/>
                </a:solidFill>
                <a:cs typeface="Arial" panose="020B0604020202020204" pitchFamily="34" charset="0"/>
              </a:rPr>
              <a:t>trade-off between  </a:t>
            </a:r>
            <a:r>
              <a:rPr lang="en-US" sz="1700" b="1" spc="-5" dirty="0">
                <a:solidFill>
                  <a:schemeClr val="tx1"/>
                </a:solidFill>
                <a:cs typeface="Arial" panose="020B0604020202020204" pitchFamily="34" charset="0"/>
              </a:rPr>
              <a:t>functionality, cost, and</a:t>
            </a:r>
            <a:r>
              <a:rPr lang="en-US" sz="1700" b="1" spc="-10" dirty="0">
                <a:solidFill>
                  <a:schemeClr val="tx1"/>
                </a:solidFill>
                <a:cs typeface="Arial" panose="020B0604020202020204" pitchFamily="34" charset="0"/>
              </a:rPr>
              <a:t> </a:t>
            </a:r>
            <a:r>
              <a:rPr lang="en-US" sz="1700" b="1" spc="-5" dirty="0">
                <a:solidFill>
                  <a:schemeClr val="tx1"/>
                </a:solidFill>
                <a:cs typeface="Arial" panose="020B0604020202020204" pitchFamily="34" charset="0"/>
              </a:rPr>
              <a:t>time.</a:t>
            </a:r>
          </a:p>
          <a:p>
            <a:r>
              <a:rPr lang="en-US" sz="1700" dirty="0">
                <a:solidFill>
                  <a:schemeClr val="tx1"/>
                </a:solidFill>
                <a:cs typeface="Arial" panose="020B0604020202020204" pitchFamily="34" charset="0"/>
              </a:rPr>
              <a:t>Extra </a:t>
            </a:r>
            <a:r>
              <a:rPr lang="en-US" sz="1700" spc="-5" dirty="0">
                <a:solidFill>
                  <a:schemeClr val="tx1"/>
                </a:solidFill>
                <a:cs typeface="Arial" panose="020B0604020202020204" pitchFamily="34" charset="0"/>
              </a:rPr>
              <a:t>function</a:t>
            </a:r>
            <a:r>
              <a:rPr lang="en-US" sz="1700" spc="-25" dirty="0">
                <a:solidFill>
                  <a:schemeClr val="tx1"/>
                </a:solidFill>
                <a:cs typeface="Arial" panose="020B0604020202020204" pitchFamily="34" charset="0"/>
              </a:rPr>
              <a:t>a</a:t>
            </a:r>
            <a:r>
              <a:rPr lang="en-US" sz="1700" spc="-5" dirty="0">
                <a:solidFill>
                  <a:schemeClr val="tx1"/>
                </a:solidFill>
                <a:cs typeface="Arial" panose="020B0604020202020204" pitchFamily="34" charset="0"/>
              </a:rPr>
              <a:t>lity adds extra  costs </a:t>
            </a:r>
            <a:r>
              <a:rPr lang="en-US" sz="1700" dirty="0">
                <a:solidFill>
                  <a:schemeClr val="tx1"/>
                </a:solidFill>
                <a:cs typeface="Arial" panose="020B0604020202020204" pitchFamily="34" charset="0"/>
              </a:rPr>
              <a:t>for testing </a:t>
            </a:r>
            <a:r>
              <a:rPr lang="en-US" sz="1700" spc="-5" dirty="0">
                <a:solidFill>
                  <a:schemeClr val="tx1"/>
                </a:solidFill>
                <a:cs typeface="Arial" panose="020B0604020202020204" pitchFamily="34" charset="0"/>
              </a:rPr>
              <a:t>development, maintenance,</a:t>
            </a:r>
            <a:r>
              <a:rPr lang="en-US" sz="1700" spc="-55" dirty="0">
                <a:solidFill>
                  <a:schemeClr val="tx1"/>
                </a:solidFill>
                <a:cs typeface="Arial" panose="020B0604020202020204" pitchFamily="34" charset="0"/>
              </a:rPr>
              <a:t> </a:t>
            </a:r>
            <a:r>
              <a:rPr lang="en-US" sz="1700" spc="-5" dirty="0">
                <a:solidFill>
                  <a:schemeClr val="tx1"/>
                </a:solidFill>
                <a:cs typeface="Arial" panose="020B0604020202020204" pitchFamily="34" charset="0"/>
              </a:rPr>
              <a:t>etc.</a:t>
            </a:r>
            <a:endParaRPr lang="en-US" sz="1700" dirty="0">
              <a:solidFill>
                <a:schemeClr val="tx1"/>
              </a:solidFill>
              <a:cs typeface="Arial" panose="020B0604020202020204" pitchFamily="34" charset="0"/>
            </a:endParaRPr>
          </a:p>
          <a:p>
            <a:endParaRPr lang="en-US" dirty="0"/>
          </a:p>
        </p:txBody>
      </p:sp>
    </p:spTree>
    <p:extLst>
      <p:ext uri="{BB962C8B-B14F-4D97-AF65-F5344CB8AC3E}">
        <p14:creationId xmlns:p14="http://schemas.microsoft.com/office/powerpoint/2010/main" val="243555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2C72-8CF3-44B0-2CD2-E7FC8B8BC542}"/>
              </a:ext>
            </a:extLst>
          </p:cNvPr>
          <p:cNvSpPr>
            <a:spLocks noGrp="1"/>
          </p:cNvSpPr>
          <p:nvPr>
            <p:ph type="title"/>
          </p:nvPr>
        </p:nvSpPr>
        <p:spPr/>
        <p:txBody>
          <a:bodyPr/>
          <a:lstStyle/>
          <a:p>
            <a:r>
              <a:rPr lang="en-US" dirty="0"/>
              <a:t>Software Applications</a:t>
            </a:r>
          </a:p>
        </p:txBody>
      </p:sp>
      <p:sp>
        <p:nvSpPr>
          <p:cNvPr id="3" name="Content Placeholder 2">
            <a:extLst>
              <a:ext uri="{FF2B5EF4-FFF2-40B4-BE49-F238E27FC236}">
                <a16:creationId xmlns:a16="http://schemas.microsoft.com/office/drawing/2014/main" id="{BC3497CF-ECB4-CC3D-4DA4-5D7D7D757582}"/>
              </a:ext>
            </a:extLst>
          </p:cNvPr>
          <p:cNvSpPr>
            <a:spLocks noGrp="1"/>
          </p:cNvSpPr>
          <p:nvPr>
            <p:ph idx="1"/>
          </p:nvPr>
        </p:nvSpPr>
        <p:spPr>
          <a:xfrm>
            <a:off x="1097279" y="1845733"/>
            <a:ext cx="10293209" cy="4069645"/>
          </a:xfrm>
        </p:spPr>
        <p:txBody>
          <a:bodyPr>
            <a:normAutofit fontScale="85000" lnSpcReduction="20000"/>
          </a:bodyPr>
          <a:lstStyle/>
          <a:p>
            <a:r>
              <a:rPr lang="en-US" b="0" i="0" dirty="0">
                <a:solidFill>
                  <a:srgbClr val="273239"/>
                </a:solidFill>
                <a:effectLst/>
              </a:rPr>
              <a:t>The software is used extensively in several domains including hospitals, banks, schools, defense, finance, stock markets, and so on. It can be categorized into different types:</a:t>
            </a:r>
          </a:p>
          <a:p>
            <a:pPr algn="l" rtl="0" fontAlgn="base"/>
            <a:r>
              <a:rPr lang="en-US" b="1" i="0" dirty="0">
                <a:solidFill>
                  <a:srgbClr val="273239"/>
                </a:solidFill>
                <a:effectLst/>
              </a:rPr>
              <a:t>1. </a:t>
            </a:r>
            <a:r>
              <a:rPr lang="en-US" b="1" dirty="0">
                <a:solidFill>
                  <a:srgbClr val="273239"/>
                </a:solidFill>
              </a:rPr>
              <a:t>System Software</a:t>
            </a:r>
            <a:r>
              <a:rPr lang="en-US" b="1" i="0" dirty="0">
                <a:solidFill>
                  <a:srgbClr val="273239"/>
                </a:solidFill>
                <a:effectLst/>
              </a:rPr>
              <a:t>: </a:t>
            </a:r>
            <a:r>
              <a:rPr lang="en-US" b="0" i="0" dirty="0">
                <a:solidFill>
                  <a:srgbClr val="273239"/>
                </a:solidFill>
                <a:effectLst/>
              </a:rPr>
              <a:t>System Software is necessary to manage computer resources and support the execution of application programs. Software like operating systems, compilers, editors and drivers, etc., come under this category. A computer cannot function without the presence of these. </a:t>
            </a:r>
            <a:r>
              <a:rPr lang="en-US" b="0" i="0" u="sng" dirty="0">
                <a:solidFill>
                  <a:srgbClr val="273239"/>
                </a:solidFill>
                <a:effectLst/>
                <a:hlinkClick r:id="rId2"/>
              </a:rPr>
              <a:t>Operating systems </a:t>
            </a:r>
            <a:r>
              <a:rPr lang="en-US" b="0" i="0" dirty="0">
                <a:solidFill>
                  <a:srgbClr val="273239"/>
                </a:solidFill>
                <a:effectLst/>
              </a:rPr>
              <a:t>are needed to link the machine-dependent needs of a program with the capabilities of the machine on which it runs. </a:t>
            </a:r>
            <a:r>
              <a:rPr lang="en-US" b="0" i="0" u="sng" dirty="0">
                <a:solidFill>
                  <a:srgbClr val="273239"/>
                </a:solidFill>
                <a:effectLst/>
                <a:hlinkClick r:id="rId3"/>
              </a:rPr>
              <a:t>Compilers</a:t>
            </a:r>
            <a:r>
              <a:rPr lang="en-US" b="0" i="0" dirty="0">
                <a:solidFill>
                  <a:srgbClr val="273239"/>
                </a:solidFill>
                <a:effectLst/>
              </a:rPr>
              <a:t> translate programs from high-level language to machine language. </a:t>
            </a:r>
          </a:p>
          <a:p>
            <a:pPr algn="l" rtl="0" fontAlgn="base"/>
            <a:r>
              <a:rPr lang="en-US" b="1" i="0" dirty="0">
                <a:solidFill>
                  <a:srgbClr val="273239"/>
                </a:solidFill>
                <a:effectLst/>
              </a:rPr>
              <a:t>2. Application Software: </a:t>
            </a:r>
            <a:r>
              <a:rPr lang="en-US" b="0" i="0" dirty="0">
                <a:solidFill>
                  <a:srgbClr val="273239"/>
                </a:solidFill>
                <a:effectLst/>
              </a:rPr>
              <a:t>Application software is designed to fulfill the user’s requirement by interacting with the user directly. It could be classified into two major categories:- generic or customized. Generic Software is software that is open to all and behaves the same for all of its users. Its function is limited and not customized as per the user’s changing requirements. However, on the other hand, customized software is the software products designed per the client’s requirement, and are not available for all.  </a:t>
            </a:r>
          </a:p>
          <a:p>
            <a:pPr algn="l" fontAlgn="base"/>
            <a:r>
              <a:rPr lang="en-US" b="1" i="0" dirty="0">
                <a:solidFill>
                  <a:srgbClr val="273239"/>
                </a:solidFill>
                <a:effectLst/>
              </a:rPr>
              <a:t>3. Networking &amp; Web Applications Software: </a:t>
            </a:r>
            <a:r>
              <a:rPr lang="en-US" b="0" i="0" dirty="0">
                <a:solidFill>
                  <a:srgbClr val="273239"/>
                </a:solidFill>
                <a:effectLst/>
              </a:rPr>
              <a:t>Networking Software provides the required support necessary for computers to interact with each other and with data storage facilities. Networking software is also used when software is running on a network of computers (such as the World Wide Web). It includes all network management software, server software, security and encryption software, and software to develop web-based applications like</a:t>
            </a:r>
            <a:r>
              <a:rPr lang="en-US" b="0" i="0" u="sng" dirty="0">
                <a:solidFill>
                  <a:srgbClr val="273239"/>
                </a:solidFill>
                <a:effectLst/>
                <a:hlinkClick r:id="rId4"/>
              </a:rPr>
              <a:t> HTML</a:t>
            </a:r>
            <a:r>
              <a:rPr lang="en-US" b="0" i="0" dirty="0">
                <a:solidFill>
                  <a:srgbClr val="273239"/>
                </a:solidFill>
                <a:effectLst/>
              </a:rPr>
              <a:t>, </a:t>
            </a:r>
            <a:r>
              <a:rPr lang="en-US" b="0" i="0" u="sng" dirty="0">
                <a:solidFill>
                  <a:srgbClr val="273239"/>
                </a:solidFill>
                <a:effectLst/>
                <a:hlinkClick r:id="rId5"/>
              </a:rPr>
              <a:t>PHP</a:t>
            </a:r>
            <a:r>
              <a:rPr lang="en-US" b="0" i="0" dirty="0">
                <a:solidFill>
                  <a:srgbClr val="273239"/>
                </a:solidFill>
                <a:effectLst/>
              </a:rPr>
              <a:t>, </a:t>
            </a:r>
            <a:r>
              <a:rPr lang="en-US" b="0" i="0" u="sng" dirty="0">
                <a:solidFill>
                  <a:srgbClr val="273239"/>
                </a:solidFill>
                <a:effectLst/>
                <a:hlinkClick r:id="rId6"/>
              </a:rPr>
              <a:t>XML</a:t>
            </a:r>
            <a:r>
              <a:rPr lang="en-US" b="0" i="0" dirty="0">
                <a:solidFill>
                  <a:srgbClr val="273239"/>
                </a:solidFill>
                <a:effectLst/>
              </a:rPr>
              <a:t>, etc. </a:t>
            </a:r>
          </a:p>
          <a:p>
            <a:endParaRPr lang="en-US" dirty="0"/>
          </a:p>
        </p:txBody>
      </p:sp>
    </p:spTree>
    <p:extLst>
      <p:ext uri="{BB962C8B-B14F-4D97-AF65-F5344CB8AC3E}">
        <p14:creationId xmlns:p14="http://schemas.microsoft.com/office/powerpoint/2010/main" val="13849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E860F-A06D-457C-BE49-4332B3C348C8}"/>
              </a:ext>
            </a:extLst>
          </p:cNvPr>
          <p:cNvSpPr>
            <a:spLocks noGrp="1"/>
          </p:cNvSpPr>
          <p:nvPr>
            <p:ph idx="1"/>
          </p:nvPr>
        </p:nvSpPr>
        <p:spPr>
          <a:xfrm>
            <a:off x="1097279" y="428978"/>
            <a:ext cx="10518987" cy="5440116"/>
          </a:xfrm>
        </p:spPr>
        <p:txBody>
          <a:bodyPr>
            <a:normAutofit fontScale="62500" lnSpcReduction="20000"/>
          </a:bodyPr>
          <a:lstStyle/>
          <a:p>
            <a:pPr algn="l" fontAlgn="base"/>
            <a:r>
              <a:rPr lang="en-US" sz="2700" b="1" i="0" dirty="0">
                <a:solidFill>
                  <a:srgbClr val="273239"/>
                </a:solidFill>
                <a:effectLst/>
              </a:rPr>
              <a:t>4. Embedded Software: </a:t>
            </a:r>
            <a:r>
              <a:rPr lang="en-US" sz="2700" b="0" i="0" dirty="0">
                <a:solidFill>
                  <a:srgbClr val="273239"/>
                </a:solidFill>
                <a:effectLst/>
              </a:rPr>
              <a:t>This type of software is embedded into the hardware normally in the </a:t>
            </a:r>
            <a:r>
              <a:rPr lang="en-US" sz="2700" b="0" i="0" u="sng" dirty="0">
                <a:solidFill>
                  <a:srgbClr val="273239"/>
                </a:solidFill>
                <a:effectLst/>
                <a:hlinkClick r:id="rId2"/>
              </a:rPr>
              <a:t>Read-Only Memory (ROM)</a:t>
            </a:r>
            <a:r>
              <a:rPr lang="en-US" sz="2700" b="0" i="0" dirty="0">
                <a:solidFill>
                  <a:srgbClr val="273239"/>
                </a:solidFill>
                <a:effectLst/>
              </a:rPr>
              <a:t> as a part of a large system and is used to support certain functionality under the control conditions. Examples are software used in instrumentation and control applications like washing machines, satellites, microwaves, etc. </a:t>
            </a:r>
          </a:p>
          <a:p>
            <a:pPr algn="l" fontAlgn="base"/>
            <a:r>
              <a:rPr lang="en-US" sz="2700" b="1" i="0" dirty="0">
                <a:solidFill>
                  <a:srgbClr val="273239"/>
                </a:solidFill>
                <a:effectLst/>
              </a:rPr>
              <a:t>5. Reservation Software: </a:t>
            </a:r>
            <a:r>
              <a:rPr lang="en-US" sz="2700" b="0" i="0" dirty="0">
                <a:solidFill>
                  <a:srgbClr val="273239"/>
                </a:solidFill>
                <a:effectLst/>
              </a:rPr>
              <a:t>A Reservation system is primarily used to store and retrieve information and perform transactions related to air travel, car rental, hotels, or other activities. They also provide access to bus and railway reservations, although these are not always integrated with the main system. These are also used to relay computerized information for users in the hotel industry, making a reservation and ensuring that the hotel is not overbooked. </a:t>
            </a:r>
          </a:p>
          <a:p>
            <a:pPr algn="l" fontAlgn="base"/>
            <a:r>
              <a:rPr lang="en-US" sz="2700" b="1" i="0" dirty="0">
                <a:solidFill>
                  <a:srgbClr val="273239"/>
                </a:solidFill>
                <a:effectLst/>
              </a:rPr>
              <a:t>6. Business </a:t>
            </a:r>
            <a:r>
              <a:rPr lang="en-US" sz="2700" b="1" i="0" dirty="0" err="1">
                <a:solidFill>
                  <a:srgbClr val="273239"/>
                </a:solidFill>
                <a:effectLst/>
              </a:rPr>
              <a:t>Software:</a:t>
            </a:r>
            <a:r>
              <a:rPr lang="en-US" sz="2700" b="0" i="0" dirty="0" err="1">
                <a:solidFill>
                  <a:srgbClr val="273239"/>
                </a:solidFill>
                <a:effectLst/>
              </a:rPr>
              <a:t>This</a:t>
            </a:r>
            <a:r>
              <a:rPr lang="en-US" sz="2700" b="0" i="0" dirty="0">
                <a:solidFill>
                  <a:srgbClr val="273239"/>
                </a:solidFill>
                <a:effectLst/>
              </a:rPr>
              <a:t> category of software is used to support business applications and is the most widely used category of software. Examples are software for inventory management, accounts, banking, hospitals, schools, stock markets, etc. </a:t>
            </a:r>
          </a:p>
          <a:p>
            <a:pPr algn="l" fontAlgn="base"/>
            <a:r>
              <a:rPr lang="en-US" sz="2700" b="1" i="0" dirty="0">
                <a:solidFill>
                  <a:srgbClr val="273239"/>
                </a:solidFill>
                <a:effectLst/>
              </a:rPr>
              <a:t>7. Entertainment Software: </a:t>
            </a:r>
            <a:r>
              <a:rPr lang="en-US" sz="2700" b="0" i="0" dirty="0">
                <a:solidFill>
                  <a:srgbClr val="273239"/>
                </a:solidFill>
                <a:effectLst/>
              </a:rPr>
              <a:t>Education and Entertainment software provides a powerful tool for educational agencies, especially those that deal with educating young children. There is a wide range of entertainment software such as computer games, educational games, translation software, mapping software, etc.  </a:t>
            </a:r>
          </a:p>
          <a:p>
            <a:pPr algn="l" fontAlgn="base"/>
            <a:r>
              <a:rPr lang="en-US" sz="2700" b="1" i="0" dirty="0">
                <a:solidFill>
                  <a:srgbClr val="273239"/>
                </a:solidFill>
                <a:effectLst/>
              </a:rPr>
              <a:t>8. Artificial Intelligence Software: </a:t>
            </a:r>
            <a:r>
              <a:rPr lang="en-US" sz="2700" b="0" i="0" dirty="0">
                <a:solidFill>
                  <a:srgbClr val="273239"/>
                </a:solidFill>
                <a:effectLst/>
              </a:rPr>
              <a:t>Software like expert systems, decision support systems, pattern recognition software, </a:t>
            </a:r>
            <a:r>
              <a:rPr lang="en-US" sz="2700" b="0" i="0" u="sng" dirty="0">
                <a:solidFill>
                  <a:srgbClr val="273239"/>
                </a:solidFill>
                <a:effectLst/>
                <a:hlinkClick r:id="rId3"/>
              </a:rPr>
              <a:t>artificial neural networks</a:t>
            </a:r>
            <a:r>
              <a:rPr lang="en-US" sz="2700" b="0" i="0" dirty="0">
                <a:solidFill>
                  <a:srgbClr val="273239"/>
                </a:solidFill>
                <a:effectLst/>
              </a:rPr>
              <a:t>, etc. come under this category. They involve complex problems which are not affected by complex computations using non-numerical algorithms. </a:t>
            </a:r>
          </a:p>
          <a:p>
            <a:pPr algn="l" fontAlgn="base"/>
            <a:r>
              <a:rPr lang="en-US" sz="2700" b="1" i="0" dirty="0">
                <a:solidFill>
                  <a:srgbClr val="273239"/>
                </a:solidFill>
                <a:effectLst/>
              </a:rPr>
              <a:t>9. Scientific Software: </a:t>
            </a:r>
            <a:r>
              <a:rPr lang="en-US" sz="2700" b="0" i="0" dirty="0">
                <a:solidFill>
                  <a:srgbClr val="273239"/>
                </a:solidFill>
                <a:effectLst/>
              </a:rPr>
              <a:t>Scientific and engineering software satisfies the needs of a scientific or engineering user to perform enterprise-specific tasks. Such software is written for specific applications using principles, techniques, and formulae particular to that field. Examples are software like MATLAB, AUTOCAD, PSPICE, ORCAD, etc. </a:t>
            </a:r>
          </a:p>
          <a:p>
            <a:pPr algn="l" fontAlgn="base"/>
            <a:r>
              <a:rPr lang="en-US" sz="2700" b="1" i="0" dirty="0">
                <a:solidFill>
                  <a:srgbClr val="273239"/>
                </a:solidFill>
                <a:effectLst/>
              </a:rPr>
              <a:t>10. Utility Software: </a:t>
            </a:r>
            <a:r>
              <a:rPr lang="en-US" sz="2700" b="0" i="0" dirty="0">
                <a:solidFill>
                  <a:srgbClr val="273239"/>
                </a:solidFill>
                <a:effectLst/>
              </a:rPr>
              <a:t>The programs coming under this category perform specific tasks and are different from other software in terms of size, cost, and complexity. Examples are antivirus software, voice recognition software, compression programs, etc.</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2494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C6E8-9B53-59B3-DFF7-EE5E368EAB84}"/>
              </a:ext>
            </a:extLst>
          </p:cNvPr>
          <p:cNvSpPr>
            <a:spLocks noGrp="1"/>
          </p:cNvSpPr>
          <p:nvPr>
            <p:ph type="title"/>
          </p:nvPr>
        </p:nvSpPr>
        <p:spPr/>
        <p:txBody>
          <a:bodyPr/>
          <a:lstStyle/>
          <a:p>
            <a:r>
              <a:rPr lang="en-US" dirty="0"/>
              <a:t>Software Myths</a:t>
            </a:r>
          </a:p>
        </p:txBody>
      </p:sp>
      <p:sp>
        <p:nvSpPr>
          <p:cNvPr id="6" name="object 4">
            <a:extLst>
              <a:ext uri="{FF2B5EF4-FFF2-40B4-BE49-F238E27FC236}">
                <a16:creationId xmlns:a16="http://schemas.microsoft.com/office/drawing/2014/main" id="{A2D0E938-56BF-F122-4850-42EE6D3838AD}"/>
              </a:ext>
            </a:extLst>
          </p:cNvPr>
          <p:cNvSpPr/>
          <p:nvPr/>
        </p:nvSpPr>
        <p:spPr>
          <a:xfrm>
            <a:off x="1097280" y="1853106"/>
            <a:ext cx="8208766" cy="445509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6302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F01E8719-CDF7-0E68-CA23-C555AC9D358E}"/>
              </a:ext>
            </a:extLst>
          </p:cNvPr>
          <p:cNvSpPr/>
          <p:nvPr/>
        </p:nvSpPr>
        <p:spPr>
          <a:xfrm>
            <a:off x="1508464" y="2417086"/>
            <a:ext cx="8723556" cy="225908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5099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470A-3DE6-9A63-EA6D-9C9D69B93ADB}"/>
              </a:ext>
            </a:extLst>
          </p:cNvPr>
          <p:cNvSpPr>
            <a:spLocks noGrp="1"/>
          </p:cNvSpPr>
          <p:nvPr>
            <p:ph type="title"/>
          </p:nvPr>
        </p:nvSpPr>
        <p:spPr/>
        <p:txBody>
          <a:bodyPr/>
          <a:lstStyle/>
          <a:p>
            <a:r>
              <a:rPr lang="en-US" dirty="0"/>
              <a:t>Software Tools</a:t>
            </a:r>
          </a:p>
        </p:txBody>
      </p:sp>
      <p:sp>
        <p:nvSpPr>
          <p:cNvPr id="3" name="Content Placeholder 2">
            <a:extLst>
              <a:ext uri="{FF2B5EF4-FFF2-40B4-BE49-F238E27FC236}">
                <a16:creationId xmlns:a16="http://schemas.microsoft.com/office/drawing/2014/main" id="{57D8076B-FF06-E06D-000D-3C0EB3F68BB0}"/>
              </a:ext>
            </a:extLst>
          </p:cNvPr>
          <p:cNvSpPr>
            <a:spLocks noGrp="1"/>
          </p:cNvSpPr>
          <p:nvPr>
            <p:ph idx="1"/>
          </p:nvPr>
        </p:nvSpPr>
        <p:spPr/>
        <p:txBody>
          <a:bodyPr/>
          <a:lstStyle/>
          <a:p>
            <a:pPr marL="355600" marR="8890" indent="-342900" algn="just">
              <a:lnSpc>
                <a:spcPct val="100000"/>
              </a:lnSpc>
              <a:spcBef>
                <a:spcPts val="105"/>
              </a:spcBef>
              <a:buFont typeface="Arial"/>
              <a:buChar char="•"/>
              <a:tabLst>
                <a:tab pos="355600" algn="l"/>
              </a:tabLst>
            </a:pPr>
            <a:r>
              <a:rPr lang="en-US" sz="2000" spc="-5" dirty="0">
                <a:latin typeface="Carlito"/>
                <a:cs typeface="Carlito"/>
              </a:rPr>
              <a:t>S/W </a:t>
            </a:r>
            <a:r>
              <a:rPr lang="en-US" sz="2000" dirty="0" err="1">
                <a:latin typeface="Carlito"/>
                <a:cs typeface="Carlito"/>
              </a:rPr>
              <a:t>eng</a:t>
            </a:r>
            <a:r>
              <a:rPr lang="en-US" sz="2000" dirty="0">
                <a:latin typeface="Carlito"/>
                <a:cs typeface="Carlito"/>
              </a:rPr>
              <a:t> </a:t>
            </a:r>
            <a:r>
              <a:rPr lang="en-US" sz="2000" i="1" spc="-20" dirty="0">
                <a:latin typeface="Carlito"/>
                <a:cs typeface="Carlito"/>
              </a:rPr>
              <a:t>tools </a:t>
            </a:r>
            <a:r>
              <a:rPr lang="en-US" sz="2000" spc="-20" dirty="0">
                <a:latin typeface="Carlito"/>
                <a:cs typeface="Carlito"/>
              </a:rPr>
              <a:t>provide </a:t>
            </a:r>
            <a:r>
              <a:rPr lang="en-US" sz="2000" spc="-25" dirty="0">
                <a:solidFill>
                  <a:srgbClr val="006EC0"/>
                </a:solidFill>
                <a:latin typeface="Carlito"/>
                <a:cs typeface="Carlito"/>
              </a:rPr>
              <a:t>automated </a:t>
            </a:r>
            <a:r>
              <a:rPr lang="en-US" sz="2000" dirty="0">
                <a:latin typeface="Carlito"/>
                <a:cs typeface="Carlito"/>
              </a:rPr>
              <a:t>or </a:t>
            </a:r>
            <a:r>
              <a:rPr lang="en-US" sz="2000" spc="-10" dirty="0">
                <a:solidFill>
                  <a:srgbClr val="006EC0"/>
                </a:solidFill>
                <a:latin typeface="Carlito"/>
                <a:cs typeface="Carlito"/>
              </a:rPr>
              <a:t>semi-  </a:t>
            </a:r>
            <a:r>
              <a:rPr lang="en-US" sz="2000" spc="-20" dirty="0">
                <a:solidFill>
                  <a:srgbClr val="006EC0"/>
                </a:solidFill>
                <a:latin typeface="Carlito"/>
                <a:cs typeface="Carlito"/>
              </a:rPr>
              <a:t>automated </a:t>
            </a:r>
            <a:r>
              <a:rPr lang="en-US" sz="2000" dirty="0">
                <a:latin typeface="Carlito"/>
                <a:cs typeface="Carlito"/>
              </a:rPr>
              <a:t>support </a:t>
            </a:r>
            <a:r>
              <a:rPr lang="en-US" sz="2000" spc="-50" dirty="0">
                <a:latin typeface="Carlito"/>
                <a:cs typeface="Carlito"/>
              </a:rPr>
              <a:t>for </a:t>
            </a:r>
            <a:r>
              <a:rPr lang="en-US" sz="2000" dirty="0">
                <a:latin typeface="Carlito"/>
                <a:cs typeface="Carlito"/>
              </a:rPr>
              <a:t>the </a:t>
            </a:r>
            <a:r>
              <a:rPr lang="en-US" sz="2000" spc="-25" dirty="0">
                <a:latin typeface="Carlito"/>
                <a:cs typeface="Carlito"/>
              </a:rPr>
              <a:t>process </a:t>
            </a:r>
            <a:r>
              <a:rPr lang="en-US" sz="2000" dirty="0">
                <a:latin typeface="Carlito"/>
                <a:cs typeface="Carlito"/>
              </a:rPr>
              <a:t>and </a:t>
            </a:r>
            <a:r>
              <a:rPr lang="en-US" sz="2000" spc="5" dirty="0">
                <a:latin typeface="Carlito"/>
                <a:cs typeface="Carlito"/>
              </a:rPr>
              <a:t>the  </a:t>
            </a:r>
            <a:r>
              <a:rPr lang="en-US" sz="2000" spc="-5" dirty="0">
                <a:latin typeface="Carlito"/>
                <a:cs typeface="Carlito"/>
              </a:rPr>
              <a:t>methods.</a:t>
            </a:r>
            <a:endParaRPr lang="en-US" sz="2000" dirty="0">
              <a:latin typeface="Carlito"/>
              <a:cs typeface="Carlito"/>
            </a:endParaRPr>
          </a:p>
          <a:p>
            <a:pPr marL="355600" marR="5080" indent="-342900" algn="just">
              <a:lnSpc>
                <a:spcPct val="100000"/>
              </a:lnSpc>
              <a:spcBef>
                <a:spcPts val="790"/>
              </a:spcBef>
              <a:buFont typeface="Arial"/>
              <a:buChar char="•"/>
              <a:tabLst>
                <a:tab pos="355600" algn="l"/>
              </a:tabLst>
            </a:pPr>
            <a:r>
              <a:rPr lang="en-US" sz="2000" dirty="0">
                <a:latin typeface="Carlito"/>
                <a:cs typeface="Carlito"/>
              </a:rPr>
              <a:t>When </a:t>
            </a:r>
            <a:r>
              <a:rPr lang="en-US" sz="2000" spc="-20" dirty="0">
                <a:latin typeface="Carlito"/>
                <a:cs typeface="Carlito"/>
              </a:rPr>
              <a:t>tools are </a:t>
            </a:r>
            <a:r>
              <a:rPr lang="en-US" sz="2000" spc="-35" dirty="0">
                <a:latin typeface="Carlito"/>
                <a:cs typeface="Carlito"/>
              </a:rPr>
              <a:t>integrated </a:t>
            </a:r>
            <a:r>
              <a:rPr lang="en-US" sz="2000" spc="-5" dirty="0">
                <a:latin typeface="Carlito"/>
                <a:cs typeface="Carlito"/>
              </a:rPr>
              <a:t>so </a:t>
            </a:r>
            <a:r>
              <a:rPr lang="en-US" sz="2000" spc="-15" dirty="0">
                <a:latin typeface="Carlito"/>
                <a:cs typeface="Carlito"/>
              </a:rPr>
              <a:t>that</a:t>
            </a:r>
            <a:r>
              <a:rPr lang="en-US" sz="2000" spc="690" dirty="0">
                <a:latin typeface="Carlito"/>
                <a:cs typeface="Carlito"/>
              </a:rPr>
              <a:t> </a:t>
            </a:r>
            <a:r>
              <a:rPr lang="en-US" sz="2000" spc="-30" dirty="0">
                <a:latin typeface="Carlito"/>
                <a:cs typeface="Carlito"/>
              </a:rPr>
              <a:t>info.  Created </a:t>
            </a:r>
            <a:r>
              <a:rPr lang="en-US" sz="2000" spc="-15" dirty="0">
                <a:latin typeface="Carlito"/>
                <a:cs typeface="Carlito"/>
              </a:rPr>
              <a:t>by </a:t>
            </a:r>
            <a:r>
              <a:rPr lang="en-US" sz="2000" spc="-5" dirty="0">
                <a:latin typeface="Carlito"/>
                <a:cs typeface="Carlito"/>
              </a:rPr>
              <a:t>one </a:t>
            </a:r>
            <a:r>
              <a:rPr lang="en-US" sz="2000" spc="-20" dirty="0">
                <a:latin typeface="Carlito"/>
                <a:cs typeface="Carlito"/>
              </a:rPr>
              <a:t>tool </a:t>
            </a:r>
            <a:r>
              <a:rPr lang="en-US" sz="2000" spc="-15" dirty="0">
                <a:latin typeface="Carlito"/>
                <a:cs typeface="Carlito"/>
              </a:rPr>
              <a:t>can </a:t>
            </a:r>
            <a:r>
              <a:rPr lang="en-US" sz="2000" spc="-5" dirty="0">
                <a:latin typeface="Carlito"/>
                <a:cs typeface="Carlito"/>
              </a:rPr>
              <a:t>be used </a:t>
            </a:r>
            <a:r>
              <a:rPr lang="en-US" sz="2000" spc="-15" dirty="0">
                <a:latin typeface="Carlito"/>
                <a:cs typeface="Carlito"/>
              </a:rPr>
              <a:t>by</a:t>
            </a:r>
            <a:r>
              <a:rPr lang="en-US" sz="2000" spc="-30" dirty="0">
                <a:latin typeface="Carlito"/>
                <a:cs typeface="Carlito"/>
              </a:rPr>
              <a:t> </a:t>
            </a:r>
            <a:r>
              <a:rPr lang="en-US" sz="2000" spc="-70" dirty="0">
                <a:latin typeface="Carlito"/>
                <a:cs typeface="Carlito"/>
              </a:rPr>
              <a:t>another,</a:t>
            </a:r>
            <a:endParaRPr lang="en-US" sz="2000" dirty="0">
              <a:latin typeface="Carlito"/>
              <a:cs typeface="Carlito"/>
            </a:endParaRPr>
          </a:p>
          <a:p>
            <a:pPr marL="355600" marR="5080" indent="-342900" algn="just">
              <a:lnSpc>
                <a:spcPct val="100000"/>
              </a:lnSpc>
              <a:spcBef>
                <a:spcPts val="810"/>
              </a:spcBef>
              <a:buFont typeface="Arial"/>
              <a:buChar char="•"/>
              <a:tabLst>
                <a:tab pos="355600" algn="l"/>
              </a:tabLst>
            </a:pPr>
            <a:r>
              <a:rPr lang="en-US" sz="2000" dirty="0">
                <a:latin typeface="Carlito"/>
                <a:cs typeface="Carlito"/>
              </a:rPr>
              <a:t>a </a:t>
            </a:r>
            <a:r>
              <a:rPr lang="en-US" sz="2000" spc="-55" dirty="0">
                <a:latin typeface="Carlito"/>
                <a:cs typeface="Carlito"/>
              </a:rPr>
              <a:t>system </a:t>
            </a:r>
            <a:r>
              <a:rPr lang="en-US" sz="2000" spc="-50" dirty="0">
                <a:latin typeface="Carlito"/>
                <a:cs typeface="Carlito"/>
              </a:rPr>
              <a:t>for </a:t>
            </a:r>
            <a:r>
              <a:rPr lang="en-US" sz="2000" dirty="0">
                <a:latin typeface="Carlito"/>
                <a:cs typeface="Carlito"/>
              </a:rPr>
              <a:t>the </a:t>
            </a:r>
            <a:r>
              <a:rPr lang="en-US" sz="2000" spc="-5" dirty="0">
                <a:latin typeface="Carlito"/>
                <a:cs typeface="Carlito"/>
              </a:rPr>
              <a:t>support of S/W </a:t>
            </a:r>
            <a:r>
              <a:rPr lang="en-US" sz="2000" spc="-20" dirty="0">
                <a:latin typeface="Carlito"/>
                <a:cs typeface="Carlito"/>
              </a:rPr>
              <a:t>development  </a:t>
            </a:r>
            <a:r>
              <a:rPr lang="en-US" sz="2000" spc="-10" dirty="0">
                <a:latin typeface="Carlito"/>
                <a:cs typeface="Carlito"/>
              </a:rPr>
              <a:t>called </a:t>
            </a:r>
            <a:r>
              <a:rPr lang="en-US" sz="2000" i="1" spc="-15" dirty="0">
                <a:solidFill>
                  <a:srgbClr val="006EC0"/>
                </a:solidFill>
                <a:latin typeface="Carlito"/>
                <a:cs typeface="Carlito"/>
              </a:rPr>
              <a:t>computer-aided </a:t>
            </a:r>
            <a:r>
              <a:rPr lang="en-US" sz="2000" i="1" spc="-5" dirty="0">
                <a:solidFill>
                  <a:srgbClr val="006EC0"/>
                </a:solidFill>
                <a:latin typeface="Carlito"/>
                <a:cs typeface="Carlito"/>
              </a:rPr>
              <a:t>software engineering </a:t>
            </a:r>
            <a:r>
              <a:rPr lang="en-US" sz="2000" spc="5" dirty="0">
                <a:latin typeface="Carlito"/>
                <a:cs typeface="Carlito"/>
              </a:rPr>
              <a:t>is  </a:t>
            </a:r>
            <a:r>
              <a:rPr lang="en-US" sz="2000" spc="-20" dirty="0">
                <a:latin typeface="Carlito"/>
                <a:cs typeface="Carlito"/>
              </a:rPr>
              <a:t>established.</a:t>
            </a:r>
            <a:endParaRPr lang="en-US" sz="2000" dirty="0">
              <a:latin typeface="Carlito"/>
              <a:cs typeface="Carlito"/>
            </a:endParaRPr>
          </a:p>
          <a:p>
            <a:endParaRPr lang="en-US" dirty="0"/>
          </a:p>
        </p:txBody>
      </p:sp>
    </p:spTree>
    <p:extLst>
      <p:ext uri="{BB962C8B-B14F-4D97-AF65-F5344CB8AC3E}">
        <p14:creationId xmlns:p14="http://schemas.microsoft.com/office/powerpoint/2010/main" val="2826598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BE40-AF00-6732-C287-A3E96D60667E}"/>
              </a:ext>
            </a:extLst>
          </p:cNvPr>
          <p:cNvSpPr>
            <a:spLocks noGrp="1"/>
          </p:cNvSpPr>
          <p:nvPr>
            <p:ph type="title"/>
          </p:nvPr>
        </p:nvSpPr>
        <p:spPr/>
        <p:txBody>
          <a:bodyPr/>
          <a:lstStyle/>
          <a:p>
            <a:r>
              <a:rPr lang="en-US" dirty="0"/>
              <a:t>Case Tools</a:t>
            </a:r>
          </a:p>
        </p:txBody>
      </p:sp>
      <p:pic>
        <p:nvPicPr>
          <p:cNvPr id="7" name="Picture 6">
            <a:extLst>
              <a:ext uri="{FF2B5EF4-FFF2-40B4-BE49-F238E27FC236}">
                <a16:creationId xmlns:a16="http://schemas.microsoft.com/office/drawing/2014/main" id="{4F2C8CBE-3256-644A-7BBD-801C8A1283D9}"/>
              </a:ext>
            </a:extLst>
          </p:cNvPr>
          <p:cNvPicPr>
            <a:picLocks noChangeAspect="1"/>
          </p:cNvPicPr>
          <p:nvPr/>
        </p:nvPicPr>
        <p:blipFill>
          <a:blip r:embed="rId2"/>
          <a:stretch>
            <a:fillRect/>
          </a:stretch>
        </p:blipFill>
        <p:spPr>
          <a:xfrm>
            <a:off x="1339850" y="1950331"/>
            <a:ext cx="7277100" cy="3476625"/>
          </a:xfrm>
          <a:prstGeom prst="rect">
            <a:avLst/>
          </a:prstGeom>
        </p:spPr>
      </p:pic>
    </p:spTree>
    <p:extLst>
      <p:ext uri="{BB962C8B-B14F-4D97-AF65-F5344CB8AC3E}">
        <p14:creationId xmlns:p14="http://schemas.microsoft.com/office/powerpoint/2010/main" val="51907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F490-CCCD-A0B9-8CBF-96F18A30B5A0}"/>
              </a:ext>
            </a:extLst>
          </p:cNvPr>
          <p:cNvSpPr>
            <a:spLocks noGrp="1"/>
          </p:cNvSpPr>
          <p:nvPr>
            <p:ph type="title"/>
          </p:nvPr>
        </p:nvSpPr>
        <p:spPr/>
        <p:txBody>
          <a:bodyPr/>
          <a:lstStyle/>
          <a:p>
            <a:r>
              <a:rPr lang="en-US" spc="-5" dirty="0"/>
              <a:t>Components </a:t>
            </a:r>
            <a:r>
              <a:rPr lang="en-US" dirty="0"/>
              <a:t>of CASE</a:t>
            </a:r>
            <a:r>
              <a:rPr lang="en-US" spc="-200" dirty="0"/>
              <a:t> </a:t>
            </a:r>
            <a:r>
              <a:rPr lang="en-US" spc="-70" dirty="0"/>
              <a:t>Tools</a:t>
            </a:r>
            <a:endParaRPr lang="en-US" dirty="0"/>
          </a:p>
        </p:txBody>
      </p:sp>
      <p:pic>
        <p:nvPicPr>
          <p:cNvPr id="5" name="Picture 4">
            <a:extLst>
              <a:ext uri="{FF2B5EF4-FFF2-40B4-BE49-F238E27FC236}">
                <a16:creationId xmlns:a16="http://schemas.microsoft.com/office/drawing/2014/main" id="{B1F3589D-6DE8-6C08-EBFA-74C94178EEC2}"/>
              </a:ext>
            </a:extLst>
          </p:cNvPr>
          <p:cNvPicPr>
            <a:picLocks noChangeAspect="1"/>
          </p:cNvPicPr>
          <p:nvPr/>
        </p:nvPicPr>
        <p:blipFill>
          <a:blip r:embed="rId2"/>
          <a:stretch>
            <a:fillRect/>
          </a:stretch>
        </p:blipFill>
        <p:spPr>
          <a:xfrm>
            <a:off x="1097280" y="1737360"/>
            <a:ext cx="9134740" cy="4405440"/>
          </a:xfrm>
          <a:prstGeom prst="rect">
            <a:avLst/>
          </a:prstGeom>
        </p:spPr>
      </p:pic>
    </p:spTree>
    <p:extLst>
      <p:ext uri="{BB962C8B-B14F-4D97-AF65-F5344CB8AC3E}">
        <p14:creationId xmlns:p14="http://schemas.microsoft.com/office/powerpoint/2010/main" val="312258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4E3D-BDF5-70FE-E2E0-D782FC607A1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E24857-1A3C-9119-C772-3E44BF8A2D24}"/>
              </a:ext>
            </a:extLst>
          </p:cNvPr>
          <p:cNvSpPr>
            <a:spLocks noGrp="1"/>
          </p:cNvSpPr>
          <p:nvPr>
            <p:ph idx="1"/>
          </p:nvPr>
        </p:nvSpPr>
        <p:spPr/>
        <p:txBody>
          <a:bodyPr/>
          <a:lstStyle/>
          <a:p>
            <a:pPr marL="355600" indent="-342900">
              <a:lnSpc>
                <a:spcPts val="2745"/>
              </a:lnSpc>
              <a:spcBef>
                <a:spcPts val="100"/>
              </a:spcBef>
              <a:buFont typeface="Arial"/>
              <a:buChar char="•"/>
              <a:tabLst>
                <a:tab pos="354965" algn="l"/>
                <a:tab pos="355600" algn="l"/>
                <a:tab pos="3206750" algn="l"/>
              </a:tabLst>
            </a:pPr>
            <a:r>
              <a:rPr lang="en-US" sz="2000" b="1" spc="-20" dirty="0">
                <a:solidFill>
                  <a:schemeClr val="tx1"/>
                </a:solidFill>
                <a:latin typeface="+mj-lt"/>
                <a:cs typeface="Carlito"/>
              </a:rPr>
              <a:t>Software</a:t>
            </a:r>
            <a:r>
              <a:rPr lang="en-US" sz="2000" b="1" dirty="0">
                <a:solidFill>
                  <a:schemeClr val="tx1"/>
                </a:solidFill>
                <a:latin typeface="+mj-lt"/>
                <a:cs typeface="Carlito"/>
              </a:rPr>
              <a:t> </a:t>
            </a:r>
            <a:r>
              <a:rPr lang="en-US" sz="2000" b="1" spc="-5" dirty="0">
                <a:solidFill>
                  <a:schemeClr val="tx1"/>
                </a:solidFill>
                <a:latin typeface="+mj-lt"/>
                <a:cs typeface="Carlito"/>
              </a:rPr>
              <a:t>engineering </a:t>
            </a:r>
            <a:r>
              <a:rPr lang="en-US" sz="2000" b="1" dirty="0">
                <a:solidFill>
                  <a:schemeClr val="tx1"/>
                </a:solidFill>
                <a:latin typeface="+mj-lt"/>
                <a:cs typeface="Carlito"/>
              </a:rPr>
              <a:t>is </a:t>
            </a:r>
            <a:r>
              <a:rPr lang="en-US" sz="2000" b="1" spc="-5" dirty="0">
                <a:solidFill>
                  <a:schemeClr val="tx1"/>
                </a:solidFill>
                <a:latin typeface="+mj-lt"/>
                <a:cs typeface="Carlito"/>
              </a:rPr>
              <a:t>the </a:t>
            </a:r>
            <a:r>
              <a:rPr lang="en-US" sz="2000" b="1" spc="-10" dirty="0">
                <a:solidFill>
                  <a:schemeClr val="tx1"/>
                </a:solidFill>
                <a:latin typeface="+mj-lt"/>
                <a:cs typeface="Carlito"/>
              </a:rPr>
              <a:t>combination </a:t>
            </a:r>
            <a:r>
              <a:rPr lang="en-US" sz="2000" b="1" dirty="0">
                <a:solidFill>
                  <a:schemeClr val="tx1"/>
                </a:solidFill>
                <a:latin typeface="+mj-lt"/>
                <a:cs typeface="Carlito"/>
              </a:rPr>
              <a:t>of </a:t>
            </a:r>
            <a:r>
              <a:rPr lang="en-US" sz="2000" b="1" spc="-5" dirty="0">
                <a:solidFill>
                  <a:schemeClr val="tx1"/>
                </a:solidFill>
                <a:latin typeface="+mj-lt"/>
                <a:cs typeface="Carlito"/>
              </a:rPr>
              <a:t>paperwork</a:t>
            </a:r>
            <a:r>
              <a:rPr lang="en-US" sz="2000" b="1" spc="-235" dirty="0">
                <a:solidFill>
                  <a:schemeClr val="tx1"/>
                </a:solidFill>
                <a:latin typeface="+mj-lt"/>
                <a:cs typeface="Carlito"/>
              </a:rPr>
              <a:t> </a:t>
            </a:r>
            <a:r>
              <a:rPr lang="en-US" sz="2000" b="1" dirty="0">
                <a:solidFill>
                  <a:schemeClr val="tx1"/>
                </a:solidFill>
                <a:latin typeface="+mj-lt"/>
                <a:cs typeface="Carlito"/>
              </a:rPr>
              <a:t>and</a:t>
            </a:r>
            <a:r>
              <a:rPr lang="en-US" sz="2000" dirty="0">
                <a:solidFill>
                  <a:schemeClr val="tx1"/>
                </a:solidFill>
                <a:latin typeface="+mj-lt"/>
                <a:cs typeface="Carlito"/>
              </a:rPr>
              <a:t> </a:t>
            </a:r>
            <a:r>
              <a:rPr lang="en-US" sz="2000" b="1" spc="-25" dirty="0">
                <a:solidFill>
                  <a:schemeClr val="tx1"/>
                </a:solidFill>
                <a:latin typeface="+mj-lt"/>
                <a:cs typeface="Carlito"/>
              </a:rPr>
              <a:t>Systematic  </a:t>
            </a:r>
            <a:r>
              <a:rPr lang="en-US" sz="2000" b="1" spc="-5" dirty="0">
                <a:solidFill>
                  <a:schemeClr val="tx1"/>
                </a:solidFill>
                <a:latin typeface="+mj-lt"/>
                <a:cs typeface="Carlito"/>
              </a:rPr>
              <a:t>solution </a:t>
            </a:r>
            <a:r>
              <a:rPr lang="en-US" sz="2000" b="1" dirty="0">
                <a:solidFill>
                  <a:schemeClr val="tx1"/>
                </a:solidFill>
                <a:latin typeface="+mj-lt"/>
                <a:cs typeface="Carlito"/>
              </a:rPr>
              <a:t>of </a:t>
            </a:r>
            <a:r>
              <a:rPr lang="en-US" sz="2000" b="1" spc="-5" dirty="0">
                <a:solidFill>
                  <a:schemeClr val="tx1"/>
                </a:solidFill>
                <a:latin typeface="+mj-lt"/>
                <a:cs typeface="Carlito"/>
              </a:rPr>
              <a:t>the </a:t>
            </a:r>
            <a:r>
              <a:rPr lang="en-US" sz="2000" b="1" spc="-10" dirty="0">
                <a:solidFill>
                  <a:schemeClr val="tx1"/>
                </a:solidFill>
                <a:latin typeface="+mj-lt"/>
                <a:cs typeface="Carlito"/>
              </a:rPr>
              <a:t>addressed</a:t>
            </a:r>
            <a:r>
              <a:rPr lang="en-US" sz="2000" b="1" spc="-85" dirty="0">
                <a:solidFill>
                  <a:schemeClr val="tx1"/>
                </a:solidFill>
                <a:latin typeface="+mj-lt"/>
                <a:cs typeface="Carlito"/>
              </a:rPr>
              <a:t> </a:t>
            </a:r>
            <a:r>
              <a:rPr lang="en-US" sz="2000" b="1" spc="-5" dirty="0">
                <a:solidFill>
                  <a:schemeClr val="tx1"/>
                </a:solidFill>
                <a:latin typeface="+mj-lt"/>
                <a:cs typeface="Carlito"/>
              </a:rPr>
              <a:t>problem</a:t>
            </a:r>
            <a:endParaRPr lang="en-US" sz="2000" dirty="0">
              <a:solidFill>
                <a:schemeClr val="tx1"/>
              </a:solidFill>
              <a:latin typeface="+mj-lt"/>
              <a:cs typeface="Carlito"/>
            </a:endParaRPr>
          </a:p>
          <a:p>
            <a:pPr marL="355600" indent="-342900">
              <a:lnSpc>
                <a:spcPct val="100000"/>
              </a:lnSpc>
              <a:spcBef>
                <a:spcPts val="300"/>
              </a:spcBef>
              <a:buFont typeface="Arial"/>
              <a:buChar char="•"/>
              <a:tabLst>
                <a:tab pos="354965" algn="l"/>
                <a:tab pos="355600" algn="l"/>
                <a:tab pos="1637030" algn="l"/>
              </a:tabLst>
            </a:pPr>
            <a:r>
              <a:rPr lang="en-US" sz="2000" b="1" spc="-20" dirty="0">
                <a:solidFill>
                  <a:schemeClr val="tx1"/>
                </a:solidFill>
                <a:latin typeface="+mj-lt"/>
                <a:cs typeface="Carlito"/>
              </a:rPr>
              <a:t>Software </a:t>
            </a:r>
            <a:r>
              <a:rPr lang="en-US" sz="2000" b="1" dirty="0">
                <a:solidFill>
                  <a:schemeClr val="tx1"/>
                </a:solidFill>
                <a:latin typeface="+mj-lt"/>
                <a:cs typeface="Carlito"/>
              </a:rPr>
              <a:t>is </a:t>
            </a:r>
            <a:r>
              <a:rPr lang="en-US" sz="2000" b="1" spc="-25" dirty="0">
                <a:solidFill>
                  <a:schemeClr val="tx1"/>
                </a:solidFill>
                <a:latin typeface="+mj-lt"/>
                <a:cs typeface="Carlito"/>
              </a:rPr>
              <a:t>first </a:t>
            </a:r>
            <a:r>
              <a:rPr lang="en-US" sz="2000" b="1" dirty="0">
                <a:solidFill>
                  <a:schemeClr val="tx1"/>
                </a:solidFill>
                <a:latin typeface="+mj-lt"/>
                <a:cs typeface="Carlito"/>
              </a:rPr>
              <a:t>designed </a:t>
            </a:r>
            <a:r>
              <a:rPr lang="en-US" sz="2000" b="1" spc="-5" dirty="0">
                <a:solidFill>
                  <a:schemeClr val="tx1"/>
                </a:solidFill>
                <a:latin typeface="+mj-lt"/>
                <a:cs typeface="Carlito"/>
              </a:rPr>
              <a:t>then </a:t>
            </a:r>
            <a:r>
              <a:rPr lang="en-US" sz="2000" b="1" spc="-10" dirty="0">
                <a:solidFill>
                  <a:schemeClr val="tx1"/>
                </a:solidFill>
                <a:latin typeface="+mj-lt"/>
                <a:cs typeface="Carlito"/>
              </a:rPr>
              <a:t>engineered</a:t>
            </a:r>
            <a:r>
              <a:rPr lang="en-US" sz="2000" b="1" spc="-60" dirty="0">
                <a:solidFill>
                  <a:schemeClr val="tx1"/>
                </a:solidFill>
                <a:latin typeface="+mj-lt"/>
                <a:cs typeface="Carlito"/>
              </a:rPr>
              <a:t> </a:t>
            </a:r>
            <a:r>
              <a:rPr lang="en-US" sz="2000" b="1" dirty="0">
                <a:solidFill>
                  <a:schemeClr val="tx1"/>
                </a:solidFill>
                <a:latin typeface="+mj-lt"/>
                <a:cs typeface="Carlito"/>
              </a:rPr>
              <a:t>.</a:t>
            </a:r>
            <a:endParaRPr lang="en-US" sz="2000" dirty="0">
              <a:solidFill>
                <a:schemeClr val="tx1"/>
              </a:solidFill>
              <a:latin typeface="+mj-lt"/>
              <a:cs typeface="Carlito"/>
            </a:endParaRPr>
          </a:p>
          <a:p>
            <a:pPr marL="355600" marR="95885" indent="-342900">
              <a:lnSpc>
                <a:spcPts val="2600"/>
              </a:lnSpc>
              <a:spcBef>
                <a:spcPts val="635"/>
              </a:spcBef>
              <a:buFont typeface="Arial"/>
              <a:buChar char="•"/>
              <a:tabLst>
                <a:tab pos="354965" algn="l"/>
                <a:tab pos="355600" algn="l"/>
              </a:tabLst>
            </a:pPr>
            <a:r>
              <a:rPr lang="en-US" sz="2000" b="1" spc="-25" dirty="0">
                <a:solidFill>
                  <a:schemeClr val="tx1"/>
                </a:solidFill>
                <a:latin typeface="+mj-lt"/>
                <a:cs typeface="Carlito"/>
              </a:rPr>
              <a:t>Evolution </a:t>
            </a:r>
            <a:r>
              <a:rPr lang="en-US" sz="2000" b="1" dirty="0">
                <a:solidFill>
                  <a:schemeClr val="tx1"/>
                </a:solidFill>
                <a:latin typeface="+mj-lt"/>
                <a:cs typeface="Carlito"/>
              </a:rPr>
              <a:t>and </a:t>
            </a:r>
            <a:r>
              <a:rPr lang="en-US" sz="2000" b="1" spc="-5" dirty="0">
                <a:solidFill>
                  <a:schemeClr val="tx1"/>
                </a:solidFill>
                <a:latin typeface="+mj-lt"/>
                <a:cs typeface="Carlito"/>
              </a:rPr>
              <a:t>the </a:t>
            </a:r>
            <a:r>
              <a:rPr lang="en-US" sz="2000" b="1" spc="-20" dirty="0">
                <a:solidFill>
                  <a:schemeClr val="tx1"/>
                </a:solidFill>
                <a:latin typeface="+mj-lt"/>
                <a:cs typeface="Carlito"/>
              </a:rPr>
              <a:t>maintenance </a:t>
            </a:r>
            <a:r>
              <a:rPr lang="en-US" sz="2000" b="1" dirty="0">
                <a:solidFill>
                  <a:schemeClr val="tx1"/>
                </a:solidFill>
                <a:latin typeface="+mj-lt"/>
                <a:cs typeface="Carlito"/>
              </a:rPr>
              <a:t>is </a:t>
            </a:r>
            <a:r>
              <a:rPr lang="en-US" sz="2000" b="1" spc="-5" dirty="0">
                <a:solidFill>
                  <a:schemeClr val="tx1"/>
                </a:solidFill>
                <a:latin typeface="+mj-lt"/>
                <a:cs typeface="Carlito"/>
              </a:rPr>
              <a:t>the essential </a:t>
            </a:r>
            <a:r>
              <a:rPr lang="en-US" sz="2000" b="1" dirty="0">
                <a:solidFill>
                  <a:schemeClr val="tx1"/>
                </a:solidFill>
                <a:latin typeface="+mj-lt"/>
                <a:cs typeface="Carlito"/>
              </a:rPr>
              <a:t>and </a:t>
            </a:r>
            <a:r>
              <a:rPr lang="en-US" sz="2000" b="1" spc="-5" dirty="0">
                <a:solidFill>
                  <a:schemeClr val="tx1"/>
                </a:solidFill>
                <a:latin typeface="+mj-lt"/>
                <a:cs typeface="Carlito"/>
              </a:rPr>
              <a:t>the </a:t>
            </a:r>
            <a:r>
              <a:rPr lang="en-US" sz="2000" b="1" spc="-10" dirty="0">
                <a:solidFill>
                  <a:schemeClr val="tx1"/>
                </a:solidFill>
                <a:latin typeface="+mj-lt"/>
                <a:cs typeface="Carlito"/>
              </a:rPr>
              <a:t>last  </a:t>
            </a:r>
            <a:r>
              <a:rPr lang="en-US" sz="2000" b="1" spc="-25" dirty="0">
                <a:solidFill>
                  <a:schemeClr val="tx1"/>
                </a:solidFill>
                <a:latin typeface="+mj-lt"/>
                <a:cs typeface="Carlito"/>
              </a:rPr>
              <a:t>step </a:t>
            </a:r>
            <a:r>
              <a:rPr lang="en-US" sz="2000" b="1" dirty="0">
                <a:solidFill>
                  <a:schemeClr val="tx1"/>
                </a:solidFill>
                <a:latin typeface="+mj-lt"/>
                <a:cs typeface="Carlito"/>
              </a:rPr>
              <a:t>of</a:t>
            </a:r>
            <a:r>
              <a:rPr lang="en-US" sz="2000" b="1" spc="-30" dirty="0">
                <a:solidFill>
                  <a:schemeClr val="tx1"/>
                </a:solidFill>
                <a:latin typeface="+mj-lt"/>
                <a:cs typeface="Carlito"/>
              </a:rPr>
              <a:t> </a:t>
            </a:r>
            <a:r>
              <a:rPr lang="en-US" sz="2000" b="1" dirty="0">
                <a:solidFill>
                  <a:schemeClr val="tx1"/>
                </a:solidFill>
                <a:latin typeface="+mj-lt"/>
                <a:cs typeface="Carlito"/>
              </a:rPr>
              <a:t>SE</a:t>
            </a:r>
            <a:endParaRPr lang="en-US" sz="2000" dirty="0">
              <a:solidFill>
                <a:schemeClr val="tx1"/>
              </a:solidFill>
              <a:latin typeface="+mj-lt"/>
              <a:cs typeface="Carlito"/>
            </a:endParaRPr>
          </a:p>
          <a:p>
            <a:endParaRPr lang="en-US" dirty="0"/>
          </a:p>
        </p:txBody>
      </p:sp>
    </p:spTree>
    <p:extLst>
      <p:ext uri="{BB962C8B-B14F-4D97-AF65-F5344CB8AC3E}">
        <p14:creationId xmlns:p14="http://schemas.microsoft.com/office/powerpoint/2010/main" val="253763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24380E-10FB-F917-D792-8AF7A50469F2}"/>
              </a:ext>
            </a:extLst>
          </p:cNvPr>
          <p:cNvSpPr txBox="1"/>
          <p:nvPr/>
        </p:nvSpPr>
        <p:spPr>
          <a:xfrm>
            <a:off x="3048000" y="3244334"/>
            <a:ext cx="6096000" cy="923330"/>
          </a:xfrm>
          <a:prstGeom prst="rect">
            <a:avLst/>
          </a:prstGeom>
          <a:noFill/>
        </p:spPr>
        <p:txBody>
          <a:bodyPr wrap="square">
            <a:spAutoFit/>
          </a:bodyPr>
          <a:lstStyle/>
          <a:p>
            <a:pPr marL="12700" algn="ctr">
              <a:lnSpc>
                <a:spcPct val="100000"/>
              </a:lnSpc>
              <a:spcBef>
                <a:spcPts val="100"/>
              </a:spcBef>
            </a:pPr>
            <a:r>
              <a:rPr lang="en-US" sz="5400" b="1" dirty="0">
                <a:solidFill>
                  <a:srgbClr val="C00000"/>
                </a:solidFill>
                <a:cs typeface="Arial"/>
              </a:rPr>
              <a:t>Q/A</a:t>
            </a:r>
            <a:endParaRPr lang="en-US" sz="5400" b="1" dirty="0">
              <a:cs typeface="Arial"/>
            </a:endParaRPr>
          </a:p>
        </p:txBody>
      </p:sp>
    </p:spTree>
    <p:extLst>
      <p:ext uri="{BB962C8B-B14F-4D97-AF65-F5344CB8AC3E}">
        <p14:creationId xmlns:p14="http://schemas.microsoft.com/office/powerpoint/2010/main" val="309103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92A-1048-3672-0D8C-B29B692FEE1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1C3CC7A-30B0-566A-E27D-158C5F19D019}"/>
              </a:ext>
            </a:extLst>
          </p:cNvPr>
          <p:cNvSpPr>
            <a:spLocks noGrp="1"/>
          </p:cNvSpPr>
          <p:nvPr>
            <p:ph idx="1"/>
          </p:nvPr>
        </p:nvSpPr>
        <p:spPr/>
        <p:txBody>
          <a:bodyPr/>
          <a:lstStyle/>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r>
              <a:rPr lang="en-US" b="1" dirty="0">
                <a:solidFill>
                  <a:schemeClr val="tx1"/>
                </a:solidFill>
              </a:rPr>
              <a:t>Software</a:t>
            </a:r>
            <a:r>
              <a:rPr lang="en-US" dirty="0">
                <a:solidFill>
                  <a:schemeClr val="tx1"/>
                </a:solidFill>
              </a:rPr>
              <a:t> is more than just a program code. A program is an executable code, which serves some computational purpose. </a:t>
            </a:r>
          </a:p>
          <a:p>
            <a:pPr>
              <a:buFont typeface="Wingdings" panose="05000000000000000000" pitchFamily="2" charset="2"/>
              <a:buChar char="q"/>
            </a:pPr>
            <a:r>
              <a:rPr lang="en-US" dirty="0">
                <a:solidFill>
                  <a:schemeClr val="tx1"/>
                </a:solidFill>
              </a:rPr>
              <a:t>Software is considered to be a collection of executable programming code, associated libraries and documentations. </a:t>
            </a:r>
          </a:p>
          <a:p>
            <a:pPr>
              <a:buFont typeface="Wingdings" panose="05000000000000000000" pitchFamily="2" charset="2"/>
              <a:buChar char="q"/>
            </a:pPr>
            <a:r>
              <a:rPr lang="en-US" dirty="0">
                <a:solidFill>
                  <a:schemeClr val="tx1"/>
                </a:solidFill>
              </a:rPr>
              <a:t>Software, when made for a specific requirement is called software product. </a:t>
            </a:r>
          </a:p>
          <a:p>
            <a:pPr>
              <a:buFont typeface="Wingdings" panose="05000000000000000000" pitchFamily="2" charset="2"/>
              <a:buChar char="q"/>
            </a:pPr>
            <a:r>
              <a:rPr lang="en-US" b="1" dirty="0">
                <a:solidFill>
                  <a:schemeClr val="tx1"/>
                </a:solidFill>
              </a:rPr>
              <a:t>Engineering</a:t>
            </a:r>
            <a:r>
              <a:rPr lang="en-US" dirty="0">
                <a:solidFill>
                  <a:schemeClr val="tx1"/>
                </a:solidFill>
              </a:rPr>
              <a:t> on the other hand, is all about developing products, using well-defined, scientific principles and methods</a:t>
            </a:r>
          </a:p>
        </p:txBody>
      </p:sp>
    </p:spTree>
    <p:extLst>
      <p:ext uri="{BB962C8B-B14F-4D97-AF65-F5344CB8AC3E}">
        <p14:creationId xmlns:p14="http://schemas.microsoft.com/office/powerpoint/2010/main" val="55373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C531FD0-45DA-1F9B-96B4-40DA86823C32}"/>
              </a:ext>
            </a:extLst>
          </p:cNvPr>
          <p:cNvSpPr/>
          <p:nvPr/>
        </p:nvSpPr>
        <p:spPr>
          <a:xfrm>
            <a:off x="2078013" y="1332814"/>
            <a:ext cx="7483675" cy="48873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0833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C649-238B-495E-6354-7D36307C4509}"/>
              </a:ext>
            </a:extLst>
          </p:cNvPr>
          <p:cNvSpPr>
            <a:spLocks noGrp="1"/>
          </p:cNvSpPr>
          <p:nvPr>
            <p:ph type="title"/>
          </p:nvPr>
        </p:nvSpPr>
        <p:spPr/>
        <p:txBody>
          <a:bodyPr/>
          <a:lstStyle/>
          <a:p>
            <a:r>
              <a:rPr lang="en-US" dirty="0"/>
              <a:t>Need Of SE</a:t>
            </a:r>
          </a:p>
        </p:txBody>
      </p:sp>
      <p:sp>
        <p:nvSpPr>
          <p:cNvPr id="3" name="Content Placeholder 2">
            <a:extLst>
              <a:ext uri="{FF2B5EF4-FFF2-40B4-BE49-F238E27FC236}">
                <a16:creationId xmlns:a16="http://schemas.microsoft.com/office/drawing/2014/main" id="{9D46F9BC-C95A-6E24-DD22-CFAB70449FA0}"/>
              </a:ext>
            </a:extLst>
          </p:cNvPr>
          <p:cNvSpPr>
            <a:spLocks noGrp="1"/>
          </p:cNvSpPr>
          <p:nvPr>
            <p:ph idx="1"/>
          </p:nvPr>
        </p:nvSpPr>
        <p:spPr/>
        <p:txBody>
          <a:bodyPr>
            <a:normAutofit fontScale="92500" lnSpcReduction="10000"/>
          </a:bodyPr>
          <a:lstStyle/>
          <a:p>
            <a:r>
              <a:rPr lang="en-US" dirty="0">
                <a:solidFill>
                  <a:schemeClr val="tx1"/>
                </a:solidFill>
              </a:rPr>
              <a:t>The need of software engineering arises because of higher rate of change in user requirements and environment on which the software is working. </a:t>
            </a:r>
          </a:p>
          <a:p>
            <a:r>
              <a:rPr lang="en-US" b="1" dirty="0">
                <a:solidFill>
                  <a:schemeClr val="tx1"/>
                </a:solidFill>
              </a:rPr>
              <a:t>Scalability</a:t>
            </a:r>
            <a:r>
              <a:rPr lang="en-US" dirty="0">
                <a:solidFill>
                  <a:schemeClr val="tx1"/>
                </a:solidFill>
              </a:rPr>
              <a:t>- If the software process were not based on scientific and engineering concepts, it would be easier to re-create new software than to scale an existing one. </a:t>
            </a:r>
          </a:p>
          <a:p>
            <a:r>
              <a:rPr lang="en-US" b="1" dirty="0">
                <a:solidFill>
                  <a:schemeClr val="tx1"/>
                </a:solidFill>
              </a:rPr>
              <a:t>Cost-</a:t>
            </a:r>
            <a:r>
              <a:rPr lang="en-US" dirty="0">
                <a:solidFill>
                  <a:schemeClr val="tx1"/>
                </a:solidFill>
              </a:rPr>
              <a:t> As hardware industry has shown its skills and huge manufacturing has lower down the price of computer and electronic hardware. But the cost of software remains high if proper process is not adapted. </a:t>
            </a:r>
          </a:p>
          <a:p>
            <a:r>
              <a:rPr lang="en-US" b="1" dirty="0">
                <a:solidFill>
                  <a:schemeClr val="tx1"/>
                </a:solidFill>
              </a:rPr>
              <a:t>Dynamic Nature</a:t>
            </a:r>
            <a:r>
              <a:rPr lang="en-US" dirty="0">
                <a:solidFill>
                  <a:schemeClr val="tx1"/>
                </a:solidFill>
              </a:rPr>
              <a:t>- The always growing and adapting nature of software hugely depends upon the environment in which the user works. If the nature of software is always changing, new enhancements need to be done in the existing one. This is where software engineering plays a good role. </a:t>
            </a:r>
          </a:p>
          <a:p>
            <a:r>
              <a:rPr lang="en-US" b="1" dirty="0">
                <a:solidFill>
                  <a:schemeClr val="tx1"/>
                </a:solidFill>
              </a:rPr>
              <a:t>Quality Management</a:t>
            </a:r>
            <a:r>
              <a:rPr lang="en-US" dirty="0">
                <a:solidFill>
                  <a:schemeClr val="tx1"/>
                </a:solidFill>
              </a:rPr>
              <a:t>-</a:t>
            </a:r>
            <a:r>
              <a:rPr lang="en-US" b="1" dirty="0">
                <a:solidFill>
                  <a:schemeClr val="tx1"/>
                </a:solidFill>
              </a:rPr>
              <a:t> </a:t>
            </a:r>
            <a:r>
              <a:rPr lang="en-US" dirty="0">
                <a:solidFill>
                  <a:schemeClr val="tx1"/>
                </a:solidFill>
              </a:rPr>
              <a:t>Better process of software development provides better and quality software product. </a:t>
            </a:r>
          </a:p>
        </p:txBody>
      </p:sp>
    </p:spTree>
    <p:extLst>
      <p:ext uri="{BB962C8B-B14F-4D97-AF65-F5344CB8AC3E}">
        <p14:creationId xmlns:p14="http://schemas.microsoft.com/office/powerpoint/2010/main" val="286733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761D-1C6D-9B7A-0DDB-468688E4B72B}"/>
              </a:ext>
            </a:extLst>
          </p:cNvPr>
          <p:cNvSpPr>
            <a:spLocks noGrp="1"/>
          </p:cNvSpPr>
          <p:nvPr>
            <p:ph type="title"/>
          </p:nvPr>
        </p:nvSpPr>
        <p:spPr/>
        <p:txBody>
          <a:bodyPr/>
          <a:lstStyle/>
          <a:p>
            <a:r>
              <a:rPr lang="en-US" dirty="0"/>
              <a:t>SE Define By IEEE</a:t>
            </a:r>
          </a:p>
        </p:txBody>
      </p:sp>
      <p:pic>
        <p:nvPicPr>
          <p:cNvPr id="5" name="Picture 4">
            <a:extLst>
              <a:ext uri="{FF2B5EF4-FFF2-40B4-BE49-F238E27FC236}">
                <a16:creationId xmlns:a16="http://schemas.microsoft.com/office/drawing/2014/main" id="{24A4208A-5CA9-4E33-2B46-6C341995F697}"/>
              </a:ext>
            </a:extLst>
          </p:cNvPr>
          <p:cNvPicPr>
            <a:picLocks noChangeAspect="1"/>
          </p:cNvPicPr>
          <p:nvPr/>
        </p:nvPicPr>
        <p:blipFill>
          <a:blip r:embed="rId2"/>
          <a:stretch>
            <a:fillRect/>
          </a:stretch>
        </p:blipFill>
        <p:spPr>
          <a:xfrm>
            <a:off x="1191154" y="2041172"/>
            <a:ext cx="7439025" cy="2933700"/>
          </a:xfrm>
          <a:prstGeom prst="rect">
            <a:avLst/>
          </a:prstGeom>
        </p:spPr>
      </p:pic>
    </p:spTree>
    <p:extLst>
      <p:ext uri="{BB962C8B-B14F-4D97-AF65-F5344CB8AC3E}">
        <p14:creationId xmlns:p14="http://schemas.microsoft.com/office/powerpoint/2010/main" val="190361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9C5-23AF-11B6-A4AD-14BB59F5BB00}"/>
              </a:ext>
            </a:extLst>
          </p:cNvPr>
          <p:cNvSpPr>
            <a:spLocks noGrp="1"/>
          </p:cNvSpPr>
          <p:nvPr>
            <p:ph type="title"/>
          </p:nvPr>
        </p:nvSpPr>
        <p:spPr/>
        <p:txBody>
          <a:bodyPr/>
          <a:lstStyle/>
          <a:p>
            <a:r>
              <a:rPr lang="en-US" dirty="0"/>
              <a:t>Attributes of Good SE</a:t>
            </a:r>
          </a:p>
        </p:txBody>
      </p:sp>
      <p:sp>
        <p:nvSpPr>
          <p:cNvPr id="3" name="Content Placeholder 2">
            <a:extLst>
              <a:ext uri="{FF2B5EF4-FFF2-40B4-BE49-F238E27FC236}">
                <a16:creationId xmlns:a16="http://schemas.microsoft.com/office/drawing/2014/main" id="{EE29B2DA-D5A8-5C7C-60E4-435D7979A3D1}"/>
              </a:ext>
            </a:extLst>
          </p:cNvPr>
          <p:cNvSpPr>
            <a:spLocks noGrp="1"/>
          </p:cNvSpPr>
          <p:nvPr>
            <p:ph idx="1"/>
          </p:nvPr>
        </p:nvSpPr>
        <p:spPr/>
        <p:txBody>
          <a:bodyPr>
            <a:normAutofit fontScale="92500" lnSpcReduction="10000"/>
          </a:bodyPr>
          <a:lstStyle/>
          <a:p>
            <a:r>
              <a:rPr lang="en-US" dirty="0">
                <a:solidFill>
                  <a:schemeClr val="tx1"/>
                </a:solidFill>
              </a:rPr>
              <a:t>A software product can be judged by what it offers and how well it can be used. </a:t>
            </a:r>
          </a:p>
          <a:p>
            <a:r>
              <a:rPr lang="en-US" dirty="0">
                <a:solidFill>
                  <a:schemeClr val="tx1"/>
                </a:solidFill>
              </a:rPr>
              <a:t>This software must satisfy on the following grounds: </a:t>
            </a:r>
          </a:p>
          <a:p>
            <a:r>
              <a:rPr lang="en-US" b="1" dirty="0">
                <a:solidFill>
                  <a:schemeClr val="tx1"/>
                </a:solidFill>
              </a:rPr>
              <a:t>1. Operational </a:t>
            </a:r>
          </a:p>
          <a:p>
            <a:r>
              <a:rPr lang="en-US" b="0" i="0" dirty="0">
                <a:solidFill>
                  <a:schemeClr val="tx1"/>
                </a:solidFill>
                <a:effectLst/>
                <a:latin typeface="GothamBook"/>
              </a:rPr>
              <a:t>Software engineering on the operational level focuses on how the software interacts with the system, whether or not it is on a budget, the usability, the functionality, the dependability, and the security.</a:t>
            </a:r>
            <a:endParaRPr lang="en-US" dirty="0">
              <a:solidFill>
                <a:schemeClr val="tx1"/>
              </a:solidFill>
            </a:endParaRPr>
          </a:p>
          <a:p>
            <a:r>
              <a:rPr lang="en-US" b="1" dirty="0">
                <a:solidFill>
                  <a:schemeClr val="tx1"/>
                </a:solidFill>
              </a:rPr>
              <a:t>2. Transitional </a:t>
            </a:r>
          </a:p>
          <a:p>
            <a:r>
              <a:rPr lang="en-US" b="0" i="0" dirty="0">
                <a:solidFill>
                  <a:schemeClr val="tx1"/>
                </a:solidFill>
                <a:effectLst/>
                <a:latin typeface="GothamBook"/>
              </a:rPr>
              <a:t>This type focuses on how software will react when it is changed from one environment to another. It typically takes some scalability or flexibility in the development.</a:t>
            </a:r>
            <a:endParaRPr lang="en-US" dirty="0">
              <a:solidFill>
                <a:schemeClr val="tx1"/>
              </a:solidFill>
            </a:endParaRPr>
          </a:p>
          <a:p>
            <a:r>
              <a:rPr lang="en-US" b="1" dirty="0">
                <a:solidFill>
                  <a:schemeClr val="tx1"/>
                </a:solidFill>
              </a:rPr>
              <a:t>3. Maintenance</a:t>
            </a:r>
          </a:p>
          <a:p>
            <a:r>
              <a:rPr lang="en-US" dirty="0">
                <a:solidFill>
                  <a:schemeClr val="tx1"/>
                </a:solidFill>
              </a:rPr>
              <a:t>This aspect briefs about how well a software has the capabilities to maintain itself in the everchanging environment like Maintainability, flexibility, scalability etc.</a:t>
            </a:r>
          </a:p>
        </p:txBody>
      </p:sp>
    </p:spTree>
    <p:extLst>
      <p:ext uri="{BB962C8B-B14F-4D97-AF65-F5344CB8AC3E}">
        <p14:creationId xmlns:p14="http://schemas.microsoft.com/office/powerpoint/2010/main" val="338474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E39-783B-041D-D89F-AD0D291794A0}"/>
              </a:ext>
            </a:extLst>
          </p:cNvPr>
          <p:cNvSpPr>
            <a:spLocks noGrp="1"/>
          </p:cNvSpPr>
          <p:nvPr>
            <p:ph type="title"/>
          </p:nvPr>
        </p:nvSpPr>
        <p:spPr/>
        <p:txBody>
          <a:bodyPr/>
          <a:lstStyle/>
          <a:p>
            <a:r>
              <a:rPr lang="en-US" dirty="0"/>
              <a:t>Skills for SE</a:t>
            </a:r>
          </a:p>
        </p:txBody>
      </p:sp>
      <p:sp>
        <p:nvSpPr>
          <p:cNvPr id="3" name="Content Placeholder 2">
            <a:extLst>
              <a:ext uri="{FF2B5EF4-FFF2-40B4-BE49-F238E27FC236}">
                <a16:creationId xmlns:a16="http://schemas.microsoft.com/office/drawing/2014/main" id="{07A63CC9-1F7A-AC1D-85F3-A5FF35A2CCF5}"/>
              </a:ext>
            </a:extLst>
          </p:cNvPr>
          <p:cNvSpPr>
            <a:spLocks noGrp="1"/>
          </p:cNvSpPr>
          <p:nvPr>
            <p:ph idx="1"/>
          </p:nvPr>
        </p:nvSpPr>
        <p:spPr>
          <a:xfrm>
            <a:off x="1036320" y="1736231"/>
            <a:ext cx="10862169" cy="4629573"/>
          </a:xfrm>
        </p:spPr>
        <p:txBody>
          <a:bodyPr>
            <a:noAutofit/>
          </a:bodyPr>
          <a:lstStyle/>
          <a:p>
            <a:pPr algn="l"/>
            <a:r>
              <a:rPr lang="en-US" sz="1700" b="0" i="0" dirty="0">
                <a:solidFill>
                  <a:schemeClr val="tx1"/>
                </a:solidFill>
                <a:effectLst/>
              </a:rPr>
              <a:t>Software developers design software to help solve problems faced by real people. This requires a </a:t>
            </a:r>
            <a:r>
              <a:rPr lang="en-US" sz="1700" b="1" i="0" dirty="0">
                <a:solidFill>
                  <a:schemeClr val="tx1"/>
                </a:solidFill>
                <a:effectLst/>
              </a:rPr>
              <a:t>combination of both technical and soft skills. </a:t>
            </a:r>
            <a:r>
              <a:rPr lang="en-US" sz="1700" b="0" i="0" dirty="0">
                <a:solidFill>
                  <a:schemeClr val="tx1"/>
                </a:solidFill>
                <a:effectLst/>
              </a:rPr>
              <a:t>Generally speaking, most software engineers will need to have the following technical knowledge and skills:</a:t>
            </a:r>
          </a:p>
          <a:p>
            <a:pPr lvl="2">
              <a:buFont typeface="Arial" panose="020B0604020202020204" pitchFamily="34" charset="0"/>
              <a:buChar char="•"/>
            </a:pPr>
            <a:r>
              <a:rPr lang="en-US" sz="1300" b="0" i="0" dirty="0">
                <a:solidFill>
                  <a:schemeClr val="tx1"/>
                </a:solidFill>
                <a:effectLst/>
              </a:rPr>
              <a:t>Coding languages like Python, Java, C, C++, or Scala</a:t>
            </a:r>
          </a:p>
          <a:p>
            <a:pPr lvl="2">
              <a:buFont typeface="Arial" panose="020B0604020202020204" pitchFamily="34" charset="0"/>
              <a:buChar char="•"/>
            </a:pPr>
            <a:r>
              <a:rPr lang="en-US" sz="1300" b="0" i="0" dirty="0">
                <a:solidFill>
                  <a:schemeClr val="tx1"/>
                </a:solidFill>
                <a:effectLst/>
              </a:rPr>
              <a:t>Object-oriented programming</a:t>
            </a:r>
          </a:p>
          <a:p>
            <a:pPr lvl="2">
              <a:buFont typeface="Arial" panose="020B0604020202020204" pitchFamily="34" charset="0"/>
              <a:buChar char="•"/>
            </a:pPr>
            <a:r>
              <a:rPr lang="en-US" sz="1300" b="0" i="0" dirty="0">
                <a:solidFill>
                  <a:schemeClr val="tx1"/>
                </a:solidFill>
                <a:effectLst/>
              </a:rPr>
              <a:t>Database architecture</a:t>
            </a:r>
          </a:p>
          <a:p>
            <a:pPr lvl="2">
              <a:buFont typeface="Arial" panose="020B0604020202020204" pitchFamily="34" charset="0"/>
              <a:buChar char="•"/>
            </a:pPr>
            <a:r>
              <a:rPr lang="en-US" sz="1300" b="0" i="0" dirty="0">
                <a:solidFill>
                  <a:schemeClr val="tx1"/>
                </a:solidFill>
                <a:effectLst/>
              </a:rPr>
              <a:t>Agile and Scrum project management</a:t>
            </a:r>
          </a:p>
          <a:p>
            <a:pPr lvl="2">
              <a:buFont typeface="Arial" panose="020B0604020202020204" pitchFamily="34" charset="0"/>
              <a:buChar char="•"/>
            </a:pPr>
            <a:r>
              <a:rPr lang="en-US" sz="1300" b="0" i="0" dirty="0">
                <a:solidFill>
                  <a:schemeClr val="tx1"/>
                </a:solidFill>
                <a:effectLst/>
              </a:rPr>
              <a:t>Operating systems</a:t>
            </a:r>
          </a:p>
          <a:p>
            <a:pPr lvl="2">
              <a:buFont typeface="Arial" panose="020B0604020202020204" pitchFamily="34" charset="0"/>
              <a:buChar char="•"/>
            </a:pPr>
            <a:r>
              <a:rPr lang="en-US" sz="1300" b="0" i="0" dirty="0">
                <a:solidFill>
                  <a:schemeClr val="tx1"/>
                </a:solidFill>
                <a:effectLst/>
              </a:rPr>
              <a:t>Cloud computing</a:t>
            </a:r>
          </a:p>
          <a:p>
            <a:pPr lvl="2">
              <a:buFont typeface="Arial" panose="020B0604020202020204" pitchFamily="34" charset="0"/>
              <a:buChar char="•"/>
            </a:pPr>
            <a:r>
              <a:rPr lang="en-US" sz="1300" b="0" i="0" dirty="0">
                <a:solidFill>
                  <a:schemeClr val="tx1"/>
                </a:solidFill>
                <a:effectLst/>
              </a:rPr>
              <a:t>Version control</a:t>
            </a:r>
          </a:p>
          <a:p>
            <a:pPr lvl="2">
              <a:buFont typeface="Arial" panose="020B0604020202020204" pitchFamily="34" charset="0"/>
              <a:buChar char="•"/>
            </a:pPr>
            <a:r>
              <a:rPr lang="en-US" sz="1300" b="0" i="0" dirty="0">
                <a:solidFill>
                  <a:schemeClr val="tx1"/>
                </a:solidFill>
                <a:effectLst/>
              </a:rPr>
              <a:t>Design testing and debugging</a:t>
            </a:r>
          </a:p>
          <a:p>
            <a:pPr algn="l"/>
            <a:r>
              <a:rPr lang="en-US" sz="1700" b="0" i="0" dirty="0">
                <a:solidFill>
                  <a:srgbClr val="111111"/>
                </a:solidFill>
                <a:effectLst/>
              </a:rPr>
              <a:t>Other beneficial soft skills for a software engineer may include:</a:t>
            </a:r>
          </a:p>
          <a:p>
            <a:pPr lvl="2">
              <a:buFont typeface="Arial" panose="020B0604020202020204" pitchFamily="34" charset="0"/>
              <a:buChar char="•"/>
            </a:pPr>
            <a:r>
              <a:rPr lang="en-US" sz="1300" b="0" i="0" dirty="0">
                <a:solidFill>
                  <a:srgbClr val="111111"/>
                </a:solidFill>
                <a:effectLst/>
              </a:rPr>
              <a:t>Collaboration and communication</a:t>
            </a:r>
          </a:p>
          <a:p>
            <a:pPr lvl="2">
              <a:buFont typeface="Arial" panose="020B0604020202020204" pitchFamily="34" charset="0"/>
              <a:buChar char="•"/>
            </a:pPr>
            <a:r>
              <a:rPr lang="en-US" sz="1300" b="0" i="0" dirty="0">
                <a:solidFill>
                  <a:srgbClr val="111111"/>
                </a:solidFill>
                <a:effectLst/>
              </a:rPr>
              <a:t>Multitasking</a:t>
            </a:r>
          </a:p>
          <a:p>
            <a:pPr lvl="2">
              <a:buFont typeface="Arial" panose="020B0604020202020204" pitchFamily="34" charset="0"/>
              <a:buChar char="•"/>
            </a:pPr>
            <a:r>
              <a:rPr lang="en-US" sz="1300" b="0" i="0" dirty="0">
                <a:solidFill>
                  <a:srgbClr val="111111"/>
                </a:solidFill>
                <a:effectLst/>
              </a:rPr>
              <a:t>Continuous learning</a:t>
            </a:r>
          </a:p>
          <a:p>
            <a:pPr lvl="2">
              <a:buFont typeface="Arial" panose="020B0604020202020204" pitchFamily="34" charset="0"/>
              <a:buChar char="•"/>
            </a:pPr>
            <a:r>
              <a:rPr lang="en-US" sz="1300" b="0" i="0" dirty="0">
                <a:solidFill>
                  <a:srgbClr val="111111"/>
                </a:solidFill>
                <a:effectLst/>
              </a:rPr>
              <a:t>Problem-solving</a:t>
            </a:r>
          </a:p>
          <a:p>
            <a:pPr lvl="2">
              <a:buFont typeface="Arial" panose="020B0604020202020204" pitchFamily="34" charset="0"/>
              <a:buChar char="•"/>
            </a:pPr>
            <a:r>
              <a:rPr lang="en-US" sz="1300" b="0" i="0" dirty="0">
                <a:solidFill>
                  <a:srgbClr val="111111"/>
                </a:solidFill>
                <a:effectLst/>
              </a:rPr>
              <a:t>Agile project manage</a:t>
            </a:r>
          </a:p>
          <a:p>
            <a:pPr marL="201168" lvl="1" indent="0">
              <a:buNone/>
            </a:pPr>
            <a:endParaRPr lang="en-US" sz="1700" b="0" i="0" dirty="0">
              <a:solidFill>
                <a:schemeClr val="tx1"/>
              </a:solidFill>
              <a:effectLst/>
            </a:endParaRPr>
          </a:p>
          <a:p>
            <a:pPr algn="l">
              <a:buFont typeface="Arial" panose="020B0604020202020204" pitchFamily="34" charset="0"/>
              <a:buChar char="•"/>
            </a:pPr>
            <a:endParaRPr lang="en-US" sz="1700" b="0" i="0" dirty="0">
              <a:solidFill>
                <a:srgbClr val="111111"/>
              </a:solidFill>
              <a:effectLst/>
            </a:endParaRPr>
          </a:p>
          <a:p>
            <a:endParaRPr lang="en-US" sz="1700" dirty="0"/>
          </a:p>
        </p:txBody>
      </p:sp>
    </p:spTree>
    <p:extLst>
      <p:ext uri="{BB962C8B-B14F-4D97-AF65-F5344CB8AC3E}">
        <p14:creationId xmlns:p14="http://schemas.microsoft.com/office/powerpoint/2010/main" val="17157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F1BF-485A-78AC-2D72-0C25D312683E}"/>
              </a:ext>
            </a:extLst>
          </p:cNvPr>
          <p:cNvSpPr>
            <a:spLocks noGrp="1"/>
          </p:cNvSpPr>
          <p:nvPr>
            <p:ph type="title"/>
          </p:nvPr>
        </p:nvSpPr>
        <p:spPr/>
        <p:txBody>
          <a:bodyPr/>
          <a:lstStyle/>
          <a:p>
            <a:r>
              <a:rPr lang="en-US" dirty="0"/>
              <a:t>Participants &amp; Role</a:t>
            </a:r>
          </a:p>
        </p:txBody>
      </p:sp>
      <p:pic>
        <p:nvPicPr>
          <p:cNvPr id="4" name="Content Placeholder 4">
            <a:extLst>
              <a:ext uri="{FF2B5EF4-FFF2-40B4-BE49-F238E27FC236}">
                <a16:creationId xmlns:a16="http://schemas.microsoft.com/office/drawing/2014/main" id="{BBABD552-F406-DD79-9EFA-D862C6D421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00" t="26796" r="28057"/>
          <a:stretch/>
        </p:blipFill>
        <p:spPr>
          <a:xfrm>
            <a:off x="1286933" y="1737360"/>
            <a:ext cx="7801350" cy="4381218"/>
          </a:xfrm>
        </p:spPr>
      </p:pic>
    </p:spTree>
    <p:extLst>
      <p:ext uri="{BB962C8B-B14F-4D97-AF65-F5344CB8AC3E}">
        <p14:creationId xmlns:p14="http://schemas.microsoft.com/office/powerpoint/2010/main" val="184490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9B8A2C7-A8EA-D193-10AE-6E7D49107A90}"/>
              </a:ext>
            </a:extLst>
          </p:cNvPr>
          <p:cNvPicPr>
            <a:picLocks noChangeAspect="1"/>
          </p:cNvPicPr>
          <p:nvPr/>
        </p:nvPicPr>
        <p:blipFill rotWithShape="1">
          <a:blip r:embed="rId2">
            <a:extLst>
              <a:ext uri="{28A0092B-C50C-407E-A947-70E740481C1C}">
                <a14:useLocalDpi xmlns:a14="http://schemas.microsoft.com/office/drawing/2010/main" val="0"/>
              </a:ext>
            </a:extLst>
          </a:blip>
          <a:srcRect l="9523" t="31913" r="30963" b="680"/>
          <a:stretch/>
        </p:blipFill>
        <p:spPr>
          <a:xfrm>
            <a:off x="1328051" y="1536829"/>
            <a:ext cx="8174765" cy="4762007"/>
          </a:xfrm>
          <a:prstGeom prst="rect">
            <a:avLst/>
          </a:prstGeom>
        </p:spPr>
      </p:pic>
    </p:spTree>
    <p:extLst>
      <p:ext uri="{BB962C8B-B14F-4D97-AF65-F5344CB8AC3E}">
        <p14:creationId xmlns:p14="http://schemas.microsoft.com/office/powerpoint/2010/main" val="1252409906"/>
      </p:ext>
    </p:extLst>
  </p:cSld>
  <p:clrMapOvr>
    <a:masterClrMapping/>
  </p:clrMapOvr>
</p:sld>
</file>

<file path=ppt/theme/theme1.xml><?xml version="1.0" encoding="utf-8"?>
<a:theme xmlns:a="http://schemas.openxmlformats.org/drawingml/2006/main" name="Retrospec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TM03090434[[fn=Wood Type]]</Template>
  <TotalTime>282</TotalTime>
  <Words>1289</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Carlito</vt:lpstr>
      <vt:lpstr>GothamBook</vt:lpstr>
      <vt:lpstr>Nunito</vt:lpstr>
      <vt:lpstr>Times New Roman</vt:lpstr>
      <vt:lpstr>Wingdings</vt:lpstr>
      <vt:lpstr>Retrospect</vt:lpstr>
      <vt:lpstr>INTRODUCTION TO SOFTWARE ENGINEERING Lecture # 01 </vt:lpstr>
      <vt:lpstr>Introduction</vt:lpstr>
      <vt:lpstr>PowerPoint Presentation</vt:lpstr>
      <vt:lpstr>Need Of SE</vt:lpstr>
      <vt:lpstr>SE Define By IEEE</vt:lpstr>
      <vt:lpstr>Attributes of Good SE</vt:lpstr>
      <vt:lpstr>Skills for SE</vt:lpstr>
      <vt:lpstr>Participants &amp; Role</vt:lpstr>
      <vt:lpstr>PowerPoint Presentation</vt:lpstr>
      <vt:lpstr>The Three-way Trade-off</vt:lpstr>
      <vt:lpstr>Software Applications</vt:lpstr>
      <vt:lpstr>PowerPoint Presentation</vt:lpstr>
      <vt:lpstr>Software Myths</vt:lpstr>
      <vt:lpstr>PowerPoint Presentation</vt:lpstr>
      <vt:lpstr>Software Tools</vt:lpstr>
      <vt:lpstr>Case Tools</vt:lpstr>
      <vt:lpstr>Components of CASE Tools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  Lecture # 01</dc:title>
  <dc:creator>rahemeen</dc:creator>
  <cp:lastModifiedBy>rahemeen</cp:lastModifiedBy>
  <cp:revision>40</cp:revision>
  <dcterms:created xsi:type="dcterms:W3CDTF">2024-02-12T07:08:47Z</dcterms:created>
  <dcterms:modified xsi:type="dcterms:W3CDTF">2024-02-13T18:25:28Z</dcterms:modified>
</cp:coreProperties>
</file>