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80" r:id="rId2"/>
    <p:sldId id="258" r:id="rId3"/>
    <p:sldId id="259" r:id="rId4"/>
    <p:sldId id="260" r:id="rId5"/>
    <p:sldId id="261" r:id="rId6"/>
    <p:sldId id="282" r:id="rId7"/>
    <p:sldId id="283" r:id="rId8"/>
    <p:sldId id="262" r:id="rId9"/>
    <p:sldId id="28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84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25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9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7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19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4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3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5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4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82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D118-4159-0A06-7E38-42802481A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>
                <a:solidFill>
                  <a:schemeClr val="accent2">
                    <a:lumMod val="75000"/>
                  </a:schemeClr>
                </a:solidFill>
              </a:rPr>
              <a:t>SOFTWARE DEVELOPEMNT</a:t>
            </a:r>
            <a:b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000" b="1" spc="200" dirty="0">
                <a:solidFill>
                  <a:schemeClr val="tx2"/>
                </a:solidFill>
                <a:latin typeface="+mn-lt"/>
                <a:ea typeface="+mn-ea"/>
                <a:cs typeface="Times New Roman" panose="02020603050405020304" pitchFamily="18" charset="0"/>
              </a:rPr>
              <a:t>Lecture # 02</a:t>
            </a:r>
            <a:br>
              <a:rPr lang="en-US" sz="4000" b="1" spc="200" dirty="0">
                <a:solidFill>
                  <a:schemeClr val="tx2"/>
                </a:solidFill>
                <a:latin typeface="+mn-lt"/>
                <a:ea typeface="+mn-ea"/>
                <a:cs typeface="Times New Roman" panose="02020603050405020304" pitchFamily="18" charset="0"/>
              </a:rPr>
            </a:br>
            <a:endParaRPr lang="en-US" sz="4000" b="1" spc="200" dirty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BA968-6058-736D-876A-000A4C5B1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61358"/>
          </a:xfrm>
        </p:spPr>
        <p:txBody>
          <a:bodyPr>
            <a:noAutofit/>
          </a:bodyPr>
          <a:lstStyle/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Engr. Rahemeen</a:t>
            </a:r>
          </a:p>
          <a:p>
            <a:r>
              <a:rPr lang="en-US" sz="1900" b="1" cap="none" dirty="0">
                <a:latin typeface="+mn-lt"/>
                <a:cs typeface="Times New Roman" panose="02020603050405020304" pitchFamily="18" charset="0"/>
              </a:rPr>
              <a:t>Sr. Lecturer</a:t>
            </a:r>
          </a:p>
          <a:p>
            <a:r>
              <a:rPr lang="en-US" sz="1900" b="1" cap="none" dirty="0">
                <a:latin typeface="+mn-lt"/>
                <a:cs typeface="Times New Roman" panose="02020603050405020304" pitchFamily="18" charset="0"/>
              </a:rPr>
              <a:t>Software Engineering Department</a:t>
            </a:r>
          </a:p>
        </p:txBody>
      </p:sp>
    </p:spTree>
    <p:extLst>
      <p:ext uri="{BB962C8B-B14F-4D97-AF65-F5344CB8AC3E}">
        <p14:creationId xmlns:p14="http://schemas.microsoft.com/office/powerpoint/2010/main" val="350450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1143000"/>
            <a:ext cx="4364355" cy="57467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Identifying </a:t>
            </a:r>
            <a:r>
              <a:rPr sz="3600" b="1" dirty="0"/>
              <a:t>a </a:t>
            </a:r>
            <a:r>
              <a:rPr sz="3600" b="1" spc="-70" dirty="0"/>
              <a:t>Task</a:t>
            </a:r>
            <a:r>
              <a:rPr sz="3600" b="1" spc="-240" dirty="0"/>
              <a:t> </a:t>
            </a:r>
            <a:r>
              <a:rPr sz="3600" b="1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8800" y="1967238"/>
            <a:ext cx="7367905" cy="4055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task </a:t>
            </a:r>
            <a:r>
              <a:rPr sz="3200" dirty="0">
                <a:latin typeface="Arial"/>
                <a:cs typeface="Arial"/>
              </a:rPr>
              <a:t>set </a:t>
            </a:r>
            <a:r>
              <a:rPr sz="3200" spc="-5" dirty="0">
                <a:latin typeface="Arial"/>
                <a:cs typeface="Arial"/>
              </a:rPr>
              <a:t>defines the </a:t>
            </a:r>
            <a:r>
              <a:rPr sz="3200" dirty="0">
                <a:latin typeface="Arial"/>
                <a:cs typeface="Arial"/>
              </a:rPr>
              <a:t>actual work to</a:t>
            </a:r>
            <a:r>
              <a:rPr sz="3200" spc="-6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be  </a:t>
            </a:r>
            <a:r>
              <a:rPr sz="3200" spc="-5" dirty="0">
                <a:latin typeface="Arial"/>
                <a:cs typeface="Arial"/>
              </a:rPr>
              <a:t>done </a:t>
            </a:r>
            <a:r>
              <a:rPr sz="3200" dirty="0">
                <a:latin typeface="Arial"/>
                <a:cs typeface="Arial"/>
              </a:rPr>
              <a:t>to accomplish the </a:t>
            </a:r>
            <a:r>
              <a:rPr sz="3200" spc="-5" dirty="0">
                <a:latin typeface="Arial"/>
                <a:cs typeface="Arial"/>
              </a:rPr>
              <a:t>objectives </a:t>
            </a:r>
            <a:r>
              <a:rPr sz="3200" dirty="0">
                <a:latin typeface="Arial"/>
                <a:cs typeface="Arial"/>
              </a:rPr>
              <a:t>of a  software </a:t>
            </a:r>
            <a:r>
              <a:rPr sz="3200" spc="-5" dirty="0">
                <a:latin typeface="Arial"/>
                <a:cs typeface="Arial"/>
              </a:rPr>
              <a:t>engineering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action.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spcBef>
                <a:spcPts val="8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It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consists,</a:t>
            </a:r>
          </a:p>
          <a:p>
            <a:pPr marL="756285" lvl="1" indent="-287020">
              <a:spcBef>
                <a:spcPts val="71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800080"/>
                </a:solidFill>
                <a:latin typeface="Arial"/>
                <a:cs typeface="Arial"/>
              </a:rPr>
              <a:t>A list of the </a:t>
            </a:r>
            <a:r>
              <a:rPr sz="2800" dirty="0">
                <a:solidFill>
                  <a:srgbClr val="800080"/>
                </a:solidFill>
                <a:latin typeface="Arial"/>
                <a:cs typeface="Arial"/>
              </a:rPr>
              <a:t>task </a:t>
            </a:r>
            <a:r>
              <a:rPr sz="2800" spc="-5" dirty="0">
                <a:solidFill>
                  <a:srgbClr val="800080"/>
                </a:solidFill>
                <a:latin typeface="Arial"/>
                <a:cs typeface="Arial"/>
              </a:rPr>
              <a:t>to be</a:t>
            </a:r>
            <a:r>
              <a:rPr sz="2800" spc="-39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800080"/>
                </a:solidFill>
                <a:latin typeface="Arial"/>
                <a:cs typeface="Arial"/>
              </a:rPr>
              <a:t>accomplished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spcBef>
                <a:spcPts val="69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800080"/>
                </a:solidFill>
                <a:latin typeface="Arial"/>
                <a:cs typeface="Arial"/>
              </a:rPr>
              <a:t>A list of the work products to be</a:t>
            </a:r>
            <a:r>
              <a:rPr sz="2800" spc="-35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00080"/>
                </a:solidFill>
                <a:latin typeface="Arial"/>
                <a:cs typeface="Arial"/>
              </a:rPr>
              <a:t>produced</a:t>
            </a:r>
            <a:endParaRPr sz="2800" dirty="0">
              <a:latin typeface="Arial"/>
              <a:cs typeface="Arial"/>
            </a:endParaRPr>
          </a:p>
          <a:p>
            <a:pPr marL="756285" marR="187960" lvl="1" indent="-287020">
              <a:spcBef>
                <a:spcPts val="710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800080"/>
                </a:solidFill>
                <a:latin typeface="Arial"/>
                <a:cs typeface="Arial"/>
              </a:rPr>
              <a:t>A list of the quality </a:t>
            </a:r>
            <a:r>
              <a:rPr sz="2800" dirty="0">
                <a:solidFill>
                  <a:srgbClr val="800080"/>
                </a:solidFill>
                <a:latin typeface="Arial"/>
                <a:cs typeface="Arial"/>
              </a:rPr>
              <a:t>assurance filters </a:t>
            </a:r>
            <a:r>
              <a:rPr sz="2800" spc="-5" dirty="0">
                <a:solidFill>
                  <a:srgbClr val="800080"/>
                </a:solidFill>
                <a:latin typeface="Arial"/>
                <a:cs typeface="Arial"/>
              </a:rPr>
              <a:t>to</a:t>
            </a:r>
            <a:r>
              <a:rPr sz="2800" spc="-40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800080"/>
                </a:solidFill>
                <a:latin typeface="Arial"/>
                <a:cs typeface="Arial"/>
              </a:rPr>
              <a:t>be  applied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990600"/>
            <a:ext cx="10058400" cy="569387"/>
          </a:xfrm>
          <a:prstGeom prst="rect">
            <a:avLst/>
          </a:prstGeom>
        </p:spPr>
        <p:txBody>
          <a:bodyPr vert="horz" wrap="square" lIns="0" tIns="15240" rIns="0" bIns="0" rtlCol="0" anchor="b">
            <a:spAutoFit/>
          </a:bodyPr>
          <a:lstStyle/>
          <a:p>
            <a:pPr marL="137795" marR="5080">
              <a:lnSpc>
                <a:spcPct val="99600"/>
              </a:lnSpc>
              <a:spcBef>
                <a:spcPts val="120"/>
              </a:spcBef>
              <a:tabLst>
                <a:tab pos="4304030" algn="l"/>
              </a:tabLst>
            </a:pPr>
            <a:r>
              <a:rPr sz="3600" b="1" spc="-25" dirty="0"/>
              <a:t>Systems</a:t>
            </a:r>
            <a:r>
              <a:rPr sz="3600" b="1" spc="-15" dirty="0"/>
              <a:t> Analysis</a:t>
            </a:r>
            <a:r>
              <a:rPr sz="3600" b="1" spc="-5" dirty="0"/>
              <a:t> and</a:t>
            </a:r>
            <a:r>
              <a:rPr lang="en-US" sz="3600" b="1" spc="-5" dirty="0"/>
              <a:t> </a:t>
            </a:r>
            <a:r>
              <a:rPr sz="3600" b="1" dirty="0"/>
              <a:t>Design </a:t>
            </a:r>
            <a:r>
              <a:rPr sz="3600" b="1" spc="-30" dirty="0"/>
              <a:t>Life</a:t>
            </a:r>
            <a:r>
              <a:rPr sz="3600" b="1" spc="-180" dirty="0"/>
              <a:t> </a:t>
            </a:r>
            <a:r>
              <a:rPr sz="3600" b="1" spc="-10" dirty="0"/>
              <a:t>Cycle  </a:t>
            </a:r>
            <a:r>
              <a:rPr sz="3600" b="1" spc="-15" dirty="0"/>
              <a:t>(SDLC)</a:t>
            </a:r>
            <a:endParaRPr sz="3600" b="1" dirty="0"/>
          </a:p>
        </p:txBody>
      </p:sp>
      <p:sp>
        <p:nvSpPr>
          <p:cNvPr id="3" name="object 3"/>
          <p:cNvSpPr/>
          <p:nvPr/>
        </p:nvSpPr>
        <p:spPr>
          <a:xfrm>
            <a:off x="1676400" y="1737362"/>
            <a:ext cx="746760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6467" y="1037389"/>
            <a:ext cx="8901533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SDLC Phase </a:t>
            </a:r>
            <a:r>
              <a:rPr sz="3600" b="1" dirty="0"/>
              <a:t>1: </a:t>
            </a:r>
            <a:r>
              <a:rPr sz="3600" b="1" spc="-5" dirty="0"/>
              <a:t>Investigation  or </a:t>
            </a:r>
            <a:r>
              <a:rPr sz="3600" b="1" dirty="0"/>
              <a:t>feasibility</a:t>
            </a:r>
            <a:r>
              <a:rPr sz="3600" b="1" spc="-20" dirty="0"/>
              <a:t> </a:t>
            </a:r>
            <a:r>
              <a:rPr sz="3600" b="1" dirty="0"/>
              <a:t>study: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1766467" y="3276600"/>
            <a:ext cx="8196224" cy="20646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/>
          </a:p>
          <a:p>
            <a:pPr marL="12700">
              <a:lnSpc>
                <a:spcPts val="3390"/>
              </a:lnSpc>
              <a:spcBef>
                <a:spcPts val="5"/>
              </a:spcBef>
            </a:pPr>
            <a:r>
              <a:rPr sz="3000" dirty="0">
                <a:latin typeface="kiloji"/>
                <a:cs typeface="kiloji"/>
              </a:rPr>
              <a:t>▷</a:t>
            </a:r>
            <a:r>
              <a:rPr sz="3000" spc="-1110" dirty="0">
                <a:latin typeface="kiloji"/>
                <a:cs typeface="kiloji"/>
              </a:rPr>
              <a:t> </a:t>
            </a:r>
            <a:r>
              <a:rPr spc="-5" dirty="0"/>
              <a:t>Economical feasibility </a:t>
            </a:r>
            <a:r>
              <a:rPr dirty="0"/>
              <a:t>study</a:t>
            </a:r>
            <a:endParaRPr sz="3000" dirty="0">
              <a:latin typeface="kiloji"/>
              <a:cs typeface="kiloji"/>
            </a:endParaRPr>
          </a:p>
          <a:p>
            <a:pPr marL="12700">
              <a:lnSpc>
                <a:spcPts val="3180"/>
              </a:lnSpc>
            </a:pPr>
            <a:r>
              <a:rPr sz="3000" dirty="0">
                <a:latin typeface="kiloji"/>
                <a:cs typeface="kiloji"/>
              </a:rPr>
              <a:t>▷</a:t>
            </a:r>
            <a:r>
              <a:rPr sz="3000" spc="-1105" dirty="0">
                <a:latin typeface="kiloji"/>
                <a:cs typeface="kiloji"/>
              </a:rPr>
              <a:t> </a:t>
            </a:r>
            <a:r>
              <a:rPr spc="-5" dirty="0"/>
              <a:t>Operational feasibility </a:t>
            </a:r>
            <a:r>
              <a:rPr dirty="0"/>
              <a:t>study</a:t>
            </a:r>
            <a:endParaRPr sz="3000" dirty="0">
              <a:latin typeface="kiloji"/>
              <a:cs typeface="kiloji"/>
            </a:endParaRPr>
          </a:p>
          <a:p>
            <a:pPr marL="12700">
              <a:lnSpc>
                <a:spcPts val="3390"/>
              </a:lnSpc>
            </a:pPr>
            <a:r>
              <a:rPr sz="3000" dirty="0">
                <a:latin typeface="kiloji"/>
                <a:cs typeface="kiloji"/>
              </a:rPr>
              <a:t>▷</a:t>
            </a:r>
            <a:r>
              <a:rPr sz="3000" spc="-1070" dirty="0">
                <a:latin typeface="kiloji"/>
                <a:cs typeface="kiloji"/>
              </a:rPr>
              <a:t> </a:t>
            </a:r>
            <a:r>
              <a:rPr spc="-5" dirty="0"/>
              <a:t>Technical feasibility </a:t>
            </a:r>
            <a:r>
              <a:rPr dirty="0"/>
              <a:t>study</a:t>
            </a:r>
            <a:endParaRPr sz="3000" dirty="0">
              <a:latin typeface="kiloji"/>
              <a:cs typeface="kiloj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6467" y="1818463"/>
            <a:ext cx="7924799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spcBef>
                <a:spcPts val="100"/>
              </a:spcBef>
              <a:tabLst>
                <a:tab pos="1521460" algn="l"/>
                <a:tab pos="2501265" algn="l"/>
                <a:tab pos="3007360" algn="l"/>
                <a:tab pos="3428365" algn="l"/>
                <a:tab pos="5156835" algn="l"/>
                <a:tab pos="6325870" algn="l"/>
              </a:tabLst>
            </a:pPr>
            <a:r>
              <a:rPr lang="en-US" sz="2400" spc="-5" dirty="0"/>
              <a:t>The </a:t>
            </a:r>
            <a:r>
              <a:rPr sz="2400" spc="-5" dirty="0"/>
              <a:t>feasibility</a:t>
            </a:r>
            <a:r>
              <a:rPr lang="en-US" sz="2400" spc="-5" dirty="0"/>
              <a:t> </a:t>
            </a:r>
            <a:r>
              <a:rPr sz="2400" spc="-5" dirty="0"/>
              <a:t>study	of</a:t>
            </a:r>
            <a:r>
              <a:rPr lang="en-US" sz="2400" spc="-5" dirty="0"/>
              <a:t> project is </a:t>
            </a:r>
            <a:r>
              <a:rPr sz="2400" spc="-5" dirty="0"/>
              <a:t>a</a:t>
            </a:r>
            <a:r>
              <a:rPr lang="en-US" sz="2400" spc="-5" dirty="0"/>
              <a:t> </a:t>
            </a:r>
            <a:r>
              <a:rPr sz="2400" spc="-5" dirty="0"/>
              <a:t>developing</a:t>
            </a:r>
            <a:r>
              <a:rPr lang="en-US" sz="2400" spc="-5" dirty="0"/>
              <a:t> </a:t>
            </a:r>
            <a:r>
              <a:rPr lang="en-US" sz="2400" dirty="0"/>
              <a:t>sometimes used to </a:t>
            </a:r>
            <a:r>
              <a:rPr lang="en-US" sz="2400" spc="-5" dirty="0"/>
              <a:t>present the </a:t>
            </a:r>
            <a:r>
              <a:rPr lang="en-US" sz="2400" dirty="0"/>
              <a:t>project to </a:t>
            </a:r>
            <a:r>
              <a:rPr lang="en-US" sz="2400" spc="-5" dirty="0"/>
              <a:t>upper  </a:t>
            </a:r>
            <a:r>
              <a:rPr lang="en-US" sz="2400" dirty="0"/>
              <a:t>management </a:t>
            </a:r>
            <a:r>
              <a:rPr lang="en-US" sz="2400" spc="-5" dirty="0"/>
              <a:t>in a </a:t>
            </a:r>
            <a:r>
              <a:rPr lang="en-US" sz="2400" dirty="0"/>
              <a:t>attempt </a:t>
            </a:r>
            <a:r>
              <a:rPr lang="en-US" sz="2400" spc="-5" dirty="0"/>
              <a:t>to gain funding. </a:t>
            </a:r>
            <a:r>
              <a:rPr lang="en-US" sz="2400" dirty="0"/>
              <a:t>A </a:t>
            </a:r>
            <a:r>
              <a:rPr lang="en-US" sz="2400" spc="-5" dirty="0"/>
              <a:t>project </a:t>
            </a:r>
            <a:r>
              <a:rPr lang="en-US" sz="2400" spc="-10" dirty="0"/>
              <a:t>is  </a:t>
            </a:r>
            <a:r>
              <a:rPr lang="en-US" sz="2400" spc="-5" dirty="0"/>
              <a:t>typically evaluated in three areas of feasibility</a:t>
            </a:r>
            <a:r>
              <a:rPr lang="en-US" sz="2400" spc="175" dirty="0"/>
              <a:t> </a:t>
            </a:r>
            <a:r>
              <a:rPr lang="en-US" sz="2400" spc="-5" dirty="0"/>
              <a:t>studies;</a:t>
            </a:r>
          </a:p>
          <a:p>
            <a:pPr marL="12700">
              <a:spcBef>
                <a:spcPts val="100"/>
              </a:spcBef>
              <a:tabLst>
                <a:tab pos="1521460" algn="l"/>
                <a:tab pos="2501265" algn="l"/>
                <a:tab pos="3007360" algn="l"/>
                <a:tab pos="3428365" algn="l"/>
                <a:tab pos="5156835" algn="l"/>
                <a:tab pos="6325870" algn="l"/>
              </a:tabLst>
            </a:pP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	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1143000"/>
            <a:ext cx="5005705" cy="57404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SDLC Phase </a:t>
            </a:r>
            <a:r>
              <a:rPr sz="3600" b="1" dirty="0"/>
              <a:t>2:</a:t>
            </a:r>
            <a:r>
              <a:rPr sz="3600" b="1" spc="-20" dirty="0"/>
              <a:t> </a:t>
            </a:r>
            <a:r>
              <a:rPr sz="3600" b="1" spc="-5" dirty="0"/>
              <a:t>Analysis</a:t>
            </a:r>
            <a:endParaRPr sz="36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518055" y="1864868"/>
            <a:ext cx="7211695" cy="270065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48285" marR="5080" indent="-236220" algn="just">
              <a:lnSpc>
                <a:spcPct val="98700"/>
              </a:lnSpc>
              <a:spcBef>
                <a:spcPts val="14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 next phase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lifecycle is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analysis the  customer problem and how to fix the customer  requirement to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solve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problem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best optimal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way.</a:t>
            </a:r>
            <a:endParaRPr sz="2400" dirty="0">
              <a:latin typeface="Arial"/>
              <a:cs typeface="Arial"/>
            </a:endParaRPr>
          </a:p>
          <a:p>
            <a:pPr marL="248285" marR="7620" indent="-236220" algn="just">
              <a:lnSpc>
                <a:spcPts val="2880"/>
              </a:lnSpc>
              <a:spcBef>
                <a:spcPts val="39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This phase involves breaking down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system 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in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different pieces and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drawing diagrams</a:t>
            </a:r>
            <a:r>
              <a:rPr sz="2400" spc="-12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analyze</a:t>
            </a:r>
            <a:endParaRPr sz="2400" dirty="0">
              <a:latin typeface="Arial"/>
              <a:cs typeface="Arial"/>
            </a:endParaRPr>
          </a:p>
          <a:p>
            <a:pPr marL="248285" algn="just">
              <a:lnSpc>
                <a:spcPts val="2785"/>
              </a:lnSpc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situations.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22847" y="4451603"/>
            <a:ext cx="2857500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1143000"/>
            <a:ext cx="4726305" cy="57404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SDLC Phase </a:t>
            </a:r>
            <a:r>
              <a:rPr sz="3600" b="1" dirty="0"/>
              <a:t>3:</a:t>
            </a:r>
            <a:r>
              <a:rPr sz="3600" b="1" spc="-30" dirty="0"/>
              <a:t> </a:t>
            </a:r>
            <a:r>
              <a:rPr sz="3600" b="1" spc="-5" dirty="0"/>
              <a:t>Design</a:t>
            </a:r>
            <a:endParaRPr sz="36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518054" y="1864868"/>
            <a:ext cx="7366000" cy="270065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48285" marR="5080" indent="-236220" algn="just">
              <a:lnSpc>
                <a:spcPct val="98700"/>
              </a:lnSpc>
              <a:spcBef>
                <a:spcPts val="14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Third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phase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of software life cycle is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design,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it 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includes design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blueprint of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developing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system.  It is done by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designing the technical architecture 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of 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248285" marR="5080" indent="-236220" algn="just">
              <a:lnSpc>
                <a:spcPts val="2880"/>
              </a:lnSpc>
              <a:spcBef>
                <a:spcPts val="39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This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phase includes designing the system model in  GUI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format, database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design to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placement</a:t>
            </a:r>
            <a:r>
              <a:rPr sz="2400" spc="2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77480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248285" algn="just">
              <a:lnSpc>
                <a:spcPts val="2785"/>
              </a:lnSpc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objects on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GUI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 screen.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03365" y="4165091"/>
            <a:ext cx="2857499" cy="2403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1179386"/>
            <a:ext cx="5997575" cy="57404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SDLC Phase </a:t>
            </a:r>
            <a:r>
              <a:rPr sz="3600" b="1" dirty="0"/>
              <a:t>4:</a:t>
            </a:r>
            <a:r>
              <a:rPr sz="3600" b="1" spc="-60" dirty="0"/>
              <a:t> </a:t>
            </a:r>
            <a:r>
              <a:rPr sz="3600" b="1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1864868"/>
            <a:ext cx="9753600" cy="19691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8285" marR="5080" indent="-236220" algn="just">
              <a:lnSpc>
                <a:spcPts val="2880"/>
              </a:lnSpc>
              <a:spcBef>
                <a:spcPts val="79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Forth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phase is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development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or code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generation as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per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user/customer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requirement.</a:t>
            </a:r>
            <a:endParaRPr sz="2400" dirty="0">
              <a:latin typeface="Arial"/>
              <a:cs typeface="Arial"/>
            </a:endParaRPr>
          </a:p>
          <a:p>
            <a:pPr marL="248285" marR="5715" indent="-236220" algn="just">
              <a:lnSpc>
                <a:spcPts val="2880"/>
              </a:lnSpc>
              <a:spcBef>
                <a:spcPts val="30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This phase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takes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 design phase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output 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and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translated it into machine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readable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form,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this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translation done by using code</a:t>
            </a:r>
            <a:r>
              <a:rPr sz="2400" spc="7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generation.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2929" y="4085110"/>
            <a:ext cx="3832859" cy="1969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1142810"/>
            <a:ext cx="4801235" cy="57404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SDLC Phase </a:t>
            </a:r>
            <a:r>
              <a:rPr sz="3600" b="1" dirty="0"/>
              <a:t>5:</a:t>
            </a:r>
            <a:r>
              <a:rPr sz="3600" b="1" spc="-40" dirty="0"/>
              <a:t> </a:t>
            </a:r>
            <a:r>
              <a:rPr sz="3600" b="1" spc="-5" dirty="0"/>
              <a:t>Testing</a:t>
            </a:r>
            <a:endParaRPr sz="36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219200" y="1864868"/>
            <a:ext cx="9982200" cy="16050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8285" marR="6985" indent="-236220" algn="just">
              <a:lnSpc>
                <a:spcPts val="2880"/>
              </a:lnSpc>
              <a:spcBef>
                <a:spcPts val="79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 generated code in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development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phase 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is 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tested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at various levels in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software</a:t>
            </a:r>
            <a:r>
              <a:rPr sz="2400" spc="2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testing.</a:t>
            </a:r>
            <a:endParaRPr sz="2400" dirty="0">
              <a:latin typeface="Arial"/>
              <a:cs typeface="Arial"/>
            </a:endParaRPr>
          </a:p>
          <a:p>
            <a:pPr marL="248285" marR="5080" indent="-236220" algn="just">
              <a:lnSpc>
                <a:spcPts val="2880"/>
              </a:lnSpc>
              <a:spcBef>
                <a:spcPts val="30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This phase is responsible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finding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defects 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and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bugs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in 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created code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previous phase of  SDLC.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8600" y="3886200"/>
            <a:ext cx="5858256" cy="2011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2403" y="1155573"/>
            <a:ext cx="6428740" cy="57404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SDLC Phase </a:t>
            </a:r>
            <a:r>
              <a:rPr sz="3600" b="1" dirty="0"/>
              <a:t>6:</a:t>
            </a:r>
            <a:r>
              <a:rPr sz="3600" b="1" spc="-5" dirty="0"/>
              <a:t> Implementation</a:t>
            </a:r>
            <a:endParaRPr sz="36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447800" y="1796034"/>
            <a:ext cx="9677400" cy="83619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48285" marR="5080" indent="-236220" algn="just">
              <a:lnSpc>
                <a:spcPct val="98000"/>
              </a:lnSpc>
              <a:spcBef>
                <a:spcPts val="17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systems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are placed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and used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actual 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environment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user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guide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created,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training is provided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to 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users of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</a:t>
            </a:r>
            <a:r>
              <a:rPr sz="2400" spc="4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system.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4400" y="3354324"/>
            <a:ext cx="4140708" cy="2208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1143000"/>
            <a:ext cx="5920740" cy="57404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SDLC Phase </a:t>
            </a:r>
            <a:r>
              <a:rPr sz="3600" b="1" dirty="0"/>
              <a:t>7:</a:t>
            </a:r>
            <a:r>
              <a:rPr sz="3600" b="1" spc="-10" dirty="0"/>
              <a:t> </a:t>
            </a:r>
            <a:r>
              <a:rPr sz="3600" b="1" spc="-5" dirty="0"/>
              <a:t>Maintenance</a:t>
            </a:r>
            <a:endParaRPr sz="36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143000" y="1981200"/>
            <a:ext cx="10363200" cy="20127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8285" marR="6350" indent="-236220" algn="just">
              <a:lnSpc>
                <a:spcPts val="2880"/>
              </a:lnSpc>
              <a:spcBef>
                <a:spcPts val="79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 next phase of SDLC is maintenance of 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created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software.</a:t>
            </a:r>
            <a:endParaRPr sz="2400" dirty="0">
              <a:latin typeface="Arial"/>
              <a:cs typeface="Arial"/>
            </a:endParaRPr>
          </a:p>
          <a:p>
            <a:pPr marL="248285" marR="7620" indent="-236220" algn="just">
              <a:lnSpc>
                <a:spcPts val="2880"/>
              </a:lnSpc>
              <a:spcBef>
                <a:spcPts val="30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 software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definitely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undergo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change once  it is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delivered to 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customer. There can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many  reasons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for this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change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to</a:t>
            </a:r>
            <a:r>
              <a:rPr sz="2400" spc="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occur.</a:t>
            </a:r>
            <a:endParaRPr sz="2400" dirty="0">
              <a:latin typeface="Arial"/>
              <a:cs typeface="Arial"/>
            </a:endParaRPr>
          </a:p>
          <a:p>
            <a:pPr marL="12700" algn="just">
              <a:lnSpc>
                <a:spcPts val="3145"/>
              </a:lnSpc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Change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could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happen because of</a:t>
            </a:r>
            <a:r>
              <a:rPr sz="2400" spc="62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some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unexpected input values into the</a:t>
            </a:r>
            <a:r>
              <a:rPr sz="2400" spc="7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system.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447167"/>
            <a:ext cx="5683377" cy="696595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00"/>
                </a:solidFill>
                <a:latin typeface="Carlito"/>
                <a:cs typeface="Carlito"/>
              </a:rPr>
              <a:t>Process</a:t>
            </a:r>
            <a:r>
              <a:rPr sz="4400" spc="-14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4400" spc="-30" dirty="0">
                <a:solidFill>
                  <a:srgbClr val="000000"/>
                </a:solidFill>
                <a:latin typeface="Carlito"/>
                <a:cs typeface="Carlito"/>
              </a:rPr>
              <a:t>Patterns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9246" y="2044445"/>
            <a:ext cx="7212330" cy="287707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indent="-342900">
              <a:spcBef>
                <a:spcPts val="5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process</a:t>
            </a:r>
            <a:r>
              <a:rPr sz="2400" spc="-13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pattern</a:t>
            </a:r>
            <a:endParaRPr sz="2400" dirty="0">
              <a:latin typeface="Arial"/>
              <a:cs typeface="Arial"/>
            </a:endParaRPr>
          </a:p>
          <a:p>
            <a:pPr marL="756285" marR="5080" lvl="1" indent="-287020">
              <a:lnSpc>
                <a:spcPts val="2590"/>
              </a:lnSpc>
              <a:spcBef>
                <a:spcPts val="740"/>
              </a:spcBef>
              <a:buChar char="–"/>
              <a:tabLst>
                <a:tab pos="756920" algn="l"/>
                <a:tab pos="6471920" algn="l"/>
              </a:tabLst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describes a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process-related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problem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is  enc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untered</a:t>
            </a:r>
            <a:r>
              <a:rPr sz="2400" spc="2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duri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g</a:t>
            </a:r>
            <a:r>
              <a:rPr sz="2400" spc="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soft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re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engi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eeri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	</a:t>
            </a:r>
            <a:r>
              <a:rPr sz="2400" spc="-20" dirty="0">
                <a:solidFill>
                  <a:srgbClr val="677480"/>
                </a:solidFill>
                <a:latin typeface="Arial"/>
                <a:cs typeface="Arial"/>
              </a:rPr>
              <a:t>w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ork,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identifies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environment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which</a:t>
            </a:r>
            <a:r>
              <a:rPr sz="2400" spc="4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</a:t>
            </a:r>
            <a:endParaRPr sz="2400" dirty="0">
              <a:latin typeface="Arial"/>
              <a:cs typeface="Arial"/>
            </a:endParaRPr>
          </a:p>
          <a:p>
            <a:pPr marL="756285">
              <a:spcBef>
                <a:spcPts val="120"/>
              </a:spcBef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problem has been encountered,</a:t>
            </a:r>
            <a:r>
              <a:rPr sz="2400" spc="5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and</a:t>
            </a:r>
            <a:endParaRPr sz="2400" dirty="0">
              <a:latin typeface="Arial"/>
              <a:cs typeface="Arial"/>
            </a:endParaRPr>
          </a:p>
          <a:p>
            <a:pPr marL="756285" marR="346075" lvl="1" indent="-287020">
              <a:lnSpc>
                <a:spcPct val="104200"/>
              </a:lnSpc>
              <a:spcBef>
                <a:spcPts val="710"/>
              </a:spcBef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suggests one or more proven solutions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to the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problem.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12086" y="1143762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719" y="752983"/>
            <a:ext cx="1931035" cy="57404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6FC0"/>
                </a:solidFill>
              </a:rPr>
              <a:t>Objective</a:t>
            </a:r>
            <a:endParaRPr sz="36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966085" y="1768578"/>
            <a:ext cx="4414520" cy="286956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99085" indent="-287020">
              <a:spcBef>
                <a:spcPts val="89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dirty="0">
                <a:solidFill>
                  <a:srgbClr val="677480"/>
                </a:solidFill>
                <a:latin typeface="Carlito"/>
                <a:cs typeface="Carlito"/>
              </a:rPr>
              <a:t>A </a:t>
            </a:r>
            <a:r>
              <a:rPr sz="3200" spc="-5" dirty="0">
                <a:solidFill>
                  <a:srgbClr val="677480"/>
                </a:solidFill>
                <a:latin typeface="Carlito"/>
                <a:cs typeface="Carlito"/>
              </a:rPr>
              <a:t>Generic </a:t>
            </a:r>
            <a:r>
              <a:rPr sz="3200" spc="-15" dirty="0">
                <a:solidFill>
                  <a:srgbClr val="677480"/>
                </a:solidFill>
                <a:latin typeface="Carlito"/>
                <a:cs typeface="Carlito"/>
              </a:rPr>
              <a:t>Process</a:t>
            </a:r>
            <a:r>
              <a:rPr sz="3200" spc="-14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77480"/>
                </a:solidFill>
                <a:latin typeface="Carlito"/>
                <a:cs typeface="Carlito"/>
              </a:rPr>
              <a:t>Model</a:t>
            </a:r>
            <a:endParaRPr sz="3200">
              <a:latin typeface="Carlito"/>
              <a:cs typeface="Carlito"/>
            </a:endParaRPr>
          </a:p>
          <a:p>
            <a:pPr marL="299085" indent="-287020">
              <a:spcBef>
                <a:spcPts val="79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15" dirty="0">
                <a:solidFill>
                  <a:srgbClr val="677480"/>
                </a:solidFill>
                <a:latin typeface="Carlito"/>
                <a:cs typeface="Carlito"/>
              </a:rPr>
              <a:t>Process</a:t>
            </a:r>
            <a:r>
              <a:rPr sz="3200" spc="-75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3200" spc="-25" dirty="0">
                <a:solidFill>
                  <a:srgbClr val="677480"/>
                </a:solidFill>
                <a:latin typeface="Carlito"/>
                <a:cs typeface="Carlito"/>
              </a:rPr>
              <a:t>Patterns</a:t>
            </a:r>
            <a:endParaRPr sz="3200">
              <a:latin typeface="Carlito"/>
              <a:cs typeface="Carlito"/>
            </a:endParaRPr>
          </a:p>
          <a:p>
            <a:pPr marL="299085" marR="118745" indent="-287020">
              <a:spcBef>
                <a:spcPts val="805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15" dirty="0">
                <a:solidFill>
                  <a:srgbClr val="677480"/>
                </a:solidFill>
                <a:latin typeface="Carlito"/>
                <a:cs typeface="Carlito"/>
              </a:rPr>
              <a:t>Process Assessment</a:t>
            </a:r>
            <a:r>
              <a:rPr sz="3200" spc="-55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77480"/>
                </a:solidFill>
                <a:latin typeface="Carlito"/>
                <a:cs typeface="Carlito"/>
              </a:rPr>
              <a:t>and  </a:t>
            </a:r>
            <a:r>
              <a:rPr sz="3200" spc="-15" dirty="0">
                <a:solidFill>
                  <a:srgbClr val="677480"/>
                </a:solidFill>
                <a:latin typeface="Carlito"/>
                <a:cs typeface="Carlito"/>
              </a:rPr>
              <a:t>Improvement</a:t>
            </a:r>
            <a:endParaRPr sz="3200">
              <a:latin typeface="Carlito"/>
              <a:cs typeface="Carlito"/>
            </a:endParaRPr>
          </a:p>
          <a:p>
            <a:pPr marL="299085" indent="-287020">
              <a:spcBef>
                <a:spcPts val="805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5" dirty="0">
                <a:solidFill>
                  <a:srgbClr val="677480"/>
                </a:solidFill>
                <a:latin typeface="Carlito"/>
                <a:cs typeface="Carlito"/>
              </a:rPr>
              <a:t>Summary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087" y="439928"/>
            <a:ext cx="6360413" cy="696595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00"/>
                </a:solidFill>
                <a:latin typeface="Carlito"/>
                <a:cs typeface="Carlito"/>
              </a:rPr>
              <a:t>Process </a:t>
            </a:r>
            <a:r>
              <a:rPr sz="4400" spc="-30" dirty="0">
                <a:solidFill>
                  <a:srgbClr val="000000"/>
                </a:solidFill>
                <a:latin typeface="Carlito"/>
                <a:cs typeface="Carlito"/>
              </a:rPr>
              <a:t>Pattern</a:t>
            </a:r>
            <a:r>
              <a:rPr sz="4400" spc="-204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4400" spc="-30" dirty="0">
                <a:solidFill>
                  <a:srgbClr val="000000"/>
                </a:solidFill>
                <a:latin typeface="Carlito"/>
                <a:cs typeface="Carlito"/>
              </a:rPr>
              <a:t>Types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7406" y="1924050"/>
            <a:ext cx="7396480" cy="352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752475" indent="-287020">
              <a:spcBef>
                <a:spcPts val="100"/>
              </a:spcBef>
              <a:buChar char="–"/>
              <a:tabLst>
                <a:tab pos="299720" algn="l"/>
                <a:tab pos="4227830" algn="l"/>
                <a:tab pos="5180965" algn="l"/>
              </a:tabLst>
            </a:pPr>
            <a:r>
              <a:rPr sz="2400" spc="-5" dirty="0">
                <a:solidFill>
                  <a:srgbClr val="3981B9"/>
                </a:solidFill>
                <a:latin typeface="Arial"/>
                <a:cs typeface="Arial"/>
              </a:rPr>
              <a:t>Stage pattern</a:t>
            </a:r>
            <a:r>
              <a:rPr sz="2400" spc="5" dirty="0">
                <a:solidFill>
                  <a:srgbClr val="3981B9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—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defi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es</a:t>
            </a:r>
            <a:r>
              <a:rPr sz="2400" spc="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problem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	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ssoci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ted  with a framework</a:t>
            </a:r>
            <a:r>
              <a:rPr sz="2400" spc="4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activity for	the</a:t>
            </a:r>
            <a:r>
              <a:rPr sz="2400" spc="-3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process.</a:t>
            </a:r>
            <a:endParaRPr sz="2400">
              <a:latin typeface="Arial"/>
              <a:cs typeface="Arial"/>
            </a:endParaRPr>
          </a:p>
          <a:p>
            <a:pPr marL="299085" marR="5080" indent="-287020">
              <a:spcBef>
                <a:spcPts val="790"/>
              </a:spcBef>
              <a:buChar char="–"/>
              <a:tabLst>
                <a:tab pos="299720" algn="l"/>
                <a:tab pos="1892300" algn="l"/>
                <a:tab pos="3301365" algn="l"/>
                <a:tab pos="5010150" algn="l"/>
              </a:tabLst>
            </a:pPr>
            <a:r>
              <a:rPr sz="2400" spc="-70" dirty="0">
                <a:solidFill>
                  <a:srgbClr val="3981B9"/>
                </a:solidFill>
                <a:latin typeface="Arial"/>
                <a:cs typeface="Arial"/>
              </a:rPr>
              <a:t>Task </a:t>
            </a:r>
            <a:r>
              <a:rPr sz="2400" spc="-5" dirty="0">
                <a:solidFill>
                  <a:srgbClr val="3981B9"/>
                </a:solidFill>
                <a:latin typeface="Arial"/>
                <a:cs typeface="Arial"/>
              </a:rPr>
              <a:t>patterns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—defines</a:t>
            </a:r>
            <a:r>
              <a:rPr sz="2400" spc="12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2400" spc="2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problem	associated with a  software</a:t>
            </a:r>
            <a:r>
              <a:rPr sz="2400" spc="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engineering	action or work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task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and  relevant</a:t>
            </a:r>
            <a:r>
              <a:rPr sz="2400" spc="2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to	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successful software engineering</a:t>
            </a:r>
            <a:r>
              <a:rPr sz="2400" spc="9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practice</a:t>
            </a:r>
            <a:endParaRPr sz="2400">
              <a:latin typeface="Arial"/>
              <a:cs typeface="Arial"/>
            </a:endParaRPr>
          </a:p>
          <a:p>
            <a:pPr marL="299085" marR="361950" indent="-287020">
              <a:spcBef>
                <a:spcPts val="805"/>
              </a:spcBef>
              <a:buChar char="–"/>
              <a:tabLst>
                <a:tab pos="299720" algn="l"/>
                <a:tab pos="4399915" algn="l"/>
                <a:tab pos="5702300" algn="l"/>
              </a:tabLst>
            </a:pPr>
            <a:r>
              <a:rPr sz="2400" spc="-5" dirty="0">
                <a:solidFill>
                  <a:srgbClr val="3981B9"/>
                </a:solidFill>
                <a:latin typeface="Arial"/>
                <a:cs typeface="Arial"/>
              </a:rPr>
              <a:t>Phase patterns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—define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sequence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of  framework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activities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occur</a:t>
            </a:r>
            <a:r>
              <a:rPr sz="2400" spc="8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with</a:t>
            </a:r>
            <a:r>
              <a:rPr sz="2400" spc="2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	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process,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even when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overall</a:t>
            </a:r>
            <a:r>
              <a:rPr sz="2400" spc="6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flow</a:t>
            </a:r>
            <a:r>
              <a:rPr sz="2400" spc="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of	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activities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iterative  in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nature.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12086" y="1296162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087" y="494103"/>
            <a:ext cx="7426731" cy="696595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00"/>
                </a:solidFill>
                <a:latin typeface="Carlito"/>
                <a:cs typeface="Carlito"/>
              </a:rPr>
              <a:t>Software process</a:t>
            </a:r>
            <a:r>
              <a:rPr sz="4400" spc="-19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4400" spc="-5" dirty="0">
                <a:solidFill>
                  <a:srgbClr val="000000"/>
                </a:solidFill>
                <a:latin typeface="Carlito"/>
                <a:cs typeface="Carlito"/>
              </a:rPr>
              <a:t>descriptions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636" y="1390016"/>
            <a:ext cx="8001051" cy="45997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When we </a:t>
            </a:r>
            <a:r>
              <a:rPr sz="2400" dirty="0">
                <a:latin typeface="Arial"/>
                <a:cs typeface="Arial"/>
              </a:rPr>
              <a:t>describe </a:t>
            </a:r>
            <a:r>
              <a:rPr sz="2400" spc="-5" dirty="0">
                <a:latin typeface="Arial"/>
                <a:cs typeface="Arial"/>
              </a:rPr>
              <a:t>and discuss </a:t>
            </a:r>
            <a:r>
              <a:rPr sz="2400" dirty="0">
                <a:latin typeface="Arial"/>
                <a:cs typeface="Arial"/>
              </a:rPr>
              <a:t>processes, </a:t>
            </a:r>
            <a:r>
              <a:rPr sz="2400" spc="-5" dirty="0">
                <a:latin typeface="Arial"/>
                <a:cs typeface="Arial"/>
              </a:rPr>
              <a:t>we usually  talk about the activities in </a:t>
            </a:r>
            <a:r>
              <a:rPr sz="2400" dirty="0">
                <a:latin typeface="Arial"/>
                <a:cs typeface="Arial"/>
              </a:rPr>
              <a:t>these </a:t>
            </a:r>
            <a:r>
              <a:rPr sz="2400" spc="-5" dirty="0">
                <a:latin typeface="Arial"/>
                <a:cs typeface="Arial"/>
              </a:rPr>
              <a:t>processes such as  specifying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data model, designing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user interface, </a:t>
            </a:r>
            <a:r>
              <a:rPr sz="2400" dirty="0">
                <a:latin typeface="Arial"/>
                <a:cs typeface="Arial"/>
              </a:rPr>
              <a:t>etc. 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ordering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these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activities.</a:t>
            </a:r>
          </a:p>
          <a:p>
            <a:pPr marL="355600" indent="-342900"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Process </a:t>
            </a:r>
            <a:r>
              <a:rPr sz="2400" spc="-5" dirty="0">
                <a:latin typeface="Arial"/>
                <a:cs typeface="Arial"/>
              </a:rPr>
              <a:t>descriptions </a:t>
            </a:r>
            <a:r>
              <a:rPr sz="2400" dirty="0">
                <a:latin typeface="Arial"/>
                <a:cs typeface="Arial"/>
              </a:rPr>
              <a:t>may </a:t>
            </a:r>
            <a:r>
              <a:rPr sz="2400" spc="-5" dirty="0">
                <a:latin typeface="Arial"/>
                <a:cs typeface="Arial"/>
              </a:rPr>
              <a:t>also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include:</a:t>
            </a:r>
            <a:endParaRPr sz="2400" dirty="0">
              <a:latin typeface="Arial"/>
              <a:cs typeface="Arial"/>
            </a:endParaRPr>
          </a:p>
          <a:p>
            <a:pPr marL="469900">
              <a:spcBef>
                <a:spcPts val="22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–Products</a:t>
            </a:r>
            <a:r>
              <a:rPr sz="2000" dirty="0">
                <a:latin typeface="Arial"/>
                <a:cs typeface="Arial"/>
              </a:rPr>
              <a:t>, which are the outcomes of</a:t>
            </a:r>
            <a:r>
              <a:rPr sz="2000" spc="-3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activity;</a:t>
            </a:r>
            <a:endParaRPr sz="2000" dirty="0">
              <a:latin typeface="Arial"/>
              <a:cs typeface="Arial"/>
            </a:endParaRPr>
          </a:p>
          <a:p>
            <a:pPr marL="457200" marR="2919095">
              <a:lnSpc>
                <a:spcPct val="120000"/>
              </a:lnSpc>
              <a:spcBef>
                <a:spcPts val="5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–Roles</a:t>
            </a:r>
            <a:r>
              <a:rPr sz="2000" dirty="0">
                <a:latin typeface="Arial"/>
                <a:cs typeface="Arial"/>
              </a:rPr>
              <a:t>, which reflect the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responsibilities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the people involved in the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process;</a:t>
            </a:r>
          </a:p>
          <a:p>
            <a:pPr marL="469900" marR="3292475">
              <a:lnSpc>
                <a:spcPct val="121000"/>
              </a:lnSpc>
              <a:spcBef>
                <a:spcPts val="19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–Pre- and post-conditions</a:t>
            </a:r>
            <a:r>
              <a:rPr sz="2000" dirty="0">
                <a:latin typeface="Arial"/>
                <a:cs typeface="Arial"/>
              </a:rPr>
              <a:t>, which</a:t>
            </a:r>
            <a:r>
              <a:rPr sz="2000" spc="-2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statements that are true before</a:t>
            </a:r>
            <a:r>
              <a:rPr sz="2000" spc="-3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</a:p>
          <a:p>
            <a:pPr marL="469900">
              <a:spcBef>
                <a:spcPts val="565"/>
              </a:spcBef>
            </a:pPr>
            <a:r>
              <a:rPr sz="2000" spc="-5" dirty="0">
                <a:latin typeface="Arial"/>
                <a:cs typeface="Arial"/>
              </a:rPr>
              <a:t>after </a:t>
            </a:r>
            <a:r>
              <a:rPr sz="2000" dirty="0">
                <a:latin typeface="Arial"/>
                <a:cs typeface="Arial"/>
              </a:rPr>
              <a:t>a process activity has been</a:t>
            </a:r>
            <a:r>
              <a:rPr sz="2000" spc="-2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enacted</a:t>
            </a:r>
          </a:p>
          <a:p>
            <a:pPr marL="469900">
              <a:spcBef>
                <a:spcPts val="994"/>
              </a:spcBef>
            </a:pPr>
            <a:r>
              <a:rPr sz="2000" dirty="0">
                <a:latin typeface="Arial"/>
                <a:cs typeface="Arial"/>
              </a:rPr>
              <a:t>or a product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produced.</a:t>
            </a:r>
          </a:p>
        </p:txBody>
      </p:sp>
      <p:sp>
        <p:nvSpPr>
          <p:cNvPr id="4" name="object 4"/>
          <p:cNvSpPr/>
          <p:nvPr/>
        </p:nvSpPr>
        <p:spPr>
          <a:xfrm>
            <a:off x="2212086" y="1296162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036" y="439927"/>
            <a:ext cx="7998765" cy="690574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solidFill>
                  <a:srgbClr val="000000"/>
                </a:solidFill>
                <a:latin typeface="Carlito"/>
                <a:cs typeface="Carlito"/>
              </a:rPr>
              <a:t>Plan-driven </a:t>
            </a:r>
            <a:r>
              <a:rPr sz="4400" dirty="0">
                <a:solidFill>
                  <a:srgbClr val="000000"/>
                </a:solidFill>
                <a:latin typeface="Carlito"/>
                <a:cs typeface="Carlito"/>
              </a:rPr>
              <a:t>and agile</a:t>
            </a:r>
            <a:r>
              <a:rPr sz="4400" spc="-10" dirty="0">
                <a:solidFill>
                  <a:srgbClr val="000000"/>
                </a:solidFill>
                <a:latin typeface="Carlito"/>
                <a:cs typeface="Carlito"/>
              </a:rPr>
              <a:t> processes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2036" y="1585976"/>
            <a:ext cx="8836964" cy="360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  <a:tab pos="6102985" algn="l"/>
                <a:tab pos="6848475" algn="l"/>
              </a:tabLst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Plan-driven processes are processes</a:t>
            </a:r>
            <a:r>
              <a:rPr sz="2400" spc="16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where</a:t>
            </a:r>
            <a:r>
              <a:rPr sz="2400" spc="3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all	of</a:t>
            </a:r>
            <a:r>
              <a:rPr sz="2400" spc="-9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process activities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are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planned</a:t>
            </a:r>
            <a:r>
              <a:rPr sz="2400" spc="1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in</a:t>
            </a:r>
            <a:r>
              <a:rPr sz="2400" spc="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advance</a:t>
            </a:r>
            <a:r>
              <a:rPr lang="en-US" sz="2400" spc="-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and  progress is measured against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this</a:t>
            </a:r>
            <a:r>
              <a:rPr sz="2400" spc="4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plan.</a:t>
            </a:r>
            <a:endParaRPr sz="2400" dirty="0">
              <a:latin typeface="Arial"/>
              <a:cs typeface="Arial"/>
            </a:endParaRPr>
          </a:p>
          <a:p>
            <a:pPr marL="355600" marR="291465" indent="-342900">
              <a:spcBef>
                <a:spcPts val="695"/>
              </a:spcBef>
              <a:buChar char="•"/>
              <a:tabLst>
                <a:tab pos="354965" algn="l"/>
                <a:tab pos="355600" algn="l"/>
                <a:tab pos="5693410" algn="l"/>
                <a:tab pos="7103109" algn="l"/>
              </a:tabLst>
            </a:pP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In 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g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le</a:t>
            </a:r>
            <a:r>
              <a:rPr sz="2400" spc="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processes,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plan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g</a:t>
            </a:r>
            <a:r>
              <a:rPr sz="2400" spc="4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is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incremental</a:t>
            </a:r>
            <a:r>
              <a:rPr sz="2400" spc="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and</a:t>
            </a:r>
            <a:r>
              <a:rPr sz="2400" spc="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it	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is  easier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change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process</a:t>
            </a:r>
            <a:r>
              <a:rPr sz="2400" spc="7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to</a:t>
            </a:r>
            <a:r>
              <a:rPr sz="2400" spc="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reflect</a:t>
            </a:r>
            <a:r>
              <a:rPr lang="en-US" sz="240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changing 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customer</a:t>
            </a:r>
            <a:r>
              <a:rPr lang="en-US" sz="2400" spc="-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requirements.</a:t>
            </a:r>
            <a:endParaRPr sz="2400" dirty="0">
              <a:latin typeface="Arial"/>
              <a:cs typeface="Arial"/>
            </a:endParaRPr>
          </a:p>
          <a:p>
            <a:pPr marL="355600" marR="1280795" indent="-342900"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practice,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most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practical processes include</a:t>
            </a:r>
            <a:r>
              <a:rPr lang="en-US" sz="2400" spc="-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elements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both plan-driven and agile  approaches.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spcBef>
                <a:spcPts val="71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There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are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no right or wrong software</a:t>
            </a:r>
            <a:r>
              <a:rPr sz="2400" spc="3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processes.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12086" y="1296162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1" y="477392"/>
            <a:ext cx="7783066" cy="627736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00000"/>
                </a:solidFill>
                <a:latin typeface="Carlito"/>
                <a:cs typeface="Carlito"/>
              </a:rPr>
              <a:t>The people </a:t>
            </a:r>
            <a:r>
              <a:rPr sz="4000" spc="-30" dirty="0">
                <a:solidFill>
                  <a:srgbClr val="000000"/>
                </a:solidFill>
                <a:latin typeface="Carlito"/>
                <a:cs typeface="Carlito"/>
              </a:rPr>
              <a:t>involved </a:t>
            </a:r>
            <a:r>
              <a:rPr sz="4000" spc="-5" dirty="0">
                <a:solidFill>
                  <a:srgbClr val="000000"/>
                </a:solidFill>
                <a:latin typeface="Carlito"/>
                <a:cs typeface="Carlito"/>
              </a:rPr>
              <a:t>with</a:t>
            </a:r>
            <a:r>
              <a:rPr sz="4000" spc="-2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4000" spc="-15" dirty="0">
                <a:solidFill>
                  <a:srgbClr val="000000"/>
                </a:solidFill>
                <a:latin typeface="Carlito"/>
                <a:cs typeface="Carlito"/>
              </a:rPr>
              <a:t>software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635" y="1600580"/>
            <a:ext cx="7926070" cy="276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  <a:tab pos="5557520" algn="l"/>
                <a:tab pos="6771640" algn="l"/>
              </a:tabLst>
            </a:pP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following are software</a:t>
            </a:r>
            <a:r>
              <a:rPr sz="2400" spc="10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"stakeholders",</a:t>
            </a:r>
            <a:r>
              <a:rPr sz="2400" spc="2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i.e.,	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people  who have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some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interest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in</a:t>
            </a:r>
            <a:r>
              <a:rPr sz="2400" spc="9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2400" spc="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software	product and/or</a:t>
            </a:r>
            <a:r>
              <a:rPr sz="2400" spc="-3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its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development</a:t>
            </a:r>
            <a:endParaRPr sz="2400">
              <a:latin typeface="Arial"/>
              <a:cs typeface="Arial"/>
            </a:endParaRPr>
          </a:p>
          <a:p>
            <a:pPr marL="355600" marR="22225" indent="-342900">
              <a:spcBef>
                <a:spcPts val="700"/>
              </a:spcBef>
              <a:buChar char="•"/>
              <a:tabLst>
                <a:tab pos="354965" algn="l"/>
                <a:tab pos="355600" algn="l"/>
                <a:tab pos="6983095" algn="l"/>
              </a:tabLst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end</a:t>
            </a:r>
            <a:r>
              <a:rPr sz="2400" spc="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users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pe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e</a:t>
            </a:r>
            <a:r>
              <a:rPr sz="2400" spc="2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h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o</a:t>
            </a:r>
            <a:r>
              <a:rPr sz="2400" spc="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ll</a:t>
            </a:r>
            <a:r>
              <a:rPr sz="2400" spc="2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use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 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f</a:t>
            </a:r>
            <a:r>
              <a:rPr sz="2400" spc="5" dirty="0">
                <a:solidFill>
                  <a:srgbClr val="677480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re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r	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eo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le  who represent those who will use</a:t>
            </a:r>
            <a:r>
              <a:rPr sz="2400" spc="6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695"/>
              </a:spcBef>
              <a:buChar char="•"/>
              <a:tabLst>
                <a:tab pos="354965" algn="l"/>
                <a:tab pos="355600" algn="l"/>
                <a:tab pos="7032625" algn="l"/>
              </a:tabLst>
            </a:pP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customers --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people who purchase</a:t>
            </a:r>
            <a:r>
              <a:rPr sz="2400" spc="7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software,	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which</a:t>
            </a:r>
            <a:endParaRPr sz="2400">
              <a:latin typeface="Arial"/>
              <a:cs typeface="Arial"/>
            </a:endParaRPr>
          </a:p>
          <a:p>
            <a:pPr marL="355600"/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they may or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use</a:t>
            </a:r>
            <a:r>
              <a:rPr sz="2400" spc="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themselves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2200" y="1295400"/>
            <a:ext cx="7391400" cy="0"/>
          </a:xfrm>
          <a:custGeom>
            <a:avLst/>
            <a:gdLst/>
            <a:ahLst/>
            <a:cxnLst/>
            <a:rect l="l" t="t" r="r" b="b"/>
            <a:pathLst>
              <a:path w="7391400">
                <a:moveTo>
                  <a:pt x="0" y="0"/>
                </a:moveTo>
                <a:lnTo>
                  <a:pt x="7391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853171" y="4954524"/>
            <a:ext cx="2644140" cy="1511935"/>
            <a:chOff x="6329171" y="4954523"/>
            <a:chExt cx="2644140" cy="1511935"/>
          </a:xfrm>
        </p:grpSpPr>
        <p:sp>
          <p:nvSpPr>
            <p:cNvPr id="6" name="object 6"/>
            <p:cNvSpPr/>
            <p:nvPr/>
          </p:nvSpPr>
          <p:spPr>
            <a:xfrm>
              <a:off x="7440167" y="4954523"/>
              <a:ext cx="1532890" cy="659765"/>
            </a:xfrm>
            <a:custGeom>
              <a:avLst/>
              <a:gdLst/>
              <a:ahLst/>
              <a:cxnLst/>
              <a:rect l="l" t="t" r="r" b="b"/>
              <a:pathLst>
                <a:path w="1532890" h="659764">
                  <a:moveTo>
                    <a:pt x="1532635" y="0"/>
                  </a:moveTo>
                  <a:lnTo>
                    <a:pt x="0" y="0"/>
                  </a:lnTo>
                  <a:lnTo>
                    <a:pt x="0" y="659549"/>
                  </a:lnTo>
                  <a:lnTo>
                    <a:pt x="1532635" y="659549"/>
                  </a:lnTo>
                  <a:lnTo>
                    <a:pt x="153263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79791" y="4978958"/>
              <a:ext cx="1437005" cy="603885"/>
            </a:xfrm>
            <a:custGeom>
              <a:avLst/>
              <a:gdLst/>
              <a:ahLst/>
              <a:cxnLst/>
              <a:rect l="l" t="t" r="r" b="b"/>
              <a:pathLst>
                <a:path w="1437004" h="603885">
                  <a:moveTo>
                    <a:pt x="1436624" y="0"/>
                  </a:moveTo>
                  <a:lnTo>
                    <a:pt x="0" y="0"/>
                  </a:lnTo>
                  <a:lnTo>
                    <a:pt x="0" y="603326"/>
                  </a:lnTo>
                  <a:lnTo>
                    <a:pt x="1436624" y="603326"/>
                  </a:lnTo>
                  <a:lnTo>
                    <a:pt x="143662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96555" y="5052059"/>
              <a:ext cx="630555" cy="560705"/>
            </a:xfrm>
            <a:custGeom>
              <a:avLst/>
              <a:gdLst/>
              <a:ahLst/>
              <a:cxnLst/>
              <a:rect l="l" t="t" r="r" b="b"/>
              <a:pathLst>
                <a:path w="630554" h="560704">
                  <a:moveTo>
                    <a:pt x="0" y="560387"/>
                  </a:moveTo>
                  <a:lnTo>
                    <a:pt x="630427" y="0"/>
                  </a:lnTo>
                  <a:lnTo>
                    <a:pt x="630427" y="0"/>
                  </a:lnTo>
                </a:path>
              </a:pathLst>
            </a:custGeom>
            <a:ln w="33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52032" y="5186171"/>
              <a:ext cx="1402080" cy="1082040"/>
            </a:xfrm>
            <a:custGeom>
              <a:avLst/>
              <a:gdLst/>
              <a:ahLst/>
              <a:cxnLst/>
              <a:rect l="l" t="t" r="r" b="b"/>
              <a:pathLst>
                <a:path w="1402079" h="1082039">
                  <a:moveTo>
                    <a:pt x="738886" y="129794"/>
                  </a:moveTo>
                  <a:lnTo>
                    <a:pt x="681101" y="38112"/>
                  </a:lnTo>
                  <a:lnTo>
                    <a:pt x="641096" y="17780"/>
                  </a:lnTo>
                  <a:lnTo>
                    <a:pt x="594106" y="4699"/>
                  </a:lnTo>
                  <a:lnTo>
                    <a:pt x="541655" y="0"/>
                  </a:lnTo>
                  <a:lnTo>
                    <a:pt x="489204" y="4699"/>
                  </a:lnTo>
                  <a:lnTo>
                    <a:pt x="442087" y="17780"/>
                  </a:lnTo>
                  <a:lnTo>
                    <a:pt x="402082" y="38112"/>
                  </a:lnTo>
                  <a:lnTo>
                    <a:pt x="371348" y="64389"/>
                  </a:lnTo>
                  <a:lnTo>
                    <a:pt x="344424" y="129794"/>
                  </a:lnTo>
                  <a:lnTo>
                    <a:pt x="351409" y="164084"/>
                  </a:lnTo>
                  <a:lnTo>
                    <a:pt x="402082" y="221107"/>
                  </a:lnTo>
                  <a:lnTo>
                    <a:pt x="442087" y="241300"/>
                  </a:lnTo>
                  <a:lnTo>
                    <a:pt x="489204" y="254381"/>
                  </a:lnTo>
                  <a:lnTo>
                    <a:pt x="541655" y="258953"/>
                  </a:lnTo>
                  <a:lnTo>
                    <a:pt x="594106" y="254381"/>
                  </a:lnTo>
                  <a:lnTo>
                    <a:pt x="641096" y="241300"/>
                  </a:lnTo>
                  <a:lnTo>
                    <a:pt x="681101" y="221107"/>
                  </a:lnTo>
                  <a:lnTo>
                    <a:pt x="711962" y="194945"/>
                  </a:lnTo>
                  <a:lnTo>
                    <a:pt x="738886" y="129794"/>
                  </a:lnTo>
                  <a:close/>
                </a:path>
                <a:path w="1402079" h="1082039">
                  <a:moveTo>
                    <a:pt x="1401953" y="346964"/>
                  </a:moveTo>
                  <a:lnTo>
                    <a:pt x="1193673" y="256032"/>
                  </a:lnTo>
                  <a:lnTo>
                    <a:pt x="1062609" y="369316"/>
                  </a:lnTo>
                  <a:lnTo>
                    <a:pt x="1029462" y="392557"/>
                  </a:lnTo>
                  <a:lnTo>
                    <a:pt x="1017016" y="387731"/>
                  </a:lnTo>
                  <a:lnTo>
                    <a:pt x="491236" y="387731"/>
                  </a:lnTo>
                  <a:lnTo>
                    <a:pt x="415417" y="288671"/>
                  </a:lnTo>
                  <a:lnTo>
                    <a:pt x="334137" y="288671"/>
                  </a:lnTo>
                  <a:lnTo>
                    <a:pt x="226949" y="328676"/>
                  </a:lnTo>
                  <a:lnTo>
                    <a:pt x="0" y="540435"/>
                  </a:lnTo>
                  <a:lnTo>
                    <a:pt x="10541" y="637451"/>
                  </a:lnTo>
                  <a:lnTo>
                    <a:pt x="164465" y="712863"/>
                  </a:lnTo>
                  <a:lnTo>
                    <a:pt x="289306" y="767181"/>
                  </a:lnTo>
                  <a:lnTo>
                    <a:pt x="443230" y="643521"/>
                  </a:lnTo>
                  <a:lnTo>
                    <a:pt x="381889" y="611644"/>
                  </a:lnTo>
                  <a:lnTo>
                    <a:pt x="336169" y="582523"/>
                  </a:lnTo>
                  <a:lnTo>
                    <a:pt x="438150" y="476669"/>
                  </a:lnTo>
                  <a:lnTo>
                    <a:pt x="739902" y="610323"/>
                  </a:lnTo>
                  <a:lnTo>
                    <a:pt x="446405" y="873048"/>
                  </a:lnTo>
                  <a:lnTo>
                    <a:pt x="158242" y="738632"/>
                  </a:lnTo>
                  <a:lnTo>
                    <a:pt x="158242" y="902169"/>
                  </a:lnTo>
                  <a:lnTo>
                    <a:pt x="201917" y="902169"/>
                  </a:lnTo>
                  <a:lnTo>
                    <a:pt x="201917" y="1081430"/>
                  </a:lnTo>
                  <a:lnTo>
                    <a:pt x="869950" y="1081430"/>
                  </a:lnTo>
                  <a:lnTo>
                    <a:pt x="869950" y="902906"/>
                  </a:lnTo>
                  <a:lnTo>
                    <a:pt x="921131" y="903490"/>
                  </a:lnTo>
                  <a:lnTo>
                    <a:pt x="921131" y="902906"/>
                  </a:lnTo>
                  <a:lnTo>
                    <a:pt x="921131" y="873048"/>
                  </a:lnTo>
                  <a:lnTo>
                    <a:pt x="921131" y="569556"/>
                  </a:lnTo>
                  <a:lnTo>
                    <a:pt x="1140714" y="569556"/>
                  </a:lnTo>
                  <a:lnTo>
                    <a:pt x="1218692" y="498348"/>
                  </a:lnTo>
                  <a:lnTo>
                    <a:pt x="1244854" y="476669"/>
                  </a:lnTo>
                  <a:lnTo>
                    <a:pt x="1346708" y="392557"/>
                  </a:lnTo>
                  <a:lnTo>
                    <a:pt x="1401953" y="3469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43267" y="5473318"/>
              <a:ext cx="97789" cy="1005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39025" y="5474842"/>
              <a:ext cx="430530" cy="99060"/>
            </a:xfrm>
            <a:custGeom>
              <a:avLst/>
              <a:gdLst/>
              <a:ahLst/>
              <a:cxnLst/>
              <a:rect l="l" t="t" r="r" b="b"/>
              <a:pathLst>
                <a:path w="430529" h="99060">
                  <a:moveTo>
                    <a:pt x="174751" y="0"/>
                  </a:moveTo>
                  <a:lnTo>
                    <a:pt x="67691" y="0"/>
                  </a:lnTo>
                  <a:lnTo>
                    <a:pt x="0" y="99059"/>
                  </a:lnTo>
                  <a:lnTo>
                    <a:pt x="430022" y="99059"/>
                  </a:lnTo>
                  <a:lnTo>
                    <a:pt x="1747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4535" y="5475731"/>
              <a:ext cx="193548" cy="944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73162" y="5702807"/>
              <a:ext cx="219582" cy="899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29171" y="5710427"/>
              <a:ext cx="153924" cy="118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07224" y="6003035"/>
              <a:ext cx="644525" cy="463550"/>
            </a:xfrm>
            <a:custGeom>
              <a:avLst/>
              <a:gdLst/>
              <a:ahLst/>
              <a:cxnLst/>
              <a:rect l="l" t="t" r="r" b="b"/>
              <a:pathLst>
                <a:path w="644525" h="463550">
                  <a:moveTo>
                    <a:pt x="533006" y="0"/>
                  </a:moveTo>
                  <a:lnTo>
                    <a:pt x="106680" y="0"/>
                  </a:lnTo>
                  <a:lnTo>
                    <a:pt x="106680" y="86702"/>
                  </a:lnTo>
                  <a:lnTo>
                    <a:pt x="533006" y="86702"/>
                  </a:lnTo>
                  <a:lnTo>
                    <a:pt x="533006" y="0"/>
                  </a:lnTo>
                  <a:close/>
                </a:path>
                <a:path w="644525" h="463550">
                  <a:moveTo>
                    <a:pt x="644448" y="86868"/>
                  </a:moveTo>
                  <a:lnTo>
                    <a:pt x="0" y="86868"/>
                  </a:lnTo>
                  <a:lnTo>
                    <a:pt x="0" y="463143"/>
                  </a:lnTo>
                  <a:lnTo>
                    <a:pt x="644448" y="463143"/>
                  </a:lnTo>
                  <a:lnTo>
                    <a:pt x="644448" y="86868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07223" y="6001511"/>
              <a:ext cx="222503" cy="1706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18703" y="6001511"/>
              <a:ext cx="231648" cy="16459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35239" y="5713475"/>
              <a:ext cx="396240" cy="257810"/>
            </a:xfrm>
            <a:custGeom>
              <a:avLst/>
              <a:gdLst/>
              <a:ahLst/>
              <a:cxnLst/>
              <a:rect l="l" t="t" r="r" b="b"/>
              <a:pathLst>
                <a:path w="396240" h="257810">
                  <a:moveTo>
                    <a:pt x="197992" y="0"/>
                  </a:moveTo>
                  <a:lnTo>
                    <a:pt x="145414" y="4597"/>
                  </a:lnTo>
                  <a:lnTo>
                    <a:pt x="98043" y="17576"/>
                  </a:lnTo>
                  <a:lnTo>
                    <a:pt x="58038" y="37706"/>
                  </a:lnTo>
                  <a:lnTo>
                    <a:pt x="27050" y="63766"/>
                  </a:lnTo>
                  <a:lnTo>
                    <a:pt x="0" y="128816"/>
                  </a:lnTo>
                  <a:lnTo>
                    <a:pt x="7111" y="163042"/>
                  </a:lnTo>
                  <a:lnTo>
                    <a:pt x="58038" y="219824"/>
                  </a:lnTo>
                  <a:lnTo>
                    <a:pt x="98043" y="239941"/>
                  </a:lnTo>
                  <a:lnTo>
                    <a:pt x="145414" y="252907"/>
                  </a:lnTo>
                  <a:lnTo>
                    <a:pt x="197992" y="257505"/>
                  </a:lnTo>
                  <a:lnTo>
                    <a:pt x="250698" y="252907"/>
                  </a:lnTo>
                  <a:lnTo>
                    <a:pt x="297941" y="239941"/>
                  </a:lnTo>
                  <a:lnTo>
                    <a:pt x="338074" y="219824"/>
                  </a:lnTo>
                  <a:lnTo>
                    <a:pt x="368934" y="193789"/>
                  </a:lnTo>
                  <a:lnTo>
                    <a:pt x="395985" y="128816"/>
                  </a:lnTo>
                  <a:lnTo>
                    <a:pt x="388874" y="94551"/>
                  </a:lnTo>
                  <a:lnTo>
                    <a:pt x="338074" y="37706"/>
                  </a:lnTo>
                  <a:lnTo>
                    <a:pt x="297941" y="17576"/>
                  </a:lnTo>
                  <a:lnTo>
                    <a:pt x="250698" y="4597"/>
                  </a:lnTo>
                  <a:lnTo>
                    <a:pt x="19799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11312" y="5713475"/>
              <a:ext cx="644525" cy="753110"/>
            </a:xfrm>
            <a:custGeom>
              <a:avLst/>
              <a:gdLst/>
              <a:ahLst/>
              <a:cxnLst/>
              <a:rect l="l" t="t" r="r" b="b"/>
              <a:pathLst>
                <a:path w="644525" h="753110">
                  <a:moveTo>
                    <a:pt x="521081" y="128816"/>
                  </a:moveTo>
                  <a:lnTo>
                    <a:pt x="463423" y="37706"/>
                  </a:lnTo>
                  <a:lnTo>
                    <a:pt x="423545" y="17576"/>
                  </a:lnTo>
                  <a:lnTo>
                    <a:pt x="376428" y="4597"/>
                  </a:lnTo>
                  <a:lnTo>
                    <a:pt x="323977" y="0"/>
                  </a:lnTo>
                  <a:lnTo>
                    <a:pt x="272034" y="4597"/>
                  </a:lnTo>
                  <a:lnTo>
                    <a:pt x="225298" y="17576"/>
                  </a:lnTo>
                  <a:lnTo>
                    <a:pt x="185547" y="37706"/>
                  </a:lnTo>
                  <a:lnTo>
                    <a:pt x="154813" y="63766"/>
                  </a:lnTo>
                  <a:lnTo>
                    <a:pt x="128016" y="128816"/>
                  </a:lnTo>
                  <a:lnTo>
                    <a:pt x="135001" y="163042"/>
                  </a:lnTo>
                  <a:lnTo>
                    <a:pt x="185547" y="219824"/>
                  </a:lnTo>
                  <a:lnTo>
                    <a:pt x="225298" y="239941"/>
                  </a:lnTo>
                  <a:lnTo>
                    <a:pt x="272034" y="252907"/>
                  </a:lnTo>
                  <a:lnTo>
                    <a:pt x="323977" y="257505"/>
                  </a:lnTo>
                  <a:lnTo>
                    <a:pt x="376428" y="252907"/>
                  </a:lnTo>
                  <a:lnTo>
                    <a:pt x="423545" y="239941"/>
                  </a:lnTo>
                  <a:lnTo>
                    <a:pt x="463423" y="219824"/>
                  </a:lnTo>
                  <a:lnTo>
                    <a:pt x="494157" y="193789"/>
                  </a:lnTo>
                  <a:lnTo>
                    <a:pt x="521081" y="128816"/>
                  </a:lnTo>
                  <a:close/>
                </a:path>
                <a:path w="644525" h="753110">
                  <a:moveTo>
                    <a:pt x="531558" y="289560"/>
                  </a:moveTo>
                  <a:lnTo>
                    <a:pt x="105156" y="289560"/>
                  </a:lnTo>
                  <a:lnTo>
                    <a:pt x="105156" y="376262"/>
                  </a:lnTo>
                  <a:lnTo>
                    <a:pt x="531558" y="376262"/>
                  </a:lnTo>
                  <a:lnTo>
                    <a:pt x="531558" y="289560"/>
                  </a:lnTo>
                  <a:close/>
                </a:path>
                <a:path w="644525" h="753110">
                  <a:moveTo>
                    <a:pt x="644448" y="376428"/>
                  </a:moveTo>
                  <a:lnTo>
                    <a:pt x="0" y="376428"/>
                  </a:lnTo>
                  <a:lnTo>
                    <a:pt x="0" y="752703"/>
                  </a:lnTo>
                  <a:lnTo>
                    <a:pt x="644448" y="752703"/>
                  </a:lnTo>
                  <a:lnTo>
                    <a:pt x="644448" y="376428"/>
                  </a:lnTo>
                  <a:close/>
                </a:path>
              </a:pathLst>
            </a:custGeom>
            <a:solidFill>
              <a:srgbClr val="0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11311" y="6001511"/>
              <a:ext cx="222503" cy="17068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21267" y="6001511"/>
              <a:ext cx="234696" cy="1645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087" y="461263"/>
            <a:ext cx="7757059" cy="63500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00000"/>
                </a:solidFill>
                <a:latin typeface="Carlito"/>
                <a:cs typeface="Carlito"/>
              </a:rPr>
              <a:t>The people </a:t>
            </a:r>
            <a:r>
              <a:rPr sz="4000" spc="-30" dirty="0">
                <a:solidFill>
                  <a:srgbClr val="000000"/>
                </a:solidFill>
                <a:latin typeface="Carlito"/>
                <a:cs typeface="Carlito"/>
              </a:rPr>
              <a:t>involved </a:t>
            </a:r>
            <a:r>
              <a:rPr sz="4000" spc="-5" dirty="0">
                <a:solidFill>
                  <a:srgbClr val="000000"/>
                </a:solidFill>
                <a:latin typeface="Carlito"/>
                <a:cs typeface="Carlito"/>
              </a:rPr>
              <a:t>with</a:t>
            </a:r>
            <a:r>
              <a:rPr sz="4000" spc="-25" dirty="0">
                <a:solidFill>
                  <a:srgbClr val="000000"/>
                </a:solidFill>
                <a:latin typeface="Carlito"/>
                <a:cs typeface="Carlito"/>
              </a:rPr>
              <a:t> software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5362" y="1649730"/>
            <a:ext cx="7132320" cy="5022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13715" indent="-342900">
              <a:spcBef>
                <a:spcPts val="100"/>
              </a:spcBef>
              <a:buClr>
                <a:srgbClr val="677480"/>
              </a:buClr>
              <a:buSzPct val="125000"/>
              <a:buChar char="•"/>
              <a:tabLst>
                <a:tab pos="354965" algn="l"/>
                <a:tab pos="355600" algn="l"/>
                <a:tab pos="948055" algn="l"/>
              </a:tabLst>
            </a:pPr>
            <a:r>
              <a:rPr sz="2400" spc="-5" dirty="0">
                <a:solidFill>
                  <a:srgbClr val="3981B9"/>
                </a:solidFill>
                <a:latin typeface="Arial"/>
                <a:cs typeface="Arial"/>
              </a:rPr>
              <a:t>domain experts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people who fully understand  the	application domain in which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software  will</a:t>
            </a:r>
            <a:r>
              <a:rPr sz="2400" spc="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run</a:t>
            </a:r>
            <a:endParaRPr sz="2400">
              <a:latin typeface="Arial"/>
              <a:cs typeface="Arial"/>
            </a:endParaRPr>
          </a:p>
          <a:p>
            <a:pPr marL="355600" marR="78740" indent="-342900" algn="just">
              <a:spcBef>
                <a:spcPts val="695"/>
              </a:spcBef>
              <a:buClr>
                <a:srgbClr val="677480"/>
              </a:buClr>
              <a:buSzPct val="125000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3981B9"/>
                </a:solidFill>
                <a:latin typeface="Arial"/>
                <a:cs typeface="Arial"/>
              </a:rPr>
              <a:t>analysts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members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software development  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staff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who specialize in requirements analysis and  specification</a:t>
            </a:r>
            <a:endParaRPr sz="2400">
              <a:latin typeface="Arial"/>
              <a:cs typeface="Arial"/>
            </a:endParaRPr>
          </a:p>
          <a:p>
            <a:pPr marL="969644" marR="5080" lvl="1" indent="-532765">
              <a:lnSpc>
                <a:spcPct val="98000"/>
              </a:lnSpc>
              <a:spcBef>
                <a:spcPts val="75"/>
              </a:spcBef>
              <a:buClr>
                <a:srgbClr val="677480"/>
              </a:buClr>
              <a:buSzPct val="125000"/>
              <a:buChar char="–"/>
              <a:tabLst>
                <a:tab pos="969644" algn="l"/>
                <a:tab pos="970280" algn="l"/>
                <a:tab pos="2352675" algn="l"/>
              </a:tabLst>
            </a:pPr>
            <a:r>
              <a:rPr sz="2400" spc="-5" dirty="0">
                <a:solidFill>
                  <a:srgbClr val="3981B9"/>
                </a:solidFill>
                <a:latin typeface="Arial"/>
                <a:cs typeface="Arial"/>
              </a:rPr>
              <a:t>implementers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members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development  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staff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who	specialize in software design and  implementation</a:t>
            </a:r>
            <a:endParaRPr sz="2400">
              <a:latin typeface="Arial"/>
              <a:cs typeface="Arial"/>
            </a:endParaRPr>
          </a:p>
          <a:p>
            <a:pPr marL="969644" marR="22225" lvl="1" indent="-532765">
              <a:lnSpc>
                <a:spcPct val="98700"/>
              </a:lnSpc>
              <a:spcBef>
                <a:spcPts val="45"/>
              </a:spcBef>
              <a:buClr>
                <a:srgbClr val="677480"/>
              </a:buClr>
              <a:buSzPct val="125000"/>
              <a:buChar char="–"/>
              <a:tabLst>
                <a:tab pos="969644" algn="l"/>
                <a:tab pos="970280" algn="l"/>
                <a:tab pos="2326005" algn="l"/>
                <a:tab pos="2900045" algn="l"/>
              </a:tabLst>
            </a:pPr>
            <a:r>
              <a:rPr sz="2400" dirty="0">
                <a:solidFill>
                  <a:srgbClr val="3981B9"/>
                </a:solidFill>
                <a:latin typeface="Arial"/>
                <a:cs typeface="Arial"/>
              </a:rPr>
              <a:t>testers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members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development 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staff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and</a:t>
            </a:r>
            <a:r>
              <a:rPr sz="2400" spc="3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user	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community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test 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software</a:t>
            </a:r>
            <a:r>
              <a:rPr sz="2400" spc="-6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to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ensure</a:t>
            </a:r>
            <a:r>
              <a:rPr sz="2400" spc="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that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it	meets 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requirements  specification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12086" y="1372361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69">
                <a:moveTo>
                  <a:pt x="0" y="0"/>
                </a:moveTo>
                <a:lnTo>
                  <a:pt x="7848600" y="1270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757" y="479717"/>
            <a:ext cx="7833259" cy="63500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00000"/>
                </a:solidFill>
                <a:latin typeface="Carlito"/>
                <a:cs typeface="Carlito"/>
              </a:rPr>
              <a:t>The people </a:t>
            </a:r>
            <a:r>
              <a:rPr sz="4000" spc="-30" dirty="0">
                <a:solidFill>
                  <a:srgbClr val="000000"/>
                </a:solidFill>
                <a:latin typeface="Carlito"/>
                <a:cs typeface="Carlito"/>
              </a:rPr>
              <a:t>involved </a:t>
            </a:r>
            <a:r>
              <a:rPr sz="4000" spc="-5" dirty="0">
                <a:solidFill>
                  <a:srgbClr val="000000"/>
                </a:solidFill>
                <a:latin typeface="Carlito"/>
                <a:cs typeface="Carlito"/>
              </a:rPr>
              <a:t>with</a:t>
            </a:r>
            <a:r>
              <a:rPr sz="4000" spc="-25" dirty="0">
                <a:solidFill>
                  <a:srgbClr val="000000"/>
                </a:solidFill>
                <a:latin typeface="Carlito"/>
                <a:cs typeface="Carlito"/>
              </a:rPr>
              <a:t> software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42337" y="1606042"/>
            <a:ext cx="7016115" cy="4795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544195" marR="499109" indent="-532130">
              <a:lnSpc>
                <a:spcPts val="2880"/>
              </a:lnSpc>
              <a:spcBef>
                <a:spcPts val="195"/>
              </a:spcBef>
              <a:buClr>
                <a:srgbClr val="677480"/>
              </a:buClr>
              <a:buSzPct val="125000"/>
              <a:buChar char="–"/>
              <a:tabLst>
                <a:tab pos="544195" algn="l"/>
                <a:tab pos="544830" algn="l"/>
                <a:tab pos="2460625" algn="l"/>
                <a:tab pos="4053204" algn="l"/>
              </a:tabLst>
            </a:pPr>
            <a:r>
              <a:rPr sz="2400" spc="-5" dirty="0">
                <a:solidFill>
                  <a:srgbClr val="3981B9"/>
                </a:solidFill>
                <a:latin typeface="Arial"/>
                <a:cs typeface="Arial"/>
              </a:rPr>
              <a:t>managers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those who manage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development	process, as well as those who  manage end</a:t>
            </a:r>
            <a:r>
              <a:rPr sz="2400" spc="4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users</a:t>
            </a:r>
            <a:r>
              <a:rPr sz="2400" spc="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when	the software</a:t>
            </a:r>
            <a:r>
              <a:rPr sz="2400" spc="-3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is</a:t>
            </a:r>
            <a:endParaRPr sz="2400" dirty="0">
              <a:latin typeface="Arial"/>
              <a:cs typeface="Arial"/>
            </a:endParaRPr>
          </a:p>
          <a:p>
            <a:pPr marL="544195">
              <a:lnSpc>
                <a:spcPts val="2785"/>
              </a:lnSpc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installed in an</a:t>
            </a:r>
            <a:r>
              <a:rPr sz="2400" spc="3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organization</a:t>
            </a:r>
            <a:endParaRPr sz="2400" dirty="0">
              <a:latin typeface="Arial"/>
              <a:cs typeface="Arial"/>
            </a:endParaRPr>
          </a:p>
          <a:p>
            <a:pPr marL="544195" marR="297815" indent="-532130">
              <a:lnSpc>
                <a:spcPct val="98000"/>
              </a:lnSpc>
              <a:spcBef>
                <a:spcPts val="70"/>
              </a:spcBef>
              <a:buClr>
                <a:srgbClr val="677480"/>
              </a:buClr>
              <a:buSzPct val="125000"/>
              <a:buChar char="–"/>
              <a:tabLst>
                <a:tab pos="544195" algn="l"/>
                <a:tab pos="544830" algn="l"/>
                <a:tab pos="1797050" algn="l"/>
                <a:tab pos="2442845" algn="l"/>
              </a:tabLst>
            </a:pPr>
            <a:r>
              <a:rPr sz="2400" spc="-5" dirty="0">
                <a:solidFill>
                  <a:srgbClr val="3981B9"/>
                </a:solidFill>
                <a:latin typeface="Arial"/>
                <a:cs typeface="Arial"/>
              </a:rPr>
              <a:t>visionaries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those who have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"big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picture" 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for</a:t>
            </a:r>
            <a:r>
              <a:rPr sz="2400" spc="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what	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software is intended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to 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do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and  how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it</a:t>
            </a:r>
            <a:r>
              <a:rPr sz="2400" spc="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will</a:t>
            </a:r>
            <a:r>
              <a:rPr sz="2400" spc="2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be	developed</a:t>
            </a:r>
            <a:endParaRPr sz="2400" dirty="0">
              <a:latin typeface="Arial"/>
              <a:cs typeface="Arial"/>
            </a:endParaRPr>
          </a:p>
          <a:p>
            <a:pPr marL="544195" marR="5080" indent="-532130">
              <a:lnSpc>
                <a:spcPct val="98000"/>
              </a:lnSpc>
              <a:spcBef>
                <a:spcPts val="75"/>
              </a:spcBef>
              <a:buClr>
                <a:srgbClr val="677480"/>
              </a:buClr>
              <a:buSzPct val="125000"/>
              <a:buChar char="–"/>
              <a:tabLst>
                <a:tab pos="544195" algn="l"/>
                <a:tab pos="544830" algn="l"/>
                <a:tab pos="1391920" algn="l"/>
              </a:tabLst>
            </a:pPr>
            <a:r>
              <a:rPr sz="2400" spc="-5" dirty="0">
                <a:solidFill>
                  <a:srgbClr val="3981B9"/>
                </a:solidFill>
                <a:latin typeface="Arial"/>
                <a:cs typeface="Arial"/>
              </a:rPr>
              <a:t>maintainers and operators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those who conduct  post-	development maintenance and  operations, as</a:t>
            </a:r>
            <a:r>
              <a:rPr sz="2400" spc="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necessary</a:t>
            </a:r>
            <a:endParaRPr sz="2400" dirty="0">
              <a:latin typeface="Arial"/>
              <a:cs typeface="Arial"/>
            </a:endParaRPr>
          </a:p>
          <a:p>
            <a:pPr marL="544195" marR="652145" indent="-532130">
              <a:lnSpc>
                <a:spcPct val="98000"/>
              </a:lnSpc>
              <a:spcBef>
                <a:spcPts val="75"/>
              </a:spcBef>
              <a:buClr>
                <a:srgbClr val="677480"/>
              </a:buClr>
              <a:buSzPct val="125000"/>
              <a:buChar char="–"/>
              <a:tabLst>
                <a:tab pos="544195" algn="l"/>
                <a:tab pos="544830" algn="l"/>
                <a:tab pos="2883535" algn="l"/>
                <a:tab pos="3545204" algn="l"/>
              </a:tabLst>
            </a:pPr>
            <a:r>
              <a:rPr sz="2400" dirty="0">
                <a:solidFill>
                  <a:srgbClr val="3981B9"/>
                </a:solidFill>
                <a:latin typeface="Arial"/>
                <a:cs typeface="Arial"/>
              </a:rPr>
              <a:t>other </a:t>
            </a:r>
            <a:r>
              <a:rPr sz="2400" spc="-5" dirty="0">
                <a:solidFill>
                  <a:srgbClr val="3981B9"/>
                </a:solidFill>
                <a:latin typeface="Arial"/>
                <a:cs typeface="Arial"/>
              </a:rPr>
              <a:t>interested parties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anyone else  interested</a:t>
            </a:r>
            <a:r>
              <a:rPr sz="2400" spc="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in</a:t>
            </a:r>
            <a:r>
              <a:rPr sz="2400" spc="2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	software product,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such</a:t>
            </a:r>
            <a:r>
              <a:rPr sz="2400" spc="-8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as  those with</a:t>
            </a:r>
            <a:r>
              <a:rPr sz="2400" spc="4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2400" spc="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financial	investment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12086" y="1296162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8576" y="2345816"/>
            <a:ext cx="212661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600" dirty="0">
                <a:solidFill>
                  <a:srgbClr val="C00000"/>
                </a:solidFill>
                <a:latin typeface="Arial"/>
                <a:cs typeface="Arial"/>
              </a:rPr>
              <a:t>Q/A</a:t>
            </a:r>
            <a:endParaRPr sz="9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304801"/>
            <a:ext cx="5133340" cy="57467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/>
              <a:t>A Generic </a:t>
            </a:r>
            <a:r>
              <a:rPr sz="3600" b="1" spc="-15" dirty="0"/>
              <a:t>process</a:t>
            </a:r>
            <a:r>
              <a:rPr sz="3600" b="1" spc="-229" dirty="0"/>
              <a:t> </a:t>
            </a:r>
            <a:r>
              <a:rPr sz="3600" b="1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1600200" y="1161542"/>
            <a:ext cx="3581400" cy="5111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67400" y="1810258"/>
            <a:ext cx="4521200" cy="4462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0" dirty="0">
                <a:latin typeface="Carlito"/>
                <a:cs typeface="Carlito"/>
              </a:rPr>
              <a:t>Traditional </a:t>
            </a:r>
            <a:r>
              <a:rPr sz="2800" spc="-20" dirty="0">
                <a:latin typeface="Carlito"/>
                <a:cs typeface="Carlito"/>
              </a:rPr>
              <a:t>methodology </a:t>
            </a:r>
            <a:r>
              <a:rPr sz="2800" spc="-40" dirty="0">
                <a:latin typeface="Carlito"/>
                <a:cs typeface="Carlito"/>
              </a:rPr>
              <a:t>for  </a:t>
            </a:r>
            <a:r>
              <a:rPr sz="2800" spc="-20" dirty="0">
                <a:latin typeface="Carlito"/>
                <a:cs typeface="Carlito"/>
              </a:rPr>
              <a:t>developing, maintaining,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20" dirty="0">
                <a:latin typeface="Carlito"/>
                <a:cs typeface="Carlito"/>
              </a:rPr>
              <a:t>replacing </a:t>
            </a:r>
            <a:r>
              <a:rPr sz="2800" spc="-25" dirty="0">
                <a:latin typeface="Carlito"/>
                <a:cs typeface="Carlito"/>
              </a:rPr>
              <a:t>information  </a:t>
            </a:r>
            <a:r>
              <a:rPr sz="2800" spc="-45" dirty="0">
                <a:latin typeface="Carlito"/>
                <a:cs typeface="Carlito"/>
              </a:rPr>
              <a:t>systems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known </a:t>
            </a:r>
            <a:r>
              <a:rPr sz="2800" spc="-5" dirty="0">
                <a:latin typeface="Carlito"/>
                <a:cs typeface="Carlito"/>
              </a:rPr>
              <a:t>as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SDLC.</a:t>
            </a:r>
            <a:endParaRPr sz="2800" dirty="0">
              <a:latin typeface="Carlito"/>
              <a:cs typeface="Carlito"/>
            </a:endParaRPr>
          </a:p>
          <a:p>
            <a:pPr marL="355600" indent="-343535">
              <a:spcBef>
                <a:spcPts val="7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rlito"/>
                <a:cs typeface="Carlito"/>
              </a:rPr>
              <a:t>Phases in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SDLC: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spcBef>
                <a:spcPts val="63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Planning</a:t>
            </a:r>
          </a:p>
          <a:p>
            <a:pPr marL="756285" lvl="1" indent="-287020"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Analysis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Design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Implementation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Maintenance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1143000"/>
            <a:ext cx="5767070" cy="57467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5" dirty="0"/>
              <a:t>Types </a:t>
            </a:r>
            <a:r>
              <a:rPr sz="3600" b="1" dirty="0"/>
              <a:t>of </a:t>
            </a:r>
            <a:r>
              <a:rPr sz="3600" b="1" spc="-15" dirty="0"/>
              <a:t>Information</a:t>
            </a:r>
            <a:r>
              <a:rPr sz="3600" b="1" spc="-175" dirty="0"/>
              <a:t> </a:t>
            </a:r>
            <a:r>
              <a:rPr sz="3600" b="1" spc="-35" dirty="0"/>
              <a:t>System</a:t>
            </a:r>
            <a:endParaRPr sz="36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222183" y="1828800"/>
            <a:ext cx="7566659" cy="1004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45" dirty="0">
                <a:latin typeface="Carlito"/>
                <a:cs typeface="Carlito"/>
              </a:rPr>
              <a:t>Transaction </a:t>
            </a:r>
            <a:r>
              <a:rPr sz="2400" b="1" spc="-20" dirty="0">
                <a:latin typeface="Carlito"/>
                <a:cs typeface="Carlito"/>
              </a:rPr>
              <a:t>Processing </a:t>
            </a:r>
            <a:r>
              <a:rPr sz="2400" b="1" spc="-30" dirty="0">
                <a:latin typeface="Carlito"/>
                <a:cs typeface="Carlito"/>
              </a:rPr>
              <a:t>Systems</a:t>
            </a:r>
            <a:r>
              <a:rPr sz="2400" b="1" spc="-6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(TPS)</a:t>
            </a:r>
            <a:endParaRPr sz="2400" b="1" dirty="0">
              <a:latin typeface="Carlito"/>
              <a:cs typeface="Carlito"/>
            </a:endParaRPr>
          </a:p>
          <a:p>
            <a:pPr marL="756285" lvl="1" indent="-287020">
              <a:spcBef>
                <a:spcPts val="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20" dirty="0">
                <a:latin typeface="Carlito"/>
                <a:cs typeface="Carlito"/>
              </a:rPr>
              <a:t>Automate </a:t>
            </a:r>
            <a:r>
              <a:rPr sz="2000" spc="-5" dirty="0">
                <a:latin typeface="Carlito"/>
                <a:cs typeface="Carlito"/>
              </a:rPr>
              <a:t>handling of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dirty="0">
                <a:latin typeface="Carlito"/>
                <a:cs typeface="Carlito"/>
              </a:rPr>
              <a:t>about </a:t>
            </a:r>
            <a:r>
              <a:rPr sz="2000" spc="-5" dirty="0">
                <a:latin typeface="Carlito"/>
                <a:cs typeface="Carlito"/>
              </a:rPr>
              <a:t>business activities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(transactions)</a:t>
            </a:r>
            <a:endParaRPr sz="2000" dirty="0">
              <a:latin typeface="Carlito"/>
              <a:cs typeface="Carlito"/>
            </a:endParaRPr>
          </a:p>
          <a:p>
            <a:pPr marL="756285" lvl="1" indent="-287020"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20" dirty="0">
                <a:latin typeface="Carlito"/>
                <a:cs typeface="Carlito"/>
              </a:rPr>
              <a:t>Process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orientation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19426" y="3400456"/>
            <a:ext cx="5972175" cy="2667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1" y="1981201"/>
            <a:ext cx="9982200" cy="359713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3535" algn="just">
              <a:spcBef>
                <a:spcPts val="590"/>
              </a:spcBef>
              <a:buChar char="•"/>
              <a:tabLst>
                <a:tab pos="356235" algn="l"/>
              </a:tabLst>
            </a:pPr>
            <a:r>
              <a:rPr sz="2400" b="1" spc="-5" dirty="0">
                <a:latin typeface="Arial"/>
                <a:cs typeface="Arial"/>
              </a:rPr>
              <a:t>Management </a:t>
            </a:r>
            <a:r>
              <a:rPr sz="2400" b="1" spc="-15" dirty="0">
                <a:latin typeface="Arial"/>
                <a:cs typeface="Arial"/>
              </a:rPr>
              <a:t>Information Systems</a:t>
            </a:r>
            <a:r>
              <a:rPr sz="2400" b="1" spc="-1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(MIS)</a:t>
            </a:r>
          </a:p>
          <a:p>
            <a:pPr marL="756285" marR="6350" lvl="1" indent="-287020" algn="just">
              <a:spcBef>
                <a:spcPts val="490"/>
              </a:spcBef>
              <a:buChar char="–"/>
              <a:tabLst>
                <a:tab pos="756920" algn="l"/>
              </a:tabLst>
            </a:pPr>
            <a:r>
              <a:rPr sz="1600" dirty="0">
                <a:latin typeface="Arial"/>
                <a:cs typeface="Arial"/>
              </a:rPr>
              <a:t>A management </a:t>
            </a:r>
            <a:r>
              <a:rPr sz="1600" spc="-5" dirty="0">
                <a:latin typeface="Arial"/>
                <a:cs typeface="Arial"/>
              </a:rPr>
              <a:t>information </a:t>
            </a:r>
            <a:r>
              <a:rPr sz="1600" dirty="0">
                <a:latin typeface="Arial"/>
                <a:cs typeface="Arial"/>
              </a:rPr>
              <a:t>system </a:t>
            </a:r>
            <a:r>
              <a:rPr sz="1600" spc="-5" dirty="0">
                <a:latin typeface="Arial"/>
                <a:cs typeface="Arial"/>
              </a:rPr>
              <a:t>(MIS) is an  information system used </a:t>
            </a:r>
            <a:r>
              <a:rPr sz="1600" dirty="0">
                <a:latin typeface="Arial"/>
                <a:cs typeface="Arial"/>
              </a:rPr>
              <a:t>for decision-making, </a:t>
            </a:r>
            <a:r>
              <a:rPr sz="1600" spc="-10" dirty="0">
                <a:latin typeface="Arial"/>
                <a:cs typeface="Arial"/>
              </a:rPr>
              <a:t>and  </a:t>
            </a:r>
            <a:r>
              <a:rPr sz="1600" dirty="0">
                <a:latin typeface="Arial"/>
                <a:cs typeface="Arial"/>
              </a:rPr>
              <a:t>for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coordination, control, </a:t>
            </a:r>
            <a:r>
              <a:rPr sz="1600" spc="-5" dirty="0">
                <a:latin typeface="Arial"/>
                <a:cs typeface="Arial"/>
              </a:rPr>
              <a:t>analysis, and  visualization of information in an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organization.</a:t>
            </a:r>
            <a:endParaRPr sz="1600" dirty="0">
              <a:latin typeface="Arial"/>
              <a:cs typeface="Arial"/>
            </a:endParaRPr>
          </a:p>
          <a:p>
            <a:pPr marL="756285" marR="5080" lvl="1" indent="-287020" algn="just">
              <a:spcBef>
                <a:spcPts val="505"/>
              </a:spcBef>
              <a:buFont typeface="Arial"/>
              <a:buChar char="–"/>
              <a:tabLst>
                <a:tab pos="836294" algn="l"/>
              </a:tabLst>
            </a:pPr>
            <a:r>
              <a:rPr sz="1600" dirty="0"/>
              <a:t>	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study </a:t>
            </a:r>
            <a:r>
              <a:rPr sz="1600" spc="-5" dirty="0">
                <a:latin typeface="Arial"/>
                <a:cs typeface="Arial"/>
              </a:rPr>
              <a:t>of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management </a:t>
            </a:r>
            <a:r>
              <a:rPr sz="1600" dirty="0">
                <a:latin typeface="Arial"/>
                <a:cs typeface="Arial"/>
              </a:rPr>
              <a:t>information systems  </a:t>
            </a:r>
            <a:r>
              <a:rPr sz="1600" spc="-5" dirty="0">
                <a:latin typeface="Arial"/>
                <a:cs typeface="Arial"/>
              </a:rPr>
              <a:t>involves </a:t>
            </a:r>
            <a:r>
              <a:rPr sz="1600" dirty="0">
                <a:latin typeface="Arial"/>
                <a:cs typeface="Arial"/>
              </a:rPr>
              <a:t>people, </a:t>
            </a:r>
            <a:r>
              <a:rPr sz="1600" spc="-5" dirty="0">
                <a:latin typeface="Arial"/>
                <a:cs typeface="Arial"/>
              </a:rPr>
              <a:t>processes and technology in </a:t>
            </a:r>
            <a:r>
              <a:rPr sz="1600" spc="15" dirty="0">
                <a:latin typeface="Arial"/>
                <a:cs typeface="Arial"/>
              </a:rPr>
              <a:t>an  </a:t>
            </a:r>
            <a:r>
              <a:rPr sz="1600" spc="-5" dirty="0">
                <a:latin typeface="Arial"/>
                <a:cs typeface="Arial"/>
              </a:rPr>
              <a:t>organizational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context.</a:t>
            </a:r>
            <a:endParaRPr lang="en-US" sz="1600" spc="-5" dirty="0">
              <a:latin typeface="Arial"/>
              <a:cs typeface="Arial"/>
            </a:endParaRPr>
          </a:p>
          <a:p>
            <a:pPr marL="756285" marR="5080" lvl="1" indent="-287020" algn="just">
              <a:spcBef>
                <a:spcPts val="505"/>
              </a:spcBef>
              <a:buFont typeface="Arial"/>
              <a:buChar char="–"/>
              <a:tabLst>
                <a:tab pos="836294" algn="l"/>
              </a:tabLst>
            </a:pPr>
            <a:r>
              <a:rPr lang="en-US" sz="1600" spc="-5" dirty="0">
                <a:latin typeface="Arial"/>
                <a:cs typeface="Arial"/>
              </a:rPr>
              <a:t>Example Human Resource Management System.</a:t>
            </a:r>
          </a:p>
          <a:p>
            <a:pPr marL="756285" marR="5080" lvl="1" indent="-287020" algn="just">
              <a:spcBef>
                <a:spcPts val="505"/>
              </a:spcBef>
              <a:buFont typeface="Arial"/>
              <a:buChar char="–"/>
              <a:tabLst>
                <a:tab pos="836294" algn="l"/>
              </a:tabLst>
            </a:pPr>
            <a:r>
              <a:rPr lang="en-US" sz="1600" dirty="0">
                <a:latin typeface="Arial"/>
                <a:cs typeface="Arial"/>
              </a:rPr>
              <a:t>An MIS report meaning a report that management prepares work differently from one business to the next. Reports may be drafted: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  <a:cs typeface="Arial"/>
              </a:rPr>
              <a:t>Weekly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  <a:cs typeface="Arial"/>
              </a:rPr>
              <a:t>Monthly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  <a:cs typeface="Arial"/>
              </a:rPr>
              <a:t>Quarterly</a:t>
            </a:r>
          </a:p>
          <a:p>
            <a:pPr marL="756285" marR="5080" lvl="1" indent="-287020" algn="just">
              <a:spcBef>
                <a:spcPts val="505"/>
              </a:spcBef>
              <a:buFont typeface="Arial"/>
              <a:buChar char="–"/>
              <a:tabLst>
                <a:tab pos="836294" algn="l"/>
              </a:tabLst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5000" y="1143000"/>
            <a:ext cx="5767070" cy="57467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5" dirty="0"/>
              <a:t>Types </a:t>
            </a:r>
            <a:r>
              <a:rPr sz="3600" b="1" dirty="0"/>
              <a:t>of </a:t>
            </a:r>
            <a:r>
              <a:rPr sz="3600" b="1" spc="-15" dirty="0"/>
              <a:t>Information</a:t>
            </a:r>
            <a:r>
              <a:rPr sz="3600" b="1" spc="-175" dirty="0"/>
              <a:t> </a:t>
            </a:r>
            <a:r>
              <a:rPr sz="3600" b="1" spc="-35" dirty="0"/>
              <a:t>System</a:t>
            </a:r>
            <a:endParaRPr sz="3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engagement&#10;&#10;Description automatically generated">
            <a:extLst>
              <a:ext uri="{FF2B5EF4-FFF2-40B4-BE49-F238E27FC236}">
                <a16:creationId xmlns:a16="http://schemas.microsoft.com/office/drawing/2014/main" id="{4B2ABDC3-E0ED-2539-99B6-C259FA5B7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1" y="228600"/>
            <a:ext cx="7827818" cy="589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2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data report&#10;&#10;Description automatically generated">
            <a:extLst>
              <a:ext uri="{FF2B5EF4-FFF2-40B4-BE49-F238E27FC236}">
                <a16:creationId xmlns:a16="http://schemas.microsoft.com/office/drawing/2014/main" id="{5391DCF3-CC2C-B3F4-35DD-501E43D34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66281"/>
            <a:ext cx="7599218" cy="572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0" y="1143000"/>
            <a:ext cx="5767070" cy="57467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5" dirty="0"/>
              <a:t>Types </a:t>
            </a:r>
            <a:r>
              <a:rPr sz="3600" b="1" dirty="0"/>
              <a:t>of </a:t>
            </a:r>
            <a:r>
              <a:rPr sz="3600" b="1" spc="-15" dirty="0"/>
              <a:t>Information</a:t>
            </a:r>
            <a:r>
              <a:rPr sz="3600" b="1" spc="-175" dirty="0"/>
              <a:t> </a:t>
            </a:r>
            <a:r>
              <a:rPr sz="3600" b="1" spc="-35" dirty="0"/>
              <a:t>System</a:t>
            </a:r>
            <a:endParaRPr sz="3600" b="1"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815738"/>
            <a:ext cx="10668000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884170">
              <a:spcBef>
                <a:spcPts val="100"/>
              </a:spcBef>
              <a:tabLst>
                <a:tab pos="342900" algn="l"/>
                <a:tab pos="343535" algn="l"/>
              </a:tabLst>
            </a:pPr>
            <a:r>
              <a:rPr lang="en-US" sz="2400" b="1" spc="-5" dirty="0">
                <a:latin typeface="Carlito"/>
                <a:cs typeface="Carlito"/>
              </a:rPr>
              <a:t>          </a:t>
            </a:r>
            <a:r>
              <a:rPr sz="2400" b="1" spc="-5" dirty="0">
                <a:latin typeface="Carlito"/>
                <a:cs typeface="Carlito"/>
              </a:rPr>
              <a:t>Decision Support </a:t>
            </a:r>
            <a:r>
              <a:rPr sz="2400" b="1" spc="-30" dirty="0">
                <a:latin typeface="Carlito"/>
                <a:cs typeface="Carlito"/>
              </a:rPr>
              <a:t>Systems</a:t>
            </a:r>
            <a:r>
              <a:rPr sz="2400" b="1" spc="-21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(DSS)</a:t>
            </a:r>
            <a:endParaRPr sz="2400" b="1" dirty="0">
              <a:latin typeface="Carlito"/>
              <a:cs typeface="Carlito"/>
            </a:endParaRPr>
          </a:p>
          <a:p>
            <a:pPr marL="756285" lvl="1" indent="-287020"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0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A decision support system (DSS) saves time and increases confidence during business decision-making. When you use a DSS, you benefit from its data analysis and ability to identify patterns. </a:t>
            </a:r>
          </a:p>
          <a:p>
            <a:pPr marL="756285" lvl="1" indent="-287020"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000" b="0" i="0" dirty="0">
                <a:solidFill>
                  <a:srgbClr val="1D1C22"/>
                </a:solidFill>
                <a:effectLst/>
                <a:latin typeface="Georgia" panose="02040502050405020303" pitchFamily="18" charset="0"/>
              </a:rPr>
              <a:t>These are some other uses of DSS, including:</a:t>
            </a:r>
          </a:p>
          <a:p>
            <a:pPr marL="756285" lvl="1" indent="-287020">
              <a:buFont typeface="Arial"/>
              <a:buChar char="–"/>
              <a:tabLst>
                <a:tab pos="756285" algn="l"/>
                <a:tab pos="756920" algn="l"/>
              </a:tabLst>
            </a:pPr>
            <a:endParaRPr lang="en-US" sz="20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marL="756285" lvl="1" indent="-287020"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000" b="1" i="0" dirty="0">
                <a:effectLst/>
                <a:latin typeface="Georgia" panose="02040502050405020303" pitchFamily="18" charset="0"/>
              </a:rPr>
              <a:t>Agriculture:</a:t>
            </a:r>
            <a:r>
              <a:rPr lang="en-US" sz="2000" b="0" i="0" dirty="0">
                <a:effectLst/>
                <a:latin typeface="Georgia" panose="02040502050405020303" pitchFamily="18" charset="0"/>
              </a:rPr>
              <a:t> Farmers use DSS tools for crop planning to help them determine the best times for planting, fertilization and harvesting.</a:t>
            </a:r>
          </a:p>
          <a:p>
            <a:pPr marL="756285" lvl="1" indent="-287020"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000" b="1" i="0" dirty="0">
                <a:effectLst/>
                <a:latin typeface="Georgia" panose="02040502050405020303" pitchFamily="18" charset="0"/>
              </a:rPr>
              <a:t>Weather forecasting: </a:t>
            </a:r>
            <a:r>
              <a:rPr lang="en-US" sz="2000" b="0" i="0" dirty="0">
                <a:effectLst/>
                <a:latin typeface="Georgia" panose="02040502050405020303" pitchFamily="18" charset="0"/>
              </a:rPr>
              <a:t>Some states use DSSs to provide information about potential future hazards such as floods. </a:t>
            </a:r>
            <a:endParaRPr lang="en-US" sz="2000" dirty="0">
              <a:latin typeface="Noto Sans" panose="020B0502040504020204" pitchFamily="34" charset="0"/>
            </a:endParaRPr>
          </a:p>
          <a:p>
            <a:pPr marL="756285" lvl="1" indent="-287020"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000" b="1" i="0" dirty="0">
                <a:effectLst/>
                <a:latin typeface="Georgia" panose="02040502050405020303" pitchFamily="18" charset="0"/>
              </a:rPr>
              <a:t>Medicine:</a:t>
            </a:r>
            <a:r>
              <a:rPr lang="en-US" sz="2000" b="0" i="0" dirty="0">
                <a:effectLst/>
                <a:latin typeface="Georgia" panose="02040502050405020303" pitchFamily="18" charset="0"/>
              </a:rPr>
              <a:t> Clinical DSS technology has many uses.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9AC354-F013-B37F-3FB8-A57E6AEB6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828800"/>
            <a:ext cx="6934200" cy="421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367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</TotalTime>
  <Words>1212</Words>
  <Application>Microsoft Office PowerPoint</Application>
  <PresentationFormat>Widescreen</PresentationFormat>
  <Paragraphs>112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Carlito</vt:lpstr>
      <vt:lpstr>Georgia</vt:lpstr>
      <vt:lpstr>kiloji</vt:lpstr>
      <vt:lpstr>Noto Sans</vt:lpstr>
      <vt:lpstr>Times New Roman</vt:lpstr>
      <vt:lpstr>Retrospect</vt:lpstr>
      <vt:lpstr>SOFTWARE DEVELOPEMNT Lecture # 02 </vt:lpstr>
      <vt:lpstr>Objective</vt:lpstr>
      <vt:lpstr>A Generic process Model</vt:lpstr>
      <vt:lpstr>Types of Information System</vt:lpstr>
      <vt:lpstr>Types of Information System</vt:lpstr>
      <vt:lpstr>PowerPoint Presentation</vt:lpstr>
      <vt:lpstr>PowerPoint Presentation</vt:lpstr>
      <vt:lpstr>Types of Information System</vt:lpstr>
      <vt:lpstr>PowerPoint Presentation</vt:lpstr>
      <vt:lpstr>Identifying a Task Set</vt:lpstr>
      <vt:lpstr>Systems Analysis and Design Life Cycle  (SDLC)</vt:lpstr>
      <vt:lpstr>SDLC Phase 1: Investigation  or feasibility study:</vt:lpstr>
      <vt:lpstr>SDLC Phase 2: Analysis</vt:lpstr>
      <vt:lpstr>SDLC Phase 3: Design</vt:lpstr>
      <vt:lpstr>SDLC Phase 4: Development</vt:lpstr>
      <vt:lpstr>SDLC Phase 5: Testing</vt:lpstr>
      <vt:lpstr>SDLC Phase 6: Implementation</vt:lpstr>
      <vt:lpstr>SDLC Phase 7: Maintenance</vt:lpstr>
      <vt:lpstr>Process Patterns</vt:lpstr>
      <vt:lpstr>Process Pattern Types</vt:lpstr>
      <vt:lpstr>Software process descriptions</vt:lpstr>
      <vt:lpstr>Plan-driven and agile processes</vt:lpstr>
      <vt:lpstr>The people involved with software</vt:lpstr>
      <vt:lpstr>The people involved with software</vt:lpstr>
      <vt:lpstr>The people involved with software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Bahria</dc:creator>
  <cp:lastModifiedBy>rahemeen</cp:lastModifiedBy>
  <cp:revision>42</cp:revision>
  <dcterms:created xsi:type="dcterms:W3CDTF">2021-03-04T09:29:32Z</dcterms:created>
  <dcterms:modified xsi:type="dcterms:W3CDTF">2024-02-20T18:22:37Z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2021-03-04T00:00:00Z</vt:filetime>
  </property>
</Properties>
</file>