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99" r:id="rId10"/>
    <p:sldId id="298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5" r:id="rId41"/>
    <p:sldId id="296" r:id="rId4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4" autoAdjust="0"/>
  </p:normalViewPr>
  <p:slideViewPr>
    <p:cSldViewPr>
      <p:cViewPr varScale="1">
        <p:scale>
          <a:sx n="85" d="100"/>
          <a:sy n="85" d="100"/>
        </p:scale>
        <p:origin x="744" y="1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6A105-0903-4570-B05B-1AA905B6D0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707212-0656-47F5-889C-4DA1661959DA}">
      <dgm:prSet/>
      <dgm:spPr/>
      <dgm:t>
        <a:bodyPr/>
        <a:lstStyle/>
        <a:p>
          <a:pPr>
            <a:defRPr cap="all"/>
          </a:pPr>
          <a:r>
            <a:rPr lang="en-US"/>
            <a:t>Waterfall Model</a:t>
          </a:r>
        </a:p>
      </dgm:t>
    </dgm:pt>
    <dgm:pt modelId="{969F6879-F3E9-43FD-B198-6C86431EE160}" type="parTrans" cxnId="{174CC000-E011-457C-A176-45574F9E3D35}">
      <dgm:prSet/>
      <dgm:spPr/>
      <dgm:t>
        <a:bodyPr/>
        <a:lstStyle/>
        <a:p>
          <a:endParaRPr lang="en-US"/>
        </a:p>
      </dgm:t>
    </dgm:pt>
    <dgm:pt modelId="{A2D15548-887D-45D1-9651-867BBCFA63EF}" type="sibTrans" cxnId="{174CC000-E011-457C-A176-45574F9E3D35}">
      <dgm:prSet/>
      <dgm:spPr/>
      <dgm:t>
        <a:bodyPr/>
        <a:lstStyle/>
        <a:p>
          <a:endParaRPr lang="en-US"/>
        </a:p>
      </dgm:t>
    </dgm:pt>
    <dgm:pt modelId="{26EF0450-74EE-4487-A655-EC6C7E574572}">
      <dgm:prSet/>
      <dgm:spPr/>
      <dgm:t>
        <a:bodyPr/>
        <a:lstStyle/>
        <a:p>
          <a:pPr>
            <a:defRPr cap="all"/>
          </a:pPr>
          <a:r>
            <a:rPr lang="en-US"/>
            <a:t>V-Model</a:t>
          </a:r>
        </a:p>
      </dgm:t>
    </dgm:pt>
    <dgm:pt modelId="{DF216982-04EA-4769-97BD-DDD5D99249E3}" type="parTrans" cxnId="{D7FA0460-F112-4A8E-B284-834A293A294A}">
      <dgm:prSet/>
      <dgm:spPr/>
      <dgm:t>
        <a:bodyPr/>
        <a:lstStyle/>
        <a:p>
          <a:endParaRPr lang="en-US"/>
        </a:p>
      </dgm:t>
    </dgm:pt>
    <dgm:pt modelId="{D915AC6B-95E4-493D-AD52-E5AD09B0CCC5}" type="sibTrans" cxnId="{D7FA0460-F112-4A8E-B284-834A293A294A}">
      <dgm:prSet/>
      <dgm:spPr/>
      <dgm:t>
        <a:bodyPr/>
        <a:lstStyle/>
        <a:p>
          <a:endParaRPr lang="en-US"/>
        </a:p>
      </dgm:t>
    </dgm:pt>
    <dgm:pt modelId="{EF7D7F16-44AE-4AAE-A45E-CED8BEBA9F96}">
      <dgm:prSet/>
      <dgm:spPr/>
      <dgm:t>
        <a:bodyPr/>
        <a:lstStyle/>
        <a:p>
          <a:pPr>
            <a:defRPr cap="all"/>
          </a:pPr>
          <a:r>
            <a:rPr lang="en-US"/>
            <a:t>Incremental Model</a:t>
          </a:r>
        </a:p>
      </dgm:t>
    </dgm:pt>
    <dgm:pt modelId="{676F46F9-DE3C-45B8-932B-27D8A06B8B0A}" type="parTrans" cxnId="{8ADE315B-6206-4539-8FE0-60D6C06E1853}">
      <dgm:prSet/>
      <dgm:spPr/>
      <dgm:t>
        <a:bodyPr/>
        <a:lstStyle/>
        <a:p>
          <a:endParaRPr lang="en-US"/>
        </a:p>
      </dgm:t>
    </dgm:pt>
    <dgm:pt modelId="{603BB071-784B-4667-B2BE-C2E1227AC99E}" type="sibTrans" cxnId="{8ADE315B-6206-4539-8FE0-60D6C06E1853}">
      <dgm:prSet/>
      <dgm:spPr/>
      <dgm:t>
        <a:bodyPr/>
        <a:lstStyle/>
        <a:p>
          <a:endParaRPr lang="en-US"/>
        </a:p>
      </dgm:t>
    </dgm:pt>
    <dgm:pt modelId="{B5109422-F69C-4108-8541-93BFB2E035E7}">
      <dgm:prSet/>
      <dgm:spPr/>
      <dgm:t>
        <a:bodyPr/>
        <a:lstStyle/>
        <a:p>
          <a:pPr>
            <a:defRPr cap="all"/>
          </a:pPr>
          <a:r>
            <a:rPr lang="en-US"/>
            <a:t>Prototyping Model</a:t>
          </a:r>
        </a:p>
      </dgm:t>
    </dgm:pt>
    <dgm:pt modelId="{EF9814FF-46A8-477A-8383-20C61F541185}" type="parTrans" cxnId="{3AA10026-A440-4C0D-85D4-E74B6D68EE8B}">
      <dgm:prSet/>
      <dgm:spPr/>
      <dgm:t>
        <a:bodyPr/>
        <a:lstStyle/>
        <a:p>
          <a:endParaRPr lang="en-US"/>
        </a:p>
      </dgm:t>
    </dgm:pt>
    <dgm:pt modelId="{214242F3-194F-4B8E-B510-00193E949E3A}" type="sibTrans" cxnId="{3AA10026-A440-4C0D-85D4-E74B6D68EE8B}">
      <dgm:prSet/>
      <dgm:spPr/>
      <dgm:t>
        <a:bodyPr/>
        <a:lstStyle/>
        <a:p>
          <a:endParaRPr lang="en-US"/>
        </a:p>
      </dgm:t>
    </dgm:pt>
    <dgm:pt modelId="{980B269F-40E7-49FB-9D38-F00E7D065B53}">
      <dgm:prSet/>
      <dgm:spPr/>
      <dgm:t>
        <a:bodyPr/>
        <a:lstStyle/>
        <a:p>
          <a:pPr>
            <a:defRPr cap="all"/>
          </a:pPr>
          <a:r>
            <a:rPr lang="en-US"/>
            <a:t>Spiral Model</a:t>
          </a:r>
        </a:p>
      </dgm:t>
    </dgm:pt>
    <dgm:pt modelId="{24792989-2BA4-4B2A-88AC-5A44B8CD4AD8}" type="parTrans" cxnId="{CA42077A-0E0A-4C5E-811B-503BBE2EBE23}">
      <dgm:prSet/>
      <dgm:spPr/>
      <dgm:t>
        <a:bodyPr/>
        <a:lstStyle/>
        <a:p>
          <a:endParaRPr lang="en-US"/>
        </a:p>
      </dgm:t>
    </dgm:pt>
    <dgm:pt modelId="{2FD983A1-2BDF-4EF9-A362-1458FC8BAD0C}" type="sibTrans" cxnId="{CA42077A-0E0A-4C5E-811B-503BBE2EBE23}">
      <dgm:prSet/>
      <dgm:spPr/>
      <dgm:t>
        <a:bodyPr/>
        <a:lstStyle/>
        <a:p>
          <a:endParaRPr lang="en-US"/>
        </a:p>
      </dgm:t>
    </dgm:pt>
    <dgm:pt modelId="{67BDD268-15FB-4581-9415-20872D7CEF5B}">
      <dgm:prSet/>
      <dgm:spPr/>
      <dgm:t>
        <a:bodyPr/>
        <a:lstStyle/>
        <a:p>
          <a:pPr>
            <a:defRPr cap="all"/>
          </a:pPr>
          <a:r>
            <a:rPr lang="en-US"/>
            <a:t>Other Process Models</a:t>
          </a:r>
        </a:p>
      </dgm:t>
    </dgm:pt>
    <dgm:pt modelId="{A1877AE0-403B-4E9D-BAC4-5DC9E2EB8BCB}" type="parTrans" cxnId="{F628071E-4D01-4910-8BAD-13F8E54F5DD7}">
      <dgm:prSet/>
      <dgm:spPr/>
      <dgm:t>
        <a:bodyPr/>
        <a:lstStyle/>
        <a:p>
          <a:endParaRPr lang="en-US"/>
        </a:p>
      </dgm:t>
    </dgm:pt>
    <dgm:pt modelId="{3FAF81B4-9DE5-4BBB-B1F0-9E624C8E1F13}" type="sibTrans" cxnId="{F628071E-4D01-4910-8BAD-13F8E54F5DD7}">
      <dgm:prSet/>
      <dgm:spPr/>
      <dgm:t>
        <a:bodyPr/>
        <a:lstStyle/>
        <a:p>
          <a:endParaRPr lang="en-US"/>
        </a:p>
      </dgm:t>
    </dgm:pt>
    <dgm:pt modelId="{AF56AD65-B23C-4B9C-B849-4064A2B1946A}">
      <dgm:prSet/>
      <dgm:spPr/>
      <dgm:t>
        <a:bodyPr/>
        <a:lstStyle/>
        <a:p>
          <a:pPr>
            <a:defRPr cap="all"/>
          </a:pPr>
          <a:r>
            <a:rPr lang="en-US"/>
            <a:t>Summary</a:t>
          </a:r>
        </a:p>
      </dgm:t>
    </dgm:pt>
    <dgm:pt modelId="{C5AEC785-7AA9-4EBC-846F-FC28F801EF81}" type="parTrans" cxnId="{A7DEAF67-C768-4054-AEA7-DC07733CDD26}">
      <dgm:prSet/>
      <dgm:spPr/>
      <dgm:t>
        <a:bodyPr/>
        <a:lstStyle/>
        <a:p>
          <a:endParaRPr lang="en-US"/>
        </a:p>
      </dgm:t>
    </dgm:pt>
    <dgm:pt modelId="{1134EEF4-943E-4324-9413-92FB7F13422F}" type="sibTrans" cxnId="{A7DEAF67-C768-4054-AEA7-DC07733CDD26}">
      <dgm:prSet/>
      <dgm:spPr/>
      <dgm:t>
        <a:bodyPr/>
        <a:lstStyle/>
        <a:p>
          <a:endParaRPr lang="en-US"/>
        </a:p>
      </dgm:t>
    </dgm:pt>
    <dgm:pt modelId="{51F6660F-E6C2-4906-B589-10BD43777AB1}" type="pres">
      <dgm:prSet presAssocID="{4716A105-0903-4570-B05B-1AA905B6D072}" presName="root" presStyleCnt="0">
        <dgm:presLayoutVars>
          <dgm:dir/>
          <dgm:resizeHandles val="exact"/>
        </dgm:presLayoutVars>
      </dgm:prSet>
      <dgm:spPr/>
    </dgm:pt>
    <dgm:pt modelId="{E2589310-2B10-4230-A6E3-9517C19488BE}" type="pres">
      <dgm:prSet presAssocID="{BF707212-0656-47F5-889C-4DA1661959DA}" presName="compNode" presStyleCnt="0"/>
      <dgm:spPr/>
    </dgm:pt>
    <dgm:pt modelId="{FD0B87E7-09A8-4BE2-A196-9F8C253A2D24}" type="pres">
      <dgm:prSet presAssocID="{BF707212-0656-47F5-889C-4DA1661959DA}" presName="iconBgRect" presStyleLbl="bgShp" presStyleIdx="0" presStyleCnt="7"/>
      <dgm:spPr/>
    </dgm:pt>
    <dgm:pt modelId="{B00FA60C-A3A2-4A00-98A5-96E53DE2FDAD}" type="pres">
      <dgm:prSet presAssocID="{BF707212-0656-47F5-889C-4DA1661959D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6E2E-11A7-40CD-89AB-EC7F9366E130}" type="pres">
      <dgm:prSet presAssocID="{BF707212-0656-47F5-889C-4DA1661959DA}" presName="spaceRect" presStyleCnt="0"/>
      <dgm:spPr/>
    </dgm:pt>
    <dgm:pt modelId="{1619B97E-0D9D-4D12-903D-D57C91FCBE56}" type="pres">
      <dgm:prSet presAssocID="{BF707212-0656-47F5-889C-4DA1661959DA}" presName="textRect" presStyleLbl="revTx" presStyleIdx="0" presStyleCnt="7">
        <dgm:presLayoutVars>
          <dgm:chMax val="1"/>
          <dgm:chPref val="1"/>
        </dgm:presLayoutVars>
      </dgm:prSet>
      <dgm:spPr/>
    </dgm:pt>
    <dgm:pt modelId="{396B1770-3FB2-4782-AB03-DEB2F05D9031}" type="pres">
      <dgm:prSet presAssocID="{A2D15548-887D-45D1-9651-867BBCFA63EF}" presName="sibTrans" presStyleCnt="0"/>
      <dgm:spPr/>
    </dgm:pt>
    <dgm:pt modelId="{B6371C05-CF22-4BA5-990C-605931BFBA17}" type="pres">
      <dgm:prSet presAssocID="{26EF0450-74EE-4487-A655-EC6C7E574572}" presName="compNode" presStyleCnt="0"/>
      <dgm:spPr/>
    </dgm:pt>
    <dgm:pt modelId="{DED50CB7-76EB-4EA3-9F59-93A369D900E0}" type="pres">
      <dgm:prSet presAssocID="{26EF0450-74EE-4487-A655-EC6C7E574572}" presName="iconBgRect" presStyleLbl="bgShp" presStyleIdx="1" presStyleCnt="7"/>
      <dgm:spPr/>
    </dgm:pt>
    <dgm:pt modelId="{B034BDF8-84B7-417A-BB7D-62CACC08042D}" type="pres">
      <dgm:prSet presAssocID="{26EF0450-74EE-4487-A655-EC6C7E57457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D50F2C9-3646-4F79-89FA-0B0D9B3BE0FC}" type="pres">
      <dgm:prSet presAssocID="{26EF0450-74EE-4487-A655-EC6C7E574572}" presName="spaceRect" presStyleCnt="0"/>
      <dgm:spPr/>
    </dgm:pt>
    <dgm:pt modelId="{61954A55-5EAB-47BF-AFFA-0D4398E7D506}" type="pres">
      <dgm:prSet presAssocID="{26EF0450-74EE-4487-A655-EC6C7E574572}" presName="textRect" presStyleLbl="revTx" presStyleIdx="1" presStyleCnt="7">
        <dgm:presLayoutVars>
          <dgm:chMax val="1"/>
          <dgm:chPref val="1"/>
        </dgm:presLayoutVars>
      </dgm:prSet>
      <dgm:spPr/>
    </dgm:pt>
    <dgm:pt modelId="{B81E0F21-C458-494F-ACAE-C8918A9E24C5}" type="pres">
      <dgm:prSet presAssocID="{D915AC6B-95E4-493D-AD52-E5AD09B0CCC5}" presName="sibTrans" presStyleCnt="0"/>
      <dgm:spPr/>
    </dgm:pt>
    <dgm:pt modelId="{ED42F703-1839-4D3F-8C35-1965F9DD78C0}" type="pres">
      <dgm:prSet presAssocID="{EF7D7F16-44AE-4AAE-A45E-CED8BEBA9F96}" presName="compNode" presStyleCnt="0"/>
      <dgm:spPr/>
    </dgm:pt>
    <dgm:pt modelId="{ED018156-92D8-4C4B-AAA7-455730B25C82}" type="pres">
      <dgm:prSet presAssocID="{EF7D7F16-44AE-4AAE-A45E-CED8BEBA9F96}" presName="iconBgRect" presStyleLbl="bgShp" presStyleIdx="2" presStyleCnt="7"/>
      <dgm:spPr/>
    </dgm:pt>
    <dgm:pt modelId="{3D6E92D1-DB16-4480-934A-FEB480B5398E}" type="pres">
      <dgm:prSet presAssocID="{EF7D7F16-44AE-4AAE-A45E-CED8BEBA9F9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0BAFFE5-0117-4E69-B48C-83B2E75CE017}" type="pres">
      <dgm:prSet presAssocID="{EF7D7F16-44AE-4AAE-A45E-CED8BEBA9F96}" presName="spaceRect" presStyleCnt="0"/>
      <dgm:spPr/>
    </dgm:pt>
    <dgm:pt modelId="{145D59B7-0BD8-4124-A955-E00E08FC9BEF}" type="pres">
      <dgm:prSet presAssocID="{EF7D7F16-44AE-4AAE-A45E-CED8BEBA9F96}" presName="textRect" presStyleLbl="revTx" presStyleIdx="2" presStyleCnt="7">
        <dgm:presLayoutVars>
          <dgm:chMax val="1"/>
          <dgm:chPref val="1"/>
        </dgm:presLayoutVars>
      </dgm:prSet>
      <dgm:spPr/>
    </dgm:pt>
    <dgm:pt modelId="{F7CDFD56-5CD5-48AA-B1E3-C59C864DC563}" type="pres">
      <dgm:prSet presAssocID="{603BB071-784B-4667-B2BE-C2E1227AC99E}" presName="sibTrans" presStyleCnt="0"/>
      <dgm:spPr/>
    </dgm:pt>
    <dgm:pt modelId="{EA657EA1-0476-4841-8F23-A04388BA4595}" type="pres">
      <dgm:prSet presAssocID="{B5109422-F69C-4108-8541-93BFB2E035E7}" presName="compNode" presStyleCnt="0"/>
      <dgm:spPr/>
    </dgm:pt>
    <dgm:pt modelId="{B55B6CBA-1F28-4FDE-84DD-7221DE3E281D}" type="pres">
      <dgm:prSet presAssocID="{B5109422-F69C-4108-8541-93BFB2E035E7}" presName="iconBgRect" presStyleLbl="bgShp" presStyleIdx="3" presStyleCnt="7"/>
      <dgm:spPr/>
    </dgm:pt>
    <dgm:pt modelId="{92F212A8-A1F4-4464-B3DC-22343BA35B4D}" type="pres">
      <dgm:prSet presAssocID="{B5109422-F69C-4108-8541-93BFB2E035E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C523AE-9516-4891-A741-100C3B9E073C}" type="pres">
      <dgm:prSet presAssocID="{B5109422-F69C-4108-8541-93BFB2E035E7}" presName="spaceRect" presStyleCnt="0"/>
      <dgm:spPr/>
    </dgm:pt>
    <dgm:pt modelId="{E099FB15-8D15-41E0-BFF9-FEE8ABDB772C}" type="pres">
      <dgm:prSet presAssocID="{B5109422-F69C-4108-8541-93BFB2E035E7}" presName="textRect" presStyleLbl="revTx" presStyleIdx="3" presStyleCnt="7">
        <dgm:presLayoutVars>
          <dgm:chMax val="1"/>
          <dgm:chPref val="1"/>
        </dgm:presLayoutVars>
      </dgm:prSet>
      <dgm:spPr/>
    </dgm:pt>
    <dgm:pt modelId="{9D26A565-D020-42A6-A0F8-E67A75B6D94A}" type="pres">
      <dgm:prSet presAssocID="{214242F3-194F-4B8E-B510-00193E949E3A}" presName="sibTrans" presStyleCnt="0"/>
      <dgm:spPr/>
    </dgm:pt>
    <dgm:pt modelId="{41AE5044-5A60-4D75-8954-04C7EA403E08}" type="pres">
      <dgm:prSet presAssocID="{980B269F-40E7-49FB-9D38-F00E7D065B53}" presName="compNode" presStyleCnt="0"/>
      <dgm:spPr/>
    </dgm:pt>
    <dgm:pt modelId="{1A48A297-8DD8-41DD-BF63-6F4EC31604FB}" type="pres">
      <dgm:prSet presAssocID="{980B269F-40E7-49FB-9D38-F00E7D065B53}" presName="iconBgRect" presStyleLbl="bgShp" presStyleIdx="4" presStyleCnt="7"/>
      <dgm:spPr/>
    </dgm:pt>
    <dgm:pt modelId="{BFDD0E39-DD5D-408E-A86F-203347B1B5B9}" type="pres">
      <dgm:prSet presAssocID="{980B269F-40E7-49FB-9D38-F00E7D065B5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D7F5294-F0EA-4FD0-A4C3-3EBD212BE172}" type="pres">
      <dgm:prSet presAssocID="{980B269F-40E7-49FB-9D38-F00E7D065B53}" presName="spaceRect" presStyleCnt="0"/>
      <dgm:spPr/>
    </dgm:pt>
    <dgm:pt modelId="{75C61E48-7F98-415A-9DAC-4C29C15025F0}" type="pres">
      <dgm:prSet presAssocID="{980B269F-40E7-49FB-9D38-F00E7D065B53}" presName="textRect" presStyleLbl="revTx" presStyleIdx="4" presStyleCnt="7">
        <dgm:presLayoutVars>
          <dgm:chMax val="1"/>
          <dgm:chPref val="1"/>
        </dgm:presLayoutVars>
      </dgm:prSet>
      <dgm:spPr/>
    </dgm:pt>
    <dgm:pt modelId="{ADE4BA05-B1BC-42B5-9195-C967323CAA57}" type="pres">
      <dgm:prSet presAssocID="{2FD983A1-2BDF-4EF9-A362-1458FC8BAD0C}" presName="sibTrans" presStyleCnt="0"/>
      <dgm:spPr/>
    </dgm:pt>
    <dgm:pt modelId="{F0475398-8397-498F-8E25-4D5305B92A29}" type="pres">
      <dgm:prSet presAssocID="{67BDD268-15FB-4581-9415-20872D7CEF5B}" presName="compNode" presStyleCnt="0"/>
      <dgm:spPr/>
    </dgm:pt>
    <dgm:pt modelId="{CAB7AE18-8916-44C4-8B7F-59EE3F766D47}" type="pres">
      <dgm:prSet presAssocID="{67BDD268-15FB-4581-9415-20872D7CEF5B}" presName="iconBgRect" presStyleLbl="bgShp" presStyleIdx="5" presStyleCnt="7"/>
      <dgm:spPr/>
    </dgm:pt>
    <dgm:pt modelId="{59CED77E-5A18-439C-8B34-5AF2A1019821}" type="pres">
      <dgm:prSet presAssocID="{67BDD268-15FB-4581-9415-20872D7CEF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AC9533-140E-4D80-81A6-21DA4218B2B4}" type="pres">
      <dgm:prSet presAssocID="{67BDD268-15FB-4581-9415-20872D7CEF5B}" presName="spaceRect" presStyleCnt="0"/>
      <dgm:spPr/>
    </dgm:pt>
    <dgm:pt modelId="{C71E5575-AE8B-498F-9699-499CBE17D6A2}" type="pres">
      <dgm:prSet presAssocID="{67BDD268-15FB-4581-9415-20872D7CEF5B}" presName="textRect" presStyleLbl="revTx" presStyleIdx="5" presStyleCnt="7">
        <dgm:presLayoutVars>
          <dgm:chMax val="1"/>
          <dgm:chPref val="1"/>
        </dgm:presLayoutVars>
      </dgm:prSet>
      <dgm:spPr/>
    </dgm:pt>
    <dgm:pt modelId="{B47B8E97-416B-4B8F-8225-0FC65CDF7F3A}" type="pres">
      <dgm:prSet presAssocID="{3FAF81B4-9DE5-4BBB-B1F0-9E624C8E1F13}" presName="sibTrans" presStyleCnt="0"/>
      <dgm:spPr/>
    </dgm:pt>
    <dgm:pt modelId="{FFC0F71F-6AB4-48C7-9431-08DDEA626C08}" type="pres">
      <dgm:prSet presAssocID="{AF56AD65-B23C-4B9C-B849-4064A2B1946A}" presName="compNode" presStyleCnt="0"/>
      <dgm:spPr/>
    </dgm:pt>
    <dgm:pt modelId="{0BD09823-D5A3-4B01-8B05-22D9028474DD}" type="pres">
      <dgm:prSet presAssocID="{AF56AD65-B23C-4B9C-B849-4064A2B1946A}" presName="iconBgRect" presStyleLbl="bgShp" presStyleIdx="6" presStyleCnt="7"/>
      <dgm:spPr/>
    </dgm:pt>
    <dgm:pt modelId="{2F03FFA8-BEC4-4F61-BAE4-91A2C0FDDCE7}" type="pres">
      <dgm:prSet presAssocID="{AF56AD65-B23C-4B9C-B849-4064A2B1946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3E8D7F4-7CF5-4565-87BB-45022616940D}" type="pres">
      <dgm:prSet presAssocID="{AF56AD65-B23C-4B9C-B849-4064A2B1946A}" presName="spaceRect" presStyleCnt="0"/>
      <dgm:spPr/>
    </dgm:pt>
    <dgm:pt modelId="{BB960128-72F7-4DF4-A802-82FC817E2E74}" type="pres">
      <dgm:prSet presAssocID="{AF56AD65-B23C-4B9C-B849-4064A2B1946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74CC000-E011-457C-A176-45574F9E3D35}" srcId="{4716A105-0903-4570-B05B-1AA905B6D072}" destId="{BF707212-0656-47F5-889C-4DA1661959DA}" srcOrd="0" destOrd="0" parTransId="{969F6879-F3E9-43FD-B198-6C86431EE160}" sibTransId="{A2D15548-887D-45D1-9651-867BBCFA63EF}"/>
    <dgm:cxn modelId="{049E4718-6576-4271-865D-A4C9201A016B}" type="presOf" srcId="{EF7D7F16-44AE-4AAE-A45E-CED8BEBA9F96}" destId="{145D59B7-0BD8-4124-A955-E00E08FC9BEF}" srcOrd="0" destOrd="0" presId="urn:microsoft.com/office/officeart/2018/5/layout/IconCircleLabelList"/>
    <dgm:cxn modelId="{F628071E-4D01-4910-8BAD-13F8E54F5DD7}" srcId="{4716A105-0903-4570-B05B-1AA905B6D072}" destId="{67BDD268-15FB-4581-9415-20872D7CEF5B}" srcOrd="5" destOrd="0" parTransId="{A1877AE0-403B-4E9D-BAC4-5DC9E2EB8BCB}" sibTransId="{3FAF81B4-9DE5-4BBB-B1F0-9E624C8E1F13}"/>
    <dgm:cxn modelId="{3AA10026-A440-4C0D-85D4-E74B6D68EE8B}" srcId="{4716A105-0903-4570-B05B-1AA905B6D072}" destId="{B5109422-F69C-4108-8541-93BFB2E035E7}" srcOrd="3" destOrd="0" parTransId="{EF9814FF-46A8-477A-8383-20C61F541185}" sibTransId="{214242F3-194F-4B8E-B510-00193E949E3A}"/>
    <dgm:cxn modelId="{AA597B40-BB8F-466B-AABF-85074DA392A7}" type="presOf" srcId="{26EF0450-74EE-4487-A655-EC6C7E574572}" destId="{61954A55-5EAB-47BF-AFFA-0D4398E7D506}" srcOrd="0" destOrd="0" presId="urn:microsoft.com/office/officeart/2018/5/layout/IconCircleLabelList"/>
    <dgm:cxn modelId="{8ADE315B-6206-4539-8FE0-60D6C06E1853}" srcId="{4716A105-0903-4570-B05B-1AA905B6D072}" destId="{EF7D7F16-44AE-4AAE-A45E-CED8BEBA9F96}" srcOrd="2" destOrd="0" parTransId="{676F46F9-DE3C-45B8-932B-27D8A06B8B0A}" sibTransId="{603BB071-784B-4667-B2BE-C2E1227AC99E}"/>
    <dgm:cxn modelId="{D7FA0460-F112-4A8E-B284-834A293A294A}" srcId="{4716A105-0903-4570-B05B-1AA905B6D072}" destId="{26EF0450-74EE-4487-A655-EC6C7E574572}" srcOrd="1" destOrd="0" parTransId="{DF216982-04EA-4769-97BD-DDD5D99249E3}" sibTransId="{D915AC6B-95E4-493D-AD52-E5AD09B0CCC5}"/>
    <dgm:cxn modelId="{41958160-AA93-4E1D-9781-0595FEF092B6}" type="presOf" srcId="{980B269F-40E7-49FB-9D38-F00E7D065B53}" destId="{75C61E48-7F98-415A-9DAC-4C29C15025F0}" srcOrd="0" destOrd="0" presId="urn:microsoft.com/office/officeart/2018/5/layout/IconCircleLabelList"/>
    <dgm:cxn modelId="{A7DEAF67-C768-4054-AEA7-DC07733CDD26}" srcId="{4716A105-0903-4570-B05B-1AA905B6D072}" destId="{AF56AD65-B23C-4B9C-B849-4064A2B1946A}" srcOrd="6" destOrd="0" parTransId="{C5AEC785-7AA9-4EBC-846F-FC28F801EF81}" sibTransId="{1134EEF4-943E-4324-9413-92FB7F13422F}"/>
    <dgm:cxn modelId="{CA42077A-0E0A-4C5E-811B-503BBE2EBE23}" srcId="{4716A105-0903-4570-B05B-1AA905B6D072}" destId="{980B269F-40E7-49FB-9D38-F00E7D065B53}" srcOrd="4" destOrd="0" parTransId="{24792989-2BA4-4B2A-88AC-5A44B8CD4AD8}" sibTransId="{2FD983A1-2BDF-4EF9-A362-1458FC8BAD0C}"/>
    <dgm:cxn modelId="{FEB97682-06C7-4C7A-B0CE-838ED997E5BE}" type="presOf" srcId="{AF56AD65-B23C-4B9C-B849-4064A2B1946A}" destId="{BB960128-72F7-4DF4-A802-82FC817E2E74}" srcOrd="0" destOrd="0" presId="urn:microsoft.com/office/officeart/2018/5/layout/IconCircleLabelList"/>
    <dgm:cxn modelId="{83C4208D-BD10-4843-8631-69791BC44B0C}" type="presOf" srcId="{67BDD268-15FB-4581-9415-20872D7CEF5B}" destId="{C71E5575-AE8B-498F-9699-499CBE17D6A2}" srcOrd="0" destOrd="0" presId="urn:microsoft.com/office/officeart/2018/5/layout/IconCircleLabelList"/>
    <dgm:cxn modelId="{EC6D6A92-31C1-47CB-9206-F1FABC0E519E}" type="presOf" srcId="{4716A105-0903-4570-B05B-1AA905B6D072}" destId="{51F6660F-E6C2-4906-B589-10BD43777AB1}" srcOrd="0" destOrd="0" presId="urn:microsoft.com/office/officeart/2018/5/layout/IconCircleLabelList"/>
    <dgm:cxn modelId="{E356A6B0-2970-4B80-8F9A-45A54B2FCE55}" type="presOf" srcId="{BF707212-0656-47F5-889C-4DA1661959DA}" destId="{1619B97E-0D9D-4D12-903D-D57C91FCBE56}" srcOrd="0" destOrd="0" presId="urn:microsoft.com/office/officeart/2018/5/layout/IconCircleLabelList"/>
    <dgm:cxn modelId="{BE14D4B0-9447-4A09-BDAB-9A415BBC4DBD}" type="presOf" srcId="{B5109422-F69C-4108-8541-93BFB2E035E7}" destId="{E099FB15-8D15-41E0-BFF9-FEE8ABDB772C}" srcOrd="0" destOrd="0" presId="urn:microsoft.com/office/officeart/2018/5/layout/IconCircleLabelList"/>
    <dgm:cxn modelId="{90B35614-C811-440C-9ACE-EDDAAEFD27DC}" type="presParOf" srcId="{51F6660F-E6C2-4906-B589-10BD43777AB1}" destId="{E2589310-2B10-4230-A6E3-9517C19488BE}" srcOrd="0" destOrd="0" presId="urn:microsoft.com/office/officeart/2018/5/layout/IconCircleLabelList"/>
    <dgm:cxn modelId="{595DC4B9-DB54-4E0F-A188-6B3C4C9C340D}" type="presParOf" srcId="{E2589310-2B10-4230-A6E3-9517C19488BE}" destId="{FD0B87E7-09A8-4BE2-A196-9F8C253A2D24}" srcOrd="0" destOrd="0" presId="urn:microsoft.com/office/officeart/2018/5/layout/IconCircleLabelList"/>
    <dgm:cxn modelId="{363CD3D0-1C1D-4C08-A351-642491D35AF0}" type="presParOf" srcId="{E2589310-2B10-4230-A6E3-9517C19488BE}" destId="{B00FA60C-A3A2-4A00-98A5-96E53DE2FDAD}" srcOrd="1" destOrd="0" presId="urn:microsoft.com/office/officeart/2018/5/layout/IconCircleLabelList"/>
    <dgm:cxn modelId="{44F11053-DB85-44F2-A564-00504D67EADB}" type="presParOf" srcId="{E2589310-2B10-4230-A6E3-9517C19488BE}" destId="{DC426E2E-11A7-40CD-89AB-EC7F9366E130}" srcOrd="2" destOrd="0" presId="urn:microsoft.com/office/officeart/2018/5/layout/IconCircleLabelList"/>
    <dgm:cxn modelId="{7296E9D1-1FD2-46A5-92CD-2CCEF4BC5EC5}" type="presParOf" srcId="{E2589310-2B10-4230-A6E3-9517C19488BE}" destId="{1619B97E-0D9D-4D12-903D-D57C91FCBE56}" srcOrd="3" destOrd="0" presId="urn:microsoft.com/office/officeart/2018/5/layout/IconCircleLabelList"/>
    <dgm:cxn modelId="{786752E4-DB7A-4514-A89D-7D6D21ABBDD7}" type="presParOf" srcId="{51F6660F-E6C2-4906-B589-10BD43777AB1}" destId="{396B1770-3FB2-4782-AB03-DEB2F05D9031}" srcOrd="1" destOrd="0" presId="urn:microsoft.com/office/officeart/2018/5/layout/IconCircleLabelList"/>
    <dgm:cxn modelId="{BF0849ED-23DA-4133-9296-5A6035D564BD}" type="presParOf" srcId="{51F6660F-E6C2-4906-B589-10BD43777AB1}" destId="{B6371C05-CF22-4BA5-990C-605931BFBA17}" srcOrd="2" destOrd="0" presId="urn:microsoft.com/office/officeart/2018/5/layout/IconCircleLabelList"/>
    <dgm:cxn modelId="{6C4A8E9E-9E39-4C4A-9260-08C7107F8669}" type="presParOf" srcId="{B6371C05-CF22-4BA5-990C-605931BFBA17}" destId="{DED50CB7-76EB-4EA3-9F59-93A369D900E0}" srcOrd="0" destOrd="0" presId="urn:microsoft.com/office/officeart/2018/5/layout/IconCircleLabelList"/>
    <dgm:cxn modelId="{C9258755-D3DF-4657-B934-4D167BBA4397}" type="presParOf" srcId="{B6371C05-CF22-4BA5-990C-605931BFBA17}" destId="{B034BDF8-84B7-417A-BB7D-62CACC08042D}" srcOrd="1" destOrd="0" presId="urn:microsoft.com/office/officeart/2018/5/layout/IconCircleLabelList"/>
    <dgm:cxn modelId="{2597B316-3BEA-4D7F-B13B-B1AD8630490C}" type="presParOf" srcId="{B6371C05-CF22-4BA5-990C-605931BFBA17}" destId="{1D50F2C9-3646-4F79-89FA-0B0D9B3BE0FC}" srcOrd="2" destOrd="0" presId="urn:microsoft.com/office/officeart/2018/5/layout/IconCircleLabelList"/>
    <dgm:cxn modelId="{0396F9F8-89E0-49AE-8272-87638CC878F3}" type="presParOf" srcId="{B6371C05-CF22-4BA5-990C-605931BFBA17}" destId="{61954A55-5EAB-47BF-AFFA-0D4398E7D506}" srcOrd="3" destOrd="0" presId="urn:microsoft.com/office/officeart/2018/5/layout/IconCircleLabelList"/>
    <dgm:cxn modelId="{44972394-CAB0-4004-AD08-686ADFF9547F}" type="presParOf" srcId="{51F6660F-E6C2-4906-B589-10BD43777AB1}" destId="{B81E0F21-C458-494F-ACAE-C8918A9E24C5}" srcOrd="3" destOrd="0" presId="urn:microsoft.com/office/officeart/2018/5/layout/IconCircleLabelList"/>
    <dgm:cxn modelId="{BB5F89F5-8E03-4AFD-9B98-AADBA7FCD22D}" type="presParOf" srcId="{51F6660F-E6C2-4906-B589-10BD43777AB1}" destId="{ED42F703-1839-4D3F-8C35-1965F9DD78C0}" srcOrd="4" destOrd="0" presId="urn:microsoft.com/office/officeart/2018/5/layout/IconCircleLabelList"/>
    <dgm:cxn modelId="{4944F467-0AB3-451C-A20D-679882A5C167}" type="presParOf" srcId="{ED42F703-1839-4D3F-8C35-1965F9DD78C0}" destId="{ED018156-92D8-4C4B-AAA7-455730B25C82}" srcOrd="0" destOrd="0" presId="urn:microsoft.com/office/officeart/2018/5/layout/IconCircleLabelList"/>
    <dgm:cxn modelId="{85A31B7F-3088-447F-8CFA-F3E87A3477F2}" type="presParOf" srcId="{ED42F703-1839-4D3F-8C35-1965F9DD78C0}" destId="{3D6E92D1-DB16-4480-934A-FEB480B5398E}" srcOrd="1" destOrd="0" presId="urn:microsoft.com/office/officeart/2018/5/layout/IconCircleLabelList"/>
    <dgm:cxn modelId="{0638FE27-8C6E-48CE-A812-88E1C5D42494}" type="presParOf" srcId="{ED42F703-1839-4D3F-8C35-1965F9DD78C0}" destId="{10BAFFE5-0117-4E69-B48C-83B2E75CE017}" srcOrd="2" destOrd="0" presId="urn:microsoft.com/office/officeart/2018/5/layout/IconCircleLabelList"/>
    <dgm:cxn modelId="{8964A33B-2BD9-408F-89BB-9AF151E04C68}" type="presParOf" srcId="{ED42F703-1839-4D3F-8C35-1965F9DD78C0}" destId="{145D59B7-0BD8-4124-A955-E00E08FC9BEF}" srcOrd="3" destOrd="0" presId="urn:microsoft.com/office/officeart/2018/5/layout/IconCircleLabelList"/>
    <dgm:cxn modelId="{AD1E6FF1-8A21-4333-BAD3-31FFF5802116}" type="presParOf" srcId="{51F6660F-E6C2-4906-B589-10BD43777AB1}" destId="{F7CDFD56-5CD5-48AA-B1E3-C59C864DC563}" srcOrd="5" destOrd="0" presId="urn:microsoft.com/office/officeart/2018/5/layout/IconCircleLabelList"/>
    <dgm:cxn modelId="{38A43CC8-9C42-4EB8-82B2-95366BAFDABD}" type="presParOf" srcId="{51F6660F-E6C2-4906-B589-10BD43777AB1}" destId="{EA657EA1-0476-4841-8F23-A04388BA4595}" srcOrd="6" destOrd="0" presId="urn:microsoft.com/office/officeart/2018/5/layout/IconCircleLabelList"/>
    <dgm:cxn modelId="{DC19FAD2-806A-4765-BBB7-D0F8F3894568}" type="presParOf" srcId="{EA657EA1-0476-4841-8F23-A04388BA4595}" destId="{B55B6CBA-1F28-4FDE-84DD-7221DE3E281D}" srcOrd="0" destOrd="0" presId="urn:microsoft.com/office/officeart/2018/5/layout/IconCircleLabelList"/>
    <dgm:cxn modelId="{934D21DA-0396-4670-876E-95E6CA2957D5}" type="presParOf" srcId="{EA657EA1-0476-4841-8F23-A04388BA4595}" destId="{92F212A8-A1F4-4464-B3DC-22343BA35B4D}" srcOrd="1" destOrd="0" presId="urn:microsoft.com/office/officeart/2018/5/layout/IconCircleLabelList"/>
    <dgm:cxn modelId="{ED5F7596-E316-47BA-829E-A95677136229}" type="presParOf" srcId="{EA657EA1-0476-4841-8F23-A04388BA4595}" destId="{1CC523AE-9516-4891-A741-100C3B9E073C}" srcOrd="2" destOrd="0" presId="urn:microsoft.com/office/officeart/2018/5/layout/IconCircleLabelList"/>
    <dgm:cxn modelId="{B7F6345B-6151-4CA1-AE69-4E711200383C}" type="presParOf" srcId="{EA657EA1-0476-4841-8F23-A04388BA4595}" destId="{E099FB15-8D15-41E0-BFF9-FEE8ABDB772C}" srcOrd="3" destOrd="0" presId="urn:microsoft.com/office/officeart/2018/5/layout/IconCircleLabelList"/>
    <dgm:cxn modelId="{08B1FA28-A5C1-4234-9C99-EEE3E1F91357}" type="presParOf" srcId="{51F6660F-E6C2-4906-B589-10BD43777AB1}" destId="{9D26A565-D020-42A6-A0F8-E67A75B6D94A}" srcOrd="7" destOrd="0" presId="urn:microsoft.com/office/officeart/2018/5/layout/IconCircleLabelList"/>
    <dgm:cxn modelId="{057A7CAE-A2A4-49AC-9DEE-3406D9AEA180}" type="presParOf" srcId="{51F6660F-E6C2-4906-B589-10BD43777AB1}" destId="{41AE5044-5A60-4D75-8954-04C7EA403E08}" srcOrd="8" destOrd="0" presId="urn:microsoft.com/office/officeart/2018/5/layout/IconCircleLabelList"/>
    <dgm:cxn modelId="{8FD3811A-D288-4B28-BBC4-50F7D47E0892}" type="presParOf" srcId="{41AE5044-5A60-4D75-8954-04C7EA403E08}" destId="{1A48A297-8DD8-41DD-BF63-6F4EC31604FB}" srcOrd="0" destOrd="0" presId="urn:microsoft.com/office/officeart/2018/5/layout/IconCircleLabelList"/>
    <dgm:cxn modelId="{04721F32-F4CC-44D7-8F1C-90392ABCF280}" type="presParOf" srcId="{41AE5044-5A60-4D75-8954-04C7EA403E08}" destId="{BFDD0E39-DD5D-408E-A86F-203347B1B5B9}" srcOrd="1" destOrd="0" presId="urn:microsoft.com/office/officeart/2018/5/layout/IconCircleLabelList"/>
    <dgm:cxn modelId="{EE176EAB-5A36-4B8F-9FB1-CD2F8638B009}" type="presParOf" srcId="{41AE5044-5A60-4D75-8954-04C7EA403E08}" destId="{3D7F5294-F0EA-4FD0-A4C3-3EBD212BE172}" srcOrd="2" destOrd="0" presId="urn:microsoft.com/office/officeart/2018/5/layout/IconCircleLabelList"/>
    <dgm:cxn modelId="{70F5551B-AB36-4A4C-9457-39303788A598}" type="presParOf" srcId="{41AE5044-5A60-4D75-8954-04C7EA403E08}" destId="{75C61E48-7F98-415A-9DAC-4C29C15025F0}" srcOrd="3" destOrd="0" presId="urn:microsoft.com/office/officeart/2018/5/layout/IconCircleLabelList"/>
    <dgm:cxn modelId="{1E53C4DA-6C9E-48C4-A3FD-65B35873A92C}" type="presParOf" srcId="{51F6660F-E6C2-4906-B589-10BD43777AB1}" destId="{ADE4BA05-B1BC-42B5-9195-C967323CAA57}" srcOrd="9" destOrd="0" presId="urn:microsoft.com/office/officeart/2018/5/layout/IconCircleLabelList"/>
    <dgm:cxn modelId="{5FFEC8E9-0D1A-42AD-A52D-BCB1CAB1946F}" type="presParOf" srcId="{51F6660F-E6C2-4906-B589-10BD43777AB1}" destId="{F0475398-8397-498F-8E25-4D5305B92A29}" srcOrd="10" destOrd="0" presId="urn:microsoft.com/office/officeart/2018/5/layout/IconCircleLabelList"/>
    <dgm:cxn modelId="{F06DB278-B4B4-4887-9873-8333E447F304}" type="presParOf" srcId="{F0475398-8397-498F-8E25-4D5305B92A29}" destId="{CAB7AE18-8916-44C4-8B7F-59EE3F766D47}" srcOrd="0" destOrd="0" presId="urn:microsoft.com/office/officeart/2018/5/layout/IconCircleLabelList"/>
    <dgm:cxn modelId="{088AEA9A-022D-4D5E-B838-C90680BF8BAA}" type="presParOf" srcId="{F0475398-8397-498F-8E25-4D5305B92A29}" destId="{59CED77E-5A18-439C-8B34-5AF2A1019821}" srcOrd="1" destOrd="0" presId="urn:microsoft.com/office/officeart/2018/5/layout/IconCircleLabelList"/>
    <dgm:cxn modelId="{EF9229C8-1366-403E-894D-620DD9516437}" type="presParOf" srcId="{F0475398-8397-498F-8E25-4D5305B92A29}" destId="{26AC9533-140E-4D80-81A6-21DA4218B2B4}" srcOrd="2" destOrd="0" presId="urn:microsoft.com/office/officeart/2018/5/layout/IconCircleLabelList"/>
    <dgm:cxn modelId="{25016402-BDAC-4596-951C-16163FE2F9FE}" type="presParOf" srcId="{F0475398-8397-498F-8E25-4D5305B92A29}" destId="{C71E5575-AE8B-498F-9699-499CBE17D6A2}" srcOrd="3" destOrd="0" presId="urn:microsoft.com/office/officeart/2018/5/layout/IconCircleLabelList"/>
    <dgm:cxn modelId="{FA4EF545-8A57-486D-A532-CD43290479EE}" type="presParOf" srcId="{51F6660F-E6C2-4906-B589-10BD43777AB1}" destId="{B47B8E97-416B-4B8F-8225-0FC65CDF7F3A}" srcOrd="11" destOrd="0" presId="urn:microsoft.com/office/officeart/2018/5/layout/IconCircleLabelList"/>
    <dgm:cxn modelId="{18C216F5-9D51-4C82-9883-A9D902D669C6}" type="presParOf" srcId="{51F6660F-E6C2-4906-B589-10BD43777AB1}" destId="{FFC0F71F-6AB4-48C7-9431-08DDEA626C08}" srcOrd="12" destOrd="0" presId="urn:microsoft.com/office/officeart/2018/5/layout/IconCircleLabelList"/>
    <dgm:cxn modelId="{1862CAA2-6DEE-4AB7-9A84-F2C2F99E9058}" type="presParOf" srcId="{FFC0F71F-6AB4-48C7-9431-08DDEA626C08}" destId="{0BD09823-D5A3-4B01-8B05-22D9028474DD}" srcOrd="0" destOrd="0" presId="urn:microsoft.com/office/officeart/2018/5/layout/IconCircleLabelList"/>
    <dgm:cxn modelId="{07656150-75E4-40A6-A96A-A82C4E9745A0}" type="presParOf" srcId="{FFC0F71F-6AB4-48C7-9431-08DDEA626C08}" destId="{2F03FFA8-BEC4-4F61-BAE4-91A2C0FDDCE7}" srcOrd="1" destOrd="0" presId="urn:microsoft.com/office/officeart/2018/5/layout/IconCircleLabelList"/>
    <dgm:cxn modelId="{B2500038-E02C-435B-8D2B-862CA10D2AD8}" type="presParOf" srcId="{FFC0F71F-6AB4-48C7-9431-08DDEA626C08}" destId="{F3E8D7F4-7CF5-4565-87BB-45022616940D}" srcOrd="2" destOrd="0" presId="urn:microsoft.com/office/officeart/2018/5/layout/IconCircleLabelList"/>
    <dgm:cxn modelId="{294E9226-D946-4D80-B512-DCCFC6E4733E}" type="presParOf" srcId="{FFC0F71F-6AB4-48C7-9431-08DDEA626C08}" destId="{BB960128-72F7-4DF4-A802-82FC817E2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B87E7-09A8-4BE2-A196-9F8C253A2D24}">
      <dsp:nvSpPr>
        <dsp:cNvPr id="0" name=""/>
        <dsp:cNvSpPr/>
      </dsp:nvSpPr>
      <dsp:spPr>
        <a:xfrm>
          <a:off x="401037" y="1809"/>
          <a:ext cx="870679" cy="8706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FA60C-A3A2-4A00-98A5-96E53DE2FDAD}">
      <dsp:nvSpPr>
        <dsp:cNvPr id="0" name=""/>
        <dsp:cNvSpPr/>
      </dsp:nvSpPr>
      <dsp:spPr>
        <a:xfrm>
          <a:off x="586592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B97E-0D9D-4D12-903D-D57C91FCBE56}">
      <dsp:nvSpPr>
        <dsp:cNvPr id="0" name=""/>
        <dsp:cNvSpPr/>
      </dsp:nvSpPr>
      <dsp:spPr>
        <a:xfrm>
          <a:off x="122705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Waterfall Model</a:t>
          </a:r>
        </a:p>
      </dsp:txBody>
      <dsp:txXfrm>
        <a:off x="122705" y="1143684"/>
        <a:ext cx="1427343" cy="570937"/>
      </dsp:txXfrm>
    </dsp:sp>
    <dsp:sp modelId="{DED50CB7-76EB-4EA3-9F59-93A369D900E0}">
      <dsp:nvSpPr>
        <dsp:cNvPr id="0" name=""/>
        <dsp:cNvSpPr/>
      </dsp:nvSpPr>
      <dsp:spPr>
        <a:xfrm>
          <a:off x="2078166" y="1809"/>
          <a:ext cx="870679" cy="8706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4BDF8-84B7-417A-BB7D-62CACC08042D}">
      <dsp:nvSpPr>
        <dsp:cNvPr id="0" name=""/>
        <dsp:cNvSpPr/>
      </dsp:nvSpPr>
      <dsp:spPr>
        <a:xfrm>
          <a:off x="2263721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4A55-5EAB-47BF-AFFA-0D4398E7D506}">
      <dsp:nvSpPr>
        <dsp:cNvPr id="0" name=""/>
        <dsp:cNvSpPr/>
      </dsp:nvSpPr>
      <dsp:spPr>
        <a:xfrm>
          <a:off x="1799834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V-Model</a:t>
          </a:r>
        </a:p>
      </dsp:txBody>
      <dsp:txXfrm>
        <a:off x="1799834" y="1143684"/>
        <a:ext cx="1427343" cy="570937"/>
      </dsp:txXfrm>
    </dsp:sp>
    <dsp:sp modelId="{ED018156-92D8-4C4B-AAA7-455730B25C82}">
      <dsp:nvSpPr>
        <dsp:cNvPr id="0" name=""/>
        <dsp:cNvSpPr/>
      </dsp:nvSpPr>
      <dsp:spPr>
        <a:xfrm>
          <a:off x="3755295" y="1809"/>
          <a:ext cx="870679" cy="8706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E92D1-DB16-4480-934A-FEB480B5398E}">
      <dsp:nvSpPr>
        <dsp:cNvPr id="0" name=""/>
        <dsp:cNvSpPr/>
      </dsp:nvSpPr>
      <dsp:spPr>
        <a:xfrm>
          <a:off x="3940850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59B7-0BD8-4124-A955-E00E08FC9BEF}">
      <dsp:nvSpPr>
        <dsp:cNvPr id="0" name=""/>
        <dsp:cNvSpPr/>
      </dsp:nvSpPr>
      <dsp:spPr>
        <a:xfrm>
          <a:off x="3476963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Incremental Model</a:t>
          </a:r>
        </a:p>
      </dsp:txBody>
      <dsp:txXfrm>
        <a:off x="3476963" y="1143684"/>
        <a:ext cx="1427343" cy="570937"/>
      </dsp:txXfrm>
    </dsp:sp>
    <dsp:sp modelId="{B55B6CBA-1F28-4FDE-84DD-7221DE3E281D}">
      <dsp:nvSpPr>
        <dsp:cNvPr id="0" name=""/>
        <dsp:cNvSpPr/>
      </dsp:nvSpPr>
      <dsp:spPr>
        <a:xfrm>
          <a:off x="5432424" y="1809"/>
          <a:ext cx="870679" cy="8706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212A8-A1F4-4464-B3DC-22343BA35B4D}">
      <dsp:nvSpPr>
        <dsp:cNvPr id="0" name=""/>
        <dsp:cNvSpPr/>
      </dsp:nvSpPr>
      <dsp:spPr>
        <a:xfrm>
          <a:off x="5617979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9FB15-8D15-41E0-BFF9-FEE8ABDB772C}">
      <dsp:nvSpPr>
        <dsp:cNvPr id="0" name=""/>
        <dsp:cNvSpPr/>
      </dsp:nvSpPr>
      <dsp:spPr>
        <a:xfrm>
          <a:off x="5154092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Prototyping Model</a:t>
          </a:r>
        </a:p>
      </dsp:txBody>
      <dsp:txXfrm>
        <a:off x="5154092" y="1143684"/>
        <a:ext cx="1427343" cy="570937"/>
      </dsp:txXfrm>
    </dsp:sp>
    <dsp:sp modelId="{1A48A297-8DD8-41DD-BF63-6F4EC31604FB}">
      <dsp:nvSpPr>
        <dsp:cNvPr id="0" name=""/>
        <dsp:cNvSpPr/>
      </dsp:nvSpPr>
      <dsp:spPr>
        <a:xfrm>
          <a:off x="7109553" y="1809"/>
          <a:ext cx="870679" cy="8706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D0E39-DD5D-408E-A86F-203347B1B5B9}">
      <dsp:nvSpPr>
        <dsp:cNvPr id="0" name=""/>
        <dsp:cNvSpPr/>
      </dsp:nvSpPr>
      <dsp:spPr>
        <a:xfrm>
          <a:off x="7295108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61E48-7F98-415A-9DAC-4C29C15025F0}">
      <dsp:nvSpPr>
        <dsp:cNvPr id="0" name=""/>
        <dsp:cNvSpPr/>
      </dsp:nvSpPr>
      <dsp:spPr>
        <a:xfrm>
          <a:off x="6831221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Spiral Model</a:t>
          </a:r>
        </a:p>
      </dsp:txBody>
      <dsp:txXfrm>
        <a:off x="6831221" y="1143684"/>
        <a:ext cx="1427343" cy="570937"/>
      </dsp:txXfrm>
    </dsp:sp>
    <dsp:sp modelId="{CAB7AE18-8916-44C4-8B7F-59EE3F766D47}">
      <dsp:nvSpPr>
        <dsp:cNvPr id="0" name=""/>
        <dsp:cNvSpPr/>
      </dsp:nvSpPr>
      <dsp:spPr>
        <a:xfrm>
          <a:off x="8786682" y="1809"/>
          <a:ext cx="870679" cy="8706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ED77E-5A18-439C-8B34-5AF2A1019821}">
      <dsp:nvSpPr>
        <dsp:cNvPr id="0" name=""/>
        <dsp:cNvSpPr/>
      </dsp:nvSpPr>
      <dsp:spPr>
        <a:xfrm>
          <a:off x="8972237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E5575-AE8B-498F-9699-499CBE17D6A2}">
      <dsp:nvSpPr>
        <dsp:cNvPr id="0" name=""/>
        <dsp:cNvSpPr/>
      </dsp:nvSpPr>
      <dsp:spPr>
        <a:xfrm>
          <a:off x="8508350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Other Process Models</a:t>
          </a:r>
        </a:p>
      </dsp:txBody>
      <dsp:txXfrm>
        <a:off x="8508350" y="1143684"/>
        <a:ext cx="1427343" cy="570937"/>
      </dsp:txXfrm>
    </dsp:sp>
    <dsp:sp modelId="{0BD09823-D5A3-4B01-8B05-22D9028474DD}">
      <dsp:nvSpPr>
        <dsp:cNvPr id="0" name=""/>
        <dsp:cNvSpPr/>
      </dsp:nvSpPr>
      <dsp:spPr>
        <a:xfrm>
          <a:off x="4593860" y="2071457"/>
          <a:ext cx="870679" cy="8706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3FFA8-BEC4-4F61-BAE4-91A2C0FDDCE7}">
      <dsp:nvSpPr>
        <dsp:cNvPr id="0" name=""/>
        <dsp:cNvSpPr/>
      </dsp:nvSpPr>
      <dsp:spPr>
        <a:xfrm>
          <a:off x="4779414" y="2257012"/>
          <a:ext cx="499570" cy="4995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60128-72F7-4DF4-A802-82FC817E2E74}">
      <dsp:nvSpPr>
        <dsp:cNvPr id="0" name=""/>
        <dsp:cNvSpPr/>
      </dsp:nvSpPr>
      <dsp:spPr>
        <a:xfrm>
          <a:off x="4315528" y="3213332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Summary</a:t>
          </a:r>
        </a:p>
      </dsp:txBody>
      <dsp:txXfrm>
        <a:off x="4315528" y="3213332"/>
        <a:ext cx="1427343" cy="570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8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1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2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1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16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8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qa.com/software-testing/25906/" TargetMode="External"/><Relationship Id="rId2" Type="http://schemas.openxmlformats.org/officeDocument/2006/relationships/hyperlink" Target="https://toolsqa.com/software-testing/software-development-life-cyc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essionalqa.com/software-development-life-cycle" TargetMode="External"/><Relationship Id="rId2" Type="http://schemas.openxmlformats.org/officeDocument/2006/relationships/hyperlink" Target="https://www.professionalqa.com/software-prototyp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customer-satisfaction-CSA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waterfall-model" TargetMode="External"/><Relationship Id="rId2" Type="http://schemas.openxmlformats.org/officeDocument/2006/relationships/hyperlink" Target="https://searchsoftwarequality.techtarget.com/definition/spiral-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tryqa.com/what-is-incremental-model-advantages-disadvantages-and-when-to-use-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classical-waterfall-model/" TargetMode="External"/><Relationship Id="rId2" Type="http://schemas.openxmlformats.org/officeDocument/2006/relationships/hyperlink" Target="https://www.geeksforgeeks.org/software-engineering-iterative-waterfall-mod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oftware-engineering-evolutionary-model/" TargetMode="External"/><Relationship Id="rId4" Type="http://schemas.openxmlformats.org/officeDocument/2006/relationships/hyperlink" Target="https://www.geeksforgeeks.org/software-engineering-prototyping-mode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61503" y="3377185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24001" y="3377185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0" y="2601913"/>
            <a:ext cx="5668963" cy="5064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b="1" dirty="0">
                <a:solidFill>
                  <a:srgbClr val="2085C5"/>
                </a:solidFill>
                <a:latin typeface="Arial"/>
                <a:cs typeface="Arial"/>
              </a:rPr>
              <a:t>Lecture 3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422" y="3534284"/>
            <a:ext cx="580237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000" b="1" dirty="0">
                <a:latin typeface="Arial"/>
                <a:cs typeface="Arial"/>
              </a:rPr>
              <a:t>Process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Model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201" y="5662980"/>
            <a:ext cx="5105399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spcBef>
                <a:spcPts val="100"/>
              </a:spcBef>
            </a:pPr>
            <a:r>
              <a:rPr lang="en-US" sz="2000" dirty="0">
                <a:latin typeface="Arial"/>
                <a:cs typeface="Arial"/>
              </a:rPr>
              <a:t>Engr. Rahemeen Khan</a:t>
            </a:r>
          </a:p>
          <a:p>
            <a:pPr marL="12700" marR="1926589">
              <a:spcBef>
                <a:spcPts val="100"/>
              </a:spcBef>
            </a:pPr>
            <a:r>
              <a:rPr lang="en-US" sz="2000" dirty="0">
                <a:latin typeface="Arial"/>
                <a:cs typeface="Arial"/>
              </a:rPr>
              <a:t>Sr. </a:t>
            </a:r>
            <a:r>
              <a:rPr sz="2000" dirty="0">
                <a:latin typeface="Arial"/>
                <a:cs typeface="Arial"/>
              </a:rPr>
              <a:t>Lecturer</a:t>
            </a:r>
          </a:p>
          <a:p>
            <a:pPr marL="12700"/>
            <a:r>
              <a:rPr lang="en-US" sz="2000" dirty="0">
                <a:latin typeface="Arial"/>
                <a:cs typeface="Arial"/>
              </a:rPr>
              <a:t>Software Engineering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7919822" cy="13542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Advantages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15" dirty="0">
                <a:latin typeface="Arial"/>
                <a:cs typeface="Arial"/>
              </a:rPr>
              <a:t> V-MODEL</a:t>
            </a:r>
            <a:br>
              <a:rPr lang="en-US" spc="-5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62200" y="2438400"/>
            <a:ext cx="8758022" cy="369331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200" dirty="0"/>
              <a:t>Easy to Understand.</a:t>
            </a:r>
          </a:p>
          <a:p>
            <a:pPr algn="just">
              <a:buFont typeface="+mj-lt"/>
              <a:buAutoNum type="arabicPeriod"/>
            </a:pPr>
            <a:r>
              <a:rPr lang="en-US" sz="2200" dirty="0"/>
              <a:t>Testing Methods like planning, test designing happens well before coding.</a:t>
            </a:r>
          </a:p>
          <a:p>
            <a:pPr algn="just">
              <a:buFont typeface="+mj-lt"/>
              <a:buAutoNum type="arabicPeriod"/>
            </a:pPr>
            <a:r>
              <a:rPr lang="en-US" sz="2200" dirty="0"/>
              <a:t>This saves a lot of time. Hence a higher chance of success over the waterfall model.</a:t>
            </a:r>
          </a:p>
          <a:p>
            <a:pPr algn="just">
              <a:buFont typeface="+mj-lt"/>
              <a:buAutoNum type="arabicPeriod"/>
            </a:pPr>
            <a:r>
              <a:rPr lang="en-US" sz="2200" dirty="0"/>
              <a:t>Works well for small plans where requirements are easily understood.</a:t>
            </a:r>
          </a:p>
          <a:p>
            <a:pPr algn="just">
              <a:buFont typeface="+mj-lt"/>
              <a:buAutoNum type="arabicPeriod"/>
            </a:pPr>
            <a:r>
              <a:rPr lang="en-US" sz="2200" dirty="0"/>
              <a:t>Proactive defect tracking.</a:t>
            </a:r>
          </a:p>
        </p:txBody>
      </p:sp>
    </p:spTree>
    <p:extLst>
      <p:ext uri="{BB962C8B-B14F-4D97-AF65-F5344CB8AC3E}">
        <p14:creationId xmlns:p14="http://schemas.microsoft.com/office/powerpoint/2010/main" val="34193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2477476"/>
            <a:ext cx="8986622" cy="3766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Very rigid and least flexible.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a good model for complex and object-oriented projects.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Poor model for long and ongoing projects.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suitable for the projects where requirements are at a moderate to high risk of changing.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an application is in the testing stage, it is difficult to go back and change a functionality.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43378" y="1143000"/>
            <a:ext cx="7919822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en-US" kern="0" dirty="0">
                <a:latin typeface="Arial"/>
                <a:cs typeface="Arial"/>
              </a:rPr>
              <a:t>D</a:t>
            </a:r>
            <a:r>
              <a:rPr lang="en-US" kern="0" spc="-20" dirty="0">
                <a:latin typeface="Arial"/>
                <a:cs typeface="Arial"/>
              </a:rPr>
              <a:t>ra</a:t>
            </a:r>
            <a:r>
              <a:rPr lang="en-US" kern="0" dirty="0">
                <a:latin typeface="Arial"/>
                <a:cs typeface="Arial"/>
              </a:rPr>
              <a:t>w</a:t>
            </a:r>
            <a:r>
              <a:rPr lang="en-US" kern="0" spc="-30" dirty="0">
                <a:latin typeface="Arial"/>
                <a:cs typeface="Arial"/>
              </a:rPr>
              <a:t>b</a:t>
            </a:r>
            <a:r>
              <a:rPr lang="en-US" kern="0" spc="-20" dirty="0">
                <a:latin typeface="Arial"/>
                <a:cs typeface="Arial"/>
              </a:rPr>
              <a:t>ack</a:t>
            </a:r>
            <a:r>
              <a:rPr lang="en-US" kern="0" dirty="0">
                <a:latin typeface="Arial"/>
                <a:cs typeface="Arial"/>
              </a:rPr>
              <a:t>s</a:t>
            </a:r>
            <a:r>
              <a:rPr lang="en-US" kern="0" spc="-70" dirty="0"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of</a:t>
            </a:r>
            <a:r>
              <a:rPr lang="en-US" kern="0" spc="-25" dirty="0"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the</a:t>
            </a:r>
            <a:r>
              <a:rPr lang="en-US" kern="0" spc="-15" dirty="0">
                <a:latin typeface="Arial"/>
                <a:cs typeface="Arial"/>
              </a:rPr>
              <a:t> V-MODEL</a:t>
            </a:r>
            <a:br>
              <a:rPr lang="en-US" kern="0" spc="-5" dirty="0">
                <a:latin typeface="Arial"/>
                <a:cs typeface="Arial"/>
              </a:rPr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559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85362"/>
            <a:ext cx="582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Incremental</a:t>
            </a:r>
            <a:r>
              <a:rPr spc="-1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209800"/>
            <a:ext cx="10114687" cy="392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6350" indent="-157480" algn="just">
              <a:spcBef>
                <a:spcPts val="95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Incremental </a:t>
            </a:r>
            <a:r>
              <a:rPr sz="2800" b="1" i="1" spc="-5" dirty="0">
                <a:latin typeface="Arial"/>
                <a:cs typeface="Arial"/>
              </a:rPr>
              <a:t>Model </a:t>
            </a:r>
            <a:r>
              <a:rPr sz="2800" spc="-5" dirty="0">
                <a:latin typeface="Arial"/>
                <a:cs typeface="Arial"/>
              </a:rPr>
              <a:t>is a method of </a:t>
            </a:r>
            <a:r>
              <a:rPr sz="2800" b="1" i="1" spc="-5" dirty="0">
                <a:latin typeface="Arial"/>
                <a:cs typeface="Arial"/>
              </a:rPr>
              <a:t>software  development </a:t>
            </a:r>
            <a:r>
              <a:rPr sz="2800" spc="-5" dirty="0">
                <a:latin typeface="Arial"/>
                <a:cs typeface="Arial"/>
              </a:rPr>
              <a:t>where 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i="1" spc="-5" dirty="0">
                <a:latin typeface="Arial"/>
                <a:cs typeface="Arial"/>
              </a:rPr>
              <a:t>designed,  implemented </a:t>
            </a:r>
            <a:r>
              <a:rPr sz="2800" i="1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tested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 dirty="0">
              <a:latin typeface="Arial"/>
              <a:cs typeface="Arial"/>
            </a:endParaRPr>
          </a:p>
          <a:p>
            <a:pPr marL="169545" marR="5080" indent="-157480" algn="just"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decomposed </a:t>
            </a:r>
            <a:r>
              <a:rPr sz="2800" spc="-5" dirty="0">
                <a:latin typeface="Arial"/>
                <a:cs typeface="Arial"/>
              </a:rPr>
              <a:t>into a </a:t>
            </a:r>
            <a:r>
              <a:rPr sz="2800" dirty="0">
                <a:latin typeface="Arial"/>
                <a:cs typeface="Arial"/>
              </a:rPr>
              <a:t>number of  components, each of </a:t>
            </a:r>
            <a:r>
              <a:rPr sz="2800" spc="-5" dirty="0">
                <a:latin typeface="Arial"/>
                <a:cs typeface="Arial"/>
              </a:rPr>
              <a:t>which is designed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built  </a:t>
            </a:r>
            <a:r>
              <a:rPr sz="2800" spc="-20" dirty="0">
                <a:latin typeface="Arial"/>
                <a:cs typeface="Arial"/>
              </a:rPr>
              <a:t>separately.</a:t>
            </a:r>
            <a:endParaRPr sz="2800" dirty="0">
              <a:latin typeface="Arial"/>
              <a:cs typeface="Arial"/>
            </a:endParaRPr>
          </a:p>
          <a:p>
            <a:pPr marL="169545" marR="5080" indent="-157480" algn="just">
              <a:spcBef>
                <a:spcPts val="11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Multiple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development </a:t>
            </a:r>
            <a:r>
              <a:rPr sz="2800" b="1" i="1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cycles</a:t>
            </a:r>
            <a:r>
              <a:rPr sz="2800" b="1" i="1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 place </a:t>
            </a:r>
            <a:r>
              <a:rPr sz="2800" dirty="0">
                <a:latin typeface="Arial"/>
                <a:cs typeface="Arial"/>
              </a:rPr>
              <a:t>here,  </a:t>
            </a:r>
            <a:r>
              <a:rPr sz="2800" spc="-5" dirty="0">
                <a:latin typeface="Arial"/>
                <a:cs typeface="Arial"/>
              </a:rPr>
              <a:t>making the life </a:t>
            </a:r>
            <a:r>
              <a:rPr sz="2800" dirty="0">
                <a:latin typeface="Arial"/>
                <a:cs typeface="Arial"/>
              </a:rPr>
              <a:t>cycle </a:t>
            </a:r>
            <a:r>
              <a:rPr sz="2800" spc="-5" dirty="0">
                <a:latin typeface="Arial"/>
                <a:cs typeface="Arial"/>
              </a:rPr>
              <a:t>a “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multi-waterfall</a:t>
            </a:r>
            <a:r>
              <a:rPr sz="2800" spc="-5" dirty="0">
                <a:latin typeface="Arial"/>
                <a:cs typeface="Arial"/>
              </a:rPr>
              <a:t>”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cycle.</a:t>
            </a:r>
          </a:p>
          <a:p>
            <a:pPr marL="169545" marR="6985" indent="-157480" algn="just"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Cycles </a:t>
            </a:r>
            <a:r>
              <a:rPr sz="2800" dirty="0">
                <a:latin typeface="Arial"/>
                <a:cs typeface="Arial"/>
              </a:rPr>
              <a:t>are divided </a:t>
            </a:r>
            <a:r>
              <a:rPr sz="2800" spc="-5" dirty="0">
                <a:latin typeface="Arial"/>
                <a:cs typeface="Arial"/>
              </a:rPr>
              <a:t>up into </a:t>
            </a:r>
            <a:r>
              <a:rPr sz="2800" spc="-20" dirty="0">
                <a:latin typeface="Arial"/>
                <a:cs typeface="Arial"/>
              </a:rPr>
              <a:t>smaller, </a:t>
            </a:r>
            <a:r>
              <a:rPr sz="2800" spc="-5" dirty="0">
                <a:latin typeface="Arial"/>
                <a:cs typeface="Arial"/>
              </a:rPr>
              <a:t>more easily  managed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modules.</a:t>
            </a:r>
          </a:p>
        </p:txBody>
      </p:sp>
      <p:sp>
        <p:nvSpPr>
          <p:cNvPr id="4" name="object 4"/>
          <p:cNvSpPr/>
          <p:nvPr/>
        </p:nvSpPr>
        <p:spPr>
          <a:xfrm>
            <a:off x="1752600" y="1700239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3986" y="106808"/>
            <a:ext cx="58843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10" dirty="0"/>
              <a:t>Incremental</a:t>
            </a:r>
            <a:r>
              <a:rPr spc="-204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2173986" y="99441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2913" y="1679448"/>
            <a:ext cx="8058911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970" y="1224579"/>
            <a:ext cx="9325921" cy="646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Incremental </a:t>
            </a:r>
            <a:r>
              <a:rPr spc="-10" dirty="0"/>
              <a:t>development</a:t>
            </a:r>
            <a:r>
              <a:rPr spc="-13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847" y="64188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438400"/>
            <a:ext cx="9994483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spcBef>
                <a:spcPts val="100"/>
              </a:spcBef>
              <a:buChar char="•"/>
              <a:tabLst>
                <a:tab pos="354965" algn="l"/>
                <a:tab pos="355600" algn="l"/>
                <a:tab pos="4007485" algn="l"/>
                <a:tab pos="4967605" algn="l"/>
                <a:tab pos="6365240" algn="l"/>
              </a:tabLst>
            </a:pPr>
            <a:r>
              <a:rPr sz="2400" spc="-5" dirty="0">
                <a:latin typeface="Arial"/>
                <a:cs typeface="Arial"/>
              </a:rPr>
              <a:t>Incremental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allows	</a:t>
            </a:r>
            <a:r>
              <a:rPr sz="2400" dirty="0">
                <a:latin typeface="Arial"/>
                <a:cs typeface="Arial"/>
              </a:rPr>
              <a:t>partial	</a:t>
            </a:r>
            <a:r>
              <a:rPr sz="2400" spc="-5" dirty="0">
                <a:latin typeface="Arial"/>
                <a:cs typeface="Arial"/>
              </a:rPr>
              <a:t>utilization	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product and avoids a long development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</a:p>
          <a:p>
            <a:pPr marL="355600" indent="-342900">
              <a:spcBef>
                <a:spcPts val="95"/>
              </a:spcBef>
              <a:buChar char="•"/>
              <a:tabLst>
                <a:tab pos="354965" algn="l"/>
                <a:tab pos="355600" algn="l"/>
                <a:tab pos="1995170" algn="l"/>
                <a:tab pos="3263265" algn="l"/>
                <a:tab pos="4632325" algn="l"/>
                <a:tab pos="5779770" algn="l"/>
                <a:tab pos="6506845" algn="l"/>
              </a:tabLst>
            </a:pPr>
            <a:r>
              <a:rPr sz="2400" dirty="0">
                <a:latin typeface="Arial"/>
                <a:cs typeface="Arial"/>
              </a:rPr>
              <a:t>Generates	working	software	</a:t>
            </a:r>
            <a:r>
              <a:rPr sz="2400" spc="-5" dirty="0">
                <a:latin typeface="Arial"/>
                <a:cs typeface="Arial"/>
              </a:rPr>
              <a:t>quickly	</a:t>
            </a:r>
            <a:r>
              <a:rPr sz="2400" dirty="0">
                <a:latin typeface="Arial"/>
                <a:cs typeface="Arial"/>
              </a:rPr>
              <a:t>and	</a:t>
            </a:r>
            <a:r>
              <a:rPr sz="2400" spc="-5" dirty="0">
                <a:latin typeface="Arial"/>
                <a:cs typeface="Arial"/>
              </a:rPr>
              <a:t>early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software 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spcBef>
                <a:spcPts val="110"/>
              </a:spcBef>
              <a:buChar char="•"/>
              <a:tabLst>
                <a:tab pos="354965" algn="l"/>
                <a:tab pos="355600" algn="l"/>
                <a:tab pos="1112520" algn="l"/>
                <a:tab pos="2126615" algn="l"/>
                <a:tab pos="2528570" algn="l"/>
                <a:tab pos="3404870" algn="l"/>
                <a:tab pos="4537710" algn="l"/>
                <a:tab pos="5229225" algn="l"/>
                <a:tab pos="5953760" algn="l"/>
                <a:tab pos="691388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mod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mor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flexib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	costly	to  </a:t>
            </a:r>
            <a:r>
              <a:rPr sz="2400" spc="-5" dirty="0">
                <a:latin typeface="Arial"/>
                <a:cs typeface="Arial"/>
              </a:rPr>
              <a:t>change scope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debug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made during each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iteration.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this model, the customer </a:t>
            </a:r>
            <a:r>
              <a:rPr sz="2400" spc="-5" dirty="0">
                <a:latin typeface="Arial"/>
                <a:cs typeface="Arial"/>
              </a:rPr>
              <a:t>can respond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  built.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197908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62357"/>
            <a:ext cx="7888427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5155" marR="5080" indent="-1863089">
              <a:spcBef>
                <a:spcPts val="100"/>
              </a:spcBef>
            </a:pPr>
            <a:r>
              <a:rPr spc="-15" dirty="0"/>
              <a:t>Incremental</a:t>
            </a:r>
            <a:r>
              <a:rPr spc="-90" dirty="0"/>
              <a:t> </a:t>
            </a:r>
            <a:r>
              <a:rPr spc="-10" dirty="0"/>
              <a:t>development</a:t>
            </a:r>
            <a:r>
              <a:rPr lang="en-US" spc="-10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2057400"/>
            <a:ext cx="9885477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8130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additional </a:t>
            </a:r>
            <a:r>
              <a:rPr sz="2800" dirty="0">
                <a:latin typeface="Arial"/>
                <a:cs typeface="Arial"/>
              </a:rPr>
              <a:t>functional is </a:t>
            </a:r>
            <a:r>
              <a:rPr sz="2800" spc="-5" dirty="0">
                <a:latin typeface="Arial"/>
                <a:cs typeface="Arial"/>
              </a:rPr>
              <a:t>added to the </a:t>
            </a:r>
            <a:r>
              <a:rPr sz="2800" dirty="0">
                <a:latin typeface="Arial"/>
                <a:cs typeface="Arial"/>
              </a:rPr>
              <a:t>product  </a:t>
            </a:r>
            <a:r>
              <a:rPr sz="2800" spc="-5" dirty="0">
                <a:latin typeface="Arial"/>
                <a:cs typeface="Arial"/>
              </a:rPr>
              <a:t>at every stage, problems may </a:t>
            </a:r>
            <a:r>
              <a:rPr sz="2800" dirty="0">
                <a:latin typeface="Arial"/>
                <a:cs typeface="Arial"/>
              </a:rPr>
              <a:t>arise related to 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architecture </a:t>
            </a:r>
            <a:r>
              <a:rPr sz="2800" spc="-5" dirty="0">
                <a:latin typeface="Arial"/>
                <a:cs typeface="Arial"/>
              </a:rPr>
              <a:t>which was not </a:t>
            </a:r>
            <a:r>
              <a:rPr sz="2800" dirty="0">
                <a:latin typeface="Arial"/>
                <a:cs typeface="Arial"/>
              </a:rPr>
              <a:t>evident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earlier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stages.</a:t>
            </a:r>
          </a:p>
          <a:p>
            <a:pPr marL="355600" indent="-342900"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needs good planning and design at every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step.</a:t>
            </a:r>
          </a:p>
          <a:p>
            <a:pPr marL="355600" marR="144780" indent="-342900"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Needs a clear and complete definition of the  whole system </a:t>
            </a:r>
            <a:r>
              <a:rPr sz="2800" dirty="0">
                <a:latin typeface="Arial"/>
                <a:cs typeface="Arial"/>
              </a:rPr>
              <a:t>before </a:t>
            </a:r>
            <a:r>
              <a:rPr sz="2800" spc="-5" dirty="0">
                <a:latin typeface="Arial"/>
                <a:cs typeface="Arial"/>
              </a:rPr>
              <a:t>it can be broken down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built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Total </a:t>
            </a:r>
            <a:r>
              <a:rPr sz="2800" spc="-5" dirty="0">
                <a:latin typeface="Arial"/>
                <a:cs typeface="Arial"/>
              </a:rPr>
              <a:t>cost is higher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waterfall.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1700022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862755"/>
            <a:ext cx="731311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Problems </a:t>
            </a:r>
            <a:r>
              <a:rPr b="1" dirty="0"/>
              <a:t>with</a:t>
            </a:r>
            <a:r>
              <a:rPr b="1" spc="-105" dirty="0"/>
              <a:t> </a:t>
            </a:r>
            <a:r>
              <a:rPr b="1"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10399064" cy="3665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first </a:t>
            </a:r>
            <a:r>
              <a:rPr sz="3200" spc="-35" dirty="0">
                <a:latin typeface="Carlito"/>
                <a:cs typeface="Carlito"/>
              </a:rPr>
              <a:t>step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0" dirty="0">
                <a:solidFill>
                  <a:srgbClr val="00AEEE"/>
                </a:solidFill>
                <a:latin typeface="Carlito"/>
                <a:cs typeface="Carlito"/>
              </a:rPr>
              <a:t>requirements 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gathering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analysis</a:t>
            </a:r>
            <a:endParaRPr sz="3200" dirty="0">
              <a:latin typeface="Carlito"/>
              <a:cs typeface="Carlito"/>
            </a:endParaRPr>
          </a:p>
          <a:p>
            <a:pPr marL="355600" marR="6985" indent="-342900" algn="just"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practice, </a:t>
            </a:r>
            <a:r>
              <a:rPr sz="3200" dirty="0">
                <a:latin typeface="Carlito"/>
                <a:cs typeface="Carlito"/>
              </a:rPr>
              <a:t>this is the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difficult </a:t>
            </a:r>
            <a:r>
              <a:rPr sz="3200" spc="-5" dirty="0">
                <a:latin typeface="Carlito"/>
                <a:cs typeface="Carlito"/>
              </a:rPr>
              <a:t>part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20" dirty="0">
                <a:latin typeface="Carlito"/>
                <a:cs typeface="Carlito"/>
              </a:rPr>
              <a:t>experience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20" dirty="0">
                <a:latin typeface="Carlito"/>
                <a:cs typeface="Carlito"/>
              </a:rPr>
              <a:t>indicates </a:t>
            </a:r>
            <a:r>
              <a:rPr sz="3200" spc="-5" dirty="0">
                <a:latin typeface="Carlito"/>
                <a:cs typeface="Carlito"/>
              </a:rPr>
              <a:t>that 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failures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due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inadequate 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requirements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understanding</a:t>
            </a:r>
            <a:endParaRPr sz="3200" dirty="0">
              <a:latin typeface="Carlito"/>
              <a:cs typeface="Carlito"/>
            </a:endParaRPr>
          </a:p>
          <a:p>
            <a:pPr marL="355600" marR="9525" indent="-342900" algn="just"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Users </a:t>
            </a:r>
            <a:r>
              <a:rPr sz="3200" spc="-20" dirty="0">
                <a:latin typeface="Carlito"/>
                <a:cs typeface="Carlito"/>
              </a:rPr>
              <a:t>often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change </a:t>
            </a:r>
            <a:r>
              <a:rPr sz="3200" spc="-25" dirty="0">
                <a:latin typeface="Carlito"/>
                <a:cs typeface="Carlito"/>
              </a:rPr>
              <a:t>requirements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5" dirty="0">
                <a:latin typeface="Carlito"/>
                <a:cs typeface="Carlito"/>
              </a:rPr>
              <a:t>they </a:t>
            </a:r>
            <a:r>
              <a:rPr sz="3200" spc="-10" dirty="0">
                <a:latin typeface="Carlito"/>
                <a:cs typeface="Carlito"/>
              </a:rPr>
              <a:t>see  </a:t>
            </a:r>
            <a:r>
              <a:rPr sz="3200" spc="-5" dirty="0">
                <a:latin typeface="Carlito"/>
                <a:cs typeface="Carlito"/>
              </a:rPr>
              <a:t>what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CAN</a:t>
            </a: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done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39928"/>
            <a:ext cx="627824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/>
              <a:t>The </a:t>
            </a:r>
            <a:r>
              <a:rPr b="1" spc="-15" dirty="0"/>
              <a:t>Prototyping</a:t>
            </a:r>
            <a:r>
              <a:rPr b="1" spc="-130" dirty="0"/>
              <a:t> </a:t>
            </a:r>
            <a:r>
              <a:rPr b="1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584" y="1170390"/>
            <a:ext cx="10604831" cy="5234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</a:rPr>
              <a:t>A </a:t>
            </a:r>
            <a:r>
              <a:rPr lang="en-US" sz="2800" spc="-5" dirty="0">
                <a:latin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prototype</a:t>
            </a:r>
            <a:r>
              <a:rPr lang="en-US" sz="2800" spc="-5" dirty="0">
                <a:latin typeface="Carlito"/>
              </a:rPr>
              <a:t> is a preliminary or first built working model of the desired product. </a:t>
            </a:r>
          </a:p>
          <a:p>
            <a:pPr marL="35560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</a:rPr>
              <a:t>It represents and resembles the original, desired product, in terms of basic or limited features or functionalities, but lacks the completeness. </a:t>
            </a:r>
          </a:p>
          <a:p>
            <a:pPr marL="35560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</a:rPr>
              <a:t>This operational dummy, gives an overview of the final product, which is to be developed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</a:t>
            </a:r>
          </a:p>
          <a:p>
            <a:pPr marL="35560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</a:rPr>
              <a:t>It is one of the forms of the </a:t>
            </a:r>
            <a:r>
              <a:rPr lang="en-US" sz="2800" spc="-5" dirty="0">
                <a:latin typeface="Carl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 Cycle (SDLC)</a:t>
            </a:r>
            <a:r>
              <a:rPr lang="en-US" sz="2800" spc="-5" dirty="0">
                <a:latin typeface="Carlito"/>
              </a:rPr>
              <a:t> models, which is based on the quick initial development of the prototypes based on the currently available or limited requirements.</a:t>
            </a:r>
          </a:p>
          <a:p>
            <a:pPr marL="35560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</a:rPr>
              <a:t>This enables the developers, to understand the further requirements that need to be implemented in the software product, through receiving feedbacks, in respect of delivered prototype, from the client.</a:t>
            </a:r>
            <a:endParaRPr sz="2800" spc="-5" dirty="0">
              <a:latin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39928"/>
            <a:ext cx="630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/>
              <a:t>The </a:t>
            </a:r>
            <a:r>
              <a:rPr lang="en-US" spc="-15"/>
              <a:t>Prototype</a:t>
            </a:r>
            <a:r>
              <a:rPr lang="en-US" spc="-160"/>
              <a:t> </a:t>
            </a:r>
            <a:r>
              <a:rPr lang="en-US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F5109-7353-1185-D850-507E2F4D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22" y="1136523"/>
            <a:ext cx="7696200" cy="55972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39928"/>
            <a:ext cx="6149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600200"/>
            <a:ext cx="10284765" cy="508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(1) </a:t>
            </a:r>
            <a:r>
              <a:rPr sz="2800" b="1" spc="-25" dirty="0">
                <a:latin typeface="Carlito"/>
                <a:cs typeface="Carlito"/>
              </a:rPr>
              <a:t>Requirements </a:t>
            </a:r>
            <a:r>
              <a:rPr sz="2800" b="1" spc="-5" dirty="0">
                <a:latin typeface="Carlito"/>
                <a:cs typeface="Carlito"/>
              </a:rPr>
              <a:t>Gathering and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Analysis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ts val="2890"/>
              </a:lnSpc>
              <a:spcBef>
                <a:spcPts val="760"/>
              </a:spcBef>
              <a:tabLst>
                <a:tab pos="354965" algn="l"/>
                <a:tab pos="355600" algn="l"/>
                <a:tab pos="1373505" algn="l"/>
                <a:tab pos="2028825" algn="l"/>
                <a:tab pos="3521075" algn="l"/>
                <a:tab pos="4729480" algn="l"/>
                <a:tab pos="5389245" algn="l"/>
                <a:tab pos="6095365" algn="l"/>
                <a:tab pos="7501890" algn="l"/>
              </a:tabLst>
            </a:pPr>
            <a:r>
              <a:rPr sz="2800" dirty="0">
                <a:latin typeface="Carlito"/>
                <a:cs typeface="Carlito"/>
              </a:rPr>
              <a:t>Much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70" dirty="0">
                <a:latin typeface="Carlito"/>
                <a:cs typeface="Carlito"/>
              </a:rPr>
              <a:t>w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5" dirty="0">
                <a:latin typeface="Carlito"/>
                <a:cs typeface="Carlito"/>
              </a:rPr>
              <a:t>r</a:t>
            </a:r>
            <a:r>
              <a:rPr sz="2800" spc="-125" dirty="0">
                <a:latin typeface="Carlito"/>
                <a:cs typeface="Carlito"/>
              </a:rPr>
              <a:t>f</a:t>
            </a:r>
            <a:r>
              <a:rPr sz="2800" dirty="0">
                <a:latin typeface="Carlito"/>
                <a:cs typeface="Carlito"/>
              </a:rPr>
              <a:t>all	mod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5" dirty="0">
                <a:latin typeface="Carlito"/>
                <a:cs typeface="Carlito"/>
              </a:rPr>
              <a:t>bu</a:t>
            </a:r>
            <a:r>
              <a:rPr sz="2800" dirty="0">
                <a:latin typeface="Carlito"/>
                <a:cs typeface="Carlito"/>
              </a:rPr>
              <a:t>t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s	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4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s	s</a:t>
            </a:r>
            <a:r>
              <a:rPr sz="2800" spc="-5" dirty="0">
                <a:latin typeface="Carlito"/>
                <a:cs typeface="Carlito"/>
              </a:rPr>
              <a:t>ince  </a:t>
            </a:r>
            <a:r>
              <a:rPr sz="2800" spc="-25" dirty="0">
                <a:latin typeface="Carlito"/>
                <a:cs typeface="Carlito"/>
              </a:rPr>
              <a:t>prototype </a:t>
            </a:r>
            <a:r>
              <a:rPr sz="2800" dirty="0">
                <a:latin typeface="Carlito"/>
                <a:cs typeface="Carlito"/>
              </a:rPr>
              <a:t>will </a:t>
            </a:r>
            <a:r>
              <a:rPr sz="2800" spc="-5" dirty="0">
                <a:latin typeface="Carlito"/>
                <a:cs typeface="Carlito"/>
              </a:rPr>
              <a:t>help </a:t>
            </a:r>
            <a:r>
              <a:rPr sz="2800" spc="-25" dirty="0">
                <a:latin typeface="Carlito"/>
                <a:cs typeface="Carlito"/>
              </a:rPr>
              <a:t>expose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shortages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requirements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(2) </a:t>
            </a:r>
            <a:r>
              <a:rPr sz="2800" b="1" spc="-5" dirty="0">
                <a:latin typeface="Carlito"/>
                <a:cs typeface="Carlito"/>
              </a:rPr>
              <a:t>Quick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Design</a:t>
            </a:r>
            <a:endParaRPr sz="2800" dirty="0">
              <a:latin typeface="Carlito"/>
              <a:cs typeface="Carlito"/>
            </a:endParaRPr>
          </a:p>
          <a:p>
            <a:pPr marL="12700" marR="15875">
              <a:lnSpc>
                <a:spcPts val="2890"/>
              </a:lnSpc>
              <a:spcBef>
                <a:spcPts val="765"/>
              </a:spcBef>
              <a:tabLst>
                <a:tab pos="354965" algn="l"/>
                <a:tab pos="355600" algn="l"/>
                <a:tab pos="1390015" algn="l"/>
                <a:tab pos="1748155" algn="l"/>
                <a:tab pos="2941955" algn="l"/>
                <a:tab pos="5071110" algn="l"/>
                <a:tab pos="6106160" algn="l"/>
                <a:tab pos="7381875" algn="l"/>
              </a:tabLst>
            </a:pPr>
            <a:r>
              <a:rPr sz="2800" dirty="0">
                <a:latin typeface="Carlito"/>
                <a:cs typeface="Carlito"/>
              </a:rPr>
              <a:t>Ma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a	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im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e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1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l	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sign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6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f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ne  </a:t>
            </a:r>
            <a:r>
              <a:rPr sz="2800" spc="-20" dirty="0">
                <a:latin typeface="Carlito"/>
                <a:cs typeface="Carlito"/>
              </a:rPr>
              <a:t>during </a:t>
            </a:r>
            <a:r>
              <a:rPr sz="2800" spc="-25" dirty="0">
                <a:latin typeface="Carlito"/>
                <a:cs typeface="Carlito"/>
              </a:rPr>
              <a:t>prototype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iteration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prototype</a:t>
            </a:r>
            <a:r>
              <a:rPr sz="2400" spc="-6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(3) </a:t>
            </a:r>
            <a:r>
              <a:rPr sz="2800" b="1" spc="-5" dirty="0">
                <a:latin typeface="Carlito"/>
                <a:cs typeface="Carlito"/>
              </a:rPr>
              <a:t>Build</a:t>
            </a:r>
            <a:r>
              <a:rPr sz="2800" b="1" spc="-20" dirty="0">
                <a:latin typeface="Carlito"/>
                <a:cs typeface="Carlito"/>
              </a:rPr>
              <a:t> Prototype</a:t>
            </a:r>
            <a:endParaRPr sz="2800" dirty="0">
              <a:latin typeface="Carlito"/>
              <a:cs typeface="Carlito"/>
            </a:endParaRPr>
          </a:p>
          <a:p>
            <a:pPr marL="12700" marR="23495">
              <a:lnSpc>
                <a:spcPts val="2880"/>
              </a:lnSpc>
              <a:spcBef>
                <a:spcPts val="745"/>
              </a:spcBef>
              <a:tabLst>
                <a:tab pos="354965" algn="l"/>
                <a:tab pos="355600" algn="l"/>
                <a:tab pos="2096135" algn="l"/>
                <a:tab pos="3414395" algn="l"/>
                <a:tab pos="5354320" algn="l"/>
                <a:tab pos="6341110" algn="l"/>
              </a:tabLst>
            </a:pPr>
            <a:r>
              <a:rPr sz="2800" spc="-5" dirty="0">
                <a:latin typeface="Carlito"/>
                <a:cs typeface="Carlito"/>
              </a:rPr>
              <a:t>Qu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ckly	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10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ck	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60" dirty="0">
                <a:latin typeface="Carlito"/>
                <a:cs typeface="Carlito"/>
              </a:rPr>
              <a:t>g</a:t>
            </a:r>
            <a:r>
              <a:rPr sz="2800" spc="-4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r	an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8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  </a:t>
            </a:r>
            <a:r>
              <a:rPr sz="2800" spc="-20" dirty="0">
                <a:latin typeface="Carlito"/>
                <a:cs typeface="Carlito"/>
              </a:rPr>
              <a:t>implementation </a:t>
            </a:r>
            <a:r>
              <a:rPr sz="2800" spc="-5" dirty="0">
                <a:latin typeface="Carlito"/>
                <a:cs typeface="Carlito"/>
              </a:rPr>
              <a:t>showing </a:t>
            </a:r>
            <a:r>
              <a:rPr sz="2800" spc="-20" dirty="0">
                <a:latin typeface="Carlito"/>
                <a:cs typeface="Carlito"/>
              </a:rPr>
              <a:t>relevant </a:t>
            </a:r>
            <a:r>
              <a:rPr sz="2800" spc="-25" dirty="0">
                <a:latin typeface="Carlito"/>
                <a:cs typeface="Carlito"/>
              </a:rPr>
              <a:t>external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features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100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essentially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E50"/>
                </a:solidFill>
                <a:latin typeface="Carlito"/>
                <a:cs typeface="Carlito"/>
              </a:rPr>
              <a:t>none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295400" y="64912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913286BA-55A8-7ADA-92C4-CA5D4C56B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992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39928"/>
            <a:ext cx="58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1752600"/>
            <a:ext cx="10284765" cy="43011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(4) </a:t>
            </a:r>
            <a:r>
              <a:rPr sz="3000" b="1" spc="-20" dirty="0">
                <a:latin typeface="Carlito"/>
                <a:cs typeface="Carlito"/>
              </a:rPr>
              <a:t>Customer</a:t>
            </a:r>
            <a:r>
              <a:rPr sz="3000" b="1" spc="-65" dirty="0">
                <a:latin typeface="Carlito"/>
                <a:cs typeface="Carlito"/>
              </a:rPr>
              <a:t> </a:t>
            </a:r>
            <a:r>
              <a:rPr sz="3000" b="1" spc="-40" dirty="0">
                <a:latin typeface="Carlito"/>
                <a:cs typeface="Carlito"/>
              </a:rPr>
              <a:t>Evaluation</a:t>
            </a:r>
            <a:endParaRPr sz="3000" dirty="0">
              <a:latin typeface="Carlito"/>
              <a:cs typeface="Carlito"/>
            </a:endParaRPr>
          </a:p>
          <a:p>
            <a:pPr marL="12700"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40" dirty="0">
                <a:latin typeface="Carlito"/>
                <a:cs typeface="Carlito"/>
              </a:rPr>
              <a:t>validate </a:t>
            </a:r>
            <a:r>
              <a:rPr sz="3000" spc="-25" dirty="0">
                <a:latin typeface="Carlito"/>
                <a:cs typeface="Carlito"/>
              </a:rPr>
              <a:t>prototype, </a:t>
            </a:r>
            <a:r>
              <a:rPr sz="3000" spc="-20" dirty="0">
                <a:latin typeface="Carlito"/>
                <a:cs typeface="Carlito"/>
              </a:rPr>
              <a:t>report</a:t>
            </a:r>
            <a:r>
              <a:rPr sz="3000" spc="-5" dirty="0">
                <a:latin typeface="Carlito"/>
                <a:cs typeface="Carlito"/>
              </a:rPr>
              <a:t> shortages</a:t>
            </a:r>
            <a:endParaRPr sz="3000" dirty="0">
              <a:latin typeface="Carlito"/>
              <a:cs typeface="Carlito"/>
            </a:endParaRPr>
          </a:p>
          <a:p>
            <a:pPr marL="469265" marR="5080" lvl="1">
              <a:spcBef>
                <a:spcPts val="740"/>
              </a:spcBef>
              <a:tabLst>
                <a:tab pos="756920" algn="l"/>
                <a:tab pos="1858010" algn="l"/>
                <a:tab pos="2946400" algn="l"/>
                <a:tab pos="3246755" algn="l"/>
                <a:tab pos="4895850" algn="l"/>
                <a:tab pos="5942965" algn="l"/>
                <a:tab pos="657987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	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spc="-6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r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l	–	acc</a:t>
            </a:r>
            <a:r>
              <a:rPr sz="2600" spc="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40" dirty="0">
                <a:solidFill>
                  <a:srgbClr val="00AE50"/>
                </a:solidFill>
                <a:latin typeface="Carlito"/>
                <a:cs typeface="Carlito"/>
              </a:rPr>
              <a:t>p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e	</a:t>
            </a:r>
            <a:r>
              <a:rPr sz="2600" spc="-45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1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s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ting	and	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75" dirty="0">
                <a:solidFill>
                  <a:srgbClr val="00AE50"/>
                </a:solidFill>
                <a:latin typeface="Carlito"/>
                <a:cs typeface="Carlito"/>
              </a:rPr>
              <a:t>v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alu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</a:t>
            </a:r>
            <a:r>
              <a:rPr sz="2600" spc="-2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n 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(5) </a:t>
            </a:r>
            <a:r>
              <a:rPr sz="3000" b="1" spc="-5" dirty="0">
                <a:latin typeface="Carlito"/>
                <a:cs typeface="Carlito"/>
              </a:rPr>
              <a:t>Design</a:t>
            </a:r>
            <a:r>
              <a:rPr sz="3000" b="1" spc="-55" dirty="0">
                <a:latin typeface="Carlito"/>
                <a:cs typeface="Carlito"/>
              </a:rPr>
              <a:t> </a:t>
            </a:r>
            <a:r>
              <a:rPr sz="3000" b="1" spc="-25" dirty="0">
                <a:latin typeface="Carlito"/>
                <a:cs typeface="Carlito"/>
              </a:rPr>
              <a:t>Refinement</a:t>
            </a:r>
            <a:endParaRPr sz="3000" dirty="0">
              <a:latin typeface="Carlito"/>
              <a:cs typeface="Carlito"/>
            </a:endParaRPr>
          </a:p>
          <a:p>
            <a:pPr marL="12700" marR="280035"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40" dirty="0">
                <a:latin typeface="Carlito"/>
                <a:cs typeface="Carlito"/>
              </a:rPr>
              <a:t>Refine </a:t>
            </a:r>
            <a:r>
              <a:rPr sz="3000" spc="-15" dirty="0">
                <a:latin typeface="Carlito"/>
                <a:cs typeface="Carlito"/>
              </a:rPr>
              <a:t>design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response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user </a:t>
            </a:r>
            <a:r>
              <a:rPr sz="3000" spc="-35" dirty="0">
                <a:latin typeface="Carlito"/>
                <a:cs typeface="Carlito"/>
              </a:rPr>
              <a:t>feedback</a:t>
            </a:r>
            <a:r>
              <a:rPr sz="3000" spc="-18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from  </a:t>
            </a:r>
            <a:r>
              <a:rPr sz="3000" spc="-20" dirty="0">
                <a:latin typeface="Carlito"/>
                <a:cs typeface="Carlito"/>
              </a:rPr>
              <a:t>prototype</a:t>
            </a:r>
            <a:endParaRPr sz="3000" dirty="0">
              <a:latin typeface="Carlito"/>
              <a:cs typeface="Carlito"/>
            </a:endParaRPr>
          </a:p>
          <a:p>
            <a:pPr marL="469265" lvl="1">
              <a:spcBef>
                <a:spcPts val="740"/>
              </a:spcBef>
              <a:tabLst>
                <a:tab pos="75692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design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600" spc="-14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(6) Full </a:t>
            </a:r>
            <a:r>
              <a:rPr sz="3000" b="1" spc="-5" dirty="0">
                <a:latin typeface="Carlito"/>
                <a:cs typeface="Carlito"/>
              </a:rPr>
              <a:t>Scale</a:t>
            </a:r>
            <a:r>
              <a:rPr sz="3000" b="1" spc="-75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Development</a:t>
            </a:r>
            <a:endParaRPr sz="3000" dirty="0">
              <a:latin typeface="Carlito"/>
              <a:cs typeface="Carlito"/>
            </a:endParaRPr>
          </a:p>
          <a:p>
            <a:pPr marL="12700"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Remaining </a:t>
            </a:r>
            <a:r>
              <a:rPr sz="3000" spc="-30" dirty="0">
                <a:latin typeface="Carlito"/>
                <a:cs typeface="Carlito"/>
              </a:rPr>
              <a:t>stages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traditional </a:t>
            </a:r>
            <a:r>
              <a:rPr sz="3000" spc="-45" dirty="0">
                <a:latin typeface="Carlito"/>
                <a:cs typeface="Carlito"/>
              </a:rPr>
              <a:t>waterfall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711" y="1143000"/>
            <a:ext cx="721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Advantages </a:t>
            </a:r>
            <a:r>
              <a:rPr sz="3200" b="1" dirty="0">
                <a:latin typeface="Arial"/>
                <a:cs typeface="Arial"/>
              </a:rPr>
              <a:t>of the prototyping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model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2127467"/>
            <a:ext cx="9748622" cy="38251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31165" marR="1293495" indent="-419100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Customers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in the product early </a:t>
            </a:r>
            <a:r>
              <a:rPr sz="2400" dirty="0">
                <a:latin typeface="Arial"/>
                <a:cs typeface="Arial"/>
              </a:rPr>
              <a:t>on,  </a:t>
            </a:r>
            <a:r>
              <a:rPr sz="2400" spc="-5" dirty="0">
                <a:latin typeface="Arial"/>
                <a:cs typeface="Arial"/>
              </a:rPr>
              <a:t>increasing </a:t>
            </a:r>
            <a:r>
              <a:rPr sz="2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customer</a:t>
            </a:r>
            <a:r>
              <a:rPr sz="2400" u="heavy" spc="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satisfaction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4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Missing functionality and errors are detected</a:t>
            </a:r>
            <a:r>
              <a:rPr sz="2400" spc="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easily.</a:t>
            </a:r>
            <a:endParaRPr sz="2400" dirty="0">
              <a:latin typeface="Arial"/>
              <a:cs typeface="Arial"/>
            </a:endParaRPr>
          </a:p>
          <a:p>
            <a:pPr marL="431165" marR="41910" indent="-419100">
              <a:lnSpc>
                <a:spcPct val="96000"/>
              </a:lnSpc>
              <a:spcBef>
                <a:spcPts val="8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Prototypes </a:t>
            </a:r>
            <a:r>
              <a:rPr sz="2400" spc="-5" dirty="0">
                <a:latin typeface="Arial"/>
                <a:cs typeface="Arial"/>
              </a:rPr>
              <a:t>can be reused in </a:t>
            </a:r>
            <a:r>
              <a:rPr sz="2400" dirty="0">
                <a:latin typeface="Arial"/>
                <a:cs typeface="Arial"/>
              </a:rPr>
              <a:t>future, </a:t>
            </a:r>
            <a:r>
              <a:rPr sz="2400" spc="-5" dirty="0">
                <a:latin typeface="Arial"/>
                <a:cs typeface="Arial"/>
              </a:rPr>
              <a:t>more complicated  </a:t>
            </a:r>
            <a:r>
              <a:rPr sz="2400" dirty="0">
                <a:latin typeface="Arial"/>
                <a:cs typeface="Arial"/>
              </a:rPr>
              <a:t>projects.</a:t>
            </a:r>
          </a:p>
          <a:p>
            <a:pPr marL="431165" marR="871855" indent="-419100">
              <a:lnSpc>
                <a:spcPts val="2880"/>
              </a:lnSpc>
              <a:spcBef>
                <a:spcPts val="7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emphasizes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communication and flexible  design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</a:p>
          <a:p>
            <a:pPr marL="431165" marR="5080" indent="-419100">
              <a:lnSpc>
                <a:spcPct val="96000"/>
              </a:lnSpc>
              <a:spcBef>
                <a:spcPts val="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Users have a </a:t>
            </a:r>
            <a:r>
              <a:rPr sz="2400" dirty="0">
                <a:latin typeface="Arial"/>
                <a:cs typeface="Arial"/>
              </a:rPr>
              <a:t>better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product  works.</a:t>
            </a:r>
            <a:endParaRPr sz="2400" dirty="0">
              <a:latin typeface="Arial"/>
              <a:cs typeface="Arial"/>
            </a:endParaRPr>
          </a:p>
          <a:p>
            <a:pPr marL="431165" marR="207645" indent="-419100">
              <a:lnSpc>
                <a:spcPct val="960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Quicker </a:t>
            </a:r>
            <a:r>
              <a:rPr sz="2400" spc="-5" dirty="0">
                <a:latin typeface="Arial"/>
                <a:cs typeface="Arial"/>
              </a:rPr>
              <a:t>customer feedback provides a better idea </a:t>
            </a:r>
            <a:r>
              <a:rPr sz="2400" dirty="0">
                <a:latin typeface="Arial"/>
                <a:cs typeface="Arial"/>
              </a:rPr>
              <a:t>of  customer </a:t>
            </a:r>
            <a:r>
              <a:rPr sz="2400" spc="-5" dirty="0">
                <a:latin typeface="Arial"/>
                <a:cs typeface="Arial"/>
              </a:rPr>
              <a:t>needs.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146903"/>
            <a:ext cx="899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5493385" algn="l"/>
              </a:tabLst>
            </a:pPr>
            <a:r>
              <a:rPr lang="en-US" sz="3200" b="1" dirty="0">
                <a:latin typeface="Arial"/>
                <a:cs typeface="Arial"/>
              </a:rPr>
              <a:t>D</a:t>
            </a:r>
            <a:r>
              <a:rPr lang="en-US" sz="3200" b="1" spc="-20" dirty="0">
                <a:latin typeface="Arial"/>
                <a:cs typeface="Arial"/>
              </a:rPr>
              <a:t>ra</a:t>
            </a:r>
            <a:r>
              <a:rPr lang="en-US" sz="3200" b="1" dirty="0">
                <a:latin typeface="Arial"/>
                <a:cs typeface="Arial"/>
              </a:rPr>
              <a:t>w</a:t>
            </a:r>
            <a:r>
              <a:rPr lang="en-US" sz="3200" b="1" spc="-30" dirty="0">
                <a:latin typeface="Arial"/>
                <a:cs typeface="Arial"/>
              </a:rPr>
              <a:t>b</a:t>
            </a:r>
            <a:r>
              <a:rPr lang="en-US" sz="3200" b="1" spc="-20" dirty="0">
                <a:latin typeface="Arial"/>
                <a:cs typeface="Arial"/>
              </a:rPr>
              <a:t>ack</a:t>
            </a:r>
            <a:r>
              <a:rPr lang="en-US" sz="3200" b="1" dirty="0">
                <a:latin typeface="Arial"/>
                <a:cs typeface="Arial"/>
              </a:rPr>
              <a:t>s</a:t>
            </a:r>
            <a:r>
              <a:rPr lang="en-US" sz="3200" b="1" spc="-7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of</a:t>
            </a:r>
            <a:r>
              <a:rPr lang="en-US" sz="3200" b="1" spc="-25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the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10" dirty="0">
                <a:latin typeface="Arial"/>
                <a:cs typeface="Arial"/>
              </a:rPr>
              <a:t>Pr</a:t>
            </a:r>
            <a:r>
              <a:rPr lang="en-US" sz="3200" b="1" spc="-20" dirty="0">
                <a:latin typeface="Arial"/>
                <a:cs typeface="Arial"/>
              </a:rPr>
              <a:t>otot</a:t>
            </a:r>
            <a:r>
              <a:rPr lang="en-US" sz="3200" b="1" dirty="0">
                <a:latin typeface="Arial"/>
                <a:cs typeface="Arial"/>
              </a:rPr>
              <a:t>y</a:t>
            </a:r>
            <a:r>
              <a:rPr lang="en-US" sz="3200" b="1" spc="-40" dirty="0">
                <a:latin typeface="Arial"/>
                <a:cs typeface="Arial"/>
              </a:rPr>
              <a:t>p</a:t>
            </a:r>
            <a:r>
              <a:rPr lang="en-US" sz="3200" b="1" spc="-20" dirty="0">
                <a:latin typeface="Arial"/>
                <a:cs typeface="Arial"/>
              </a:rPr>
              <a:t>in</a:t>
            </a:r>
            <a:r>
              <a:rPr lang="en-US" sz="3200" b="1" dirty="0">
                <a:latin typeface="Arial"/>
                <a:cs typeface="Arial"/>
              </a:rPr>
              <a:t>g	</a:t>
            </a:r>
            <a:r>
              <a:rPr lang="en-US" sz="3200" b="1" spc="-5" dirty="0">
                <a:latin typeface="Arial"/>
                <a:cs typeface="Arial"/>
              </a:rPr>
              <a:t>Model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286000"/>
            <a:ext cx="10132364" cy="268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spc="-20" dirty="0">
                <a:latin typeface="Arial"/>
                <a:cs typeface="Arial"/>
              </a:rPr>
              <a:t>Practically, </a:t>
            </a:r>
            <a:r>
              <a:rPr lang="en-US" sz="2800" spc="-5" dirty="0">
                <a:latin typeface="Arial"/>
                <a:cs typeface="Arial"/>
              </a:rPr>
              <a:t>this methodology may increase </a:t>
            </a:r>
            <a:r>
              <a:rPr lang="en-US" sz="2800" spc="-10" dirty="0">
                <a:latin typeface="Arial"/>
                <a:cs typeface="Arial"/>
              </a:rPr>
              <a:t>the  </a:t>
            </a:r>
            <a:r>
              <a:rPr lang="en-US" sz="2800" dirty="0">
                <a:latin typeface="Arial"/>
                <a:cs typeface="Arial"/>
              </a:rPr>
              <a:t>complexity of </a:t>
            </a: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system as </a:t>
            </a:r>
            <a:r>
              <a:rPr lang="en-US" sz="2800" spc="-5" dirty="0">
                <a:latin typeface="Arial"/>
                <a:cs typeface="Arial"/>
              </a:rPr>
              <a:t>scope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the  </a:t>
            </a:r>
            <a:r>
              <a:rPr lang="en-US" sz="2800" dirty="0">
                <a:latin typeface="Arial"/>
                <a:cs typeface="Arial"/>
              </a:rPr>
              <a:t>system </a:t>
            </a:r>
            <a:r>
              <a:rPr lang="en-US" sz="2800" spc="-5" dirty="0">
                <a:latin typeface="Arial"/>
                <a:cs typeface="Arial"/>
              </a:rPr>
              <a:t>may expand </a:t>
            </a:r>
            <a:r>
              <a:rPr lang="en-US" sz="2800" dirty="0">
                <a:latin typeface="Arial"/>
                <a:cs typeface="Arial"/>
              </a:rPr>
              <a:t>beyond original</a:t>
            </a:r>
            <a:r>
              <a:rPr lang="en-US" sz="2800" spc="3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plans</a:t>
            </a:r>
            <a:endParaRPr lang="en-US" sz="28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it is more costly </a:t>
            </a:r>
            <a:r>
              <a:rPr lang="en-US" sz="2800" spc="-10" dirty="0">
                <a:latin typeface="Arial"/>
                <a:cs typeface="Arial"/>
              </a:rPr>
              <a:t>in </a:t>
            </a:r>
            <a:r>
              <a:rPr lang="en-US" sz="2800" spc="-5" dirty="0">
                <a:latin typeface="Arial"/>
                <a:cs typeface="Arial"/>
              </a:rPr>
              <a:t>terms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time </a:t>
            </a:r>
            <a:r>
              <a:rPr lang="en-US" sz="2800" dirty="0">
                <a:latin typeface="Arial"/>
                <a:cs typeface="Arial"/>
              </a:rPr>
              <a:t>and money  </a:t>
            </a:r>
            <a:r>
              <a:rPr lang="en-US" sz="2800" spc="-5" dirty="0">
                <a:latin typeface="Arial"/>
                <a:cs typeface="Arial"/>
              </a:rPr>
              <a:t>when </a:t>
            </a:r>
            <a:r>
              <a:rPr lang="en-US" sz="2800" dirty="0">
                <a:latin typeface="Arial"/>
                <a:cs typeface="Arial"/>
              </a:rPr>
              <a:t>compared </a:t>
            </a:r>
            <a:r>
              <a:rPr lang="en-US" sz="2800" spc="-5" dirty="0">
                <a:latin typeface="Arial"/>
                <a:cs typeface="Arial"/>
              </a:rPr>
              <a:t>to </a:t>
            </a:r>
            <a:r>
              <a:rPr lang="en-US" sz="2800" dirty="0">
                <a:latin typeface="Arial"/>
                <a:cs typeface="Arial"/>
              </a:rPr>
              <a:t>alternative development  </a:t>
            </a:r>
            <a:r>
              <a:rPr lang="en-US" sz="2800" spc="-5" dirty="0">
                <a:latin typeface="Arial"/>
                <a:cs typeface="Arial"/>
              </a:rPr>
              <a:t>methods, </a:t>
            </a:r>
            <a:r>
              <a:rPr lang="en-US" sz="2800" dirty="0">
                <a:latin typeface="Arial"/>
                <a:cs typeface="Arial"/>
              </a:rPr>
              <a:t>such as </a:t>
            </a:r>
            <a:r>
              <a:rPr lang="en-US" sz="2800" spc="-5" dirty="0">
                <a:latin typeface="Arial"/>
                <a:cs typeface="Arial"/>
              </a:rPr>
              <a:t>the</a:t>
            </a:r>
            <a:r>
              <a:rPr lang="en-US"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spiral</a:t>
            </a:r>
            <a:r>
              <a:rPr lang="en-US" sz="280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lang="en-US"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waterfall</a:t>
            </a:r>
            <a:r>
              <a:rPr lang="en-US" sz="2800" u="heavy" spc="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lang="en-US"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model</a:t>
            </a:r>
            <a:r>
              <a:rPr lang="en-US" sz="28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1" y="439928"/>
            <a:ext cx="50408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/>
              <a:t>The </a:t>
            </a:r>
            <a:r>
              <a:rPr lang="en-US" spc="-20" dirty="0"/>
              <a:t>Spiral</a:t>
            </a:r>
            <a:r>
              <a:rPr lang="en-US" spc="-130" dirty="0"/>
              <a:t> </a:t>
            </a:r>
            <a:r>
              <a:rPr lang="en-US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717" y="1341855"/>
            <a:ext cx="10970565" cy="28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spc="-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280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spiral </a:t>
            </a:r>
            <a:r>
              <a:rPr lang="en-US" sz="2800" spc="-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is similar to the </a:t>
            </a:r>
            <a:r>
              <a:rPr lang="en-US" sz="2800" u="heavy" spc="-5" dirty="0"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incremental  </a:t>
            </a:r>
            <a:r>
              <a:rPr lang="en-US" sz="2800" u="heavy" dirty="0"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lang="en-US" sz="280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2800" spc="-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</a:t>
            </a:r>
            <a:r>
              <a:rPr lang="en-US" sz="280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emphasis </a:t>
            </a:r>
            <a:r>
              <a:rPr lang="en-US" sz="2800" spc="-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placed on </a:t>
            </a:r>
            <a:r>
              <a:rPr lang="en-US" sz="280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 </a:t>
            </a:r>
            <a:r>
              <a:rPr lang="en-US" sz="2800" dirty="0">
                <a:latin typeface="Arial"/>
                <a:cs typeface="Arial"/>
              </a:rPr>
              <a:t> analysis.</a:t>
            </a:r>
          </a:p>
          <a:p>
            <a:pPr marL="355600" marR="6350" indent="-342900" algn="just"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spiral </a:t>
            </a:r>
            <a:r>
              <a:rPr lang="en-US" sz="2800" spc="-5" dirty="0">
                <a:latin typeface="Arial"/>
                <a:cs typeface="Arial"/>
              </a:rPr>
              <a:t>model has </a:t>
            </a:r>
            <a:r>
              <a:rPr lang="en-US" sz="2800" dirty="0">
                <a:latin typeface="Arial"/>
                <a:cs typeface="Arial"/>
              </a:rPr>
              <a:t>four </a:t>
            </a:r>
            <a:r>
              <a:rPr lang="en-US" sz="2800" spc="-5" dirty="0">
                <a:latin typeface="Arial"/>
                <a:cs typeface="Arial"/>
              </a:rPr>
              <a:t>phases: </a:t>
            </a:r>
            <a:r>
              <a:rPr lang="en-US" sz="2800" dirty="0">
                <a:latin typeface="Arial"/>
                <a:cs typeface="Arial"/>
              </a:rPr>
              <a:t>Planning,  </a:t>
            </a:r>
            <a:r>
              <a:rPr lang="en-US" sz="2800" spc="-5" dirty="0">
                <a:latin typeface="Arial"/>
                <a:cs typeface="Arial"/>
              </a:rPr>
              <a:t>Risk Analysis, Development &amp; Testing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Evaluation</a:t>
            </a:r>
            <a:endParaRPr lang="en-US" sz="2800" dirty="0">
              <a:latin typeface="Arial"/>
              <a:cs typeface="Arial"/>
            </a:endParaRPr>
          </a:p>
          <a:p>
            <a:pPr marL="355600" marR="6350" indent="-342900" algn="just"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A software </a:t>
            </a:r>
            <a:r>
              <a:rPr lang="en-US" sz="2800" dirty="0">
                <a:latin typeface="Arial"/>
                <a:cs typeface="Arial"/>
              </a:rPr>
              <a:t>project repeatedly passes through  these </a:t>
            </a:r>
            <a:r>
              <a:rPr lang="en-US" sz="2800" spc="-5" dirty="0">
                <a:latin typeface="Arial"/>
                <a:cs typeface="Arial"/>
              </a:rPr>
              <a:t>phases in </a:t>
            </a:r>
            <a:r>
              <a:rPr lang="en-US" sz="2800" dirty="0">
                <a:latin typeface="Arial"/>
                <a:cs typeface="Arial"/>
              </a:rPr>
              <a:t>iterations (called Spirals </a:t>
            </a:r>
            <a:r>
              <a:rPr lang="en-US" sz="2800" spc="-5" dirty="0">
                <a:latin typeface="Arial"/>
                <a:cs typeface="Arial"/>
              </a:rPr>
              <a:t>in </a:t>
            </a:r>
            <a:r>
              <a:rPr lang="en-US" sz="2800" dirty="0">
                <a:latin typeface="Arial"/>
                <a:cs typeface="Arial"/>
              </a:rPr>
              <a:t>this  model).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91883-D6DD-FC0E-4AF0-CAD06B04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135864"/>
            <a:ext cx="4736529" cy="25027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9695" y="915924"/>
            <a:ext cx="8074152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6737" y="865124"/>
            <a:ext cx="1947545" cy="75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  <a:p>
            <a:pPr marL="12700" marR="5080">
              <a:spcBef>
                <a:spcPts val="1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Determine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objective  alternative,</a:t>
            </a:r>
            <a:r>
              <a:rPr sz="1400" b="1" spc="-120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1010" y="871220"/>
            <a:ext cx="1946275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RISKS</a:t>
            </a:r>
            <a:endParaRPr sz="2000">
              <a:latin typeface="Arial"/>
              <a:cs typeface="Arial"/>
            </a:endParaRPr>
          </a:p>
          <a:p>
            <a:pPr marL="12700" marR="5080">
              <a:spcBef>
                <a:spcPts val="2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Evaluate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alternative,  identify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&amp; </a:t>
            </a: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resolve</a:t>
            </a:r>
            <a:r>
              <a:rPr sz="1400" b="1" spc="-235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risks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8992" y="4134359"/>
            <a:ext cx="134175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DEVELOP</a:t>
            </a:r>
            <a:endParaRPr sz="2000">
              <a:latin typeface="Arial"/>
              <a:cs typeface="Arial"/>
            </a:endParaRPr>
          </a:p>
          <a:p>
            <a:pPr marL="12700" marR="5080"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Develop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&amp;  </a:t>
            </a:r>
            <a:r>
              <a:rPr sz="1400" b="1" spc="-25" dirty="0">
                <a:solidFill>
                  <a:srgbClr val="00AEEE"/>
                </a:solidFill>
                <a:latin typeface="Arial"/>
                <a:cs typeface="Arial"/>
              </a:rPr>
              <a:t>Verify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</a:t>
            </a:r>
            <a:r>
              <a:rPr sz="1400" b="1" spc="-210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level  </a:t>
            </a:r>
            <a:r>
              <a:rPr sz="1400" b="1" spc="-10" dirty="0">
                <a:solidFill>
                  <a:srgbClr val="00AEEE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310" y="4362959"/>
            <a:ext cx="121285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12065" marR="5080" algn="ctr"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Review</a:t>
            </a:r>
            <a:r>
              <a:rPr sz="1400" b="1" spc="-229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Status  &amp; Plan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 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33400"/>
            <a:ext cx="9372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/>
              <a:t>Why Spiral Model is called Meta Model?</a:t>
            </a:r>
            <a:br>
              <a:rPr lang="en-US" dirty="0"/>
            </a:b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76224" y="1217241"/>
            <a:ext cx="11220552" cy="589263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just" rtl="0" fontAlgn="base"/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Spiral model is called a Meta-Model because it subsumes all the other SDLC models. For example, a single loop spiral actually represents the </a:t>
            </a:r>
            <a:r>
              <a:rPr lang="en-US" sz="2800" b="0" i="0" u="sng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Iterative Waterfall Model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spiral model incorporates the stepwise approach of the </a:t>
            </a:r>
            <a:r>
              <a:rPr lang="en-US" sz="2800" b="0" i="0" u="sng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Classical Waterfall Model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>
              <a:buFont typeface="+mj-lt"/>
              <a:buAutoNum type="arabicPeriod" startAt="2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spiral model uses the approach of the </a:t>
            </a:r>
            <a:r>
              <a:rPr lang="en-US" sz="2800" b="0" i="0" u="sng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Prototyping Model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building a prototype at the start of each phase as a risk-handling technique.</a:t>
            </a:r>
          </a:p>
          <a:p>
            <a:pPr algn="just" fontAlgn="base">
              <a:buFont typeface="+mj-lt"/>
              <a:buAutoNum type="arabicPeriod" startAt="3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Also, the spiral model can be considered as supporting the </a:t>
            </a:r>
            <a:r>
              <a:rPr lang="en-US" sz="2800" b="0" i="0" u="sng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Evolutionary model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the iterations along the spiral can be considered as evolutionary levels through which the complete system is built. </a:t>
            </a:r>
          </a:p>
          <a:p>
            <a:pPr marL="12700" algn="just">
              <a:spcBef>
                <a:spcPts val="890"/>
              </a:spcBef>
              <a:tabLst>
                <a:tab pos="355600" algn="l"/>
              </a:tabLst>
            </a:pP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1" y="439928"/>
            <a:ext cx="5498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781546"/>
            <a:ext cx="11580164" cy="463652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spcBef>
                <a:spcPts val="555"/>
              </a:spcBef>
              <a:tabLst>
                <a:tab pos="354965" algn="l"/>
                <a:tab pos="355600" algn="l"/>
              </a:tabLst>
            </a:pPr>
            <a:r>
              <a:rPr sz="3200" b="1" spc="-20" dirty="0">
                <a:latin typeface="Carlito"/>
                <a:cs typeface="Carlito"/>
              </a:rPr>
              <a:t>Four Step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Cycle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500"/>
              </a:lnSpc>
              <a:spcBef>
                <a:spcPts val="85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 each </a:t>
            </a:r>
            <a:r>
              <a:rPr sz="3200" spc="-114" dirty="0">
                <a:latin typeface="Carlito"/>
                <a:cs typeface="Carlito"/>
              </a:rPr>
              <a:t>layer,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spc="-40" dirty="0">
                <a:latin typeface="Carlito"/>
                <a:cs typeface="Carlito"/>
              </a:rPr>
              <a:t>four step </a:t>
            </a:r>
            <a:r>
              <a:rPr sz="3200" spc="-5" dirty="0">
                <a:latin typeface="Carlito"/>
                <a:cs typeface="Carlito"/>
              </a:rPr>
              <a:t>cycle is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used,  </a:t>
            </a:r>
            <a:r>
              <a:rPr sz="3200" spc="-20" dirty="0">
                <a:latin typeface="Carlito"/>
                <a:cs typeface="Carlito"/>
              </a:rPr>
              <a:t>consisting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of:</a:t>
            </a:r>
            <a:endParaRPr sz="3200" dirty="0">
              <a:latin typeface="Carlito"/>
              <a:cs typeface="Carlito"/>
            </a:endParaRPr>
          </a:p>
          <a:p>
            <a:pPr marL="469265" lvl="1">
              <a:spcBef>
                <a:spcPts val="260"/>
              </a:spcBef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Determine </a:t>
            </a:r>
            <a:r>
              <a:rPr sz="2800" spc="-20" dirty="0">
                <a:latin typeface="Carlito"/>
                <a:cs typeface="Carlito"/>
              </a:rPr>
              <a:t>Objectives</a:t>
            </a:r>
            <a:endParaRPr sz="2800" dirty="0">
              <a:latin typeface="Carlito"/>
              <a:cs typeface="Carlito"/>
            </a:endParaRPr>
          </a:p>
          <a:p>
            <a:pPr marL="926465" lvl="2">
              <a:spcBef>
                <a:spcPts val="330"/>
              </a:spcBef>
              <a:tabLst>
                <a:tab pos="1156335" algn="l"/>
              </a:tabLst>
            </a:pPr>
            <a:r>
              <a:rPr sz="2400" spc="-10" dirty="0">
                <a:latin typeface="Carlito"/>
                <a:cs typeface="Carlito"/>
              </a:rPr>
              <a:t>determine objectives, </a:t>
            </a:r>
            <a:r>
              <a:rPr sz="2400" spc="-25" dirty="0">
                <a:latin typeface="Carlito"/>
                <a:cs typeface="Carlito"/>
              </a:rPr>
              <a:t>constraints, </a:t>
            </a:r>
            <a:r>
              <a:rPr sz="2400" spc="-15" dirty="0">
                <a:latin typeface="Carlito"/>
                <a:cs typeface="Carlito"/>
              </a:rPr>
              <a:t>risks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phase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Assess and </a:t>
            </a:r>
            <a:r>
              <a:rPr sz="2800" spc="-20" dirty="0">
                <a:latin typeface="Carlito"/>
                <a:cs typeface="Carlito"/>
              </a:rPr>
              <a:t>Reduce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Risks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spcBef>
                <a:spcPts val="334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5" dirty="0">
                <a:latin typeface="Carlito"/>
                <a:cs typeface="Carlito"/>
              </a:rPr>
              <a:t>analyze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reduce identified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risks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Validate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spc="-2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model, </a:t>
            </a:r>
            <a:r>
              <a:rPr sz="2400" spc="-20" dirty="0">
                <a:latin typeface="Carlito"/>
                <a:cs typeface="Carlito"/>
              </a:rPr>
              <a:t>develop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test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rlito"/>
                <a:cs typeface="Carlito"/>
              </a:rPr>
              <a:t>Review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Plan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rlito"/>
                <a:cs typeface="Carlito"/>
              </a:rPr>
              <a:t>review </a:t>
            </a:r>
            <a:r>
              <a:rPr sz="2400" spc="-25" dirty="0">
                <a:latin typeface="Carlito"/>
                <a:cs typeface="Carlito"/>
              </a:rPr>
              <a:t>status, </a:t>
            </a:r>
            <a:r>
              <a:rPr sz="2400" spc="-5" dirty="0">
                <a:latin typeface="Carlito"/>
                <a:cs typeface="Carlito"/>
              </a:rPr>
              <a:t>plan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layer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Advantages </a:t>
            </a:r>
            <a:r>
              <a:rPr b="1" spc="-10" dirty="0"/>
              <a:t>of </a:t>
            </a:r>
            <a:r>
              <a:rPr b="1" spc="-5" dirty="0"/>
              <a:t>Spiral</a:t>
            </a:r>
            <a:r>
              <a:rPr b="1" spc="-55" dirty="0"/>
              <a:t> </a:t>
            </a:r>
            <a:r>
              <a:rPr b="1"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743200"/>
            <a:ext cx="9596222" cy="193770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1295400" indent="-419100">
              <a:lnSpc>
                <a:spcPts val="3360"/>
              </a:lnSpc>
              <a:spcBef>
                <a:spcPts val="409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High amount of </a:t>
            </a:r>
            <a:r>
              <a:rPr sz="2800" dirty="0">
                <a:latin typeface="Arial"/>
                <a:cs typeface="Arial"/>
              </a:rPr>
              <a:t>risk analysis </a:t>
            </a:r>
            <a:r>
              <a:rPr sz="2800" spc="-5" dirty="0">
                <a:latin typeface="Arial"/>
                <a:cs typeface="Arial"/>
              </a:rPr>
              <a:t>hence,  </a:t>
            </a:r>
            <a:r>
              <a:rPr sz="2800" dirty="0">
                <a:latin typeface="Arial"/>
                <a:cs typeface="Arial"/>
              </a:rPr>
              <a:t>avoidance of </a:t>
            </a:r>
            <a:r>
              <a:rPr sz="2800" spc="-5" dirty="0">
                <a:latin typeface="Arial"/>
                <a:cs typeface="Arial"/>
              </a:rPr>
              <a:t>Risk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enhanced.</a:t>
            </a:r>
          </a:p>
          <a:p>
            <a:pPr marL="12700">
              <a:spcBef>
                <a:spcPts val="29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Good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large </a:t>
            </a:r>
            <a:r>
              <a:rPr sz="2800" dirty="0">
                <a:latin typeface="Arial"/>
                <a:cs typeface="Arial"/>
              </a:rPr>
              <a:t>and mission-critical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projects.</a:t>
            </a:r>
          </a:p>
          <a:p>
            <a:pPr marL="12700">
              <a:spcBef>
                <a:spcPts val="36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Strong </a:t>
            </a:r>
            <a:r>
              <a:rPr sz="2800" dirty="0">
                <a:latin typeface="Arial"/>
                <a:cs typeface="Arial"/>
              </a:rPr>
              <a:t>approval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documentation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control.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88629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Drawbacks </a:t>
            </a:r>
            <a:r>
              <a:rPr b="1" spc="-5" dirty="0"/>
              <a:t>of </a:t>
            </a:r>
            <a:r>
              <a:rPr b="1" dirty="0"/>
              <a:t>the </a:t>
            </a:r>
            <a:r>
              <a:rPr b="1" spc="-20" dirty="0"/>
              <a:t>Spiral</a:t>
            </a:r>
            <a:r>
              <a:rPr b="1" spc="-125" dirty="0"/>
              <a:t> </a:t>
            </a:r>
            <a:r>
              <a:rPr b="1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286000"/>
            <a:ext cx="1150620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Can be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10" dirty="0">
                <a:latin typeface="Arial"/>
                <a:cs typeface="Arial"/>
              </a:rPr>
              <a:t>costly </a:t>
            </a:r>
            <a:r>
              <a:rPr sz="3000" spc="-15" dirty="0">
                <a:latin typeface="Arial"/>
                <a:cs typeface="Arial"/>
              </a:rPr>
              <a:t>model </a:t>
            </a:r>
            <a:r>
              <a:rPr sz="3000" spc="-10" dirty="0">
                <a:latin typeface="Arial"/>
                <a:cs typeface="Arial"/>
              </a:rPr>
              <a:t>to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use.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spcBef>
                <a:spcPts val="110"/>
              </a:spcBef>
              <a:buChar char="•"/>
              <a:tabLst>
                <a:tab pos="354965" algn="l"/>
                <a:tab pos="355600" algn="l"/>
                <a:tab pos="1574800" algn="l"/>
                <a:tab pos="3423920" algn="l"/>
                <a:tab pos="5270500" algn="l"/>
                <a:tab pos="6741795" algn="l"/>
              </a:tabLst>
            </a:pPr>
            <a:r>
              <a:rPr sz="3000" spc="-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i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k	</a:t>
            </a:r>
            <a:r>
              <a:rPr sz="3000" spc="-20" dirty="0">
                <a:latin typeface="Arial"/>
                <a:cs typeface="Arial"/>
              </a:rPr>
              <a:t>ana</a:t>
            </a:r>
            <a:r>
              <a:rPr sz="3000" spc="-5" dirty="0">
                <a:latin typeface="Arial"/>
                <a:cs typeface="Arial"/>
              </a:rPr>
              <a:t>l</a:t>
            </a:r>
            <a:r>
              <a:rPr sz="3000" spc="-25" dirty="0">
                <a:latin typeface="Arial"/>
                <a:cs typeface="Arial"/>
              </a:rPr>
              <a:t>ys</a:t>
            </a:r>
            <a:r>
              <a:rPr sz="3000" spc="-5" dirty="0">
                <a:latin typeface="Arial"/>
                <a:cs typeface="Arial"/>
              </a:rPr>
              <a:t>is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equ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30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20" dirty="0">
                <a:latin typeface="Arial"/>
                <a:cs typeface="Arial"/>
              </a:rPr>
              <a:t>g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ly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pe</a:t>
            </a:r>
            <a:r>
              <a:rPr sz="3000" spc="-1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-5" dirty="0">
                <a:latin typeface="Arial"/>
                <a:cs typeface="Arial"/>
              </a:rPr>
              <a:t>ic  </a:t>
            </a:r>
            <a:r>
              <a:rPr sz="3000" spc="-15" dirty="0">
                <a:latin typeface="Arial"/>
                <a:cs typeface="Arial"/>
              </a:rPr>
              <a:t>expertise.</a:t>
            </a:r>
            <a:endParaRPr sz="3000" dirty="0">
              <a:latin typeface="Arial"/>
              <a:cs typeface="Arial"/>
            </a:endParaRPr>
          </a:p>
          <a:p>
            <a:pPr marL="355600" marR="762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Arial"/>
                <a:cs typeface="Arial"/>
              </a:rPr>
              <a:t>Project’s </a:t>
            </a:r>
            <a:r>
              <a:rPr sz="3000" spc="-15" dirty="0">
                <a:latin typeface="Arial"/>
                <a:cs typeface="Arial"/>
              </a:rPr>
              <a:t>success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spc="-15" dirty="0">
                <a:latin typeface="Arial"/>
                <a:cs typeface="Arial"/>
              </a:rPr>
              <a:t>highly dependent </a:t>
            </a:r>
            <a:r>
              <a:rPr sz="3000" spc="-10" dirty="0">
                <a:latin typeface="Arial"/>
                <a:cs typeface="Arial"/>
              </a:rPr>
              <a:t>on </a:t>
            </a:r>
            <a:r>
              <a:rPr sz="3000" spc="-15" dirty="0">
                <a:latin typeface="Arial"/>
                <a:cs typeface="Arial"/>
              </a:rPr>
              <a:t>the  </a:t>
            </a:r>
            <a:r>
              <a:rPr sz="3000" spc="-10" dirty="0">
                <a:latin typeface="Arial"/>
                <a:cs typeface="Arial"/>
              </a:rPr>
              <a:t>risk </a:t>
            </a:r>
            <a:r>
              <a:rPr sz="3000" spc="-15" dirty="0">
                <a:latin typeface="Arial"/>
                <a:cs typeface="Arial"/>
              </a:rPr>
              <a:t>analysis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phase.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Arial"/>
                <a:cs typeface="Arial"/>
              </a:rPr>
              <a:t>Doesn’t </a:t>
            </a:r>
            <a:r>
              <a:rPr sz="3000" spc="-10" dirty="0">
                <a:latin typeface="Arial"/>
                <a:cs typeface="Arial"/>
              </a:rPr>
              <a:t>work well </a:t>
            </a:r>
            <a:r>
              <a:rPr sz="3000" spc="-15" dirty="0">
                <a:latin typeface="Arial"/>
                <a:cs typeface="Arial"/>
              </a:rPr>
              <a:t>for smaller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projects.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087" y="259208"/>
            <a:ext cx="663651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Still Other </a:t>
            </a:r>
            <a:r>
              <a:rPr spc="-10" dirty="0"/>
              <a:t>Process</a:t>
            </a:r>
            <a:r>
              <a:rPr spc="-1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342" y="1981200"/>
            <a:ext cx="11361014" cy="241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4139" indent="-287020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Component </a:t>
            </a:r>
            <a:r>
              <a:rPr lang="en-US" sz="2800" spc="-15" dirty="0">
                <a:solidFill>
                  <a:srgbClr val="800080"/>
                </a:solidFill>
                <a:latin typeface="Carlito"/>
                <a:cs typeface="Carlito"/>
              </a:rPr>
              <a:t>Assembly </a:t>
            </a:r>
            <a:r>
              <a:rPr sz="2800" spc="-20" dirty="0">
                <a:latin typeface="Carlito"/>
                <a:cs typeface="Carlito"/>
              </a:rPr>
              <a:t>—the </a:t>
            </a:r>
            <a:r>
              <a:rPr sz="2800" spc="-25" dirty="0">
                <a:latin typeface="Carlito"/>
                <a:cs typeface="Carlito"/>
              </a:rPr>
              <a:t>process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apply when </a:t>
            </a:r>
            <a:r>
              <a:rPr sz="2800" spc="-25" dirty="0">
                <a:latin typeface="Carlito"/>
                <a:cs typeface="Carlito"/>
              </a:rPr>
              <a:t>reuse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5" dirty="0">
                <a:latin typeface="Carlito"/>
                <a:cs typeface="Carlito"/>
              </a:rPr>
              <a:t>development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objective</a:t>
            </a:r>
            <a:endParaRPr sz="2800" dirty="0">
              <a:latin typeface="Carlito"/>
              <a:cs typeface="Carlito"/>
            </a:endParaRPr>
          </a:p>
          <a:p>
            <a:pPr marL="299085" marR="41910" indent="-287020"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800080"/>
                </a:solidFill>
                <a:latin typeface="Carlito"/>
                <a:cs typeface="Carlito"/>
              </a:rPr>
              <a:t>Unified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Process</a:t>
            </a:r>
            <a:r>
              <a:rPr sz="2800" spc="-20" dirty="0">
                <a:latin typeface="Carlito"/>
                <a:cs typeface="Carlito"/>
              </a:rPr>
              <a:t>—a “use-case </a:t>
            </a:r>
            <a:r>
              <a:rPr sz="2800" spc="-25" dirty="0">
                <a:latin typeface="Carlito"/>
                <a:cs typeface="Carlito"/>
              </a:rPr>
              <a:t>driven,  architecture-centric, </a:t>
            </a:r>
            <a:r>
              <a:rPr sz="2800" spc="-45" dirty="0">
                <a:latin typeface="Carlito"/>
                <a:cs typeface="Carlito"/>
              </a:rPr>
              <a:t>iterative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incremental”  software process </a:t>
            </a:r>
            <a:r>
              <a:rPr sz="2800" spc="-5" dirty="0">
                <a:latin typeface="Carlito"/>
                <a:cs typeface="Carlito"/>
              </a:rPr>
              <a:t>closely aligned with the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Unified  </a:t>
            </a:r>
            <a:r>
              <a:rPr sz="2800" spc="-20" dirty="0">
                <a:latin typeface="Carlito"/>
                <a:cs typeface="Carlito"/>
              </a:rPr>
              <a:t>Modeling Language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(UML)</a:t>
            </a:r>
            <a:endParaRPr sz="2800" dirty="0">
              <a:latin typeface="Carlito"/>
              <a:cs typeface="Carlito"/>
            </a:endParaRPr>
          </a:p>
          <a:p>
            <a:pPr marR="787400" algn="ctr">
              <a:lnSpc>
                <a:spcPts val="1185"/>
              </a:lnSpc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48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6" y="12961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53246"/>
            <a:ext cx="672426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Software process</a:t>
            </a:r>
            <a:r>
              <a:rPr b="1" spc="-190" dirty="0"/>
              <a:t> </a:t>
            </a:r>
            <a:r>
              <a:rPr b="1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600200"/>
            <a:ext cx="9675163" cy="46448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waterfall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756285" marR="185420" lvl="1" indent="-287020"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Plan-driven model. Separate and distinct phases of  specification 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Incremental development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Specification, development and validation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</a:p>
          <a:p>
            <a:pPr marL="756285"/>
            <a:r>
              <a:rPr sz="2400" spc="-5" dirty="0">
                <a:latin typeface="Arial"/>
                <a:cs typeface="Arial"/>
              </a:rPr>
              <a:t>interleaved.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plan-driven 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agile.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Reuse-oriented software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engineering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assembled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components.  </a:t>
            </a:r>
            <a:r>
              <a:rPr sz="2400" dirty="0">
                <a:latin typeface="Arial"/>
                <a:cs typeface="Arial"/>
              </a:rPr>
              <a:t>May be </a:t>
            </a:r>
            <a:r>
              <a:rPr sz="2400" spc="-5" dirty="0">
                <a:latin typeface="Arial"/>
                <a:cs typeface="Arial"/>
              </a:rPr>
              <a:t>plan-driven 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agile.</a:t>
            </a:r>
            <a:endParaRPr sz="2400" dirty="0">
              <a:latin typeface="Arial"/>
              <a:cs typeface="Arial"/>
            </a:endParaRPr>
          </a:p>
          <a:p>
            <a:pPr marL="355600" marR="100330" indent="-342900">
              <a:lnSpc>
                <a:spcPts val="282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  <a:tab pos="5962650" algn="l"/>
                <a:tab pos="6740525" algn="l"/>
              </a:tabLst>
            </a:pPr>
            <a:r>
              <a:rPr sz="2400" dirty="0">
                <a:latin typeface="Arial"/>
                <a:cs typeface="Arial"/>
              </a:rPr>
              <a:t>In practice, most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developed	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incorporates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  models.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9921" y="137524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78" y="698120"/>
            <a:ext cx="7500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70" dirty="0"/>
              <a:t> </a:t>
            </a:r>
            <a:r>
              <a:rPr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42324"/>
              </p:ext>
            </p:extLst>
          </p:nvPr>
        </p:nvGraphicFramePr>
        <p:xfrm>
          <a:off x="2386229" y="3289284"/>
          <a:ext cx="7774939" cy="757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633">
                <a:tc>
                  <a:txBody>
                    <a:bodyPr/>
                    <a:lstStyle/>
                    <a:p>
                      <a:pPr marL="31750">
                        <a:lnSpc>
                          <a:spcPts val="3085"/>
                        </a:lnSpc>
                      </a:pPr>
                      <a:r>
                        <a:rPr sz="3000" dirty="0">
                          <a:solidFill>
                            <a:srgbClr val="677480"/>
                          </a:solidFill>
                          <a:latin typeface="kiloji"/>
                          <a:cs typeface="kiloji"/>
                        </a:rPr>
                        <a:t>▷</a:t>
                      </a:r>
                      <a:endParaRPr sz="3000">
                        <a:latin typeface="kiloji"/>
                        <a:cs typeface="kiloj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Component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Assembly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Model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iterative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development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680"/>
                        </a:lnSpc>
                        <a:tabLst>
                          <a:tab pos="1332865" algn="l"/>
                        </a:tabLst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.	It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works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Prot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05278" y="1747521"/>
            <a:ext cx="7736840" cy="3470437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69265" marR="5080" indent="-45720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Instead of starting over with different codes </a:t>
            </a:r>
            <a:r>
              <a:rPr sz="2400" dirty="0">
                <a:latin typeface="Arial"/>
                <a:cs typeface="Arial"/>
              </a:rPr>
              <a:t>and  languages, </a:t>
            </a:r>
            <a:r>
              <a:rPr sz="2400" spc="-5" dirty="0">
                <a:latin typeface="Arial"/>
                <a:cs typeface="Arial"/>
              </a:rPr>
              <a:t>developers who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tap on </a:t>
            </a:r>
            <a:r>
              <a:rPr sz="2400" dirty="0">
                <a:latin typeface="Arial"/>
                <a:cs typeface="Arial"/>
              </a:rPr>
              <a:t>the  available </a:t>
            </a:r>
            <a:r>
              <a:rPr sz="2400" spc="-5" dirty="0">
                <a:latin typeface="Arial"/>
                <a:cs typeface="Arial"/>
              </a:rPr>
              <a:t>components and </a:t>
            </a:r>
            <a:r>
              <a:rPr sz="2400" dirty="0">
                <a:latin typeface="Arial"/>
                <a:cs typeface="Arial"/>
              </a:rPr>
              <a:t>put </a:t>
            </a:r>
            <a:r>
              <a:rPr sz="2400" spc="-5" dirty="0">
                <a:latin typeface="Arial"/>
                <a:cs typeface="Arial"/>
              </a:rPr>
              <a:t>them together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 a program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350" dirty="0">
              <a:latin typeface="Arial"/>
              <a:cs typeface="Arial"/>
            </a:endParaRPr>
          </a:p>
          <a:p>
            <a:pPr marL="469265" marR="5080" algn="just"/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spc="-5" dirty="0">
                <a:latin typeface="Arial"/>
                <a:cs typeface="Arial"/>
              </a:rPr>
              <a:t>, constantly creating a prototype until a  software </a:t>
            </a:r>
            <a:r>
              <a:rPr sz="2400" dirty="0">
                <a:latin typeface="Arial"/>
                <a:cs typeface="Arial"/>
              </a:rPr>
              <a:t>that will cater the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businesses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consumers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realized.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086" y="439928"/>
            <a:ext cx="71674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8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3124200"/>
            <a:ext cx="1600200" cy="9810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4150" marR="169545" indent="8890" algn="ctr">
              <a:spcBef>
                <a:spcPts val="1170"/>
              </a:spcBef>
            </a:pPr>
            <a:r>
              <a:rPr spc="-5" dirty="0">
                <a:latin typeface="Arial"/>
                <a:cs typeface="Arial"/>
              </a:rPr>
              <a:t>Identify  </a:t>
            </a:r>
            <a:r>
              <a:rPr spc="-15" dirty="0">
                <a:latin typeface="Arial"/>
                <a:cs typeface="Arial"/>
              </a:rPr>
              <a:t>candidate  </a:t>
            </a:r>
            <a:r>
              <a:rPr spc="-5" dirty="0">
                <a:latin typeface="Arial"/>
                <a:cs typeface="Arial"/>
              </a:rPr>
              <a:t>co</a:t>
            </a:r>
            <a:r>
              <a:rPr spc="-10" dirty="0">
                <a:latin typeface="Arial"/>
                <a:cs typeface="Arial"/>
              </a:rPr>
              <a:t>m</a:t>
            </a:r>
            <a:r>
              <a:rPr spc="-25" dirty="0">
                <a:latin typeface="Arial"/>
                <a:cs typeface="Arial"/>
              </a:rPr>
              <a:t>p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2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2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3124200"/>
            <a:ext cx="1600200" cy="9810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7325" marR="171450" algn="ctr">
              <a:spcBef>
                <a:spcPts val="1170"/>
              </a:spcBef>
            </a:pPr>
            <a:r>
              <a:rPr spc="-10" dirty="0">
                <a:latin typeface="Arial"/>
                <a:cs typeface="Arial"/>
              </a:rPr>
              <a:t>Look up  </a:t>
            </a:r>
            <a:r>
              <a:rPr dirty="0">
                <a:latin typeface="Arial"/>
                <a:cs typeface="Arial"/>
              </a:rPr>
              <a:t>c</a:t>
            </a:r>
            <a:r>
              <a:rPr spc="-2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-25" dirty="0">
                <a:latin typeface="Arial"/>
                <a:cs typeface="Arial"/>
              </a:rPr>
              <a:t>pone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ts  </a:t>
            </a:r>
            <a:r>
              <a:rPr spc="-5" dirty="0">
                <a:latin typeface="Arial"/>
                <a:cs typeface="Arial"/>
              </a:rPr>
              <a:t>in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library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32766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0" y="419100"/>
                </a:moveTo>
                <a:lnTo>
                  <a:pt x="838200" y="0"/>
                </a:lnTo>
                <a:lnTo>
                  <a:pt x="1676400" y="419100"/>
                </a:lnTo>
                <a:lnTo>
                  <a:pt x="838200" y="83820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9292" y="3534917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</a:t>
            </a:r>
            <a:r>
              <a:rPr spc="-2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25" dirty="0">
                <a:latin typeface="Arial"/>
                <a:cs typeface="Arial"/>
              </a:rPr>
              <a:t>lab</a:t>
            </a:r>
            <a:r>
              <a:rPr spc="-10" dirty="0">
                <a:latin typeface="Arial"/>
                <a:cs typeface="Arial"/>
              </a:rPr>
              <a:t>l</a:t>
            </a:r>
            <a:r>
              <a:rPr spc="-2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876801"/>
            <a:ext cx="1600200" cy="68929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79070" marR="171450" indent="368300">
              <a:spcBef>
                <a:spcPts val="1055"/>
              </a:spcBef>
            </a:pPr>
            <a:r>
              <a:rPr spc="-5" dirty="0">
                <a:latin typeface="Arial"/>
                <a:cs typeface="Arial"/>
              </a:rPr>
              <a:t>Build  com</a:t>
            </a:r>
            <a:r>
              <a:rPr spc="-1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0" y="3276600"/>
            <a:ext cx="1600200" cy="82650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21640" marR="302260" indent="-108585"/>
            <a:r>
              <a:rPr spc="-5"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nstr</a:t>
            </a:r>
            <a:r>
              <a:rPr spc="-1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ct  </a:t>
            </a:r>
            <a:r>
              <a:rPr spc="-5" dirty="0">
                <a:latin typeface="Arial"/>
                <a:cs typeface="Arial"/>
              </a:rPr>
              <a:t>System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3657600"/>
            <a:ext cx="3048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4343400"/>
            <a:ext cx="1143000" cy="958850"/>
          </a:xfrm>
          <a:custGeom>
            <a:avLst/>
            <a:gdLst/>
            <a:ahLst/>
            <a:cxnLst/>
            <a:rect l="l" t="t" r="r" b="b"/>
            <a:pathLst>
              <a:path w="1143000" h="958850">
                <a:moveTo>
                  <a:pt x="1143000" y="76200"/>
                </a:moveTo>
                <a:lnTo>
                  <a:pt x="1136650" y="63500"/>
                </a:lnTo>
                <a:lnTo>
                  <a:pt x="1104900" y="0"/>
                </a:lnTo>
                <a:lnTo>
                  <a:pt x="1066800" y="76200"/>
                </a:lnTo>
                <a:lnTo>
                  <a:pt x="1098550" y="76200"/>
                </a:lnTo>
                <a:lnTo>
                  <a:pt x="1098550" y="946150"/>
                </a:lnTo>
                <a:lnTo>
                  <a:pt x="0" y="946150"/>
                </a:lnTo>
                <a:lnTo>
                  <a:pt x="0" y="952500"/>
                </a:lnTo>
                <a:lnTo>
                  <a:pt x="0" y="958850"/>
                </a:lnTo>
                <a:lnTo>
                  <a:pt x="1111250" y="958850"/>
                </a:lnTo>
                <a:lnTo>
                  <a:pt x="1111250" y="952500"/>
                </a:lnTo>
                <a:lnTo>
                  <a:pt x="1101471" y="952500"/>
                </a:lnTo>
                <a:lnTo>
                  <a:pt x="1101471" y="952246"/>
                </a:lnTo>
                <a:lnTo>
                  <a:pt x="1111250" y="952246"/>
                </a:lnTo>
                <a:lnTo>
                  <a:pt x="1111250" y="76200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25000" y="32003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44450" y="0"/>
                </a:lnTo>
                <a:lnTo>
                  <a:pt x="44450" y="12700"/>
                </a:lnTo>
                <a:lnTo>
                  <a:pt x="31750" y="12700"/>
                </a:lnTo>
                <a:lnTo>
                  <a:pt x="31750" y="0"/>
                </a:lnTo>
                <a:lnTo>
                  <a:pt x="0" y="0"/>
                </a:lnTo>
                <a:lnTo>
                  <a:pt x="38100" y="76200"/>
                </a:lnTo>
                <a:lnTo>
                  <a:pt x="6985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486400" y="2286000"/>
            <a:ext cx="1371600" cy="3048000"/>
            <a:chOff x="3962400" y="2286000"/>
            <a:chExt cx="1371600" cy="3048000"/>
          </a:xfrm>
        </p:grpSpPr>
        <p:sp>
          <p:nvSpPr>
            <p:cNvPr id="13" name="object 13"/>
            <p:cNvSpPr/>
            <p:nvPr/>
          </p:nvSpPr>
          <p:spPr>
            <a:xfrm>
              <a:off x="3962400" y="3657600"/>
              <a:ext cx="2286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3103" y="2330450"/>
              <a:ext cx="12700" cy="946150"/>
            </a:xfrm>
            <a:custGeom>
              <a:avLst/>
              <a:gdLst/>
              <a:ahLst/>
              <a:cxnLst/>
              <a:rect l="l" t="t" r="r" b="b"/>
              <a:pathLst>
                <a:path w="12700" h="946150">
                  <a:moveTo>
                    <a:pt x="0" y="946150"/>
                  </a:moveTo>
                  <a:lnTo>
                    <a:pt x="12700" y="9461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946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3103" y="2286000"/>
              <a:ext cx="310896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3103" y="5257800"/>
              <a:ext cx="29819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3104" y="4114799"/>
              <a:ext cx="311150" cy="1187450"/>
            </a:xfrm>
            <a:custGeom>
              <a:avLst/>
              <a:gdLst/>
              <a:ahLst/>
              <a:cxnLst/>
              <a:rect l="l" t="t" r="r" b="b"/>
              <a:pathLst>
                <a:path w="311150" h="1187450">
                  <a:moveTo>
                    <a:pt x="234772" y="1174750"/>
                  </a:moveTo>
                  <a:lnTo>
                    <a:pt x="12700" y="11747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174750"/>
                  </a:lnTo>
                  <a:lnTo>
                    <a:pt x="6350" y="1174750"/>
                  </a:lnTo>
                  <a:lnTo>
                    <a:pt x="12700" y="1181100"/>
                  </a:lnTo>
                  <a:lnTo>
                    <a:pt x="234772" y="1181100"/>
                  </a:lnTo>
                  <a:lnTo>
                    <a:pt x="234772" y="1174750"/>
                  </a:lnTo>
                  <a:close/>
                </a:path>
                <a:path w="311150" h="1187450">
                  <a:moveTo>
                    <a:pt x="310896" y="1181100"/>
                  </a:moveTo>
                  <a:lnTo>
                    <a:pt x="298196" y="1174750"/>
                  </a:lnTo>
                  <a:lnTo>
                    <a:pt x="247396" y="1174750"/>
                  </a:lnTo>
                  <a:lnTo>
                    <a:pt x="247396" y="1187450"/>
                  </a:lnTo>
                  <a:lnTo>
                    <a:pt x="298196" y="1187450"/>
                  </a:lnTo>
                  <a:lnTo>
                    <a:pt x="310896" y="1181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93153" y="28822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851650" y="1900427"/>
          <a:ext cx="27051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marL="179070" marR="171450" indent="266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Extract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693153" y="410235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Arial"/>
                <a:cs typeface="Arial"/>
              </a:rPr>
              <a:t>no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12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39928"/>
            <a:ext cx="5642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Unified</a:t>
            </a:r>
            <a:r>
              <a:rPr spc="-15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636" y="1582294"/>
            <a:ext cx="787590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20" dirty="0">
                <a:latin typeface="Carlito"/>
                <a:cs typeface="Carlito"/>
              </a:rPr>
              <a:t>process </a:t>
            </a:r>
            <a:r>
              <a:rPr sz="3200" spc="-5" dirty="0">
                <a:latin typeface="Carlito"/>
                <a:cs typeface="Carlito"/>
              </a:rPr>
              <a:t>divides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development </a:t>
            </a:r>
            <a:r>
              <a:rPr sz="3200" spc="-20" dirty="0">
                <a:latin typeface="Carlito"/>
                <a:cs typeface="Carlito"/>
              </a:rPr>
              <a:t>process  </a:t>
            </a:r>
            <a:r>
              <a:rPr sz="3200" spc="-40" dirty="0">
                <a:latin typeface="Carlito"/>
                <a:cs typeface="Carlito"/>
              </a:rPr>
              <a:t>into four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phases: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Inception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Conception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spc="-55" dirty="0">
                <a:latin typeface="Carlito"/>
                <a:cs typeface="Carlito"/>
              </a:rPr>
              <a:t>Transition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35" y="1582294"/>
            <a:ext cx="5157470" cy="38760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433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UP </a:t>
            </a:r>
            <a:r>
              <a:rPr sz="3200" spc="-5" dirty="0">
                <a:latin typeface="Carlito"/>
                <a:cs typeface="Carlito"/>
              </a:rPr>
              <a:t>has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following </a:t>
            </a:r>
            <a:r>
              <a:rPr sz="3200" dirty="0">
                <a:latin typeface="Carlito"/>
                <a:cs typeface="Carlito"/>
              </a:rPr>
              <a:t>major  </a:t>
            </a:r>
            <a:r>
              <a:rPr sz="3200" spc="-25" dirty="0">
                <a:latin typeface="Carlito"/>
                <a:cs typeface="Carlito"/>
              </a:rPr>
              <a:t>characteristics: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use-case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driven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architecture-centric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risk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focused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45" dirty="0">
                <a:latin typeface="Carlito"/>
                <a:cs typeface="Carlito"/>
              </a:rPr>
              <a:t>iterative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incremental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82967" y="1391412"/>
            <a:ext cx="3409188" cy="380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9377" y="339343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Unified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5830" y="64188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894" y="122302"/>
            <a:ext cx="64393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Unified </a:t>
            </a:r>
            <a:r>
              <a:rPr spc="-10" dirty="0"/>
              <a:t>Process</a:t>
            </a:r>
            <a:r>
              <a:rPr spc="-150" dirty="0"/>
              <a:t> </a:t>
            </a:r>
            <a:r>
              <a:rPr spc="-5" dirty="0"/>
              <a:t>(UP)</a:t>
            </a:r>
          </a:p>
        </p:txBody>
      </p:sp>
      <p:sp>
        <p:nvSpPr>
          <p:cNvPr id="4" name="object 4"/>
          <p:cNvSpPr/>
          <p:nvPr/>
        </p:nvSpPr>
        <p:spPr>
          <a:xfrm>
            <a:off x="2553461" y="1067562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894" y="2089192"/>
            <a:ext cx="7060841" cy="36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5577" y="64188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529" y="11379"/>
            <a:ext cx="32379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UP</a:t>
            </a:r>
            <a:r>
              <a:rPr spc="-150" dirty="0"/>
              <a:t> </a:t>
            </a:r>
            <a:r>
              <a:rPr spc="5" dirty="0"/>
              <a:t>Phases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95145" y="1143001"/>
            <a:ext cx="8373109" cy="5130165"/>
            <a:chOff x="771144" y="1143000"/>
            <a:chExt cx="8373109" cy="5130165"/>
          </a:xfrm>
        </p:grpSpPr>
        <p:sp>
          <p:nvSpPr>
            <p:cNvPr id="5" name="object 5"/>
            <p:cNvSpPr/>
            <p:nvPr/>
          </p:nvSpPr>
          <p:spPr>
            <a:xfrm>
              <a:off x="795528" y="1167383"/>
              <a:ext cx="8348471" cy="5105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144" y="1143000"/>
              <a:ext cx="8373109" cy="5102225"/>
            </a:xfrm>
            <a:custGeom>
              <a:avLst/>
              <a:gdLst/>
              <a:ahLst/>
              <a:cxnLst/>
              <a:rect l="l" t="t" r="r" b="b"/>
              <a:pathLst>
                <a:path w="8373109" h="5102225">
                  <a:moveTo>
                    <a:pt x="8372602" y="0"/>
                  </a:moveTo>
                  <a:lnTo>
                    <a:pt x="0" y="0"/>
                  </a:lnTo>
                  <a:lnTo>
                    <a:pt x="0" y="5101844"/>
                  </a:lnTo>
                  <a:lnTo>
                    <a:pt x="8372602" y="5101844"/>
                  </a:lnTo>
                  <a:lnTo>
                    <a:pt x="8372602" y="0"/>
                  </a:lnTo>
                  <a:close/>
                </a:path>
              </a:pathLst>
            </a:custGeom>
            <a:solidFill>
              <a:srgbClr val="94E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7960" y="1460030"/>
              <a:ext cx="5641975" cy="4175760"/>
            </a:xfrm>
            <a:custGeom>
              <a:avLst/>
              <a:gdLst/>
              <a:ahLst/>
              <a:cxnLst/>
              <a:rect l="l" t="t" r="r" b="b"/>
              <a:pathLst>
                <a:path w="5641975" h="4175760">
                  <a:moveTo>
                    <a:pt x="5641594" y="0"/>
                  </a:moveTo>
                  <a:lnTo>
                    <a:pt x="0" y="0"/>
                  </a:lnTo>
                  <a:lnTo>
                    <a:pt x="0" y="4175633"/>
                  </a:lnTo>
                  <a:lnTo>
                    <a:pt x="5641594" y="4175633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60" y="1452314"/>
              <a:ext cx="5641975" cy="13970"/>
            </a:xfrm>
            <a:custGeom>
              <a:avLst/>
              <a:gdLst/>
              <a:ahLst/>
              <a:cxnLst/>
              <a:rect l="l" t="t" r="r" b="b"/>
              <a:pathLst>
                <a:path w="5641975" h="13969">
                  <a:moveTo>
                    <a:pt x="564159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5641594" y="13646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0570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0"/>
                  </a:moveTo>
                  <a:lnTo>
                    <a:pt x="0" y="417576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7960" y="5628132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39">
                  <a:moveTo>
                    <a:pt x="0" y="15239"/>
                  </a:moveTo>
                  <a:lnTo>
                    <a:pt x="5641594" y="15239"/>
                  </a:lnTo>
                  <a:lnTo>
                    <a:pt x="564159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8722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41757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7960" y="1466038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40">
                  <a:moveTo>
                    <a:pt x="564159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5641594" y="15162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0570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0"/>
                  </a:moveTo>
                  <a:lnTo>
                    <a:pt x="0" y="30619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60" y="1780031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8722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7960" y="1473708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0" y="0"/>
                  </a:moveTo>
                  <a:lnTo>
                    <a:pt x="1129156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8005" y="3694938"/>
              <a:ext cx="0" cy="1927860"/>
            </a:xfrm>
            <a:custGeom>
              <a:avLst/>
              <a:gdLst/>
              <a:ahLst/>
              <a:cxnLst/>
              <a:rect l="l" t="t" r="r" b="b"/>
              <a:pathLst>
                <a:path h="1927860">
                  <a:moveTo>
                    <a:pt x="0" y="0"/>
                  </a:moveTo>
                  <a:lnTo>
                    <a:pt x="0" y="192752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7960" y="5622035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112915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8722" y="1474470"/>
              <a:ext cx="0" cy="4147820"/>
            </a:xfrm>
            <a:custGeom>
              <a:avLst/>
              <a:gdLst/>
              <a:ahLst/>
              <a:cxnLst/>
              <a:rect l="l" t="t" r="r" b="b"/>
              <a:pathLst>
                <a:path h="4147820">
                  <a:moveTo>
                    <a:pt x="0" y="414781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244" y="1473708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22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9482" y="4351782"/>
              <a:ext cx="0" cy="1577340"/>
            </a:xfrm>
            <a:custGeom>
              <a:avLst/>
              <a:gdLst/>
              <a:ahLst/>
              <a:cxnLst/>
              <a:rect l="l" t="t" r="r" b="b"/>
              <a:pathLst>
                <a:path h="1577339">
                  <a:moveTo>
                    <a:pt x="0" y="0"/>
                  </a:moveTo>
                  <a:lnTo>
                    <a:pt x="0" y="157734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7244" y="5928359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1141221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8005" y="3694938"/>
              <a:ext cx="0" cy="2233930"/>
            </a:xfrm>
            <a:custGeom>
              <a:avLst/>
              <a:gdLst/>
              <a:ahLst/>
              <a:cxnLst/>
              <a:rect l="l" t="t" r="r" b="b"/>
              <a:pathLst>
                <a:path h="2233929">
                  <a:moveTo>
                    <a:pt x="0" y="0"/>
                  </a:moveTo>
                  <a:lnTo>
                    <a:pt x="0" y="22337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720" y="1473708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0" y="0"/>
                  </a:moveTo>
                  <a:lnTo>
                    <a:pt x="114096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0958" y="4906517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57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98720" y="5622035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114096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99482" y="4351782"/>
              <a:ext cx="0" cy="1270635"/>
            </a:xfrm>
            <a:custGeom>
              <a:avLst/>
              <a:gdLst/>
              <a:ahLst/>
              <a:cxnLst/>
              <a:rect l="l" t="t" r="r" b="b"/>
              <a:pathLst>
                <a:path h="1270635">
                  <a:moveTo>
                    <a:pt x="0" y="0"/>
                  </a:moveTo>
                  <a:lnTo>
                    <a:pt x="0" y="12704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0196" y="1473708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0" y="0"/>
                  </a:moveTo>
                  <a:lnTo>
                    <a:pt x="112763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68717" y="1474470"/>
              <a:ext cx="0" cy="4439285"/>
            </a:xfrm>
            <a:custGeom>
              <a:avLst/>
              <a:gdLst/>
              <a:ahLst/>
              <a:cxnLst/>
              <a:rect l="l" t="t" r="r" b="b"/>
              <a:pathLst>
                <a:path h="4439285">
                  <a:moveTo>
                    <a:pt x="0" y="0"/>
                  </a:moveTo>
                  <a:lnTo>
                    <a:pt x="0" y="3373501"/>
                  </a:lnTo>
                </a:path>
                <a:path h="4439285">
                  <a:moveTo>
                    <a:pt x="0" y="3432048"/>
                  </a:moveTo>
                  <a:lnTo>
                    <a:pt x="0" y="44392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0196" y="5913120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112763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0958" y="4906517"/>
              <a:ext cx="0" cy="1007744"/>
            </a:xfrm>
            <a:custGeom>
              <a:avLst/>
              <a:gdLst/>
              <a:ahLst/>
              <a:cxnLst/>
              <a:rect l="l" t="t" r="r" b="b"/>
              <a:pathLst>
                <a:path h="1007745">
                  <a:moveTo>
                    <a:pt x="0" y="0"/>
                  </a:moveTo>
                  <a:lnTo>
                    <a:pt x="0" y="100718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91990" y="1500378"/>
            <a:ext cx="58102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Inception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07177" y="1514983"/>
            <a:ext cx="70104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50" dirty="0">
                <a:latin typeface="Arial"/>
                <a:cs typeface="Arial"/>
              </a:rPr>
              <a:t>Elaboration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09029" y="1514983"/>
            <a:ext cx="80581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30" dirty="0">
                <a:latin typeface="Arial"/>
                <a:cs typeface="Arial"/>
              </a:rPr>
              <a:t>Construction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7302" y="1514983"/>
            <a:ext cx="62484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Transition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966073" y="1514983"/>
            <a:ext cx="69532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45" dirty="0">
                <a:latin typeface="Arial"/>
                <a:cs typeface="Arial"/>
              </a:rPr>
              <a:t>P</a:t>
            </a:r>
            <a:r>
              <a:rPr sz="1150" spc="35" dirty="0">
                <a:latin typeface="Arial"/>
                <a:cs typeface="Arial"/>
              </a:rPr>
              <a:t>r</a:t>
            </a:r>
            <a:r>
              <a:rPr sz="1150" spc="-30" dirty="0">
                <a:latin typeface="Arial"/>
                <a:cs typeface="Arial"/>
              </a:rPr>
              <a:t>odu</a:t>
            </a:r>
            <a:r>
              <a:rPr sz="1150" spc="-60" dirty="0">
                <a:latin typeface="Arial"/>
                <a:cs typeface="Arial"/>
              </a:rPr>
              <a:t>c</a:t>
            </a:r>
            <a:r>
              <a:rPr sz="1150" spc="95" dirty="0">
                <a:latin typeface="Arial"/>
                <a:cs typeface="Arial"/>
              </a:rPr>
              <a:t>t</a:t>
            </a:r>
            <a:r>
              <a:rPr sz="1150" spc="-55" dirty="0">
                <a:latin typeface="Arial"/>
                <a:cs typeface="Arial"/>
              </a:rPr>
              <a:t>i</a:t>
            </a:r>
            <a:r>
              <a:rPr sz="1150" spc="-3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51986" y="1152905"/>
            <a:ext cx="85280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b="1" spc="-20" dirty="0">
                <a:latin typeface="Arial"/>
                <a:cs typeface="Arial"/>
              </a:rPr>
              <a:t>UP</a:t>
            </a:r>
            <a:r>
              <a:rPr sz="1350" b="1" spc="-270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Phases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244340" y="2197480"/>
            <a:ext cx="5657215" cy="3723640"/>
            <a:chOff x="2720339" y="2197480"/>
            <a:chExt cx="5657215" cy="3723640"/>
          </a:xfrm>
        </p:grpSpPr>
        <p:sp>
          <p:nvSpPr>
            <p:cNvPr id="45" name="object 45"/>
            <p:cNvSpPr/>
            <p:nvPr/>
          </p:nvSpPr>
          <p:spPr>
            <a:xfrm>
              <a:off x="2874263" y="250691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2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6652" y="2502407"/>
              <a:ext cx="1885314" cy="9525"/>
            </a:xfrm>
            <a:custGeom>
              <a:avLst/>
              <a:gdLst/>
              <a:ahLst/>
              <a:cxnLst/>
              <a:rect l="l" t="t" r="r" b="b"/>
              <a:pathLst>
                <a:path w="1885314" h="9525">
                  <a:moveTo>
                    <a:pt x="0" y="0"/>
                  </a:moveTo>
                  <a:lnTo>
                    <a:pt x="0" y="9017"/>
                  </a:lnTo>
                </a:path>
                <a:path w="1885314" h="9525">
                  <a:moveTo>
                    <a:pt x="397548" y="4508"/>
                  </a:moveTo>
                  <a:lnTo>
                    <a:pt x="397979" y="4508"/>
                  </a:lnTo>
                </a:path>
                <a:path w="1885314" h="9525">
                  <a:moveTo>
                    <a:pt x="1194600" y="4508"/>
                  </a:moveTo>
                  <a:lnTo>
                    <a:pt x="1195031" y="4508"/>
                  </a:lnTo>
                </a:path>
                <a:path w="1885314" h="9525">
                  <a:moveTo>
                    <a:pt x="1592364" y="4508"/>
                  </a:moveTo>
                  <a:lnTo>
                    <a:pt x="1885276" y="45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4263" y="2510726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6652" y="2510027"/>
              <a:ext cx="398145" cy="1905"/>
            </a:xfrm>
            <a:custGeom>
              <a:avLst/>
              <a:gdLst/>
              <a:ahLst/>
              <a:cxnLst/>
              <a:rect l="l" t="t" r="r" b="b"/>
              <a:pathLst>
                <a:path w="398145" h="1905">
                  <a:moveTo>
                    <a:pt x="0" y="0"/>
                  </a:moveTo>
                  <a:lnTo>
                    <a:pt x="0" y="1397"/>
                  </a:lnTo>
                </a:path>
                <a:path w="398145" h="1905">
                  <a:moveTo>
                    <a:pt x="397548" y="698"/>
                  </a:moveTo>
                  <a:lnTo>
                    <a:pt x="397979" y="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4161" y="2510713"/>
              <a:ext cx="1287780" cy="635"/>
            </a:xfrm>
            <a:custGeom>
              <a:avLst/>
              <a:gdLst/>
              <a:ahLst/>
              <a:cxnLst/>
              <a:rect l="l" t="t" r="r" b="b"/>
              <a:pathLst>
                <a:path w="1287779" h="635">
                  <a:moveTo>
                    <a:pt x="0" y="0"/>
                  </a:moveTo>
                  <a:lnTo>
                    <a:pt x="198234" y="0"/>
                  </a:lnTo>
                </a:path>
                <a:path w="1287779" h="635">
                  <a:moveTo>
                    <a:pt x="597090" y="0"/>
                  </a:moveTo>
                  <a:lnTo>
                    <a:pt x="597522" y="0"/>
                  </a:lnTo>
                </a:path>
                <a:path w="1287779" h="635">
                  <a:moveTo>
                    <a:pt x="994854" y="0"/>
                  </a:moveTo>
                  <a:lnTo>
                    <a:pt x="1287767" y="0"/>
                  </a:lnTo>
                </a:path>
                <a:path w="1287779" h="635">
                  <a:moveTo>
                    <a:pt x="0" y="215"/>
                  </a:moveTo>
                  <a:lnTo>
                    <a:pt x="198234" y="215"/>
                  </a:lnTo>
                </a:path>
                <a:path w="1287779" h="635">
                  <a:moveTo>
                    <a:pt x="597090" y="215"/>
                  </a:moveTo>
                  <a:lnTo>
                    <a:pt x="597522" y="215"/>
                  </a:lnTo>
                </a:path>
                <a:path w="1287779" h="635">
                  <a:moveTo>
                    <a:pt x="994854" y="215"/>
                  </a:moveTo>
                  <a:lnTo>
                    <a:pt x="128776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4263" y="2515234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263" y="3066288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90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0547" y="3690302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1062227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19974" y="3690086"/>
              <a:ext cx="3319779" cy="635"/>
            </a:xfrm>
            <a:custGeom>
              <a:avLst/>
              <a:gdLst/>
              <a:ahLst/>
              <a:cxnLst/>
              <a:rect l="l" t="t" r="r" b="b"/>
              <a:pathLst>
                <a:path w="3319779" h="635">
                  <a:moveTo>
                    <a:pt x="0" y="0"/>
                  </a:moveTo>
                  <a:lnTo>
                    <a:pt x="0" y="431"/>
                  </a:lnTo>
                </a:path>
                <a:path w="3319779" h="635">
                  <a:moveTo>
                    <a:pt x="796829" y="215"/>
                  </a:moveTo>
                  <a:lnTo>
                    <a:pt x="797261" y="215"/>
                  </a:lnTo>
                </a:path>
                <a:path w="3319779" h="635">
                  <a:moveTo>
                    <a:pt x="1194606" y="215"/>
                  </a:moveTo>
                  <a:lnTo>
                    <a:pt x="1195025" y="215"/>
                  </a:lnTo>
                </a:path>
                <a:path w="3319779" h="635">
                  <a:moveTo>
                    <a:pt x="1792319" y="215"/>
                  </a:moveTo>
                  <a:lnTo>
                    <a:pt x="331922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0547" y="3697922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65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55363" y="4901882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548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07748" y="4901666"/>
              <a:ext cx="1991995" cy="635"/>
            </a:xfrm>
            <a:custGeom>
              <a:avLst/>
              <a:gdLst/>
              <a:ahLst/>
              <a:cxnLst/>
              <a:rect l="l" t="t" r="r" b="b"/>
              <a:pathLst>
                <a:path w="1991995" h="635">
                  <a:moveTo>
                    <a:pt x="0" y="0"/>
                  </a:moveTo>
                  <a:lnTo>
                    <a:pt x="0" y="431"/>
                  </a:lnTo>
                </a:path>
                <a:path w="1991995" h="635">
                  <a:moveTo>
                    <a:pt x="796836" y="215"/>
                  </a:moveTo>
                  <a:lnTo>
                    <a:pt x="797267" y="215"/>
                  </a:lnTo>
                </a:path>
                <a:path w="1991995" h="635">
                  <a:moveTo>
                    <a:pt x="1194600" y="215"/>
                  </a:moveTo>
                  <a:lnTo>
                    <a:pt x="1195031" y="215"/>
                  </a:lnTo>
                </a:path>
                <a:path w="1991995" h="635">
                  <a:moveTo>
                    <a:pt x="1593888" y="215"/>
                  </a:moveTo>
                  <a:lnTo>
                    <a:pt x="1991575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55363" y="4906263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1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04800" y="4905755"/>
              <a:ext cx="1195070" cy="1270"/>
            </a:xfrm>
            <a:custGeom>
              <a:avLst/>
              <a:gdLst/>
              <a:ahLst/>
              <a:cxnLst/>
              <a:rect l="l" t="t" r="r" b="b"/>
              <a:pathLst>
                <a:path w="1195070" h="1270">
                  <a:moveTo>
                    <a:pt x="0" y="0"/>
                  </a:moveTo>
                  <a:lnTo>
                    <a:pt x="0" y="889"/>
                  </a:lnTo>
                </a:path>
                <a:path w="1195070" h="1270">
                  <a:moveTo>
                    <a:pt x="199745" y="444"/>
                  </a:moveTo>
                  <a:lnTo>
                    <a:pt x="1194523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09768" y="4906454"/>
              <a:ext cx="2390140" cy="0"/>
            </a:xfrm>
            <a:custGeom>
              <a:avLst/>
              <a:gdLst/>
              <a:ahLst/>
              <a:cxnLst/>
              <a:rect l="l" t="t" r="r" b="b"/>
              <a:pathLst>
                <a:path w="2390140">
                  <a:moveTo>
                    <a:pt x="0" y="0"/>
                  </a:moveTo>
                  <a:lnTo>
                    <a:pt x="995603" y="0"/>
                  </a:lnTo>
                </a:path>
                <a:path w="2390140">
                  <a:moveTo>
                    <a:pt x="1194816" y="0"/>
                  </a:moveTo>
                  <a:lnTo>
                    <a:pt x="1195247" y="0"/>
                  </a:lnTo>
                </a:path>
                <a:path w="2390140">
                  <a:moveTo>
                    <a:pt x="1394777" y="0"/>
                  </a:moveTo>
                  <a:lnTo>
                    <a:pt x="23895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09768" y="4906740"/>
              <a:ext cx="2390140" cy="635"/>
            </a:xfrm>
            <a:custGeom>
              <a:avLst/>
              <a:gdLst/>
              <a:ahLst/>
              <a:cxnLst/>
              <a:rect l="l" t="t" r="r" b="b"/>
              <a:pathLst>
                <a:path w="2390140" h="635">
                  <a:moveTo>
                    <a:pt x="0" y="0"/>
                  </a:moveTo>
                  <a:lnTo>
                    <a:pt x="1195247" y="0"/>
                  </a:lnTo>
                </a:path>
                <a:path w="2390140" h="635">
                  <a:moveTo>
                    <a:pt x="1394777" y="0"/>
                  </a:moveTo>
                  <a:lnTo>
                    <a:pt x="2389555" y="0"/>
                  </a:lnTo>
                </a:path>
                <a:path w="2390140" h="635">
                  <a:moveTo>
                    <a:pt x="0" y="190"/>
                  </a:moveTo>
                  <a:lnTo>
                    <a:pt x="2389555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3" y="491001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69079" y="436626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1695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19" h="73025">
                  <a:moveTo>
                    <a:pt x="197700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7700" y="7297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01695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197713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7713" y="15162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96767" y="243839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01695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02457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9815" y="2394211"/>
              <a:ext cx="200025" cy="117475"/>
            </a:xfrm>
            <a:custGeom>
              <a:avLst/>
              <a:gdLst/>
              <a:ahLst/>
              <a:cxnLst/>
              <a:rect l="l" t="t" r="r" b="b"/>
              <a:pathLst>
                <a:path w="200025" h="117475">
                  <a:moveTo>
                    <a:pt x="199529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529" y="11721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99815" y="238653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96411" y="2394203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9981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0577" y="239496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99459" y="2349969"/>
              <a:ext cx="199390" cy="161925"/>
            </a:xfrm>
            <a:custGeom>
              <a:avLst/>
              <a:gdLst/>
              <a:ahLst/>
              <a:cxnLst/>
              <a:rect l="l" t="t" r="r" b="b"/>
              <a:pathLst>
                <a:path w="199389" h="161925">
                  <a:moveTo>
                    <a:pt x="199212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212" y="1614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99459" y="234233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94531" y="2350007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99459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0221" y="2350769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97579" y="2292134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97579" y="2284426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4175" y="229209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97579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98341" y="229285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97223" y="2247899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212" y="26352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97223" y="224023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93819" y="224789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97223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97986" y="2248661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6867" y="2203665"/>
              <a:ext cx="200025" cy="307975"/>
            </a:xfrm>
            <a:custGeom>
              <a:avLst/>
              <a:gdLst/>
              <a:ahLst/>
              <a:cxnLst/>
              <a:rect l="l" t="t" r="r" b="b"/>
              <a:pathLst>
                <a:path w="200025" h="307975">
                  <a:moveTo>
                    <a:pt x="199529" y="0"/>
                  </a:moveTo>
                  <a:lnTo>
                    <a:pt x="0" y="0"/>
                  </a:lnTo>
                  <a:lnTo>
                    <a:pt x="0" y="307759"/>
                  </a:lnTo>
                  <a:lnTo>
                    <a:pt x="199529" y="30775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96867" y="219755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95750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72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6867" y="251002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7629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72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94987" y="2234158"/>
              <a:ext cx="199390" cy="277495"/>
            </a:xfrm>
            <a:custGeom>
              <a:avLst/>
              <a:gdLst/>
              <a:ahLst/>
              <a:cxnLst/>
              <a:rect l="l" t="t" r="r" b="b"/>
              <a:pathLst>
                <a:path w="199389" h="277494">
                  <a:moveTo>
                    <a:pt x="199212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212" y="27713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94987" y="222650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95393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94987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95750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94631" y="2263152"/>
              <a:ext cx="200025" cy="248920"/>
            </a:xfrm>
            <a:custGeom>
              <a:avLst/>
              <a:gdLst/>
              <a:ahLst/>
              <a:cxnLst/>
              <a:rect l="l" t="t" r="r" b="b"/>
              <a:pathLst>
                <a:path w="200025" h="248919">
                  <a:moveTo>
                    <a:pt x="199529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529" y="2483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94631" y="225546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95038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94631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95393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77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94275" y="2321001"/>
              <a:ext cx="199390" cy="190500"/>
            </a:xfrm>
            <a:custGeom>
              <a:avLst/>
              <a:gdLst/>
              <a:ahLst/>
              <a:cxnLst/>
              <a:rect l="l" t="t" r="r" b="b"/>
              <a:pathLst>
                <a:path w="199389" h="190500">
                  <a:moveTo>
                    <a:pt x="199212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212" y="18991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94275" y="231338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93157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4275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95038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5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92395" y="2378951"/>
              <a:ext cx="200025" cy="132715"/>
            </a:xfrm>
            <a:custGeom>
              <a:avLst/>
              <a:gdLst/>
              <a:ahLst/>
              <a:cxnLst/>
              <a:rect l="l" t="t" r="r" b="b"/>
              <a:pathLst>
                <a:path w="200025" h="132714">
                  <a:moveTo>
                    <a:pt x="199529" y="0"/>
                  </a:moveTo>
                  <a:lnTo>
                    <a:pt x="0" y="0"/>
                  </a:lnTo>
                  <a:lnTo>
                    <a:pt x="0" y="132346"/>
                  </a:lnTo>
                  <a:lnTo>
                    <a:pt x="199529" y="132346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92395" y="237281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3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631" y="13646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92801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3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9239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643" y="15240"/>
                  </a:lnTo>
                  <a:lnTo>
                    <a:pt x="19964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93157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33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92039" y="2407950"/>
              <a:ext cx="199390" cy="104139"/>
            </a:xfrm>
            <a:custGeom>
              <a:avLst/>
              <a:gdLst/>
              <a:ahLst/>
              <a:cxnLst/>
              <a:rect l="l" t="t" r="r" b="b"/>
              <a:pathLst>
                <a:path w="199389" h="104139">
                  <a:moveTo>
                    <a:pt x="199212" y="0"/>
                  </a:moveTo>
                  <a:lnTo>
                    <a:pt x="0" y="0"/>
                  </a:lnTo>
                  <a:lnTo>
                    <a:pt x="0" y="103601"/>
                  </a:lnTo>
                  <a:lnTo>
                    <a:pt x="199212" y="1036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892039" y="240176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097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097" y="13646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92445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6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92039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136" y="15240"/>
                  </a:lnTo>
                  <a:lnTo>
                    <a:pt x="19913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92801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36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091683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1683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07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8107" y="15162"/>
                  </a:lnTo>
                  <a:lnTo>
                    <a:pt x="198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90566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683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8119" y="15240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2445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89804" y="2452057"/>
              <a:ext cx="199390" cy="59690"/>
            </a:xfrm>
            <a:custGeom>
              <a:avLst/>
              <a:gdLst/>
              <a:ahLst/>
              <a:cxnLst/>
              <a:rect l="l" t="t" r="r" b="b"/>
              <a:pathLst>
                <a:path w="199389" h="59689">
                  <a:moveTo>
                    <a:pt x="199212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212" y="593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89804" y="2444446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90210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89804" y="250387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0566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45763" y="3066288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167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167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68267" y="2977895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167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7243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71315" y="2948970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89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671315" y="294127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66387" y="2948939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71315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72077" y="294970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69436" y="2904743"/>
              <a:ext cx="200025" cy="146685"/>
            </a:xfrm>
            <a:custGeom>
              <a:avLst/>
              <a:gdLst/>
              <a:ahLst/>
              <a:cxnLst/>
              <a:rect l="l" t="t" r="r" b="b"/>
              <a:pathLst>
                <a:path w="200025" h="146685">
                  <a:moveTo>
                    <a:pt x="19952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529" y="14630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69436" y="289859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66031" y="290474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69436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70197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69079" y="2846895"/>
              <a:ext cx="199390" cy="204470"/>
            </a:xfrm>
            <a:custGeom>
              <a:avLst/>
              <a:gdLst/>
              <a:ahLst/>
              <a:cxnLst/>
              <a:rect l="l" t="t" r="r" b="b"/>
              <a:pathLst>
                <a:path w="199389" h="204469">
                  <a:moveTo>
                    <a:pt x="199212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212" y="20415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69079" y="283916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65675" y="2846831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069079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069841" y="284759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268723" y="2788919"/>
              <a:ext cx="200025" cy="262255"/>
            </a:xfrm>
            <a:custGeom>
              <a:avLst/>
              <a:gdLst/>
              <a:ahLst/>
              <a:cxnLst/>
              <a:rect l="l" t="t" r="r" b="b"/>
              <a:pathLst>
                <a:path w="200025" h="262255">
                  <a:moveTo>
                    <a:pt x="199529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199529" y="26200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268723" y="27812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63795" y="278891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0"/>
                  </a:moveTo>
                  <a:lnTo>
                    <a:pt x="0" y="2620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268723" y="30510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269486" y="2789681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2620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66844" y="2758427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89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66844" y="275228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67250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466844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467605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666488" y="2831630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666488" y="282543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66894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666488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667250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866132" y="2904743"/>
              <a:ext cx="199390" cy="146685"/>
            </a:xfrm>
            <a:custGeom>
              <a:avLst/>
              <a:gdLst/>
              <a:ahLst/>
              <a:cxnLst/>
              <a:rect l="l" t="t" r="r" b="b"/>
              <a:pathLst>
                <a:path w="199389" h="146685">
                  <a:moveTo>
                    <a:pt x="199212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212" y="1463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866132" y="2898590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65013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66132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866894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6425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6425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264657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6425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6501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263895" y="3022047"/>
              <a:ext cx="199390" cy="29209"/>
            </a:xfrm>
            <a:custGeom>
              <a:avLst/>
              <a:gdLst/>
              <a:ahLst/>
              <a:cxnLst/>
              <a:rect l="l" t="t" r="r" b="b"/>
              <a:pathLst>
                <a:path w="199389" h="29210">
                  <a:moveTo>
                    <a:pt x="199212" y="0"/>
                  </a:moveTo>
                  <a:lnTo>
                    <a:pt x="0" y="0"/>
                  </a:lnTo>
                  <a:lnTo>
                    <a:pt x="0" y="28746"/>
                  </a:lnTo>
                  <a:lnTo>
                    <a:pt x="199212" y="28746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263895" y="301442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64301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7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263895" y="304337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64657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7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697223" y="3690302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1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74" y="3690086"/>
              <a:ext cx="2084705" cy="635"/>
            </a:xfrm>
            <a:custGeom>
              <a:avLst/>
              <a:gdLst/>
              <a:ahLst/>
              <a:cxnLst/>
              <a:rect l="l" t="t" r="r" b="b"/>
              <a:pathLst>
                <a:path w="2084704" h="635">
                  <a:moveTo>
                    <a:pt x="0" y="0"/>
                  </a:moveTo>
                  <a:lnTo>
                    <a:pt x="0" y="431"/>
                  </a:lnTo>
                </a:path>
                <a:path w="2084704" h="635">
                  <a:moveTo>
                    <a:pt x="796829" y="215"/>
                  </a:moveTo>
                  <a:lnTo>
                    <a:pt x="797261" y="215"/>
                  </a:lnTo>
                </a:path>
                <a:path w="2084704" h="635">
                  <a:moveTo>
                    <a:pt x="1194606" y="215"/>
                  </a:moveTo>
                  <a:lnTo>
                    <a:pt x="1195025" y="215"/>
                  </a:lnTo>
                </a:path>
                <a:path w="2084704" h="635">
                  <a:moveTo>
                    <a:pt x="1792319" y="215"/>
                  </a:moveTo>
                  <a:lnTo>
                    <a:pt x="2084406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97223" y="3697922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6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24655" y="3621069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24655" y="361335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967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967" y="15165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19727" y="3621023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24655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993" y="15240"/>
                  </a:lnTo>
                  <a:lnTo>
                    <a:pt x="1979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25417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22775" y="3576835"/>
              <a:ext cx="199390" cy="117475"/>
            </a:xfrm>
            <a:custGeom>
              <a:avLst/>
              <a:gdLst/>
              <a:ahLst/>
              <a:cxnLst/>
              <a:rect l="l" t="t" r="r" b="b"/>
              <a:pathLst>
                <a:path w="199389" h="117475">
                  <a:moveTo>
                    <a:pt x="199212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212" y="11721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22775" y="35691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119372" y="357682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22775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23537" y="357758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22419" y="3532593"/>
              <a:ext cx="200025" cy="161925"/>
            </a:xfrm>
            <a:custGeom>
              <a:avLst/>
              <a:gdLst/>
              <a:ahLst/>
              <a:cxnLst/>
              <a:rect l="l" t="t" r="r" b="b"/>
              <a:pathLst>
                <a:path w="200025" h="161925">
                  <a:moveTo>
                    <a:pt x="199529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529" y="16145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22419" y="352647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17491" y="35326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122419" y="369417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123181" y="3533394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22063" y="3474758"/>
              <a:ext cx="198120" cy="219710"/>
            </a:xfrm>
            <a:custGeom>
              <a:avLst/>
              <a:gdLst/>
              <a:ahLst/>
              <a:cxnLst/>
              <a:rect l="l" t="t" r="r" b="b"/>
              <a:pathLst>
                <a:path w="198120" h="219710">
                  <a:moveTo>
                    <a:pt x="197700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7700" y="219290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22063" y="346704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17135" y="347471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22063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8" y="15240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322825" y="3475481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0183" y="3430523"/>
              <a:ext cx="200025" cy="263525"/>
            </a:xfrm>
            <a:custGeom>
              <a:avLst/>
              <a:gdLst/>
              <a:ahLst/>
              <a:cxnLst/>
              <a:rect l="l" t="t" r="r" b="b"/>
              <a:pathLst>
                <a:path w="200025" h="263525">
                  <a:moveTo>
                    <a:pt x="199529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529" y="26352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0183" y="342436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716779" y="343052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0183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0945" y="343128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719827" y="3387813"/>
              <a:ext cx="199390" cy="306705"/>
            </a:xfrm>
            <a:custGeom>
              <a:avLst/>
              <a:gdLst/>
              <a:ahLst/>
              <a:cxnLst/>
              <a:rect l="l" t="t" r="r" b="b"/>
              <a:pathLst>
                <a:path w="199389" h="306704">
                  <a:moveTo>
                    <a:pt x="199212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212" y="30623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9827" y="338017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918710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60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19827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720589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606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917947" y="3416782"/>
              <a:ext cx="200025" cy="277495"/>
            </a:xfrm>
            <a:custGeom>
              <a:avLst/>
              <a:gdLst/>
              <a:ahLst/>
              <a:cxnLst/>
              <a:rect l="l" t="t" r="r" b="b"/>
              <a:pathLst>
                <a:path w="200025" h="277495">
                  <a:moveTo>
                    <a:pt x="199529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529" y="27713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917947" y="3409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18354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17947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18710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17591" y="3445776"/>
              <a:ext cx="199390" cy="248920"/>
            </a:xfrm>
            <a:custGeom>
              <a:avLst/>
              <a:gdLst/>
              <a:ahLst/>
              <a:cxnLst/>
              <a:rect l="l" t="t" r="r" b="b"/>
              <a:pathLst>
                <a:path w="199389" h="248920">
                  <a:moveTo>
                    <a:pt x="199212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212" y="24839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17591" y="34380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7997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117591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118354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7235" y="3503726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90195"/>
                  </a:lnTo>
                  <a:lnTo>
                    <a:pt x="199529" y="19019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17235" y="349752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517641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4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17235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317997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24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516879" y="3563099"/>
              <a:ext cx="198120" cy="131445"/>
            </a:xfrm>
            <a:custGeom>
              <a:avLst/>
              <a:gdLst/>
              <a:ahLst/>
              <a:cxnLst/>
              <a:rect l="l" t="t" r="r" b="b"/>
              <a:pathLst>
                <a:path w="198120" h="131445">
                  <a:moveTo>
                    <a:pt x="197700" y="0"/>
                  </a:moveTo>
                  <a:lnTo>
                    <a:pt x="0" y="0"/>
                  </a:lnTo>
                  <a:lnTo>
                    <a:pt x="0" y="130822"/>
                  </a:lnTo>
                  <a:lnTo>
                    <a:pt x="197700" y="130822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16879" y="3555432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71576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68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516879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1764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68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715000" y="3592098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715000" y="358438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915405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715000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715761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914644" y="362106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914644" y="361335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11352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914644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91540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112763" y="3634681"/>
              <a:ext cx="200025" cy="59690"/>
            </a:xfrm>
            <a:custGeom>
              <a:avLst/>
              <a:gdLst/>
              <a:ahLst/>
              <a:cxnLst/>
              <a:rect l="l" t="t" r="r" b="b"/>
              <a:pathLst>
                <a:path w="200025" h="59689">
                  <a:moveTo>
                    <a:pt x="199529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529" y="5936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112763" y="3628584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313169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112763" y="368650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113525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94631" y="436626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322063" y="4277812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7700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7700" y="726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322063" y="427019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094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22063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2282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33900" y="4248942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33900" y="424123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728972" y="424891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3900" y="435102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64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34661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733544" y="4204716"/>
              <a:ext cx="198120" cy="146685"/>
            </a:xfrm>
            <a:custGeom>
              <a:avLst/>
              <a:gdLst/>
              <a:ahLst/>
              <a:cxnLst/>
              <a:rect l="l" t="t" r="r" b="b"/>
              <a:pathLst>
                <a:path w="198120" h="146685">
                  <a:moveTo>
                    <a:pt x="197700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97700" y="146304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733544" y="4198560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28616" y="4204716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33544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34305" y="4205477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931663" y="4146867"/>
              <a:ext cx="200025" cy="204470"/>
            </a:xfrm>
            <a:custGeom>
              <a:avLst/>
              <a:gdLst/>
              <a:ahLst/>
              <a:cxnLst/>
              <a:rect l="l" t="t" r="r" b="b"/>
              <a:pathLst>
                <a:path w="200025" h="204470">
                  <a:moveTo>
                    <a:pt x="199529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529" y="204152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931663" y="41391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28260" y="4146804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2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3166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2425" y="4147566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131307" y="4087393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245"/>
                  </a:lnTo>
                  <a:lnTo>
                    <a:pt x="199212" y="26324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131307" y="408121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326379" y="4087367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31307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32069" y="408812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329427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29427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526023" y="405841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29427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330189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529072" y="4044683"/>
              <a:ext cx="199390" cy="306070"/>
            </a:xfrm>
            <a:custGeom>
              <a:avLst/>
              <a:gdLst/>
              <a:ahLst/>
              <a:cxnLst/>
              <a:rect l="l" t="t" r="r" b="b"/>
              <a:pathLst>
                <a:path w="199389" h="306070">
                  <a:moveTo>
                    <a:pt x="199212" y="0"/>
                  </a:moveTo>
                  <a:lnTo>
                    <a:pt x="0" y="0"/>
                  </a:lnTo>
                  <a:lnTo>
                    <a:pt x="0" y="305955"/>
                  </a:lnTo>
                  <a:lnTo>
                    <a:pt x="199212" y="3059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29072" y="40370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729477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594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29072" y="434340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29833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94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728716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728716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929122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728716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729477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928360" y="4102620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7700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7700" y="2483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928360" y="409493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12724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928360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92912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126480" y="4219968"/>
              <a:ext cx="200025" cy="130810"/>
            </a:xfrm>
            <a:custGeom>
              <a:avLst/>
              <a:gdLst/>
              <a:ahLst/>
              <a:cxnLst/>
              <a:rect l="l" t="t" r="r" b="b"/>
              <a:pathLst>
                <a:path w="200025" h="130810">
                  <a:moveTo>
                    <a:pt x="199529" y="0"/>
                  </a:moveTo>
                  <a:lnTo>
                    <a:pt x="0" y="0"/>
                  </a:lnTo>
                  <a:lnTo>
                    <a:pt x="0" y="130543"/>
                  </a:lnTo>
                  <a:lnTo>
                    <a:pt x="199529" y="13054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126480" y="42122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326886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55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126480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127242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55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326124" y="4248942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90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326124" y="424123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525005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326124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326886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524243" y="4277812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9529" y="726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524243" y="4270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724649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52424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52500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723887" y="4306782"/>
              <a:ext cx="199390" cy="43815"/>
            </a:xfrm>
            <a:custGeom>
              <a:avLst/>
              <a:gdLst/>
              <a:ahLst/>
              <a:cxnLst/>
              <a:rect l="l" t="t" r="r" b="b"/>
              <a:pathLst>
                <a:path w="199390" h="43814">
                  <a:moveTo>
                    <a:pt x="199212" y="0"/>
                  </a:moveTo>
                  <a:lnTo>
                    <a:pt x="0" y="0"/>
                  </a:lnTo>
                  <a:lnTo>
                    <a:pt x="0" y="43602"/>
                  </a:lnTo>
                  <a:lnTo>
                    <a:pt x="199212" y="4360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723887" y="430066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24293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06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723887" y="434334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724649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06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773167" y="490188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74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07748" y="4901666"/>
              <a:ext cx="1873250" cy="635"/>
            </a:xfrm>
            <a:custGeom>
              <a:avLst/>
              <a:gdLst/>
              <a:ahLst/>
              <a:cxnLst/>
              <a:rect l="l" t="t" r="r" b="b"/>
              <a:pathLst>
                <a:path w="1873250" h="635">
                  <a:moveTo>
                    <a:pt x="0" y="0"/>
                  </a:moveTo>
                  <a:lnTo>
                    <a:pt x="0" y="431"/>
                  </a:lnTo>
                </a:path>
                <a:path w="1873250" h="635">
                  <a:moveTo>
                    <a:pt x="796836" y="215"/>
                  </a:moveTo>
                  <a:lnTo>
                    <a:pt x="797267" y="215"/>
                  </a:lnTo>
                </a:path>
                <a:path w="1873250" h="635">
                  <a:moveTo>
                    <a:pt x="1194600" y="215"/>
                  </a:moveTo>
                  <a:lnTo>
                    <a:pt x="1195031" y="215"/>
                  </a:lnTo>
                </a:path>
                <a:path w="1873250" h="635">
                  <a:moveTo>
                    <a:pt x="1593888" y="215"/>
                  </a:moveTo>
                  <a:lnTo>
                    <a:pt x="1872830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773167" y="4906263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4">
                  <a:moveTo>
                    <a:pt x="0" y="0"/>
                  </a:moveTo>
                  <a:lnTo>
                    <a:pt x="4373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604800" y="4905755"/>
              <a:ext cx="1076325" cy="1270"/>
            </a:xfrm>
            <a:custGeom>
              <a:avLst/>
              <a:gdLst/>
              <a:ahLst/>
              <a:cxnLst/>
              <a:rect l="l" t="t" r="r" b="b"/>
              <a:pathLst>
                <a:path w="1076325" h="1270">
                  <a:moveTo>
                    <a:pt x="0" y="0"/>
                  </a:moveTo>
                  <a:lnTo>
                    <a:pt x="0" y="889"/>
                  </a:lnTo>
                </a:path>
                <a:path w="1076325" h="1270">
                  <a:moveTo>
                    <a:pt x="199745" y="444"/>
                  </a:moveTo>
                  <a:lnTo>
                    <a:pt x="1075778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409768" y="4906454"/>
              <a:ext cx="2271395" cy="0"/>
            </a:xfrm>
            <a:custGeom>
              <a:avLst/>
              <a:gdLst/>
              <a:ahLst/>
              <a:cxnLst/>
              <a:rect l="l" t="t" r="r" b="b"/>
              <a:pathLst>
                <a:path w="2271395">
                  <a:moveTo>
                    <a:pt x="0" y="0"/>
                  </a:moveTo>
                  <a:lnTo>
                    <a:pt x="995603" y="0"/>
                  </a:lnTo>
                </a:path>
                <a:path w="2271395">
                  <a:moveTo>
                    <a:pt x="1194816" y="0"/>
                  </a:moveTo>
                  <a:lnTo>
                    <a:pt x="1195247" y="0"/>
                  </a:lnTo>
                </a:path>
                <a:path w="2271395">
                  <a:moveTo>
                    <a:pt x="1394777" y="0"/>
                  </a:moveTo>
                  <a:lnTo>
                    <a:pt x="2270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409768" y="4906740"/>
              <a:ext cx="2271395" cy="635"/>
            </a:xfrm>
            <a:custGeom>
              <a:avLst/>
              <a:gdLst/>
              <a:ahLst/>
              <a:cxnLst/>
              <a:rect l="l" t="t" r="r" b="b"/>
              <a:pathLst>
                <a:path w="2271395" h="635">
                  <a:moveTo>
                    <a:pt x="0" y="0"/>
                  </a:moveTo>
                  <a:lnTo>
                    <a:pt x="1195247" y="0"/>
                  </a:lnTo>
                </a:path>
                <a:path w="2271395" h="635">
                  <a:moveTo>
                    <a:pt x="1394777" y="0"/>
                  </a:moveTo>
                  <a:lnTo>
                    <a:pt x="2270810" y="0"/>
                  </a:lnTo>
                </a:path>
                <a:path w="2271395" h="635">
                  <a:moveTo>
                    <a:pt x="0" y="190"/>
                  </a:moveTo>
                  <a:lnTo>
                    <a:pt x="2270810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773167" y="491001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799075" y="483264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799075" y="482644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999482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79907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799838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302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010911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10911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07507" y="481888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010911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011673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210555" y="4774704"/>
              <a:ext cx="199390" cy="132080"/>
            </a:xfrm>
            <a:custGeom>
              <a:avLst/>
              <a:gdLst/>
              <a:ahLst/>
              <a:cxnLst/>
              <a:rect l="l" t="t" r="r" b="b"/>
              <a:pathLst>
                <a:path w="199389" h="132079">
                  <a:moveTo>
                    <a:pt x="199212" y="0"/>
                  </a:moveTo>
                  <a:lnTo>
                    <a:pt x="0" y="0"/>
                  </a:lnTo>
                  <a:lnTo>
                    <a:pt x="0" y="132067"/>
                  </a:lnTo>
                  <a:lnTo>
                    <a:pt x="199212" y="1320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210555" y="476701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07151" y="4774691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0"/>
                  </a:moveTo>
                  <a:lnTo>
                    <a:pt x="0" y="13207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21055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3" y="15239"/>
                  </a:lnTo>
                  <a:lnTo>
                    <a:pt x="1992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211317" y="4775454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13208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410200" y="4716729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529" y="18991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410200" y="47091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605272" y="4716779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0" y="18986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10200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10961" y="471754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18986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608319" y="4643627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89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608319" y="46359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804916" y="4643627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08319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609082" y="464438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807963" y="4599393"/>
              <a:ext cx="200025" cy="306705"/>
            </a:xfrm>
            <a:custGeom>
              <a:avLst/>
              <a:gdLst/>
              <a:ahLst/>
              <a:cxnLst/>
              <a:rect l="l" t="t" r="r" b="b"/>
              <a:pathLst>
                <a:path w="200025" h="306704">
                  <a:moveTo>
                    <a:pt x="199529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529" y="30623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07963" y="459175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004560" y="4599432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19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07963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08725" y="4600194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007607" y="4511052"/>
              <a:ext cx="199390" cy="394970"/>
            </a:xfrm>
            <a:custGeom>
              <a:avLst/>
              <a:gdLst/>
              <a:ahLst/>
              <a:cxnLst/>
              <a:rect l="l" t="t" r="r" b="b"/>
              <a:pathLst>
                <a:path w="199389" h="394970">
                  <a:moveTo>
                    <a:pt x="199212" y="0"/>
                  </a:moveTo>
                  <a:lnTo>
                    <a:pt x="0" y="0"/>
                  </a:lnTo>
                  <a:lnTo>
                    <a:pt x="0" y="394703"/>
                  </a:lnTo>
                  <a:lnTo>
                    <a:pt x="199212" y="3947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007607" y="450488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09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097" y="13648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20648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0"/>
                  </a:moveTo>
                  <a:lnTo>
                    <a:pt x="0" y="39471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07607" y="490575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13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0836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3947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205727" y="4614659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205727" y="460699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406133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205727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06489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405372" y="4730483"/>
              <a:ext cx="199390" cy="176530"/>
            </a:xfrm>
            <a:custGeom>
              <a:avLst/>
              <a:gdLst/>
              <a:ahLst/>
              <a:cxnLst/>
              <a:rect l="l" t="t" r="r" b="b"/>
              <a:pathLst>
                <a:path w="199390" h="176529">
                  <a:moveTo>
                    <a:pt x="199212" y="0"/>
                  </a:moveTo>
                  <a:lnTo>
                    <a:pt x="0" y="0"/>
                  </a:lnTo>
                  <a:lnTo>
                    <a:pt x="0" y="176288"/>
                  </a:lnTo>
                  <a:lnTo>
                    <a:pt x="199212" y="176288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405372" y="47228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605777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0"/>
                  </a:moveTo>
                  <a:lnTo>
                    <a:pt x="0" y="1762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405372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406133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1762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605016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605016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803898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605016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605777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803136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803136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999731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803136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803898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002780" y="48477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99529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529" y="57844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002780" y="48401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199375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002780" y="48980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003542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202424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202424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401305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202424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203186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727959" y="5606796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0" y="0"/>
                  </a:moveTo>
                  <a:lnTo>
                    <a:pt x="564159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370569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24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727959" y="5913120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728721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24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260597" y="5593841"/>
              <a:ext cx="3438525" cy="320040"/>
            </a:xfrm>
            <a:custGeom>
              <a:avLst/>
              <a:gdLst/>
              <a:ahLst/>
              <a:cxnLst/>
              <a:rect l="l" t="t" r="r" b="b"/>
              <a:pathLst>
                <a:path w="3438525" h="320039">
                  <a:moveTo>
                    <a:pt x="0" y="13716"/>
                  </a:moveTo>
                  <a:lnTo>
                    <a:pt x="0" y="319963"/>
                  </a:lnTo>
                </a:path>
                <a:path w="3438525" h="320039">
                  <a:moveTo>
                    <a:pt x="1167384" y="13716"/>
                  </a:moveTo>
                  <a:lnTo>
                    <a:pt x="1167384" y="319963"/>
                  </a:lnTo>
                </a:path>
                <a:path w="3438525" h="320039">
                  <a:moveTo>
                    <a:pt x="2322576" y="0"/>
                  </a:moveTo>
                  <a:lnTo>
                    <a:pt x="2322576" y="306235"/>
                  </a:lnTo>
                </a:path>
                <a:path w="3438525" h="320039">
                  <a:moveTo>
                    <a:pt x="3438144" y="13716"/>
                  </a:moveTo>
                  <a:lnTo>
                    <a:pt x="3438144" y="319963"/>
                  </a:lnTo>
                </a:path>
              </a:pathLst>
            </a:custGeom>
            <a:ln w="1371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3376677" y="5622442"/>
            <a:ext cx="68770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i="1" spc="-40" dirty="0">
                <a:latin typeface="Arial"/>
                <a:cs typeface="Arial"/>
              </a:rPr>
              <a:t>Iterations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4425442" y="5637377"/>
            <a:ext cx="21145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4969890" y="5637377"/>
            <a:ext cx="21145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7784338" y="5637377"/>
            <a:ext cx="80899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609600" algn="l"/>
              </a:tabLst>
            </a:pPr>
            <a:r>
              <a:rPr sz="1350" spc="-25" dirty="0">
                <a:latin typeface="Arial"/>
                <a:cs typeface="Arial"/>
              </a:rPr>
              <a:t>#n</a:t>
            </a:r>
            <a:r>
              <a:rPr sz="1350" spc="-45" dirty="0">
                <a:latin typeface="Arial"/>
                <a:cs typeface="Arial"/>
              </a:rPr>
              <a:t>-</a:t>
            </a:r>
            <a:r>
              <a:rPr sz="1350" dirty="0">
                <a:latin typeface="Arial"/>
                <a:cs typeface="Arial"/>
              </a:rPr>
              <a:t>1	</a:t>
            </a:r>
            <a:r>
              <a:rPr sz="1350" spc="-25" dirty="0">
                <a:latin typeface="Arial"/>
                <a:cs typeface="Arial"/>
              </a:rPr>
              <a:t>#n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2991739" y="1795653"/>
            <a:ext cx="1124585" cy="18960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spcBef>
                <a:spcPts val="105"/>
              </a:spcBef>
            </a:pPr>
            <a:r>
              <a:rPr sz="1350" b="1" spc="-150" dirty="0">
                <a:latin typeface="Arial"/>
                <a:cs typeface="Arial"/>
              </a:rPr>
              <a:t>W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5" dirty="0">
                <a:latin typeface="Arial"/>
                <a:cs typeface="Arial"/>
              </a:rPr>
              <a:t>r</a:t>
            </a:r>
            <a:r>
              <a:rPr sz="1350" b="1" spc="-25" dirty="0">
                <a:latin typeface="Arial"/>
                <a:cs typeface="Arial"/>
              </a:rPr>
              <a:t>k</a:t>
            </a:r>
            <a:r>
              <a:rPr sz="1350" b="1" spc="-35" dirty="0">
                <a:latin typeface="Arial"/>
                <a:cs typeface="Arial"/>
              </a:rPr>
              <a:t>f</a:t>
            </a:r>
            <a:r>
              <a:rPr sz="1350" b="1" spc="-80" dirty="0">
                <a:latin typeface="Arial"/>
                <a:cs typeface="Arial"/>
              </a:rPr>
              <a:t>l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10" dirty="0">
                <a:latin typeface="Arial"/>
                <a:cs typeface="Arial"/>
              </a:rPr>
              <a:t>w</a:t>
            </a:r>
            <a:r>
              <a:rPr sz="1350" b="1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R="101600" algn="r"/>
            <a:r>
              <a:rPr sz="1350" spc="-45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equi</a:t>
            </a:r>
            <a:r>
              <a:rPr sz="1350" spc="-60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</a:t>
            </a:r>
            <a:r>
              <a:rPr sz="1350" spc="-55" dirty="0">
                <a:latin typeface="Arial"/>
                <a:cs typeface="Arial"/>
              </a:rPr>
              <a:t>m</a:t>
            </a:r>
            <a:r>
              <a:rPr sz="1350" spc="-60" dirty="0">
                <a:latin typeface="Arial"/>
                <a:cs typeface="Arial"/>
              </a:rPr>
              <a:t>e</a:t>
            </a:r>
            <a:r>
              <a:rPr sz="1350" spc="-50" dirty="0">
                <a:latin typeface="Arial"/>
                <a:cs typeface="Arial"/>
              </a:rPr>
              <a:t>n</a:t>
            </a:r>
            <a:r>
              <a:rPr sz="1350" spc="-55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R="106045" algn="r"/>
            <a:r>
              <a:rPr sz="1350" spc="-70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na</a:t>
            </a:r>
            <a:r>
              <a:rPr sz="1350" spc="-6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55" dirty="0">
                <a:latin typeface="Arial"/>
                <a:cs typeface="Arial"/>
              </a:rPr>
              <a:t>s</a:t>
            </a:r>
            <a:r>
              <a:rPr sz="1350" spc="-65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R="64135" algn="r"/>
            <a:r>
              <a:rPr sz="1350" spc="-35" dirty="0">
                <a:latin typeface="Arial"/>
                <a:cs typeface="Arial"/>
              </a:rPr>
              <a:t>D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45" dirty="0">
                <a:latin typeface="Arial"/>
                <a:cs typeface="Arial"/>
              </a:rPr>
              <a:t>s</a:t>
            </a:r>
            <a:r>
              <a:rPr sz="1350" spc="-1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2845435" y="4167377"/>
            <a:ext cx="114554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60" dirty="0">
                <a:latin typeface="Arial"/>
                <a:cs typeface="Arial"/>
              </a:rPr>
              <a:t>Implementation</a:t>
            </a:r>
            <a:endParaRPr sz="1350">
              <a:latin typeface="Arial"/>
              <a:cs typeface="Arial"/>
            </a:endParaRPr>
          </a:p>
          <a:p>
            <a:pPr marL="570230" marR="5080" indent="264795">
              <a:lnSpc>
                <a:spcPts val="3900"/>
              </a:lnSpc>
              <a:spcBef>
                <a:spcPts val="450"/>
              </a:spcBef>
            </a:pPr>
            <a:r>
              <a:rPr sz="1350" spc="-145" dirty="0">
                <a:latin typeface="Arial"/>
                <a:cs typeface="Arial"/>
              </a:rPr>
              <a:t>T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30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t  </a:t>
            </a:r>
            <a:r>
              <a:rPr sz="1350" spc="-80" dirty="0">
                <a:latin typeface="Arial"/>
                <a:cs typeface="Arial"/>
              </a:rPr>
              <a:t>S</a:t>
            </a:r>
            <a:r>
              <a:rPr sz="1350" spc="-130" dirty="0">
                <a:latin typeface="Arial"/>
                <a:cs typeface="Arial"/>
              </a:rPr>
              <a:t>u</a:t>
            </a:r>
            <a:r>
              <a:rPr sz="1350" spc="-25" dirty="0">
                <a:latin typeface="Arial"/>
                <a:cs typeface="Arial"/>
              </a:rPr>
              <a:t>ppo</a:t>
            </a:r>
            <a:r>
              <a:rPr sz="1350" spc="-35" dirty="0">
                <a:latin typeface="Arial"/>
                <a:cs typeface="Arial"/>
              </a:rPr>
              <a:t>rt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8692895" y="5161729"/>
            <a:ext cx="1209040" cy="306705"/>
            <a:chOff x="7168895" y="5161728"/>
            <a:chExt cx="1209040" cy="306705"/>
          </a:xfrm>
        </p:grpSpPr>
        <p:sp>
          <p:nvSpPr>
            <p:cNvPr id="403" name="object 403"/>
            <p:cNvSpPr/>
            <p:nvPr/>
          </p:nvSpPr>
          <p:spPr>
            <a:xfrm>
              <a:off x="7214615" y="5456618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5">
                  <a:moveTo>
                    <a:pt x="0" y="0"/>
                  </a:moveTo>
                  <a:lnTo>
                    <a:pt x="557783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214615" y="5460936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757427" y="0"/>
                  </a:lnTo>
                </a:path>
                <a:path w="1155065">
                  <a:moveTo>
                    <a:pt x="95664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214615" y="5464683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168895" y="5308092"/>
              <a:ext cx="411479" cy="1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574279" y="5198364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90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574279" y="51906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769351" y="5198364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574279" y="5460492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3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575041" y="5199126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772399" y="5169395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772399" y="516172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968995" y="5169408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772399" y="54528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773161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972043" y="5169395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90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972043" y="516172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172449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972043" y="54528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972805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171687" y="5212092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8005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8005" y="248399"/>
                  </a:lnTo>
                  <a:lnTo>
                    <a:pt x="198005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171687" y="520592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96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967" y="13648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37056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0"/>
                  </a:moveTo>
                  <a:lnTo>
                    <a:pt x="0" y="24841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171687" y="5452872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992" y="15239"/>
                  </a:lnTo>
                  <a:lnTo>
                    <a:pt x="19799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17244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41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7" name="object 427"/>
          <p:cNvSpPr/>
          <p:nvPr/>
        </p:nvSpPr>
        <p:spPr>
          <a:xfrm>
            <a:off x="2294381" y="860297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78" y="698120"/>
            <a:ext cx="45289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/>
              <a:t>Inception</a:t>
            </a:r>
            <a:r>
              <a:rPr b="1" spc="-55" dirty="0"/>
              <a:t> </a:t>
            </a:r>
            <a:r>
              <a:rPr b="1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209800"/>
            <a:ext cx="10434421" cy="19348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inception phase,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basic idea  and structure of </a:t>
            </a:r>
            <a:r>
              <a:rPr sz="2400" dirty="0">
                <a:latin typeface="Arial"/>
                <a:cs typeface="Arial"/>
              </a:rPr>
              <a:t>the project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determined. </a:t>
            </a:r>
            <a:r>
              <a:rPr sz="2400" spc="-5" dirty="0">
                <a:latin typeface="Arial"/>
                <a:cs typeface="Arial"/>
              </a:rPr>
              <a:t>The team </a:t>
            </a:r>
            <a:r>
              <a:rPr sz="2400" dirty="0">
                <a:latin typeface="Arial"/>
                <a:cs typeface="Arial"/>
              </a:rPr>
              <a:t>will sit </a:t>
            </a:r>
            <a:r>
              <a:rPr sz="2400" spc="-5" dirty="0">
                <a:latin typeface="Arial"/>
                <a:cs typeface="Arial"/>
              </a:rPr>
              <a:t>down and </a:t>
            </a:r>
            <a:r>
              <a:rPr sz="2400" dirty="0">
                <a:latin typeface="Arial"/>
                <a:cs typeface="Arial"/>
              </a:rPr>
              <a:t>determine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project is worth pursuing at all, based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proposed purpose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project, </a:t>
            </a:r>
            <a:r>
              <a:rPr sz="2400" dirty="0">
                <a:latin typeface="Arial"/>
                <a:cs typeface="Arial"/>
              </a:rPr>
              <a:t>the  estimated costs (monetary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time), </a:t>
            </a:r>
            <a:r>
              <a:rPr sz="2400" spc="-5" dirty="0">
                <a:latin typeface="Arial"/>
                <a:cs typeface="Arial"/>
              </a:rPr>
              <a:t>and  what resources will be required to complete  the project once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green light is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given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78" y="698120"/>
            <a:ext cx="4833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/>
              <a:t>Elaboration</a:t>
            </a:r>
            <a:r>
              <a:rPr b="1" spc="-35" dirty="0"/>
              <a:t> </a:t>
            </a:r>
            <a:r>
              <a:rPr b="1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362200"/>
            <a:ext cx="10967821" cy="19348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elaboration phase is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analyze the </a:t>
            </a:r>
            <a:r>
              <a:rPr sz="2400" dirty="0">
                <a:latin typeface="Arial"/>
                <a:cs typeface="Arial"/>
              </a:rPr>
              <a:t>requirements </a:t>
            </a:r>
            <a:r>
              <a:rPr sz="2400" spc="-5" dirty="0">
                <a:latin typeface="Arial"/>
                <a:cs typeface="Arial"/>
              </a:rPr>
              <a:t>and necessary  architecture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system. </a:t>
            </a:r>
            <a:endParaRPr lang="en-US" sz="2400" spc="-5" dirty="0">
              <a:latin typeface="Arial"/>
              <a:cs typeface="Arial"/>
            </a:endParaRPr>
          </a:p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lang="en-US" sz="24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success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is </a:t>
            </a:r>
            <a:r>
              <a:rPr sz="2400" dirty="0">
                <a:latin typeface="Arial"/>
                <a:cs typeface="Arial"/>
              </a:rPr>
              <a:t>particularly </a:t>
            </a:r>
            <a:r>
              <a:rPr sz="2400" spc="-5" dirty="0">
                <a:latin typeface="Arial"/>
                <a:cs typeface="Arial"/>
              </a:rPr>
              <a:t>critical,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final  milestone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signifies the  </a:t>
            </a:r>
            <a:r>
              <a:rPr sz="2400" spc="-5" dirty="0">
                <a:latin typeface="Arial"/>
                <a:cs typeface="Arial"/>
              </a:rPr>
              <a:t>transition </a:t>
            </a:r>
            <a:r>
              <a:rPr sz="2400" dirty="0">
                <a:latin typeface="Arial"/>
                <a:cs typeface="Arial"/>
              </a:rPr>
              <a:t>of the project from </a:t>
            </a:r>
            <a:r>
              <a:rPr sz="2400" spc="-5" dirty="0">
                <a:latin typeface="Arial"/>
                <a:cs typeface="Arial"/>
              </a:rPr>
              <a:t>low-risk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high-  </a:t>
            </a:r>
            <a:r>
              <a:rPr sz="2400" dirty="0">
                <a:latin typeface="Arial"/>
                <a:cs typeface="Arial"/>
              </a:rPr>
              <a:t>risk, </a:t>
            </a: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 coding will </a:t>
            </a:r>
            <a:r>
              <a:rPr sz="2400" dirty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place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phase.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295400"/>
            <a:ext cx="5214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/>
              <a:t>Construction</a:t>
            </a:r>
            <a:r>
              <a:rPr b="1" spc="-25" dirty="0"/>
              <a:t> </a:t>
            </a:r>
            <a:r>
              <a:rPr b="1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826207"/>
            <a:ext cx="10205821" cy="12055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construction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when the coding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implementation </a:t>
            </a:r>
            <a:r>
              <a:rPr sz="2400" spc="-5" dirty="0">
                <a:latin typeface="Arial"/>
                <a:cs typeface="Arial"/>
              </a:rPr>
              <a:t>of all application  features </a:t>
            </a:r>
            <a:r>
              <a:rPr sz="2400" dirty="0">
                <a:latin typeface="Arial"/>
                <a:cs typeface="Arial"/>
              </a:rPr>
              <a:t>will take </a:t>
            </a:r>
            <a:r>
              <a:rPr sz="2400" spc="-5" dirty="0">
                <a:latin typeface="Arial"/>
                <a:cs typeface="Arial"/>
              </a:rPr>
              <a:t>place.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period is </a:t>
            </a:r>
            <a:r>
              <a:rPr sz="2400" dirty="0">
                <a:latin typeface="Arial"/>
                <a:cs typeface="Arial"/>
              </a:rPr>
              <a:t>also  </a:t>
            </a:r>
            <a:r>
              <a:rPr sz="2400" spc="-5" dirty="0">
                <a:latin typeface="Arial"/>
                <a:cs typeface="Arial"/>
              </a:rPr>
              <a:t>where integrations with other services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existing software should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occur.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219200"/>
            <a:ext cx="49099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/>
              <a:t>Transition</a:t>
            </a:r>
            <a:r>
              <a:rPr b="1" spc="-75" dirty="0"/>
              <a:t> </a:t>
            </a:r>
            <a:r>
              <a:rPr b="1" spc="-5" dirty="0"/>
              <a:t>Phase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143000" y="2514600"/>
            <a:ext cx="108964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US" dirty="0"/>
              <a:t>The	transition phase is	when	the	finished </a:t>
            </a:r>
            <a:r>
              <a:rPr spc="-5" dirty="0"/>
              <a:t>product is finally </a:t>
            </a:r>
            <a:r>
              <a:rPr dirty="0"/>
              <a:t>released and delivered to  customers. </a:t>
            </a:r>
            <a:r>
              <a:rPr spc="-5" dirty="0"/>
              <a:t>However, </a:t>
            </a:r>
            <a:r>
              <a:rPr dirty="0"/>
              <a:t>the </a:t>
            </a:r>
            <a:r>
              <a:rPr spc="-5" dirty="0"/>
              <a:t>transition phase </a:t>
            </a:r>
            <a:r>
              <a:rPr spc="-10" dirty="0"/>
              <a:t>is  </a:t>
            </a:r>
            <a:r>
              <a:rPr spc="-5" dirty="0"/>
              <a:t>more than just </a:t>
            </a:r>
            <a:r>
              <a:rPr dirty="0"/>
              <a:t>the </a:t>
            </a:r>
            <a:r>
              <a:rPr spc="-5" dirty="0"/>
              <a:t>process of </a:t>
            </a:r>
            <a:r>
              <a:rPr dirty="0"/>
              <a:t>deployment; </a:t>
            </a:r>
            <a:r>
              <a:rPr spc="-5" dirty="0"/>
              <a:t>it  </a:t>
            </a:r>
            <a:r>
              <a:rPr dirty="0"/>
              <a:t>must </a:t>
            </a:r>
            <a:r>
              <a:rPr spc="-5" dirty="0"/>
              <a:t>also </a:t>
            </a:r>
            <a:r>
              <a:rPr dirty="0"/>
              <a:t>handle </a:t>
            </a:r>
            <a:r>
              <a:rPr spc="-5" dirty="0"/>
              <a:t>all </a:t>
            </a:r>
            <a:r>
              <a:rPr dirty="0"/>
              <a:t>post-release </a:t>
            </a:r>
            <a:r>
              <a:rPr spc="-5" dirty="0"/>
              <a:t>support, </a:t>
            </a:r>
            <a:r>
              <a:rPr dirty="0"/>
              <a:t>bug  </a:t>
            </a:r>
            <a:r>
              <a:rPr spc="-5" dirty="0"/>
              <a:t>fixes, patches, and so</a:t>
            </a:r>
            <a:r>
              <a:rPr spc="10" dirty="0"/>
              <a:t> </a:t>
            </a:r>
            <a:r>
              <a:rPr dirty="0"/>
              <a:t>forth.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5577" y="64188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187277"/>
            <a:ext cx="519445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/>
              <a:t>The </a:t>
            </a:r>
            <a:r>
              <a:rPr b="1" spc="-30" dirty="0"/>
              <a:t>Waterfall</a:t>
            </a:r>
            <a:r>
              <a:rPr b="1" spc="-220" dirty="0"/>
              <a:t> </a:t>
            </a:r>
            <a:r>
              <a:rPr b="1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1810511" y="1813178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0511" y="2362201"/>
            <a:ext cx="8610600" cy="295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670243"/>
            <a:ext cx="254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524000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635" y="1905000"/>
            <a:ext cx="11275365" cy="3788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487680" indent="-342900">
              <a:lnSpc>
                <a:spcPct val="1026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</a:t>
            </a:r>
            <a:r>
              <a:rPr sz="2800" spc="-5" dirty="0">
                <a:latin typeface="Arial"/>
                <a:cs typeface="Arial"/>
              </a:rPr>
              <a:t>oftware Process defines the methodology to  </a:t>
            </a:r>
            <a:r>
              <a:rPr sz="2800" dirty="0">
                <a:latin typeface="Arial"/>
                <a:cs typeface="Arial"/>
              </a:rPr>
              <a:t>construct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Essential software process phases are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Analysis,  </a:t>
            </a:r>
            <a:r>
              <a:rPr sz="2800" spc="-5" dirty="0">
                <a:latin typeface="Arial"/>
                <a:cs typeface="Arial"/>
              </a:rPr>
              <a:t>Design, code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maintenance.</a:t>
            </a:r>
          </a:p>
          <a:p>
            <a:pPr marL="355600" marR="1119505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Software model </a:t>
            </a:r>
            <a:r>
              <a:rPr sz="2800" dirty="0">
                <a:latin typeface="Arial"/>
                <a:cs typeface="Arial"/>
              </a:rPr>
              <a:t>describes </a:t>
            </a:r>
            <a:r>
              <a:rPr sz="2800" spc="-5" dirty="0">
                <a:latin typeface="Arial"/>
                <a:cs typeface="Arial"/>
              </a:rPr>
              <a:t>the way how a  software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reused.</a:t>
            </a:r>
          </a:p>
          <a:p>
            <a:pPr marL="355600" marR="8255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Any model or the combination of models can be  used as </a:t>
            </a:r>
            <a:r>
              <a:rPr sz="2800" dirty="0">
                <a:latin typeface="Arial"/>
                <a:cs typeface="Arial"/>
              </a:rPr>
              <a:t>according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nature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108576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81140"/>
            <a:ext cx="7564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35" dirty="0"/>
              <a:t>Waterfall </a:t>
            </a:r>
            <a:r>
              <a:rPr b="1" dirty="0"/>
              <a:t>model</a:t>
            </a:r>
            <a:r>
              <a:rPr b="1" spc="-55" dirty="0"/>
              <a:t> </a:t>
            </a:r>
            <a:r>
              <a:rPr b="1" spc="-1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849080"/>
            <a:ext cx="9598964" cy="3159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" indent="-342900" algn="just"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classic </a:t>
            </a:r>
            <a:r>
              <a:rPr sz="2400" spc="-25" dirty="0">
                <a:latin typeface="Arial"/>
                <a:cs typeface="Arial"/>
              </a:rPr>
              <a:t>life </a:t>
            </a:r>
            <a:r>
              <a:rPr sz="2400" spc="-15" dirty="0">
                <a:latin typeface="Arial"/>
                <a:cs typeface="Arial"/>
              </a:rPr>
              <a:t>cycle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oldest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widely </a:t>
            </a:r>
            <a:r>
              <a:rPr sz="2400" spc="-15" dirty="0">
                <a:latin typeface="Arial"/>
                <a:cs typeface="Arial"/>
              </a:rPr>
              <a:t>used  paradigm</a:t>
            </a:r>
            <a:endParaRPr sz="2400" dirty="0">
              <a:latin typeface="Arial"/>
              <a:cs typeface="Arial"/>
            </a:endParaRPr>
          </a:p>
          <a:p>
            <a:pPr marL="355600" marR="60325" indent="-342900" algn="just"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b="1" i="1" spc="-5" dirty="0">
                <a:latin typeface="Arial"/>
                <a:cs typeface="Arial"/>
              </a:rPr>
              <a:t>The Waterfall</a:t>
            </a:r>
            <a:r>
              <a:rPr sz="2400" spc="-5" dirty="0">
                <a:latin typeface="Arial"/>
                <a:cs typeface="Arial"/>
              </a:rPr>
              <a:t>” approach, the </a:t>
            </a:r>
            <a:r>
              <a:rPr sz="2400" dirty="0">
                <a:latin typeface="Arial"/>
                <a:cs typeface="Arial"/>
              </a:rPr>
              <a:t>whole </a:t>
            </a:r>
            <a:r>
              <a:rPr sz="2400" spc="-5" dirty="0">
                <a:latin typeface="Arial"/>
                <a:cs typeface="Arial"/>
              </a:rPr>
              <a:t>process of  </a:t>
            </a:r>
            <a:r>
              <a:rPr sz="2400" i="1" spc="-5" dirty="0">
                <a:latin typeface="Arial"/>
                <a:cs typeface="Arial"/>
              </a:rPr>
              <a:t>software development </a:t>
            </a:r>
            <a:r>
              <a:rPr sz="2400" spc="-5" dirty="0">
                <a:latin typeface="Arial"/>
                <a:cs typeface="Arial"/>
              </a:rPr>
              <a:t>is divided into </a:t>
            </a:r>
            <a:r>
              <a:rPr sz="2400" dirty="0">
                <a:latin typeface="Arial"/>
                <a:cs typeface="Arial"/>
              </a:rPr>
              <a:t>separate  </a:t>
            </a:r>
            <a:r>
              <a:rPr sz="2400" spc="-5" dirty="0">
                <a:latin typeface="Arial"/>
                <a:cs typeface="Arial"/>
              </a:rPr>
              <a:t>phases.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outcome of one phase </a:t>
            </a:r>
            <a:r>
              <a:rPr sz="2400" dirty="0">
                <a:latin typeface="Arial"/>
                <a:cs typeface="Arial"/>
              </a:rPr>
              <a:t>acts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next phase </a:t>
            </a:r>
            <a:r>
              <a:rPr sz="2400" spc="-15" dirty="0">
                <a:latin typeface="Arial"/>
                <a:cs typeface="Arial"/>
              </a:rPr>
              <a:t>sequentially.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means that </a:t>
            </a:r>
            <a:r>
              <a:rPr sz="2400" spc="-5" dirty="0">
                <a:latin typeface="Arial"/>
                <a:cs typeface="Arial"/>
              </a:rPr>
              <a:t>any phase  in </a:t>
            </a:r>
            <a:r>
              <a:rPr sz="2400" dirty="0">
                <a:latin typeface="Arial"/>
                <a:cs typeface="Arial"/>
              </a:rPr>
              <a:t>the development </a:t>
            </a:r>
            <a:r>
              <a:rPr sz="2400" spc="-5" dirty="0">
                <a:latin typeface="Arial"/>
                <a:cs typeface="Arial"/>
              </a:rPr>
              <a:t>process begins only 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previous phase 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complete.</a:t>
            </a:r>
            <a:endParaRPr sz="2400" dirty="0">
              <a:latin typeface="Arial"/>
              <a:cs typeface="Arial"/>
            </a:endParaRPr>
          </a:p>
          <a:p>
            <a:pPr marL="355600" marR="8890" indent="-342900" algn="just"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there are corrections, </a:t>
            </a:r>
            <a:r>
              <a:rPr sz="2400" spc="-10" dirty="0">
                <a:latin typeface="Arial"/>
                <a:cs typeface="Arial"/>
              </a:rPr>
              <a:t>return 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previous </a:t>
            </a:r>
            <a:r>
              <a:rPr sz="2400" spc="-10" dirty="0">
                <a:latin typeface="Arial"/>
                <a:cs typeface="Arial"/>
              </a:rPr>
              <a:t>phase  </a:t>
            </a:r>
            <a:r>
              <a:rPr sz="2400" spc="-5" dirty="0">
                <a:latin typeface="Arial"/>
                <a:cs typeface="Arial"/>
              </a:rPr>
              <a:t>and ‘flow’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5" dirty="0">
                <a:latin typeface="Arial"/>
                <a:cs typeface="Arial"/>
              </a:rPr>
              <a:t>there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again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847" y="64188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477735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6593"/>
            <a:ext cx="7493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0" dirty="0"/>
              <a:t>Advantages of the Waterfall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13840"/>
            <a:ext cx="10820399" cy="38952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Classical Waterfall Model is very simple and easy to understand.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Phases in the Classical Waterfall model are processed one at a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In the classical waterfall model, each stage in the model is clearly defined.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Classical Waterfall model has very clear and well-understood milestones.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Processes, actions, and results are very well documented.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Classical Waterfall Model reinforces good habits like define-before-design and design-before-code.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inter-regular"/>
              </a:rPr>
              <a:t>Classical Waterfall Model works well for smaller projects and projects where requirements are well understood.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BCA5E82-EA81-70C7-D9F5-35BA90E61B3D}"/>
              </a:ext>
            </a:extLst>
          </p:cNvPr>
          <p:cNvSpPr/>
          <p:nvPr/>
        </p:nvSpPr>
        <p:spPr>
          <a:xfrm>
            <a:off x="1346517" y="1343977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26350"/>
            <a:ext cx="743122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0" dirty="0"/>
              <a:t>Disadvantages </a:t>
            </a:r>
            <a:r>
              <a:rPr sz="3600" b="1" spc="-5" dirty="0"/>
              <a:t>of Waterfall</a:t>
            </a:r>
            <a:r>
              <a:rPr sz="3600" b="1" spc="-10" dirty="0"/>
              <a:t> Model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53067" y="1810595"/>
            <a:ext cx="10132365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In this model, the risk factor is higher, so this model is not suitable for more significant and complex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This model cannot accept the changes in requirements during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It becomes tough to go back to the phase. For example, if the application has now shifted to the coding phase, and there is a change in requirement, It becomes tough to go back and change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Since the testing done at a later stage, it does not allow identifying the challenges and risks in the earlier phase, so the risk reduction strategy is difficult to prepare.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51847" y="64188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1437029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447800"/>
            <a:ext cx="3228721" cy="6771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V-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600200" y="2667000"/>
            <a:ext cx="9372600" cy="29546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V-model is an SDLC model where execution of processes happens in a sequential manner in a V-shape. It is also known as </a:t>
            </a:r>
            <a:r>
              <a:rPr lang="en-US" b="1" dirty="0"/>
              <a:t>Verification and Validation model</a:t>
            </a:r>
            <a:r>
              <a:rPr lang="en-US" dirty="0"/>
              <a:t>.</a:t>
            </a:r>
          </a:p>
          <a:p>
            <a:r>
              <a:rPr lang="en-US" dirty="0"/>
              <a:t>The V-Model is an extension of the waterfall model and is based on the association of a testing phase for each corresponding development stage.</a:t>
            </a:r>
          </a:p>
          <a:p>
            <a:pPr algn="just"/>
            <a:r>
              <a:rPr lang="en-US" b="1" dirty="0"/>
              <a:t>Verification</a:t>
            </a:r>
            <a:r>
              <a:rPr lang="en-US" dirty="0"/>
              <a:t>: It involves a static analysis method (review) done without executing code. </a:t>
            </a:r>
          </a:p>
          <a:p>
            <a:pPr algn="just"/>
            <a:r>
              <a:rPr lang="en-US" b="1" dirty="0"/>
              <a:t>Validation</a:t>
            </a:r>
            <a:r>
              <a:rPr lang="en-US" dirty="0"/>
              <a:t>: It involves dynamic analysis method (functional, non-functional), testing is done by executing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609825"/>
            <a:ext cx="3228721" cy="6771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V-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4716-30E6-7E67-C3A5-D47DE223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77438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297</TotalTime>
  <Words>2117</Words>
  <Application>Microsoft Office PowerPoint</Application>
  <PresentationFormat>Widescreen</PresentationFormat>
  <Paragraphs>243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Carlito</vt:lpstr>
      <vt:lpstr>Garamond</vt:lpstr>
      <vt:lpstr>inter-regular</vt:lpstr>
      <vt:lpstr>kiloji</vt:lpstr>
      <vt:lpstr>Raleway</vt:lpstr>
      <vt:lpstr>Times New Roman</vt:lpstr>
      <vt:lpstr>Organic</vt:lpstr>
      <vt:lpstr>Lecture 3</vt:lpstr>
      <vt:lpstr>Objective</vt:lpstr>
      <vt:lpstr>Software process models</vt:lpstr>
      <vt:lpstr>The Waterfall Model</vt:lpstr>
      <vt:lpstr>Waterfall model characteristics</vt:lpstr>
      <vt:lpstr>Advantages of the Waterfall Model</vt:lpstr>
      <vt:lpstr>Disadvantages of Waterfall Model</vt:lpstr>
      <vt:lpstr>V- MODEL</vt:lpstr>
      <vt:lpstr>V- MODEL</vt:lpstr>
      <vt:lpstr>Advantages of the V-MODEL </vt:lpstr>
      <vt:lpstr>PowerPoint Presentation</vt:lpstr>
      <vt:lpstr>Incremental Model</vt:lpstr>
      <vt:lpstr>The Incremental Model</vt:lpstr>
      <vt:lpstr>Incremental development benefits</vt:lpstr>
      <vt:lpstr>Incremental development problems</vt:lpstr>
      <vt:lpstr>Problems with Requirements</vt:lpstr>
      <vt:lpstr>The Prototyping Model</vt:lpstr>
      <vt:lpstr>The Prototype Model</vt:lpstr>
      <vt:lpstr>The Prototype Model</vt:lpstr>
      <vt:lpstr>The Prototype Model</vt:lpstr>
      <vt:lpstr>Advantages of the prototyping model</vt:lpstr>
      <vt:lpstr>Drawbacks of the Prototyping Model</vt:lpstr>
      <vt:lpstr>The Spiral Model</vt:lpstr>
      <vt:lpstr>OBJECTIVES Determine objective  alternative, constraints</vt:lpstr>
      <vt:lpstr>Why Spiral Model is called Meta Model? </vt:lpstr>
      <vt:lpstr>The Spiral Model</vt:lpstr>
      <vt:lpstr>Advantages of Spiral model</vt:lpstr>
      <vt:lpstr>Drawbacks of the Spiral Model</vt:lpstr>
      <vt:lpstr>Still Other Process Models</vt:lpstr>
      <vt:lpstr>Component Assembly Model</vt:lpstr>
      <vt:lpstr>Component Assembly Model</vt:lpstr>
      <vt:lpstr>Unified Process</vt:lpstr>
      <vt:lpstr>Unified Process</vt:lpstr>
      <vt:lpstr>The Unified Process (UP)</vt:lpstr>
      <vt:lpstr>UP Phases</vt:lpstr>
      <vt:lpstr>Inception Phase</vt:lpstr>
      <vt:lpstr>Elaboration Phase</vt:lpstr>
      <vt:lpstr>Construction Phase</vt:lpstr>
      <vt:lpstr>Transition Phase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rahemeen</cp:lastModifiedBy>
  <cp:revision>57</cp:revision>
  <dcterms:created xsi:type="dcterms:W3CDTF">2021-03-04T09:29:56Z</dcterms:created>
  <dcterms:modified xsi:type="dcterms:W3CDTF">2024-03-03T11:22:48Z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