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5" r:id="rId2"/>
    <p:sldId id="367" r:id="rId3"/>
    <p:sldId id="369" r:id="rId4"/>
    <p:sldId id="368" r:id="rId5"/>
    <p:sldId id="334" r:id="rId6"/>
    <p:sldId id="335" r:id="rId7"/>
    <p:sldId id="346" r:id="rId8"/>
    <p:sldId id="347" r:id="rId9"/>
    <p:sldId id="374" r:id="rId10"/>
    <p:sldId id="375" r:id="rId11"/>
    <p:sldId id="3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2AAB-E5B8-4ADA-A5CA-FB58F00A556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0567A-2331-4AF9-A6AC-CCD413FD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7024" indent="-291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64653" indent="-23293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0514" indent="-23293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96375" indent="-23293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62236" indent="-232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28096" indent="-232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93957" indent="-232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59819" indent="-232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533A85-F05C-491A-9C54-28940478AED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294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49FF7-318B-4E96-96A5-0E1292B92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BED034-E57A-4154-86AE-0BDB5E64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376A11-B9A5-4E12-97DE-ABF9FB34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809725-3D3C-4916-8859-D913C5FC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B3A7D6-660B-4DA6-948C-BDEFBBF4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0B1BB-BF76-4751-A399-ADDD3FDE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23D5D7-CC90-4220-80C4-0A60F497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90BC5E-D70E-4F21-89F6-2F5980D4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04BAC1-7F6E-498A-A99B-73F61B94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6FA30E-A309-4A79-9BD1-2C46B9E9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9D084F-C3CA-4601-B099-45C0388AE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498B63-D6C8-4E9B-BBD1-BD67D831D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556E8B-4321-48E2-82D2-57C8A112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AD9692-1C42-4B10-B867-65B7E40D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2247DC-D7F6-4E8A-9643-47DC6090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85316-5ACF-4F2E-8B33-6278AFBC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EB7DD1-B6AB-44EF-9581-22A57C84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98E51-539D-4C82-8580-CCB1F7C4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5437C-EADE-43EA-A06C-76DD38DD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3AA576-A372-4704-9473-548774A5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8DBC0-0600-40F0-946C-B2BC6144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62455B-EA42-4F0F-8FF4-83C0238D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6CF606-3121-458E-9264-03B53F9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05115E-5064-430F-BE28-24A955EC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7405D0-CA8E-4510-9771-3BC872B6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ACB85-8106-4C1C-BDD4-2E32A99C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200566-D4CC-4813-AD9E-6B40215F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2A9FF7-11B6-4A37-BA6D-A9FBA5F89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A7525D-D5F1-4F45-9447-10EC8829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9E557-080F-4C7F-B70C-CCB35684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65E228-4095-4FD3-9987-1C3D0A6A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70923-1FB6-452F-83E0-84C65CAA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458220-9FE4-4A90-8928-25EE5597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4BD992-2D9E-44AF-B7EB-900D3180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A01103-A565-4FA9-8A23-AD463E721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A17549-21A5-45E1-8E1E-EB670B52C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D825CE-4268-4C93-98F9-A2D40885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B4574DF-7435-4D8A-A8C5-3F06F4F9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169524-BF89-407D-A77B-48E88DFA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124C9-BFC2-4C5A-B771-3F6DF27C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60CCD4-29E5-4FEF-B913-BA2DA70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801BC3-5662-44F3-AAFA-E1008866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5F9492-A523-4042-BBE5-07E9DD28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0B5788-C4A4-42BF-820C-6EA7AE68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C174B4-30DA-4DC4-BC43-ECCEBD68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194717-7BAD-406F-989F-CB9AFDF4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B8BF7-2A42-4861-AEBE-6C0AD5FE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899A5-3FA3-429D-ACF5-B67492D7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B029C0-C05E-45A3-A6FC-A1AC5074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4CFFDF-4CCB-4AF6-AAFC-E094083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7FF376-EBD1-45FC-95D1-6A2DF781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AD1740-2F6F-4875-B8CB-E2AB53F2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5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1616D-B82E-4D70-94AA-98EA7318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1CA0D1-9DFB-4813-945A-DC5A9AE3D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C2184E-984E-46A3-B6BF-2FC2B3C0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0EA54D-92AB-4F10-B0D5-F0C9A89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829F5A-5195-4DB1-AAAE-FE0EE3B5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60BA2D-0371-4A97-9627-1F152751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E0636C-1031-47A2-9B4A-FCB05EBB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FCD17-54A2-4173-83D0-569A9834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8C304F-D00B-4B68-8308-B46142CF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E07C-81B0-4BDB-AEA8-1DA09A7DEBA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1FC345-575A-4A46-96D2-76FF87636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5946BF-B192-40C3-A2AE-9D98AC08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7999-4F0C-4856-93AE-E15755ADC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40928" y="2687702"/>
            <a:ext cx="584358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zh-CN" sz="5400" dirty="0" smtClean="0">
                <a:solidFill>
                  <a:srgbClr val="0451A4"/>
                </a:solidFill>
                <a:ea typeface="宋体" pitchFamily="2" charset="-122"/>
              </a:rPr>
              <a:t>Stem and Leaf</a:t>
            </a:r>
            <a:r>
              <a:rPr lang="en-US" altLang="zh-CN" sz="4000" dirty="0" smtClean="0">
                <a:solidFill>
                  <a:srgbClr val="0451A4"/>
                </a:solidFill>
                <a:ea typeface="宋体" pitchFamily="2" charset="-122"/>
              </a:rPr>
              <a:t> </a:t>
            </a:r>
            <a:endParaRPr lang="en-US" altLang="zh-CN" sz="4000" dirty="0">
              <a:solidFill>
                <a:srgbClr val="0451A4"/>
              </a:solidFill>
              <a:ea typeface="宋体" pitchFamily="2" charset="-122"/>
            </a:endParaRPr>
          </a:p>
          <a:p>
            <a:pPr algn="ctr" eaLnBrk="1" hangingPunct="1"/>
            <a:endParaRPr lang="en-US" altLang="zh-CN" sz="4000" dirty="0">
              <a:solidFill>
                <a:srgbClr val="0451A4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Practice problem #2: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1188099"/>
            <a:ext cx="8763000" cy="315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weights (to the nearest tenth of a kilogram) of 30 students were measured and recorded as follows:</a:t>
            </a:r>
          </a:p>
          <a:p>
            <a:r>
              <a:rPr lang="en-US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59.2  61.5  62.3  61.4  60.9  59.8  60.5  59.0  61.1  60.7  61.6  56.3  61.9  60.4  62.2  58.9  59.0  61.2  62.1  61.4  58.4  60.8  60.2  62.7  60.0  59.3  61.9  61.7  58.4  59.9  </a:t>
            </a:r>
          </a:p>
          <a:p>
            <a:r>
              <a:rPr lang="en-US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Draw a stem-and-leaf display for the data. Briefly comment on what the analysis shows.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8367" y="4572000"/>
            <a:ext cx="8498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 this case, the stems will be the whole number values and the leaves will be the decimal values. </a:t>
            </a:r>
          </a:p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data range from 56.3 to 62.7, so the stems should start at 56 and finish at 62.</a:t>
            </a:r>
          </a:p>
        </p:txBody>
      </p:sp>
    </p:spTree>
    <p:extLst>
      <p:ext uri="{BB962C8B-B14F-4D97-AF65-F5344CB8AC3E}">
        <p14:creationId xmlns:p14="http://schemas.microsoft.com/office/powerpoint/2010/main" val="845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Practice problem #2: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4831" y="1246515"/>
            <a:ext cx="3064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Weights of 30 students </a:t>
            </a:r>
            <a:endParaRPr lang="en-US" sz="2400" dirty="0"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9730" y="5399613"/>
            <a:ext cx="8199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We say that the distribution is skewed to the left.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stem and leaf display reveals that the group with the highest number of observations recorded is the 61.0 to 61.9 group.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36" y="1689941"/>
            <a:ext cx="3835264" cy="36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410200" y="2133600"/>
            <a:ext cx="3017178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en-US" kern="100" dirty="0">
                <a:solidFill>
                  <a:srgbClr val="0070C0"/>
                </a:solidFill>
                <a:latin typeface="Times New Roman"/>
                <a:ea typeface="宋体"/>
                <a:cs typeface="Times New Roman"/>
              </a:rPr>
              <a:t>Note: leave this one blank</a:t>
            </a:r>
            <a:endParaRPr lang="en-US" sz="1400" kern="100" dirty="0">
              <a:solidFill>
                <a:srgbClr val="0070C0"/>
              </a:solidFill>
              <a:latin typeface="Calibri"/>
              <a:ea typeface="宋体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71010" y="2501900"/>
            <a:ext cx="932791" cy="241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Stem and Leaf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915400" cy="542290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 a stem-and-leaf plot each data value is split into a "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stem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 </a:t>
            </a:r>
          </a:p>
          <a:p>
            <a:pPr marL="0" indent="0">
              <a:spcBef>
                <a:spcPts val="0"/>
              </a:spcBef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and a "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".  </a:t>
            </a:r>
            <a:r>
              <a:rPr lang="en-US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"</a:t>
            </a:r>
            <a:r>
              <a:rPr lang="en-US" sz="27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is usually the last digit of the number </a:t>
            </a:r>
          </a:p>
          <a:p>
            <a:pPr marL="0" indent="0">
              <a:spcBef>
                <a:spcPts val="0"/>
              </a:spcBef>
            </a:pPr>
            <a:r>
              <a:rPr lang="en-US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the other digits to the left of the "leaf" form the "</a:t>
            </a:r>
            <a:r>
              <a:rPr lang="en-US" sz="27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stem</a:t>
            </a:r>
            <a:r>
              <a:rPr lang="en-US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".  </a:t>
            </a:r>
          </a:p>
          <a:p>
            <a:pPr marL="0" indent="0">
              <a:spcBef>
                <a:spcPts val="1200"/>
              </a:spcBef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To show a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one-digit number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(such as 9) using a stem-and-</a:t>
            </a:r>
          </a:p>
          <a:p>
            <a:pPr marL="0" indent="0">
              <a:spcBef>
                <a:spcPts val="0"/>
              </a:spcBef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leaf plot, use a stem of 0 and a leaf of 9.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To show a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two-digit number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(such as 25), the stem is 2 and the leaf is the 5.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If the observed value is a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three-digit number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(such as 369), the stem is 36 and the leaf is 9.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If the observations are accurate to one or more decimal places, such as 23.7, the stem is 23 and the leaf is 7.</a:t>
            </a:r>
          </a:p>
        </p:txBody>
      </p:sp>
    </p:spTree>
    <p:extLst>
      <p:ext uri="{BB962C8B-B14F-4D97-AF65-F5344CB8AC3E}">
        <p14:creationId xmlns:p14="http://schemas.microsoft.com/office/powerpoint/2010/main" val="23607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97891"/>
            <a:ext cx="10515600" cy="112749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Stem-and-Leaf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1219201"/>
            <a:ext cx="8610600" cy="49705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TO MAKE A STEM-AND-LEAF DISPLAY</a:t>
            </a:r>
          </a:p>
          <a:p>
            <a:endParaRPr lang="en-US" altLang="zh-CN" sz="1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Divide the digits of each data value into two parts. The "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" is usually the last digit of the number and the other digits to the left of the "leaf" form the "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stem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". 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Align all the stems in a vertical column from smallest to largest. Draw a vertical line to the right of all the stems.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Place all the leaves with the same stem in the same row as the stem, and arrange the leaves in increasing order.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 a label to indicate the magnitude of the numbers in the display. We include the decimal position in the label rather than with the stems or leaves.</a:t>
            </a:r>
          </a:p>
        </p:txBody>
      </p:sp>
    </p:spTree>
    <p:extLst>
      <p:ext uri="{BB962C8B-B14F-4D97-AF65-F5344CB8AC3E}">
        <p14:creationId xmlns:p14="http://schemas.microsoft.com/office/powerpoint/2010/main" val="1969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>
                <a:ea typeface="宋体" pitchFamily="2" charset="-122"/>
              </a:rPr>
              <a:t>Example – </a:t>
            </a:r>
            <a:r>
              <a:rPr lang="en-US" altLang="zh-CN" sz="3800" i="1" dirty="0" smtClean="0">
                <a:ea typeface="宋体" pitchFamily="2" charset="-122"/>
              </a:rPr>
              <a:t>Stem</a:t>
            </a:r>
            <a:r>
              <a:rPr lang="en-US" altLang="zh-CN" sz="3800" dirty="0">
                <a:ea typeface="宋体" pitchFamily="2" charset="-122"/>
              </a:rPr>
              <a:t> </a:t>
            </a:r>
            <a:r>
              <a:rPr lang="en-US" altLang="zh-CN" sz="3800" i="1" dirty="0" smtClean="0">
                <a:ea typeface="宋体" pitchFamily="2" charset="-122"/>
              </a:rPr>
              <a:t>and</a:t>
            </a:r>
            <a:r>
              <a:rPr lang="en-US" altLang="zh-CN" sz="3800" dirty="0" smtClean="0">
                <a:ea typeface="宋体" pitchFamily="2" charset="-122"/>
              </a:rPr>
              <a:t> </a:t>
            </a:r>
            <a:r>
              <a:rPr lang="en-US" altLang="zh-CN" sz="3800" i="1" dirty="0" smtClean="0">
                <a:ea typeface="宋体" pitchFamily="2" charset="-122"/>
              </a:rPr>
              <a:t>Leaf </a:t>
            </a:r>
            <a:endParaRPr lang="en-US" altLang="zh-CN" sz="3800" i="1" dirty="0">
              <a:ea typeface="宋体" pitchFamily="2" charset="-122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190626"/>
            <a:ext cx="8177751" cy="5256213"/>
          </a:xfrm>
        </p:spPr>
        <p:txBody>
          <a:bodyPr/>
          <a:lstStyle/>
          <a:p>
            <a:pPr marL="0" indent="0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this example, we will make a stem-and-leaf display.</a:t>
            </a:r>
          </a:p>
          <a:p>
            <a:pPr marL="0" indent="0"/>
            <a:endParaRPr lang="en-US" altLang="zh-CN" sz="9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Many airline passengers seem weighted down by their carry-on luggage. Just how much weight are they carrying?</a:t>
            </a:r>
          </a:p>
          <a:p>
            <a:pPr marL="0" indent="0" algn="just">
              <a:defRPr/>
            </a:pPr>
            <a:endParaRPr lang="en-US" altLang="zh-CN" sz="700" dirty="0">
              <a:solidFill>
                <a:schemeClr val="accent2">
                  <a:lumMod val="50000"/>
                </a:schemeClr>
              </a:solidFill>
              <a:ea typeface="宋体" pitchFamily="2" charset="-122"/>
            </a:endParaRPr>
          </a:p>
          <a:p>
            <a:pPr marL="0" indent="0" algn="just"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The carry-on luggage weights in pounds for a random sample of 40 passengers returning from a vacation to Hawaii were recorded (see Table below).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382342" y="5647766"/>
            <a:ext cx="30591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ea typeface="宋体" pitchFamily="2" charset="-122"/>
              </a:rPr>
              <a:t>Weights of Carry-On Luggage in Pounds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606304" y="6027551"/>
            <a:ext cx="8414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ea typeface="宋体" pitchFamily="2" charset="-122"/>
              </a:rPr>
              <a:t>Table 2-15</a:t>
            </a:r>
          </a:p>
        </p:txBody>
      </p:sp>
      <p:pic>
        <p:nvPicPr>
          <p:cNvPr id="10246" name="Picture 8" descr="Picture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52" y="4191000"/>
            <a:ext cx="8156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094" y="17700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800" dirty="0">
                <a:ea typeface="宋体" pitchFamily="2" charset="-122"/>
              </a:rPr>
              <a:t>Example – </a:t>
            </a:r>
            <a:r>
              <a:rPr lang="en-US" altLang="zh-CN" sz="3800" i="1" dirty="0" smtClean="0">
                <a:ea typeface="宋体" pitchFamily="2" charset="-122"/>
              </a:rPr>
              <a:t>Stem and Leaf </a:t>
            </a:r>
            <a:endParaRPr lang="en-US" altLang="zh-CN" sz="3800" i="1" dirty="0">
              <a:ea typeface="宋体" pitchFamily="2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475" y="1091406"/>
            <a:ext cx="8229600" cy="5334000"/>
          </a:xfrm>
        </p:spPr>
        <p:txBody>
          <a:bodyPr/>
          <a:lstStyle/>
          <a:p>
            <a:pPr marL="0" indent="0" algn="just">
              <a:spcBef>
                <a:spcPts val="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 make a stem-and-leaf display, we divide each data value into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two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parts. </a:t>
            </a:r>
            <a:endParaRPr lang="en-US" altLang="zh-CN" sz="700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just"/>
            <a:endParaRPr lang="en-US" altLang="zh-CN" sz="7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weights in our example consist of two-digit numbers. For a two-digit number, the stem selection is obviously the left digit. In our case, the digit in the tens place</a:t>
            </a:r>
            <a:r>
              <a:rPr lang="en-US" altLang="zh-CN" i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will form the </a:t>
            </a:r>
            <a:r>
              <a:rPr lang="en-US" altLang="zh-CN" i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stems</a:t>
            </a:r>
            <a:r>
              <a:rPr lang="en-US" altLang="zh-CN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and the </a:t>
            </a:r>
            <a:r>
              <a:rPr lang="en-US" altLang="zh-CN" i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digit in the units place</a:t>
            </a:r>
            <a:r>
              <a:rPr lang="en-US" altLang="zh-CN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will form the </a:t>
            </a:r>
            <a:r>
              <a:rPr lang="en-US" altLang="zh-CN" i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leaf</a:t>
            </a:r>
            <a:r>
              <a:rPr lang="en-US" altLang="zh-CN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</a:p>
          <a:p>
            <a:pPr marL="0" indent="0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example, for the weight 12, the stem is 1 and the leaf is 2. </a:t>
            </a:r>
            <a:r>
              <a:rPr lang="en-US" altLang="zh-C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 the data range from 0 to 51, the stems range from 0 to 5.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704389" y="839789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CN">
                <a:solidFill>
                  <a:srgbClr val="0451A4"/>
                </a:solidFill>
                <a:ea typeface="宋体" pitchFamily="2" charset="-122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7427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>
                <a:ea typeface="宋体" pitchFamily="2" charset="-122"/>
              </a:rPr>
              <a:t>Example – </a:t>
            </a:r>
            <a:r>
              <a:rPr lang="en-US" altLang="zh-CN" sz="3800" i="1" dirty="0" smtClean="0">
                <a:ea typeface="宋体" pitchFamily="2" charset="-122"/>
              </a:rPr>
              <a:t>Stem and Leaf</a:t>
            </a:r>
            <a:endParaRPr lang="en-US" altLang="zh-CN" sz="3800" i="1" dirty="0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7729" y="1506039"/>
            <a:ext cx="8575675" cy="1319584"/>
          </a:xfrm>
        </p:spPr>
        <p:txBody>
          <a:bodyPr>
            <a:normAutofit fontScale="85000" lnSpcReduction="10000"/>
          </a:bodyPr>
          <a:lstStyle/>
          <a:p>
            <a:pPr marL="0" indent="0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the stem-and-leaf display, we list each possible stem once on the left and all its leaves in the same row on the right, as in Figure 2-15(a). Then we order the leaves as shown in Figure 2-15(b).</a:t>
            </a:r>
            <a:b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406630" y="6405129"/>
            <a:ext cx="8978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ea typeface="宋体" pitchFamily="2" charset="-122"/>
              </a:rPr>
              <a:t>Figure 2-15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109190" y="6064941"/>
            <a:ext cx="4556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ea typeface="宋体" pitchFamily="2" charset="-122"/>
              </a:rPr>
              <a:t>Stem-and-Leaf Displays of Airline Carry-On Luggage Weights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367969" y="5787360"/>
            <a:ext cx="21101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(a) Leaves Not Ordered</a:t>
            </a:r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6277907" y="5791838"/>
            <a:ext cx="32589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(b) Final Display with Leaves Ordered</a:t>
            </a:r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9704389" y="839789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CN">
                <a:solidFill>
                  <a:srgbClr val="0451A4"/>
                </a:solidFill>
                <a:ea typeface="宋体" pitchFamily="2" charset="-122"/>
              </a:rPr>
              <a:t>cont’d</a:t>
            </a:r>
          </a:p>
        </p:txBody>
      </p:sp>
      <p:pic>
        <p:nvPicPr>
          <p:cNvPr id="13321" name="Picture 14" descr="Pictur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68" y="3501361"/>
            <a:ext cx="3608388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5" descr="Picture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86" y="3548564"/>
            <a:ext cx="368141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6607" y="2922459"/>
            <a:ext cx="551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Note: Do not separate the leaves by commas.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539668" y="3322570"/>
            <a:ext cx="609600" cy="9515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488" y="228600"/>
            <a:ext cx="8229600" cy="1143000"/>
          </a:xfrm>
        </p:spPr>
        <p:txBody>
          <a:bodyPr/>
          <a:lstStyle/>
          <a:p>
            <a:r>
              <a:rPr lang="en-US" altLang="zh-CN" b="1" dirty="0"/>
              <a:t>Practice problem #1: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76400" y="1066801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sportswriter listed the winning scores of the conference championship games over the last 35 years. The scores for those games follow below. </a:t>
            </a:r>
            <a:endParaRPr lang="zh-CN" altLang="zh-C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132  118  124  109  104  101  125   83    99   131   </a:t>
            </a:r>
            <a:endParaRPr lang="zh-CN" altLang="zh-C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98  125    97  106  112    92  120  103  111  117  </a:t>
            </a:r>
            <a:endParaRPr lang="zh-CN" altLang="zh-C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135  143  112  112  116  106  117  119  110  105  </a:t>
            </a:r>
            <a:endParaRPr lang="zh-CN" altLang="zh-C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128  112  126  105  102</a:t>
            </a:r>
          </a:p>
          <a:p>
            <a:endParaRPr lang="en-US" altLang="zh-C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Make a Stem-and-leaf display.</a:t>
            </a:r>
          </a:p>
          <a:p>
            <a:pPr marL="571500" indent="-571500">
              <a:buAutoNum type="romanLcParenR"/>
            </a:pPr>
            <a:endParaRPr lang="en-US" altLang="zh-C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ii) Looking at the distribution, would you say that it is fairly    symmetrical?</a:t>
            </a:r>
            <a:endParaRPr lang="zh-CN" altLang="zh-C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162341"/>
            <a:ext cx="8229600" cy="1143000"/>
          </a:xfrm>
        </p:spPr>
        <p:txBody>
          <a:bodyPr/>
          <a:lstStyle/>
          <a:p>
            <a:r>
              <a:rPr lang="en-US" altLang="zh-CN" b="1" dirty="0"/>
              <a:t>Practice problem #1: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76400" y="1131519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Make a Stem-and-leaf display.</a:t>
            </a:r>
          </a:p>
          <a:p>
            <a:pPr marL="457200" indent="-457200">
              <a:buAutoNum type="arabicParenR"/>
            </a:pPr>
            <a:endParaRPr lang="en-US" altLang="zh-C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1). We break the digits of each data value into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parts. Use the    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leftmost two digits as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stem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and the single rightmost digit 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as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2). Since the data range from 83 to 181, 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the stems range from 8 to 18. 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Align all the stems in a vertical column 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from smallest to largest. 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Draw a vertical line to the right of all 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the stems. Write each leaf in the row to 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the right of its stem.  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43200"/>
            <a:ext cx="3271924" cy="25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7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76401" y="1184605"/>
            <a:ext cx="860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3). Rearrange the leaves in increasing order. And indicate the scale.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879600" y="185738"/>
            <a:ext cx="8229600" cy="1143000"/>
          </a:xfrm>
        </p:spPr>
        <p:txBody>
          <a:bodyPr/>
          <a:lstStyle/>
          <a:p>
            <a:r>
              <a:rPr lang="en-US" altLang="zh-CN" b="1" dirty="0"/>
              <a:t>Practice problem #1: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46270"/>
            <a:ext cx="4724400" cy="308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905000" y="4905555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ii) Looking at the distribution, would you say that it is fairly symmetrical?</a:t>
            </a:r>
          </a:p>
          <a:p>
            <a:endParaRPr lang="en-US" altLang="zh-C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Yes. Notice that stem 11 has the most data.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674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等线</vt:lpstr>
      <vt:lpstr>等线 Light</vt:lpstr>
      <vt:lpstr>Office Theme</vt:lpstr>
      <vt:lpstr>PowerPoint Presentation</vt:lpstr>
      <vt:lpstr>Stem and Leaf </vt:lpstr>
      <vt:lpstr>Stem-and-Leaf </vt:lpstr>
      <vt:lpstr>Example – Stem and Leaf </vt:lpstr>
      <vt:lpstr>Example – Stem and Leaf </vt:lpstr>
      <vt:lpstr>Example – Stem and Leaf</vt:lpstr>
      <vt:lpstr>Practice problem #1:</vt:lpstr>
      <vt:lpstr>Practice problem #1:</vt:lpstr>
      <vt:lpstr>Practice problem #1:</vt:lpstr>
      <vt:lpstr>Practice problem #2:</vt:lpstr>
      <vt:lpstr>Practice problem #2: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Sorensen, Erik</dc:creator>
  <cp:lastModifiedBy>BUKC</cp:lastModifiedBy>
  <cp:revision>4</cp:revision>
  <dcterms:created xsi:type="dcterms:W3CDTF">2020-05-29T16:27:55Z</dcterms:created>
  <dcterms:modified xsi:type="dcterms:W3CDTF">2024-02-19T17:39:31Z</dcterms:modified>
</cp:coreProperties>
</file>