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31"/>
  </p:notesMasterIdLst>
  <p:sldIdLst>
    <p:sldId id="256" r:id="rId2"/>
    <p:sldId id="257" r:id="rId3"/>
    <p:sldId id="258" r:id="rId4"/>
    <p:sldId id="259" r:id="rId5"/>
    <p:sldId id="287" r:id="rId6"/>
    <p:sldId id="285" r:id="rId7"/>
    <p:sldId id="284" r:id="rId8"/>
    <p:sldId id="260" r:id="rId9"/>
    <p:sldId id="261" r:id="rId10"/>
    <p:sldId id="262" r:id="rId11"/>
    <p:sldId id="273" r:id="rId12"/>
    <p:sldId id="271" r:id="rId13"/>
    <p:sldId id="274" r:id="rId14"/>
    <p:sldId id="263" r:id="rId15"/>
    <p:sldId id="265" r:id="rId16"/>
    <p:sldId id="267" r:id="rId17"/>
    <p:sldId id="268" r:id="rId18"/>
    <p:sldId id="275" r:id="rId19"/>
    <p:sldId id="269" r:id="rId20"/>
    <p:sldId id="276" r:id="rId21"/>
    <p:sldId id="277" r:id="rId22"/>
    <p:sldId id="278" r:id="rId23"/>
    <p:sldId id="280" r:id="rId24"/>
    <p:sldId id="281" r:id="rId25"/>
    <p:sldId id="279" r:id="rId26"/>
    <p:sldId id="282" r:id="rId27"/>
    <p:sldId id="283" r:id="rId28"/>
    <p:sldId id="286" r:id="rId29"/>
    <p:sldId id="270" r:id="rId30"/>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Merriweather" panose="000005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9D6"/>
    <a:srgbClr val="9BBB59"/>
    <a:srgbClr val="EAD5D5"/>
    <a:srgbClr val="C0504D"/>
    <a:srgbClr val="D5DC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FE2B0F-5D3E-4123-B7EA-FF5E84BAA2C1}">
  <a:tblStyle styleId="{AFFE2B0F-5D3E-4123-B7EA-FF5E84BAA2C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15" d="100"/>
          <a:sy n="115" d="100"/>
        </p:scale>
        <p:origin x="398"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Distribution of Target Variable</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2-2772-45EA-9A5B-7248E5652ABB}"/>
              </c:ext>
            </c:extLst>
          </c:dPt>
          <c:dPt>
            <c:idx val="1"/>
            <c:bubble3D val="0"/>
            <c:explosion val="1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2772-45EA-9A5B-7248E5652ABB}"/>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2772-45EA-9A5B-7248E5652ABB}"/>
                </c:ext>
              </c:extLst>
            </c:dLbl>
            <c:dLbl>
              <c:idx val="1"/>
              <c:tx>
                <c:rich>
                  <a:bodyPr rot="0" spcFirstLastPara="1" vertOverflow="ellipsis" vert="horz" wrap="square" lIns="38100" tIns="19050" rIns="38100" bIns="19050" anchor="ctr" anchorCtr="1">
                    <a:spAutoFit/>
                  </a:bodyPr>
                  <a:lstStyle/>
                  <a:p>
                    <a:pPr>
                      <a:defRPr sz="1330" b="1" i="0" u="none" strike="noStrike" kern="1200" spc="0" baseline="0">
                        <a:solidFill>
                          <a:srgbClr val="92D050"/>
                        </a:solidFill>
                        <a:latin typeface="+mn-lt"/>
                        <a:ea typeface="+mn-ea"/>
                        <a:cs typeface="+mn-cs"/>
                      </a:defRPr>
                    </a:pPr>
                    <a:fld id="{5A46C7C0-F92D-49EF-8500-A8DEF5EF193A}" type="CATEGORYNAME">
                      <a:rPr lang="en-US">
                        <a:solidFill>
                          <a:srgbClr val="92D050"/>
                        </a:solidFill>
                      </a:rPr>
                      <a:pPr>
                        <a:defRPr>
                          <a:solidFill>
                            <a:srgbClr val="92D050"/>
                          </a:solidFill>
                        </a:defRPr>
                      </a:pPr>
                      <a:t>[CATEGORY NAME]</a:t>
                    </a:fld>
                    <a:r>
                      <a:rPr lang="en-US" baseline="0" dirty="0">
                        <a:solidFill>
                          <a:srgbClr val="92D050"/>
                        </a:solidFill>
                      </a:rPr>
                      <a:t>; </a:t>
                    </a:r>
                    <a:fld id="{27385203-E35A-4D67-9782-0D8038A84C10}" type="PERCENTAGE">
                      <a:rPr lang="en-US" baseline="0" smtClean="0">
                        <a:solidFill>
                          <a:srgbClr val="92D050"/>
                        </a:solidFill>
                      </a:rPr>
                      <a:pPr>
                        <a:defRPr>
                          <a:solidFill>
                            <a:srgbClr val="92D050"/>
                          </a:solidFill>
                        </a:defRPr>
                      </a:pPr>
                      <a:t>[PERCENTAGE]</a:t>
                    </a:fld>
                    <a:endParaRPr lang="en-US" baseline="0" dirty="0">
                      <a:solidFill>
                        <a:srgbClr val="92D050"/>
                      </a:solidFill>
                    </a:endParaRP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rgbClr val="92D050"/>
                      </a:solidFill>
                      <a:latin typeface="+mn-lt"/>
                      <a:ea typeface="+mn-ea"/>
                      <a:cs typeface="+mn-cs"/>
                    </a:defRPr>
                  </a:pPr>
                  <a:endParaRPr lang="en-US"/>
                </a:p>
              </c:txPr>
              <c:dLblPos val="outEnd"/>
              <c:showLegendKey val="0"/>
              <c:showVal val="0"/>
              <c:showCatName val="1"/>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1-2772-45EA-9A5B-7248E5652ABB}"/>
                </c:ext>
              </c:extLst>
            </c:dLbl>
            <c:spPr>
              <a:noFill/>
              <a:ln>
                <a:noFill/>
              </a:ln>
              <a:effectLst/>
            </c:spPr>
            <c:dLblPos val="outEnd"/>
            <c:showLegendKey val="0"/>
            <c:showVal val="0"/>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pt idx="0">
                  <c:v>0</c:v>
                </c:pt>
                <c:pt idx="1">
                  <c:v>1</c:v>
                </c:pt>
              </c:numCache>
            </c:numRef>
          </c:cat>
          <c:val>
            <c:numRef>
              <c:f>Sheet1!$B$2:$B$3</c:f>
              <c:numCache>
                <c:formatCode>General</c:formatCode>
                <c:ptCount val="2"/>
                <c:pt idx="0">
                  <c:v>36548</c:v>
                </c:pt>
                <c:pt idx="1">
                  <c:v>4640</c:v>
                </c:pt>
              </c:numCache>
            </c:numRef>
          </c:val>
          <c:extLst>
            <c:ext xmlns:c16="http://schemas.microsoft.com/office/drawing/2014/chart" uri="{C3380CC4-5D6E-409C-BE32-E72D297353CC}">
              <c16:uniqueId val="{00000000-2772-45EA-9A5B-7248E5652ABB}"/>
            </c:ext>
          </c:extLst>
        </c:ser>
        <c:dLbls>
          <c:dLblPos val="outEnd"/>
          <c:showLegendKey val="0"/>
          <c:showVal val="0"/>
          <c:showCatName val="1"/>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E03B49-32D6-4CFE-AE39-DBA926A8A9D9}" type="doc">
      <dgm:prSet loTypeId="urn:microsoft.com/office/officeart/2005/8/layout/pyramid2" loCatId="list" qsTypeId="urn:microsoft.com/office/officeart/2005/8/quickstyle/simple5" qsCatId="simple" csTypeId="urn:microsoft.com/office/officeart/2005/8/colors/accent1_2" csCatId="accent1" phldr="1"/>
      <dgm:spPr/>
    </dgm:pt>
    <dgm:pt modelId="{3B9F9073-28BC-4833-842E-1FC0D0977FEE}">
      <dgm:prSet phldrT="[Text]"/>
      <dgm:spPr/>
      <dgm:t>
        <a:bodyPr/>
        <a:lstStyle/>
        <a:p>
          <a:r>
            <a:rPr lang="en-US" dirty="0"/>
            <a:t>Logistic Regression</a:t>
          </a:r>
        </a:p>
      </dgm:t>
    </dgm:pt>
    <dgm:pt modelId="{C3A66AA8-AD6D-4875-9AAD-C11E2EAA1801}" type="parTrans" cxnId="{1FAED491-9FB0-449F-8DFF-B4FE78FBA908}">
      <dgm:prSet/>
      <dgm:spPr/>
      <dgm:t>
        <a:bodyPr/>
        <a:lstStyle/>
        <a:p>
          <a:endParaRPr lang="en-US"/>
        </a:p>
      </dgm:t>
    </dgm:pt>
    <dgm:pt modelId="{9B69B201-F86C-4856-8A31-D183CCF96EFA}" type="sibTrans" cxnId="{1FAED491-9FB0-449F-8DFF-B4FE78FBA908}">
      <dgm:prSet/>
      <dgm:spPr/>
      <dgm:t>
        <a:bodyPr/>
        <a:lstStyle/>
        <a:p>
          <a:endParaRPr lang="en-US"/>
        </a:p>
      </dgm:t>
    </dgm:pt>
    <dgm:pt modelId="{CA567C76-8472-4B3B-A630-255D3C4FE047}">
      <dgm:prSet phldrT="[Text]"/>
      <dgm:spPr/>
      <dgm:t>
        <a:bodyPr/>
        <a:lstStyle/>
        <a:p>
          <a:r>
            <a:rPr lang="en-US" dirty="0"/>
            <a:t>Decision Tree</a:t>
          </a:r>
        </a:p>
      </dgm:t>
    </dgm:pt>
    <dgm:pt modelId="{2C3FAED1-D775-4350-A054-E7A8C91EB4BE}" type="parTrans" cxnId="{5A32B405-F3C1-4F7C-BA43-B4A369542A66}">
      <dgm:prSet/>
      <dgm:spPr/>
      <dgm:t>
        <a:bodyPr/>
        <a:lstStyle/>
        <a:p>
          <a:endParaRPr lang="en-US"/>
        </a:p>
      </dgm:t>
    </dgm:pt>
    <dgm:pt modelId="{E88EE6AC-6139-44B4-BF7D-39B93AE3A811}" type="sibTrans" cxnId="{5A32B405-F3C1-4F7C-BA43-B4A369542A66}">
      <dgm:prSet/>
      <dgm:spPr/>
      <dgm:t>
        <a:bodyPr/>
        <a:lstStyle/>
        <a:p>
          <a:endParaRPr lang="en-US"/>
        </a:p>
      </dgm:t>
    </dgm:pt>
    <dgm:pt modelId="{C78739E0-C2C0-411A-B1DA-BB6A50026055}">
      <dgm:prSet phldrT="[Text]"/>
      <dgm:spPr/>
      <dgm:t>
        <a:bodyPr/>
        <a:lstStyle/>
        <a:p>
          <a:r>
            <a:rPr lang="en-US" dirty="0"/>
            <a:t>Random Forest</a:t>
          </a:r>
        </a:p>
      </dgm:t>
    </dgm:pt>
    <dgm:pt modelId="{8E208CF5-8DF3-4552-BCC6-E6E4F0136145}" type="parTrans" cxnId="{10F80092-F1F2-43A1-BA03-62241B2610BA}">
      <dgm:prSet/>
      <dgm:spPr/>
      <dgm:t>
        <a:bodyPr/>
        <a:lstStyle/>
        <a:p>
          <a:endParaRPr lang="en-US"/>
        </a:p>
      </dgm:t>
    </dgm:pt>
    <dgm:pt modelId="{054BEB67-C54B-4D73-A37B-8F76FD2DCDEE}" type="sibTrans" cxnId="{10F80092-F1F2-43A1-BA03-62241B2610BA}">
      <dgm:prSet/>
      <dgm:spPr/>
      <dgm:t>
        <a:bodyPr/>
        <a:lstStyle/>
        <a:p>
          <a:endParaRPr lang="en-US"/>
        </a:p>
      </dgm:t>
    </dgm:pt>
    <dgm:pt modelId="{085E20C5-21D2-4C2F-853A-CED28C1D82BD}">
      <dgm:prSet/>
      <dgm:spPr/>
      <dgm:t>
        <a:bodyPr/>
        <a:lstStyle/>
        <a:p>
          <a:r>
            <a:rPr lang="en-US" dirty="0"/>
            <a:t>Gradient Boosting</a:t>
          </a:r>
        </a:p>
      </dgm:t>
    </dgm:pt>
    <dgm:pt modelId="{D762A9EE-C223-4067-A390-388712911109}" type="parTrans" cxnId="{E708167C-9CA4-4452-A5F1-D36DAC21EA04}">
      <dgm:prSet/>
      <dgm:spPr/>
      <dgm:t>
        <a:bodyPr/>
        <a:lstStyle/>
        <a:p>
          <a:endParaRPr lang="en-US"/>
        </a:p>
      </dgm:t>
    </dgm:pt>
    <dgm:pt modelId="{32A7D5C6-9104-49CC-B2A3-E385A4345026}" type="sibTrans" cxnId="{E708167C-9CA4-4452-A5F1-D36DAC21EA04}">
      <dgm:prSet/>
      <dgm:spPr/>
      <dgm:t>
        <a:bodyPr/>
        <a:lstStyle/>
        <a:p>
          <a:endParaRPr lang="en-US"/>
        </a:p>
      </dgm:t>
    </dgm:pt>
    <dgm:pt modelId="{2171CB32-A773-4765-B386-82696AE9BBCA}" type="pres">
      <dgm:prSet presAssocID="{13E03B49-32D6-4CFE-AE39-DBA926A8A9D9}" presName="compositeShape" presStyleCnt="0">
        <dgm:presLayoutVars>
          <dgm:dir/>
          <dgm:resizeHandles/>
        </dgm:presLayoutVars>
      </dgm:prSet>
      <dgm:spPr/>
    </dgm:pt>
    <dgm:pt modelId="{2D1EBA5F-CE69-4D91-922E-122FE93F2B25}" type="pres">
      <dgm:prSet presAssocID="{13E03B49-32D6-4CFE-AE39-DBA926A8A9D9}" presName="pyramid" presStyleLbl="node1" presStyleIdx="0" presStyleCnt="1"/>
      <dgm:spPr/>
    </dgm:pt>
    <dgm:pt modelId="{F0526A61-EAC6-4B1C-BEDD-B0144CD8109C}" type="pres">
      <dgm:prSet presAssocID="{13E03B49-32D6-4CFE-AE39-DBA926A8A9D9}" presName="theList" presStyleCnt="0"/>
      <dgm:spPr/>
    </dgm:pt>
    <dgm:pt modelId="{0A04882A-261B-471D-AFA2-DD80BB15B178}" type="pres">
      <dgm:prSet presAssocID="{3B9F9073-28BC-4833-842E-1FC0D0977FEE}" presName="aNode" presStyleLbl="fgAcc1" presStyleIdx="0" presStyleCnt="4">
        <dgm:presLayoutVars>
          <dgm:bulletEnabled val="1"/>
        </dgm:presLayoutVars>
      </dgm:prSet>
      <dgm:spPr/>
    </dgm:pt>
    <dgm:pt modelId="{8B2D3EC9-BFFC-4148-B642-4A2AE6F7C416}" type="pres">
      <dgm:prSet presAssocID="{3B9F9073-28BC-4833-842E-1FC0D0977FEE}" presName="aSpace" presStyleCnt="0"/>
      <dgm:spPr/>
    </dgm:pt>
    <dgm:pt modelId="{9EFB6118-8BA6-473D-B445-D3369F7CBADF}" type="pres">
      <dgm:prSet presAssocID="{CA567C76-8472-4B3B-A630-255D3C4FE047}" presName="aNode" presStyleLbl="fgAcc1" presStyleIdx="1" presStyleCnt="4">
        <dgm:presLayoutVars>
          <dgm:bulletEnabled val="1"/>
        </dgm:presLayoutVars>
      </dgm:prSet>
      <dgm:spPr/>
    </dgm:pt>
    <dgm:pt modelId="{54CEC404-08EC-4192-9507-F823CCDEF3AC}" type="pres">
      <dgm:prSet presAssocID="{CA567C76-8472-4B3B-A630-255D3C4FE047}" presName="aSpace" presStyleCnt="0"/>
      <dgm:spPr/>
    </dgm:pt>
    <dgm:pt modelId="{8818F20F-F96C-4C6D-A556-9F5E8F266A54}" type="pres">
      <dgm:prSet presAssocID="{C78739E0-C2C0-411A-B1DA-BB6A50026055}" presName="aNode" presStyleLbl="fgAcc1" presStyleIdx="2" presStyleCnt="4">
        <dgm:presLayoutVars>
          <dgm:bulletEnabled val="1"/>
        </dgm:presLayoutVars>
      </dgm:prSet>
      <dgm:spPr/>
    </dgm:pt>
    <dgm:pt modelId="{4F93CE41-C609-443A-88AA-53A66F3A2BF3}" type="pres">
      <dgm:prSet presAssocID="{C78739E0-C2C0-411A-B1DA-BB6A50026055}" presName="aSpace" presStyleCnt="0"/>
      <dgm:spPr/>
    </dgm:pt>
    <dgm:pt modelId="{27E13760-005E-4AAB-A848-BCC1A54C972C}" type="pres">
      <dgm:prSet presAssocID="{085E20C5-21D2-4C2F-853A-CED28C1D82BD}" presName="aNode" presStyleLbl="fgAcc1" presStyleIdx="3" presStyleCnt="4">
        <dgm:presLayoutVars>
          <dgm:bulletEnabled val="1"/>
        </dgm:presLayoutVars>
      </dgm:prSet>
      <dgm:spPr/>
    </dgm:pt>
    <dgm:pt modelId="{14618F7D-8B89-4AA0-92A4-0940ED7490A9}" type="pres">
      <dgm:prSet presAssocID="{085E20C5-21D2-4C2F-853A-CED28C1D82BD}" presName="aSpace" presStyleCnt="0"/>
      <dgm:spPr/>
    </dgm:pt>
  </dgm:ptLst>
  <dgm:cxnLst>
    <dgm:cxn modelId="{5A32B405-F3C1-4F7C-BA43-B4A369542A66}" srcId="{13E03B49-32D6-4CFE-AE39-DBA926A8A9D9}" destId="{CA567C76-8472-4B3B-A630-255D3C4FE047}" srcOrd="1" destOrd="0" parTransId="{2C3FAED1-D775-4350-A054-E7A8C91EB4BE}" sibTransId="{E88EE6AC-6139-44B4-BF7D-39B93AE3A811}"/>
    <dgm:cxn modelId="{681A5525-0ECB-453E-9BE5-F59AF105A1C2}" type="presOf" srcId="{C78739E0-C2C0-411A-B1DA-BB6A50026055}" destId="{8818F20F-F96C-4C6D-A556-9F5E8F266A54}" srcOrd="0" destOrd="0" presId="urn:microsoft.com/office/officeart/2005/8/layout/pyramid2"/>
    <dgm:cxn modelId="{CA06D361-A791-4B7B-8ECC-36AB32D250F0}" type="presOf" srcId="{13E03B49-32D6-4CFE-AE39-DBA926A8A9D9}" destId="{2171CB32-A773-4765-B386-82696AE9BBCA}" srcOrd="0" destOrd="0" presId="urn:microsoft.com/office/officeart/2005/8/layout/pyramid2"/>
    <dgm:cxn modelId="{E575316E-378C-4DB7-8D40-5D00E4B8367B}" type="presOf" srcId="{3B9F9073-28BC-4833-842E-1FC0D0977FEE}" destId="{0A04882A-261B-471D-AFA2-DD80BB15B178}" srcOrd="0" destOrd="0" presId="urn:microsoft.com/office/officeart/2005/8/layout/pyramid2"/>
    <dgm:cxn modelId="{E708167C-9CA4-4452-A5F1-D36DAC21EA04}" srcId="{13E03B49-32D6-4CFE-AE39-DBA926A8A9D9}" destId="{085E20C5-21D2-4C2F-853A-CED28C1D82BD}" srcOrd="3" destOrd="0" parTransId="{D762A9EE-C223-4067-A390-388712911109}" sibTransId="{32A7D5C6-9104-49CC-B2A3-E385A4345026}"/>
    <dgm:cxn modelId="{1FAED491-9FB0-449F-8DFF-B4FE78FBA908}" srcId="{13E03B49-32D6-4CFE-AE39-DBA926A8A9D9}" destId="{3B9F9073-28BC-4833-842E-1FC0D0977FEE}" srcOrd="0" destOrd="0" parTransId="{C3A66AA8-AD6D-4875-9AAD-C11E2EAA1801}" sibTransId="{9B69B201-F86C-4856-8A31-D183CCF96EFA}"/>
    <dgm:cxn modelId="{10F80092-F1F2-43A1-BA03-62241B2610BA}" srcId="{13E03B49-32D6-4CFE-AE39-DBA926A8A9D9}" destId="{C78739E0-C2C0-411A-B1DA-BB6A50026055}" srcOrd="2" destOrd="0" parTransId="{8E208CF5-8DF3-4552-BCC6-E6E4F0136145}" sibTransId="{054BEB67-C54B-4D73-A37B-8F76FD2DCDEE}"/>
    <dgm:cxn modelId="{9E1BB394-547B-41FD-A2DB-2973B84EDC18}" type="presOf" srcId="{CA567C76-8472-4B3B-A630-255D3C4FE047}" destId="{9EFB6118-8BA6-473D-B445-D3369F7CBADF}" srcOrd="0" destOrd="0" presId="urn:microsoft.com/office/officeart/2005/8/layout/pyramid2"/>
    <dgm:cxn modelId="{D8EAEFC8-303A-4F5A-BAC7-214BD578BF52}" type="presOf" srcId="{085E20C5-21D2-4C2F-853A-CED28C1D82BD}" destId="{27E13760-005E-4AAB-A848-BCC1A54C972C}" srcOrd="0" destOrd="0" presId="urn:microsoft.com/office/officeart/2005/8/layout/pyramid2"/>
    <dgm:cxn modelId="{9C361B8D-6352-493D-B686-B4689CA5E489}" type="presParOf" srcId="{2171CB32-A773-4765-B386-82696AE9BBCA}" destId="{2D1EBA5F-CE69-4D91-922E-122FE93F2B25}" srcOrd="0" destOrd="0" presId="urn:microsoft.com/office/officeart/2005/8/layout/pyramid2"/>
    <dgm:cxn modelId="{7A584456-767F-4901-BCD1-C74CF5C6E9FB}" type="presParOf" srcId="{2171CB32-A773-4765-B386-82696AE9BBCA}" destId="{F0526A61-EAC6-4B1C-BEDD-B0144CD8109C}" srcOrd="1" destOrd="0" presId="urn:microsoft.com/office/officeart/2005/8/layout/pyramid2"/>
    <dgm:cxn modelId="{4429A036-3661-4983-8980-84AE9B17CED3}" type="presParOf" srcId="{F0526A61-EAC6-4B1C-BEDD-B0144CD8109C}" destId="{0A04882A-261B-471D-AFA2-DD80BB15B178}" srcOrd="0" destOrd="0" presId="urn:microsoft.com/office/officeart/2005/8/layout/pyramid2"/>
    <dgm:cxn modelId="{8FA6D692-FADF-40F6-BEB7-8EFA9AB21545}" type="presParOf" srcId="{F0526A61-EAC6-4B1C-BEDD-B0144CD8109C}" destId="{8B2D3EC9-BFFC-4148-B642-4A2AE6F7C416}" srcOrd="1" destOrd="0" presId="urn:microsoft.com/office/officeart/2005/8/layout/pyramid2"/>
    <dgm:cxn modelId="{36C80420-F1AC-4966-ABEE-534352938BE4}" type="presParOf" srcId="{F0526A61-EAC6-4B1C-BEDD-B0144CD8109C}" destId="{9EFB6118-8BA6-473D-B445-D3369F7CBADF}" srcOrd="2" destOrd="0" presId="urn:microsoft.com/office/officeart/2005/8/layout/pyramid2"/>
    <dgm:cxn modelId="{55F651BD-B961-4FFA-B6B9-696D9D7CA268}" type="presParOf" srcId="{F0526A61-EAC6-4B1C-BEDD-B0144CD8109C}" destId="{54CEC404-08EC-4192-9507-F823CCDEF3AC}" srcOrd="3" destOrd="0" presId="urn:microsoft.com/office/officeart/2005/8/layout/pyramid2"/>
    <dgm:cxn modelId="{3DB28526-40D6-4835-BCDE-DF14750A5A8E}" type="presParOf" srcId="{F0526A61-EAC6-4B1C-BEDD-B0144CD8109C}" destId="{8818F20F-F96C-4C6D-A556-9F5E8F266A54}" srcOrd="4" destOrd="0" presId="urn:microsoft.com/office/officeart/2005/8/layout/pyramid2"/>
    <dgm:cxn modelId="{EF0E2F93-2134-4D71-949C-612F1621775A}" type="presParOf" srcId="{F0526A61-EAC6-4B1C-BEDD-B0144CD8109C}" destId="{4F93CE41-C609-443A-88AA-53A66F3A2BF3}" srcOrd="5" destOrd="0" presId="urn:microsoft.com/office/officeart/2005/8/layout/pyramid2"/>
    <dgm:cxn modelId="{45D7DF96-AA05-4F24-8D26-27ECC2CABD22}" type="presParOf" srcId="{F0526A61-EAC6-4B1C-BEDD-B0144CD8109C}" destId="{27E13760-005E-4AAB-A848-BCC1A54C972C}" srcOrd="6" destOrd="0" presId="urn:microsoft.com/office/officeart/2005/8/layout/pyramid2"/>
    <dgm:cxn modelId="{D70EA945-13C6-4A20-AEAE-93CAC71DACC9}" type="presParOf" srcId="{F0526A61-EAC6-4B1C-BEDD-B0144CD8109C}" destId="{14618F7D-8B89-4AA0-92A4-0940ED7490A9}"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EBA5F-CE69-4D91-922E-122FE93F2B25}">
      <dsp:nvSpPr>
        <dsp:cNvPr id="0" name=""/>
        <dsp:cNvSpPr/>
      </dsp:nvSpPr>
      <dsp:spPr>
        <a:xfrm>
          <a:off x="711199" y="0"/>
          <a:ext cx="4064000" cy="4064000"/>
        </a:xfrm>
        <a:prstGeom prst="triangl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A04882A-261B-471D-AFA2-DD80BB15B178}">
      <dsp:nvSpPr>
        <dsp:cNvPr id="0" name=""/>
        <dsp:cNvSpPr/>
      </dsp:nvSpPr>
      <dsp:spPr>
        <a:xfrm>
          <a:off x="2743199" y="406796"/>
          <a:ext cx="2641600" cy="722312"/>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Logistic Regression</a:t>
          </a:r>
        </a:p>
      </dsp:txBody>
      <dsp:txXfrm>
        <a:off x="2778459" y="442056"/>
        <a:ext cx="2571080" cy="651792"/>
      </dsp:txXfrm>
    </dsp:sp>
    <dsp:sp modelId="{9EFB6118-8BA6-473D-B445-D3369F7CBADF}">
      <dsp:nvSpPr>
        <dsp:cNvPr id="0" name=""/>
        <dsp:cNvSpPr/>
      </dsp:nvSpPr>
      <dsp:spPr>
        <a:xfrm>
          <a:off x="2743199" y="1219398"/>
          <a:ext cx="2641600" cy="722312"/>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Decision Tree</a:t>
          </a:r>
        </a:p>
      </dsp:txBody>
      <dsp:txXfrm>
        <a:off x="2778459" y="1254658"/>
        <a:ext cx="2571080" cy="651792"/>
      </dsp:txXfrm>
    </dsp:sp>
    <dsp:sp modelId="{8818F20F-F96C-4C6D-A556-9F5E8F266A54}">
      <dsp:nvSpPr>
        <dsp:cNvPr id="0" name=""/>
        <dsp:cNvSpPr/>
      </dsp:nvSpPr>
      <dsp:spPr>
        <a:xfrm>
          <a:off x="2743199" y="2032000"/>
          <a:ext cx="2641600" cy="722312"/>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Random Forest</a:t>
          </a:r>
        </a:p>
      </dsp:txBody>
      <dsp:txXfrm>
        <a:off x="2778459" y="2067260"/>
        <a:ext cx="2571080" cy="651792"/>
      </dsp:txXfrm>
    </dsp:sp>
    <dsp:sp modelId="{27E13760-005E-4AAB-A848-BCC1A54C972C}">
      <dsp:nvSpPr>
        <dsp:cNvPr id="0" name=""/>
        <dsp:cNvSpPr/>
      </dsp:nvSpPr>
      <dsp:spPr>
        <a:xfrm>
          <a:off x="2743199" y="2844601"/>
          <a:ext cx="2641600" cy="722312"/>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Gradient Boosting</a:t>
          </a:r>
        </a:p>
      </dsp:txBody>
      <dsp:txXfrm>
        <a:off x="2778459" y="2879861"/>
        <a:ext cx="2571080" cy="65179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p>
        </p:txBody>
      </p:sp>
      <p:sp>
        <p:nvSpPr>
          <p:cNvPr id="17" name="Google Shape;1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2d14d48a72_0_3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600"/>
              </a:spcAft>
              <a:buClr>
                <a:schemeClr val="dk1"/>
              </a:buClr>
              <a:buSzPts val="1400"/>
              <a:buFont typeface="Arial"/>
              <a:buNone/>
            </a:pPr>
            <a:endParaRPr sz="1200" dirty="0">
              <a:solidFill>
                <a:schemeClr val="dk1"/>
              </a:solidFill>
            </a:endParaRPr>
          </a:p>
        </p:txBody>
      </p:sp>
      <p:sp>
        <p:nvSpPr>
          <p:cNvPr id="85" name="Google Shape;85;g22d14d48a72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2d14d48a72_0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600"/>
              </a:spcAft>
              <a:buClr>
                <a:schemeClr val="dk1"/>
              </a:buClr>
              <a:buSzPts val="1400"/>
              <a:buFont typeface="Arial"/>
              <a:buNone/>
            </a:pPr>
            <a:endParaRPr sz="1200" dirty="0">
              <a:solidFill>
                <a:schemeClr val="dk1"/>
              </a:solidFill>
            </a:endParaRPr>
          </a:p>
        </p:txBody>
      </p:sp>
      <p:sp>
        <p:nvSpPr>
          <p:cNvPr id="103" name="Google Shape;103;g22d14d48a72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2d14d48a72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600"/>
              </a:spcAft>
              <a:buClr>
                <a:schemeClr val="dk1"/>
              </a:buClr>
              <a:buSzPts val="1400"/>
              <a:buFont typeface="Arial"/>
              <a:buNone/>
            </a:pPr>
            <a:endParaRPr sz="1200" dirty="0">
              <a:solidFill>
                <a:schemeClr val="dk1"/>
              </a:solidFill>
            </a:endParaRPr>
          </a:p>
        </p:txBody>
      </p:sp>
      <p:sp>
        <p:nvSpPr>
          <p:cNvPr id="121" name="Google Shape;121;g22d14d48a72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2d14d48a72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600"/>
              </a:spcAft>
              <a:buClr>
                <a:schemeClr val="dk1"/>
              </a:buClr>
              <a:buSzPts val="1400"/>
              <a:buFont typeface="Arial"/>
              <a:buNone/>
            </a:pPr>
            <a:endParaRPr sz="1200" dirty="0">
              <a:solidFill>
                <a:schemeClr val="dk1"/>
              </a:solidFill>
            </a:endParaRPr>
          </a:p>
        </p:txBody>
      </p:sp>
      <p:sp>
        <p:nvSpPr>
          <p:cNvPr id="129" name="Google Shape;129;g22d14d48a72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2d14d48a7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2d14d48a7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2d14d48a7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2d14d48a7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112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2d14d48a7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2d14d48a7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0371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2d14d48a7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2d14d48a7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5845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g22d14d48a72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400"/>
              <a:buFont typeface="Arial"/>
              <a:buNone/>
            </a:pPr>
            <a:r>
              <a:rPr lang="en-US" sz="1400" dirty="0">
                <a:solidFill>
                  <a:srgbClr val="404040"/>
                </a:solidFill>
              </a:rPr>
              <a:t>The model will enable the banking institution to focus their resources on those customers who are more likely to subscribe and increase the success rate of their campaign.</a:t>
            </a:r>
            <a:endParaRPr sz="1400" dirty="0">
              <a:solidFill>
                <a:srgbClr val="404040"/>
              </a:solidFill>
            </a:endParaRPr>
          </a:p>
          <a:p>
            <a:pPr marL="0" lvl="0" indent="0" algn="l" rtl="0">
              <a:spcBef>
                <a:spcPts val="600"/>
              </a:spcBef>
              <a:spcAft>
                <a:spcPts val="600"/>
              </a:spcAft>
              <a:buClr>
                <a:schemeClr val="dk1"/>
              </a:buClr>
              <a:buSzPts val="1400"/>
              <a:buFont typeface="Arial"/>
              <a:buNone/>
            </a:pPr>
            <a:endParaRPr sz="1200" dirty="0">
              <a:solidFill>
                <a:schemeClr val="dk1"/>
              </a:solidFill>
            </a:endParaRPr>
          </a:p>
        </p:txBody>
      </p:sp>
      <p:sp>
        <p:nvSpPr>
          <p:cNvPr id="27" name="Google Shape;27;g22d14d48a7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g22d14d48a72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p>
          <a:p>
            <a:pPr marL="0" lvl="0" indent="0" algn="l" rtl="0">
              <a:lnSpc>
                <a:spcPct val="100000"/>
              </a:lnSpc>
              <a:spcBef>
                <a:spcPts val="600"/>
              </a:spcBef>
              <a:spcAft>
                <a:spcPts val="600"/>
              </a:spcAft>
              <a:buSzPts val="1100"/>
              <a:buNone/>
            </a:pPr>
            <a:endParaRPr sz="1200"/>
          </a:p>
        </p:txBody>
      </p:sp>
      <p:sp>
        <p:nvSpPr>
          <p:cNvPr id="35" name="Google Shape;35;g22d14d48a72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22d14d48a72_0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600"/>
              </a:spcAft>
              <a:buClr>
                <a:schemeClr val="dk1"/>
              </a:buClr>
              <a:buSzPts val="1400"/>
              <a:buFont typeface="Arial"/>
              <a:buNone/>
            </a:pPr>
            <a:endParaRPr sz="1200" dirty="0">
              <a:solidFill>
                <a:schemeClr val="dk1"/>
              </a:solidFill>
            </a:endParaRPr>
          </a:p>
        </p:txBody>
      </p:sp>
      <p:sp>
        <p:nvSpPr>
          <p:cNvPr id="45" name="Google Shape;45;g22d14d48a72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22d14d48a72_0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600"/>
              </a:spcAft>
              <a:buClr>
                <a:schemeClr val="dk1"/>
              </a:buClr>
              <a:buSzPts val="1400"/>
              <a:buFont typeface="Arial"/>
              <a:buNone/>
            </a:pPr>
            <a:endParaRPr sz="1200" dirty="0">
              <a:solidFill>
                <a:schemeClr val="dk1"/>
              </a:solidFill>
            </a:endParaRPr>
          </a:p>
        </p:txBody>
      </p:sp>
      <p:sp>
        <p:nvSpPr>
          <p:cNvPr id="45" name="Google Shape;45;g22d14d48a72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518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2d14d48a72_6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600"/>
              </a:spcAft>
              <a:buClr>
                <a:schemeClr val="dk1"/>
              </a:buClr>
              <a:buSzPts val="1400"/>
              <a:buFont typeface="Arial"/>
              <a:buNone/>
            </a:pPr>
            <a:endParaRPr sz="1200" dirty="0">
              <a:solidFill>
                <a:schemeClr val="dk1"/>
              </a:solidFill>
            </a:endParaRPr>
          </a:p>
        </p:txBody>
      </p:sp>
      <p:sp>
        <p:nvSpPr>
          <p:cNvPr id="54" name="Google Shape;54;g22d14d48a72_6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2d14d48a72_6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600"/>
              </a:spcAft>
              <a:buClr>
                <a:schemeClr val="dk1"/>
              </a:buClr>
              <a:buSzPts val="1400"/>
              <a:buFont typeface="Arial"/>
              <a:buNone/>
            </a:pPr>
            <a:endParaRPr sz="1200" dirty="0">
              <a:solidFill>
                <a:schemeClr val="dk1"/>
              </a:solidFill>
            </a:endParaRPr>
          </a:p>
        </p:txBody>
      </p:sp>
      <p:sp>
        <p:nvSpPr>
          <p:cNvPr id="63" name="Google Shape;63;g22d14d48a72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d14d48a72_0_3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600"/>
              </a:spcAft>
              <a:buClr>
                <a:schemeClr val="dk1"/>
              </a:buClr>
              <a:buSzPts val="1400"/>
              <a:buFont typeface="Arial"/>
              <a:buNone/>
            </a:pPr>
            <a:endParaRPr sz="1200" dirty="0">
              <a:solidFill>
                <a:schemeClr val="dk1"/>
              </a:solidFill>
            </a:endParaRPr>
          </a:p>
        </p:txBody>
      </p:sp>
      <p:sp>
        <p:nvSpPr>
          <p:cNvPr id="74" name="Google Shape;74;g22d14d48a72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d14d48a72_0_3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600"/>
              </a:spcAft>
              <a:buClr>
                <a:schemeClr val="dk1"/>
              </a:buClr>
              <a:buSzPts val="1400"/>
              <a:buFont typeface="Arial"/>
              <a:buNone/>
            </a:pPr>
            <a:endParaRPr sz="1200" dirty="0">
              <a:solidFill>
                <a:schemeClr val="dk1"/>
              </a:solidFill>
            </a:endParaRPr>
          </a:p>
        </p:txBody>
      </p:sp>
      <p:sp>
        <p:nvSpPr>
          <p:cNvPr id="74" name="Google Shape;74;g22d14d48a72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1729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320"/>
              </a:spcBef>
              <a:spcAft>
                <a:spcPts val="0"/>
              </a:spcAft>
              <a:buClr>
                <a:srgbClr val="595959"/>
              </a:buClr>
              <a:buSzPts val="1600"/>
              <a:buFont typeface="Arial"/>
              <a:buChar char="•"/>
              <a:defRPr sz="1600" b="0" i="0" u="none" strike="noStrike" cap="none">
                <a:solidFill>
                  <a:srgbClr val="595959"/>
                </a:solidFill>
                <a:latin typeface="Arial"/>
                <a:ea typeface="Arial"/>
                <a:cs typeface="Arial"/>
                <a:sym typeface="Arial"/>
              </a:defRPr>
            </a:lvl1pPr>
            <a:lvl2pPr marL="914400" marR="0" lvl="1" indent="-330200" algn="l" rtl="0">
              <a:lnSpc>
                <a:spcPct val="100000"/>
              </a:lnSpc>
              <a:spcBef>
                <a:spcPts val="320"/>
              </a:spcBef>
              <a:spcAft>
                <a:spcPts val="0"/>
              </a:spcAft>
              <a:buClr>
                <a:srgbClr val="595959"/>
              </a:buClr>
              <a:buSzPts val="1600"/>
              <a:buFont typeface="Arial"/>
              <a:buChar char="–"/>
              <a:defRPr sz="1600" b="0" i="0" u="none" strike="noStrike" cap="none">
                <a:solidFill>
                  <a:srgbClr val="595959"/>
                </a:solidFill>
                <a:latin typeface="Arial"/>
                <a:ea typeface="Arial"/>
                <a:cs typeface="Arial"/>
                <a:sym typeface="Arial"/>
              </a:defRPr>
            </a:lvl2pPr>
            <a:lvl3pPr marL="1371600" marR="0" lvl="2" indent="-330200" algn="l" rtl="0">
              <a:lnSpc>
                <a:spcPct val="100000"/>
              </a:lnSpc>
              <a:spcBef>
                <a:spcPts val="320"/>
              </a:spcBef>
              <a:spcAft>
                <a:spcPts val="0"/>
              </a:spcAft>
              <a:buClr>
                <a:srgbClr val="595959"/>
              </a:buClr>
              <a:buSzPts val="1600"/>
              <a:buFont typeface="Arial"/>
              <a:buChar char="•"/>
              <a:defRPr sz="1600" b="0" i="0" u="none" strike="noStrike" cap="none">
                <a:solidFill>
                  <a:srgbClr val="595959"/>
                </a:solidFill>
                <a:latin typeface="Arial"/>
                <a:ea typeface="Arial"/>
                <a:cs typeface="Arial"/>
                <a:sym typeface="Arial"/>
              </a:defRPr>
            </a:lvl3pPr>
            <a:lvl4pPr marL="1828800" marR="0" lvl="3" indent="-330200" algn="l" rtl="0">
              <a:lnSpc>
                <a:spcPct val="100000"/>
              </a:lnSpc>
              <a:spcBef>
                <a:spcPts val="320"/>
              </a:spcBef>
              <a:spcAft>
                <a:spcPts val="0"/>
              </a:spcAft>
              <a:buClr>
                <a:srgbClr val="595959"/>
              </a:buClr>
              <a:buSzPts val="1600"/>
              <a:buFont typeface="Arial"/>
              <a:buChar char="–"/>
              <a:defRPr sz="1600" b="0" i="0" u="none" strike="noStrike" cap="none">
                <a:solidFill>
                  <a:srgbClr val="595959"/>
                </a:solidFill>
                <a:latin typeface="Arial"/>
                <a:ea typeface="Arial"/>
                <a:cs typeface="Arial"/>
                <a:sym typeface="Arial"/>
              </a:defRPr>
            </a:lvl4pPr>
            <a:lvl5pPr marL="2286000" marR="0" lvl="4" indent="-330200" algn="l" rtl="0">
              <a:lnSpc>
                <a:spcPct val="100000"/>
              </a:lnSpc>
              <a:spcBef>
                <a:spcPts val="320"/>
              </a:spcBef>
              <a:spcAft>
                <a:spcPts val="0"/>
              </a:spcAft>
              <a:buClr>
                <a:srgbClr val="595959"/>
              </a:buClr>
              <a:buSzPts val="1600"/>
              <a:buFont typeface="Arial"/>
              <a:buChar char="»"/>
              <a:defRPr sz="1600" b="0" i="0" u="none" strike="noStrike" cap="none">
                <a:solidFill>
                  <a:srgbClr val="595959"/>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scikit-learn.org/stable/index.html" TargetMode="External"/><Relationship Id="rId2" Type="http://schemas.openxmlformats.org/officeDocument/2006/relationships/hyperlink" Target="https://www.kaggle.com/datasets/ruthgn/bank-marketing-data-set/code"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hyperlink" Target="https://colab.research.google.com/drive/1F1vl73fiLLqCLVE9UJbL_xm-HrKamB1G?authuser=1#scrollTo=Vz5JJlAkjyPW&amp;uniqifier=1"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www.kaggle.com/datasets/ruthgn/bank-marketing-data-se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Google Shape;19;p3"/>
          <p:cNvSpPr txBox="1"/>
          <p:nvPr/>
        </p:nvSpPr>
        <p:spPr>
          <a:xfrm>
            <a:off x="457200" y="1532469"/>
            <a:ext cx="8229600" cy="857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400"/>
              <a:buFont typeface="Arial"/>
              <a:buNone/>
            </a:pPr>
            <a:r>
              <a:rPr lang="en-US" sz="3900" b="1" i="0" u="none" strike="noStrike" cap="none" dirty="0">
                <a:solidFill>
                  <a:schemeClr val="dk1"/>
                </a:solidFill>
                <a:latin typeface="Calibri"/>
                <a:ea typeface="Calibri"/>
                <a:cs typeface="Calibri"/>
                <a:sym typeface="Calibri"/>
              </a:rPr>
              <a:t>Bank Marketing Campaign Project </a:t>
            </a:r>
            <a:endParaRPr sz="3900" b="1" i="0" u="none" strike="noStrike" cap="none" dirty="0">
              <a:solidFill>
                <a:schemeClr val="dk1"/>
              </a:solidFill>
              <a:latin typeface="Calibri"/>
              <a:ea typeface="Calibri"/>
              <a:cs typeface="Calibri"/>
              <a:sym typeface="Calibri"/>
            </a:endParaRPr>
          </a:p>
        </p:txBody>
      </p:sp>
      <p:sp>
        <p:nvSpPr>
          <p:cNvPr id="21" name="Google Shape;21;p3"/>
          <p:cNvSpPr txBox="1"/>
          <p:nvPr/>
        </p:nvSpPr>
        <p:spPr>
          <a:xfrm>
            <a:off x="3909391" y="3855537"/>
            <a:ext cx="5234609" cy="568200"/>
          </a:xfrm>
          <a:prstGeom prst="rect">
            <a:avLst/>
          </a:prstGeom>
          <a:noFill/>
          <a:ln>
            <a:noFill/>
          </a:ln>
        </p:spPr>
        <p:txBody>
          <a:bodyPr spcFirstLastPara="1" wrap="square" lIns="91425" tIns="45700" rIns="91425" bIns="45700" anchor="ctr" anchorCtr="0">
            <a:noAutofit/>
          </a:bodyPr>
          <a:lstStyle/>
          <a:p>
            <a:pPr algn="r">
              <a:buClr>
                <a:schemeClr val="dk1"/>
              </a:buClr>
              <a:buSzPts val="3600"/>
            </a:pPr>
            <a:r>
              <a:rPr lang="en-US" sz="2000" i="0" u="none" strike="noStrike" cap="none" dirty="0">
                <a:solidFill>
                  <a:schemeClr val="dk1"/>
                </a:solidFill>
                <a:latin typeface="Calibri"/>
                <a:ea typeface="Calibri"/>
                <a:cs typeface="Calibri"/>
                <a:sym typeface="Calibri"/>
              </a:rPr>
              <a:t>Presenter: </a:t>
            </a:r>
            <a:r>
              <a:rPr lang="en-US" sz="2000" i="0" u="none" strike="noStrike" cap="none" dirty="0">
                <a:solidFill>
                  <a:srgbClr val="000000"/>
                </a:solidFill>
                <a:latin typeface="Calibri"/>
                <a:ea typeface="Calibri"/>
                <a:cs typeface="Calibri"/>
                <a:sym typeface="Calibri"/>
              </a:rPr>
              <a:t>Abhinay Kumar Singampalli</a:t>
            </a:r>
            <a:r>
              <a:rPr lang="en-US" sz="2000" i="0" u="none" strike="noStrike" cap="none" dirty="0">
                <a:solidFill>
                  <a:schemeClr val="dk1"/>
                </a:solidFill>
                <a:latin typeface="Calibri"/>
                <a:ea typeface="Calibri"/>
                <a:cs typeface="Calibri"/>
                <a:sym typeface="Calibri"/>
              </a:rPr>
              <a:t> </a:t>
            </a:r>
            <a:endParaRPr sz="2000" i="0" u="none" strike="noStrike" cap="none" dirty="0">
              <a:solidFill>
                <a:schemeClr val="dk1"/>
              </a:solidFill>
              <a:latin typeface="Calibri"/>
              <a:ea typeface="Calibri"/>
              <a:cs typeface="Calibri"/>
              <a:sym typeface="Calibri"/>
            </a:endParaRPr>
          </a:p>
        </p:txBody>
      </p:sp>
      <p:sp>
        <p:nvSpPr>
          <p:cNvPr id="22" name="Google Shape;22;p3"/>
          <p:cNvSpPr txBox="1"/>
          <p:nvPr/>
        </p:nvSpPr>
        <p:spPr>
          <a:xfrm>
            <a:off x="132975" y="4560850"/>
            <a:ext cx="3502800" cy="492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Merriweather"/>
              <a:ea typeface="Calibri" panose="020F0502020204030204" pitchFamily="34" charset="0"/>
              <a:cs typeface="Calibri" panose="020F0502020204030204" pitchFamily="34" charset="0"/>
              <a:sym typeface="Merriweather"/>
            </a:endParaRPr>
          </a:p>
        </p:txBody>
      </p:sp>
      <p:pic>
        <p:nvPicPr>
          <p:cNvPr id="24" name="Google Shape;24;p3"/>
          <p:cNvPicPr preferRelativeResize="0"/>
          <p:nvPr/>
        </p:nvPicPr>
        <p:blipFill>
          <a:blip r:embed="rId3">
            <a:alphaModFix/>
          </a:blip>
          <a:stretch>
            <a:fillRect/>
          </a:stretch>
        </p:blipFill>
        <p:spPr>
          <a:xfrm>
            <a:off x="132975" y="3066262"/>
            <a:ext cx="3147356" cy="1357475"/>
          </a:xfrm>
          <a:prstGeom prst="rect">
            <a:avLst/>
          </a:prstGeom>
          <a:noFill/>
          <a:ln>
            <a:noFill/>
          </a:ln>
        </p:spPr>
      </p:pic>
      <p:sp>
        <p:nvSpPr>
          <p:cNvPr id="4" name="Slide Number Placeholder 3">
            <a:extLst>
              <a:ext uri="{FF2B5EF4-FFF2-40B4-BE49-F238E27FC236}">
                <a16:creationId xmlns:a16="http://schemas.microsoft.com/office/drawing/2014/main" id="{D9E1F659-E8B6-AA0C-B0C0-28DB8E4D567F}"/>
              </a:ext>
            </a:extLst>
          </p:cNvPr>
          <p:cNvSpPr>
            <a:spLocks noGrp="1"/>
          </p:cNvSpPr>
          <p:nvPr>
            <p:ph type="sldNum" idx="12"/>
          </p:nvPr>
        </p:nvSpPr>
        <p:spPr>
          <a:xfrm>
            <a:off x="7010400" y="-11818"/>
            <a:ext cx="2133600" cy="273844"/>
          </a:xfrm>
        </p:spPr>
        <p:txBody>
          <a:bodyPr/>
          <a:lstStyle/>
          <a:p>
            <a:pPr marL="0" lvl="0" indent="0" algn="r" rtl="0">
              <a:spcBef>
                <a:spcPts val="0"/>
              </a:spcBef>
              <a:spcAft>
                <a:spcPts val="0"/>
              </a:spcAft>
              <a:buNone/>
            </a:pPr>
            <a:fld id="{00000000-1234-1234-1234-123412341234}"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9"/>
          <p:cNvSpPr txBox="1"/>
          <p:nvPr/>
        </p:nvSpPr>
        <p:spPr>
          <a:xfrm>
            <a:off x="0" y="-72"/>
            <a:ext cx="73974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3000" b="1" dirty="0">
                <a:latin typeface="Calibri"/>
                <a:ea typeface="Calibri"/>
                <a:cs typeface="Calibri"/>
                <a:sym typeface="Calibri"/>
              </a:rPr>
              <a:t>Data Preprocessing and Modification</a:t>
            </a:r>
            <a:endParaRPr sz="3000" i="0" u="none" strike="noStrike" cap="none" dirty="0">
              <a:solidFill>
                <a:srgbClr val="000000"/>
              </a:solidFill>
              <a:latin typeface="Calibri"/>
              <a:ea typeface="Calibri"/>
              <a:cs typeface="Calibri"/>
              <a:sym typeface="Calibri"/>
            </a:endParaRPr>
          </a:p>
        </p:txBody>
      </p:sp>
      <p:sp>
        <p:nvSpPr>
          <p:cNvPr id="79" name="Google Shape;79;p9"/>
          <p:cNvSpPr txBox="1"/>
          <p:nvPr/>
        </p:nvSpPr>
        <p:spPr>
          <a:xfrm>
            <a:off x="432175" y="1106600"/>
            <a:ext cx="289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 </a:t>
            </a:r>
            <a:endParaRPr/>
          </a:p>
        </p:txBody>
      </p:sp>
      <p:pic>
        <p:nvPicPr>
          <p:cNvPr id="3" name="Picture 2">
            <a:extLst>
              <a:ext uri="{FF2B5EF4-FFF2-40B4-BE49-F238E27FC236}">
                <a16:creationId xmlns:a16="http://schemas.microsoft.com/office/drawing/2014/main" id="{FB1B3ED2-292A-59A7-FAD6-B4A433A3FB6F}"/>
              </a:ext>
            </a:extLst>
          </p:cNvPr>
          <p:cNvPicPr>
            <a:picLocks noChangeAspect="1"/>
          </p:cNvPicPr>
          <p:nvPr/>
        </p:nvPicPr>
        <p:blipFill>
          <a:blip r:embed="rId3"/>
          <a:stretch>
            <a:fillRect/>
          </a:stretch>
        </p:blipFill>
        <p:spPr>
          <a:xfrm>
            <a:off x="4461492" y="554028"/>
            <a:ext cx="4682508" cy="2001717"/>
          </a:xfrm>
          <a:prstGeom prst="rect">
            <a:avLst/>
          </a:prstGeom>
        </p:spPr>
      </p:pic>
      <p:sp>
        <p:nvSpPr>
          <p:cNvPr id="10" name="Oval 9">
            <a:extLst>
              <a:ext uri="{FF2B5EF4-FFF2-40B4-BE49-F238E27FC236}">
                <a16:creationId xmlns:a16="http://schemas.microsoft.com/office/drawing/2014/main" id="{ED63C477-DCD8-76E3-C0F4-F7D0D588B455}"/>
              </a:ext>
            </a:extLst>
          </p:cNvPr>
          <p:cNvSpPr/>
          <p:nvPr/>
        </p:nvSpPr>
        <p:spPr>
          <a:xfrm>
            <a:off x="8278679" y="1780834"/>
            <a:ext cx="596349" cy="7417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6BC525FB-544D-0DC5-9C4E-526952FE9E39}"/>
              </a:ext>
            </a:extLst>
          </p:cNvPr>
          <p:cNvPicPr>
            <a:picLocks noChangeAspect="1"/>
          </p:cNvPicPr>
          <p:nvPr/>
        </p:nvPicPr>
        <p:blipFill>
          <a:blip r:embed="rId4"/>
          <a:stretch>
            <a:fillRect/>
          </a:stretch>
        </p:blipFill>
        <p:spPr>
          <a:xfrm>
            <a:off x="1074763" y="1076573"/>
            <a:ext cx="3006468" cy="1084809"/>
          </a:xfrm>
          <a:prstGeom prst="rect">
            <a:avLst/>
          </a:prstGeom>
        </p:spPr>
      </p:pic>
      <p:pic>
        <p:nvPicPr>
          <p:cNvPr id="18" name="Picture 17">
            <a:extLst>
              <a:ext uri="{FF2B5EF4-FFF2-40B4-BE49-F238E27FC236}">
                <a16:creationId xmlns:a16="http://schemas.microsoft.com/office/drawing/2014/main" id="{1AE033A8-24D2-479F-44F6-9B4B54C4E1DD}"/>
              </a:ext>
            </a:extLst>
          </p:cNvPr>
          <p:cNvPicPr>
            <a:picLocks noChangeAspect="1"/>
          </p:cNvPicPr>
          <p:nvPr/>
        </p:nvPicPr>
        <p:blipFill>
          <a:blip r:embed="rId5"/>
          <a:stretch>
            <a:fillRect/>
          </a:stretch>
        </p:blipFill>
        <p:spPr>
          <a:xfrm>
            <a:off x="4461493" y="2537774"/>
            <a:ext cx="4682508" cy="1883037"/>
          </a:xfrm>
          <a:prstGeom prst="rect">
            <a:avLst/>
          </a:prstGeom>
        </p:spPr>
      </p:pic>
      <p:pic>
        <p:nvPicPr>
          <p:cNvPr id="19" name="Picture 18">
            <a:extLst>
              <a:ext uri="{FF2B5EF4-FFF2-40B4-BE49-F238E27FC236}">
                <a16:creationId xmlns:a16="http://schemas.microsoft.com/office/drawing/2014/main" id="{505F5423-1EDD-2F6F-FEA8-6D6E15A4FD96}"/>
              </a:ext>
            </a:extLst>
          </p:cNvPr>
          <p:cNvPicPr>
            <a:picLocks noChangeAspect="1"/>
          </p:cNvPicPr>
          <p:nvPr/>
        </p:nvPicPr>
        <p:blipFill>
          <a:blip r:embed="rId6"/>
          <a:stretch>
            <a:fillRect/>
          </a:stretch>
        </p:blipFill>
        <p:spPr>
          <a:xfrm>
            <a:off x="1152939" y="2928859"/>
            <a:ext cx="3016299" cy="1084809"/>
          </a:xfrm>
          <a:prstGeom prst="rect">
            <a:avLst/>
          </a:prstGeom>
        </p:spPr>
      </p:pic>
      <p:sp>
        <p:nvSpPr>
          <p:cNvPr id="20" name="Oval 19">
            <a:extLst>
              <a:ext uri="{FF2B5EF4-FFF2-40B4-BE49-F238E27FC236}">
                <a16:creationId xmlns:a16="http://schemas.microsoft.com/office/drawing/2014/main" id="{A82FC37A-2861-BAF8-35DE-F707F1FD0C59}"/>
              </a:ext>
            </a:extLst>
          </p:cNvPr>
          <p:cNvSpPr/>
          <p:nvPr/>
        </p:nvSpPr>
        <p:spPr>
          <a:xfrm>
            <a:off x="7788348" y="3679030"/>
            <a:ext cx="1309269" cy="7417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3">
            <a:extLst>
              <a:ext uri="{FF2B5EF4-FFF2-40B4-BE49-F238E27FC236}">
                <a16:creationId xmlns:a16="http://schemas.microsoft.com/office/drawing/2014/main" id="{8C085799-CBEE-62DD-D922-E5C957E29068}"/>
              </a:ext>
            </a:extLst>
          </p:cNvPr>
          <p:cNvSpPr>
            <a:spLocks noGrp="1"/>
          </p:cNvSpPr>
          <p:nvPr>
            <p:ph type="sldNum" idx="12"/>
          </p:nvPr>
        </p:nvSpPr>
        <p:spPr>
          <a:xfrm>
            <a:off x="7010400" y="-11818"/>
            <a:ext cx="2133600" cy="273844"/>
          </a:xfrm>
        </p:spPr>
        <p:txBody>
          <a:bodyPr/>
          <a:lstStyle/>
          <a:p>
            <a:pPr marL="0" lvl="0" indent="0" algn="r" rtl="0">
              <a:spcBef>
                <a:spcPts val="0"/>
              </a:spcBef>
              <a:spcAft>
                <a:spcPts val="0"/>
              </a:spcAft>
              <a:buNone/>
            </a:pPr>
            <a:fld id="{00000000-1234-1234-1234-123412341234}" type="slidenum">
              <a:rPr lang="en-US" smtClean="0"/>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4" name="Picture 3">
            <a:extLst>
              <a:ext uri="{FF2B5EF4-FFF2-40B4-BE49-F238E27FC236}">
                <a16:creationId xmlns:a16="http://schemas.microsoft.com/office/drawing/2014/main" id="{C2160070-B97A-28FE-824A-937C958E9947}"/>
              </a:ext>
            </a:extLst>
          </p:cNvPr>
          <p:cNvPicPr>
            <a:picLocks noChangeAspect="1"/>
          </p:cNvPicPr>
          <p:nvPr/>
        </p:nvPicPr>
        <p:blipFill>
          <a:blip r:embed="rId3"/>
          <a:stretch>
            <a:fillRect/>
          </a:stretch>
        </p:blipFill>
        <p:spPr>
          <a:xfrm>
            <a:off x="4691270" y="518880"/>
            <a:ext cx="4452730" cy="1883037"/>
          </a:xfrm>
          <a:prstGeom prst="rect">
            <a:avLst/>
          </a:prstGeom>
        </p:spPr>
      </p:pic>
      <p:sp>
        <p:nvSpPr>
          <p:cNvPr id="76" name="Google Shape;76;p9"/>
          <p:cNvSpPr txBox="1"/>
          <p:nvPr/>
        </p:nvSpPr>
        <p:spPr>
          <a:xfrm>
            <a:off x="0" y="-72"/>
            <a:ext cx="73974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3000" b="1" dirty="0">
                <a:latin typeface="Calibri"/>
                <a:ea typeface="Calibri"/>
                <a:cs typeface="Calibri"/>
                <a:sym typeface="Calibri"/>
              </a:rPr>
              <a:t>Data Preprocessing and Modification</a:t>
            </a:r>
            <a:endParaRPr sz="3000" i="0" u="none" strike="noStrike" cap="none" dirty="0">
              <a:solidFill>
                <a:srgbClr val="000000"/>
              </a:solidFill>
              <a:latin typeface="Calibri"/>
              <a:ea typeface="Calibri"/>
              <a:cs typeface="Calibri"/>
              <a:sym typeface="Calibri"/>
            </a:endParaRPr>
          </a:p>
        </p:txBody>
      </p:sp>
      <p:sp>
        <p:nvSpPr>
          <p:cNvPr id="77" name="Google Shape;77;p9"/>
          <p:cNvSpPr txBox="1"/>
          <p:nvPr/>
        </p:nvSpPr>
        <p:spPr>
          <a:xfrm>
            <a:off x="417950" y="1030400"/>
            <a:ext cx="5727600" cy="323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600"/>
              </a:spcBef>
              <a:spcAft>
                <a:spcPts val="600"/>
              </a:spcAft>
              <a:buClr>
                <a:srgbClr val="000000"/>
              </a:buClr>
              <a:buSzPts val="1400"/>
              <a:buFont typeface="Arial"/>
              <a:buNone/>
            </a:pPr>
            <a:endParaRPr sz="1500">
              <a:latin typeface="Calibri"/>
              <a:ea typeface="Calibri"/>
              <a:cs typeface="Calibri"/>
              <a:sym typeface="Calibri"/>
            </a:endParaRPr>
          </a:p>
        </p:txBody>
      </p:sp>
      <p:sp>
        <p:nvSpPr>
          <p:cNvPr id="79" name="Google Shape;79;p9"/>
          <p:cNvSpPr txBox="1"/>
          <p:nvPr/>
        </p:nvSpPr>
        <p:spPr>
          <a:xfrm>
            <a:off x="432175" y="1106600"/>
            <a:ext cx="289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 </a:t>
            </a:r>
            <a:endParaRPr/>
          </a:p>
        </p:txBody>
      </p:sp>
      <p:sp>
        <p:nvSpPr>
          <p:cNvPr id="10" name="Oval 9">
            <a:extLst>
              <a:ext uri="{FF2B5EF4-FFF2-40B4-BE49-F238E27FC236}">
                <a16:creationId xmlns:a16="http://schemas.microsoft.com/office/drawing/2014/main" id="{ED63C477-DCD8-76E3-C0F4-F7D0D588B455}"/>
              </a:ext>
            </a:extLst>
          </p:cNvPr>
          <p:cNvSpPr/>
          <p:nvPr/>
        </p:nvSpPr>
        <p:spPr>
          <a:xfrm>
            <a:off x="7788348" y="1660136"/>
            <a:ext cx="1309269" cy="7417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A420BBEE-BEA3-4D5E-5EBC-9D1030CDA139}"/>
              </a:ext>
            </a:extLst>
          </p:cNvPr>
          <p:cNvPicPr>
            <a:picLocks noChangeAspect="1"/>
          </p:cNvPicPr>
          <p:nvPr/>
        </p:nvPicPr>
        <p:blipFill>
          <a:blip r:embed="rId4"/>
          <a:stretch>
            <a:fillRect/>
          </a:stretch>
        </p:blipFill>
        <p:spPr>
          <a:xfrm>
            <a:off x="921704" y="1004015"/>
            <a:ext cx="3650296" cy="1173582"/>
          </a:xfrm>
          <a:prstGeom prst="rect">
            <a:avLst/>
          </a:prstGeom>
        </p:spPr>
      </p:pic>
      <p:sp>
        <p:nvSpPr>
          <p:cNvPr id="17" name="Google Shape;60;p7">
            <a:extLst>
              <a:ext uri="{FF2B5EF4-FFF2-40B4-BE49-F238E27FC236}">
                <a16:creationId xmlns:a16="http://schemas.microsoft.com/office/drawing/2014/main" id="{EBB1CFB2-DA1E-A599-4EE9-BC50183E66B5}"/>
              </a:ext>
            </a:extLst>
          </p:cNvPr>
          <p:cNvSpPr txBox="1"/>
          <p:nvPr/>
        </p:nvSpPr>
        <p:spPr>
          <a:xfrm>
            <a:off x="155033" y="3235411"/>
            <a:ext cx="8627167" cy="830966"/>
          </a:xfrm>
          <a:prstGeom prst="rect">
            <a:avLst/>
          </a:prstGeom>
          <a:noFill/>
          <a:ln>
            <a:noFill/>
          </a:ln>
        </p:spPr>
        <p:txBody>
          <a:bodyPr spcFirstLastPara="1" wrap="square" lIns="91425" tIns="91425" rIns="91425" bIns="91425" anchor="t" anchorCtr="0">
            <a:spAutoFit/>
          </a:bodyPr>
          <a:lstStyle/>
          <a:p>
            <a:pPr marL="425450" lvl="0" indent="-285750" rtl="0">
              <a:spcBef>
                <a:spcPts val="0"/>
              </a:spcBef>
              <a:spcAft>
                <a:spcPts val="0"/>
              </a:spcAft>
              <a:buSzPts val="1400"/>
              <a:buFont typeface="Arial" panose="020B0604020202020204" pitchFamily="34" charset="0"/>
              <a:buChar char="•"/>
            </a:pPr>
            <a:r>
              <a:rPr lang="en-US" dirty="0"/>
              <a:t>The variables ‘Job’, ‘Education’, ’Marital Status’, ‘Housing Loan’, ‘Personal Loan’ has value ‘unknown’.</a:t>
            </a:r>
          </a:p>
          <a:p>
            <a:pPr marL="425450" lvl="0" indent="-285750" rtl="0">
              <a:spcBef>
                <a:spcPts val="0"/>
              </a:spcBef>
              <a:spcAft>
                <a:spcPts val="0"/>
              </a:spcAft>
              <a:buSzPts val="1400"/>
              <a:buFont typeface="Arial" panose="020B0604020202020204" pitchFamily="34" charset="0"/>
              <a:buChar char="•"/>
            </a:pPr>
            <a:r>
              <a:rPr lang="en-US" dirty="0"/>
              <a:t>Considering those as missing values, those rows were eliminated from the dataset.</a:t>
            </a:r>
          </a:p>
          <a:p>
            <a:pPr marL="425450" lvl="0" indent="-285750" rtl="0">
              <a:spcBef>
                <a:spcPts val="0"/>
              </a:spcBef>
              <a:spcAft>
                <a:spcPts val="0"/>
              </a:spcAft>
              <a:buSzPts val="1400"/>
              <a:buFont typeface="Arial" panose="020B0604020202020204" pitchFamily="34" charset="0"/>
              <a:buChar char="•"/>
            </a:pPr>
            <a:r>
              <a:rPr lang="en-US" dirty="0"/>
              <a:t>A total of 2961 rows were eliminated under missing value elimination.</a:t>
            </a:r>
          </a:p>
        </p:txBody>
      </p:sp>
      <p:sp>
        <p:nvSpPr>
          <p:cNvPr id="5" name="Slide Number Placeholder 3">
            <a:extLst>
              <a:ext uri="{FF2B5EF4-FFF2-40B4-BE49-F238E27FC236}">
                <a16:creationId xmlns:a16="http://schemas.microsoft.com/office/drawing/2014/main" id="{1F0A980F-7F69-F7E7-812A-8B216EDEE691}"/>
              </a:ext>
            </a:extLst>
          </p:cNvPr>
          <p:cNvSpPr>
            <a:spLocks noGrp="1"/>
          </p:cNvSpPr>
          <p:nvPr>
            <p:ph type="sldNum" idx="12"/>
          </p:nvPr>
        </p:nvSpPr>
        <p:spPr>
          <a:xfrm>
            <a:off x="7010400" y="-11818"/>
            <a:ext cx="2133600" cy="273844"/>
          </a:xfrm>
        </p:spPr>
        <p:txBody>
          <a:bodyPr/>
          <a:lstStyle/>
          <a:p>
            <a:pPr marL="0" lvl="0" indent="0" algn="r" rtl="0">
              <a:spcBef>
                <a:spcPts val="0"/>
              </a:spcBef>
              <a:spcAft>
                <a:spcPts val="0"/>
              </a:spcAft>
              <a:buNone/>
            </a:pPr>
            <a:fld id="{00000000-1234-1234-1234-123412341234}" type="slidenum">
              <a:rPr lang="en-US" smtClean="0"/>
              <a:t>11</a:t>
            </a:fld>
            <a:endParaRPr lang="en-US" dirty="0"/>
          </a:p>
        </p:txBody>
      </p:sp>
    </p:spTree>
    <p:extLst>
      <p:ext uri="{BB962C8B-B14F-4D97-AF65-F5344CB8AC3E}">
        <p14:creationId xmlns:p14="http://schemas.microsoft.com/office/powerpoint/2010/main" val="4071256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9AED18-22BF-F1FB-B8E1-3C630B042F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4" name="Google Shape;76;p9">
            <a:extLst>
              <a:ext uri="{FF2B5EF4-FFF2-40B4-BE49-F238E27FC236}">
                <a16:creationId xmlns:a16="http://schemas.microsoft.com/office/drawing/2014/main" id="{4442E520-8C7C-3FF2-61D9-075B5CBADDA4}"/>
              </a:ext>
            </a:extLst>
          </p:cNvPr>
          <p:cNvSpPr txBox="1"/>
          <p:nvPr/>
        </p:nvSpPr>
        <p:spPr>
          <a:xfrm>
            <a:off x="0" y="-72"/>
            <a:ext cx="73974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3000" b="1" dirty="0">
                <a:latin typeface="Calibri"/>
                <a:ea typeface="Calibri"/>
                <a:cs typeface="Calibri"/>
                <a:sym typeface="Calibri"/>
              </a:rPr>
              <a:t>Data Preprocessing and Modification</a:t>
            </a:r>
            <a:endParaRPr sz="3000" i="0" u="none" strike="noStrike" cap="none" dirty="0">
              <a:solidFill>
                <a:srgbClr val="000000"/>
              </a:solidFill>
              <a:latin typeface="Calibri"/>
              <a:ea typeface="Calibri"/>
              <a:cs typeface="Calibri"/>
              <a:sym typeface="Calibri"/>
            </a:endParaRPr>
          </a:p>
        </p:txBody>
      </p:sp>
      <p:sp>
        <p:nvSpPr>
          <p:cNvPr id="5" name="Google Shape;60;p7">
            <a:extLst>
              <a:ext uri="{FF2B5EF4-FFF2-40B4-BE49-F238E27FC236}">
                <a16:creationId xmlns:a16="http://schemas.microsoft.com/office/drawing/2014/main" id="{5F1234D0-CC2A-6E4C-249B-84EE99BF65EA}"/>
              </a:ext>
            </a:extLst>
          </p:cNvPr>
          <p:cNvSpPr txBox="1"/>
          <p:nvPr/>
        </p:nvSpPr>
        <p:spPr>
          <a:xfrm>
            <a:off x="0" y="554100"/>
            <a:ext cx="2545800" cy="400200"/>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en-US" dirty="0"/>
              <a:t>Column Elimination</a:t>
            </a:r>
            <a:endParaRPr dirty="0"/>
          </a:p>
        </p:txBody>
      </p:sp>
      <p:pic>
        <p:nvPicPr>
          <p:cNvPr id="7" name="Picture 6">
            <a:extLst>
              <a:ext uri="{FF2B5EF4-FFF2-40B4-BE49-F238E27FC236}">
                <a16:creationId xmlns:a16="http://schemas.microsoft.com/office/drawing/2014/main" id="{CEFEB584-E18A-CC82-1E66-96D2A05774F3}"/>
              </a:ext>
            </a:extLst>
          </p:cNvPr>
          <p:cNvPicPr>
            <a:picLocks noChangeAspect="1"/>
          </p:cNvPicPr>
          <p:nvPr/>
        </p:nvPicPr>
        <p:blipFill>
          <a:blip r:embed="rId2"/>
          <a:stretch>
            <a:fillRect/>
          </a:stretch>
        </p:blipFill>
        <p:spPr>
          <a:xfrm>
            <a:off x="5254487" y="754200"/>
            <a:ext cx="3640049" cy="1957728"/>
          </a:xfrm>
          <a:prstGeom prst="rect">
            <a:avLst/>
          </a:prstGeom>
        </p:spPr>
      </p:pic>
      <p:pic>
        <p:nvPicPr>
          <p:cNvPr id="9" name="Picture 8">
            <a:extLst>
              <a:ext uri="{FF2B5EF4-FFF2-40B4-BE49-F238E27FC236}">
                <a16:creationId xmlns:a16="http://schemas.microsoft.com/office/drawing/2014/main" id="{28A350EE-B52A-F4A4-95B9-2FF9FA341000}"/>
              </a:ext>
            </a:extLst>
          </p:cNvPr>
          <p:cNvPicPr>
            <a:picLocks noChangeAspect="1"/>
          </p:cNvPicPr>
          <p:nvPr/>
        </p:nvPicPr>
        <p:blipFill>
          <a:blip r:embed="rId3"/>
          <a:stretch>
            <a:fillRect/>
          </a:stretch>
        </p:blipFill>
        <p:spPr>
          <a:xfrm>
            <a:off x="3393250" y="1866603"/>
            <a:ext cx="1798772" cy="845325"/>
          </a:xfrm>
          <a:prstGeom prst="rect">
            <a:avLst/>
          </a:prstGeom>
        </p:spPr>
      </p:pic>
      <p:sp>
        <p:nvSpPr>
          <p:cNvPr id="11" name="TextBox 10">
            <a:extLst>
              <a:ext uri="{FF2B5EF4-FFF2-40B4-BE49-F238E27FC236}">
                <a16:creationId xmlns:a16="http://schemas.microsoft.com/office/drawing/2014/main" id="{20760941-FC0F-446E-ABE2-1D8C47AAB642}"/>
              </a:ext>
            </a:extLst>
          </p:cNvPr>
          <p:cNvSpPr txBox="1"/>
          <p:nvPr/>
        </p:nvSpPr>
        <p:spPr>
          <a:xfrm>
            <a:off x="62465" y="1030783"/>
            <a:ext cx="5192022" cy="830997"/>
          </a:xfrm>
          <a:prstGeom prst="rect">
            <a:avLst/>
          </a:prstGeom>
          <a:noFill/>
        </p:spPr>
        <p:txBody>
          <a:bodyPr wrap="square">
            <a:spAutoFit/>
          </a:bodyPr>
          <a:lstStyle/>
          <a:p>
            <a:pPr marL="285750" indent="-285750">
              <a:buFont typeface="Arial" panose="020B0604020202020204" pitchFamily="34" charset="0"/>
              <a:buChar char="•"/>
            </a:pPr>
            <a:r>
              <a:rPr lang="en-US" sz="1200" dirty="0"/>
              <a:t>The variable ‘default’ has 21% ‘unknown’ value and only 3 rows with yes.</a:t>
            </a:r>
          </a:p>
          <a:p>
            <a:pPr marL="285750" indent="-285750">
              <a:buFont typeface="Arial" panose="020B0604020202020204" pitchFamily="34" charset="0"/>
              <a:buChar char="•"/>
            </a:pPr>
            <a:r>
              <a:rPr lang="en-US" sz="1200" dirty="0"/>
              <a:t>If we remove ‘unknown’ and ‘yes’ rows there will be a constant value ‘no’ left in the dataset. So, column ‘default’ was eliminated.</a:t>
            </a:r>
          </a:p>
        </p:txBody>
      </p:sp>
      <p:pic>
        <p:nvPicPr>
          <p:cNvPr id="13" name="Picture 12">
            <a:extLst>
              <a:ext uri="{FF2B5EF4-FFF2-40B4-BE49-F238E27FC236}">
                <a16:creationId xmlns:a16="http://schemas.microsoft.com/office/drawing/2014/main" id="{FB063BE2-F673-006D-E32D-E2108C1725EC}"/>
              </a:ext>
            </a:extLst>
          </p:cNvPr>
          <p:cNvPicPr>
            <a:picLocks noChangeAspect="1"/>
          </p:cNvPicPr>
          <p:nvPr/>
        </p:nvPicPr>
        <p:blipFill rotWithShape="1">
          <a:blip r:embed="rId4"/>
          <a:srcRect b="14763"/>
          <a:stretch/>
        </p:blipFill>
        <p:spPr>
          <a:xfrm>
            <a:off x="5522217" y="2788410"/>
            <a:ext cx="1875183" cy="1669071"/>
          </a:xfrm>
          <a:prstGeom prst="rect">
            <a:avLst/>
          </a:prstGeom>
        </p:spPr>
      </p:pic>
      <p:sp>
        <p:nvSpPr>
          <p:cNvPr id="14" name="TextBox 13">
            <a:extLst>
              <a:ext uri="{FF2B5EF4-FFF2-40B4-BE49-F238E27FC236}">
                <a16:creationId xmlns:a16="http://schemas.microsoft.com/office/drawing/2014/main" id="{B84241A4-981F-EC87-0F12-800BF948CFE6}"/>
              </a:ext>
            </a:extLst>
          </p:cNvPr>
          <p:cNvSpPr txBox="1"/>
          <p:nvPr/>
        </p:nvSpPr>
        <p:spPr>
          <a:xfrm>
            <a:off x="62465" y="3392112"/>
            <a:ext cx="5192022" cy="461665"/>
          </a:xfrm>
          <a:prstGeom prst="rect">
            <a:avLst/>
          </a:prstGeom>
          <a:noFill/>
        </p:spPr>
        <p:txBody>
          <a:bodyPr wrap="square">
            <a:spAutoFit/>
          </a:bodyPr>
          <a:lstStyle/>
          <a:p>
            <a:pPr marL="285750" indent="-285750">
              <a:buFont typeface="Arial" panose="020B0604020202020204" pitchFamily="34" charset="0"/>
              <a:buChar char="•"/>
            </a:pPr>
            <a:r>
              <a:rPr lang="en-US" sz="1200" dirty="0"/>
              <a:t>The column </a:t>
            </a:r>
            <a:r>
              <a:rPr lang="en-US" sz="1200" dirty="0" err="1"/>
              <a:t>Pdays</a:t>
            </a:r>
            <a:r>
              <a:rPr lang="en-US" sz="1200" dirty="0"/>
              <a:t> has 96% value ‘999’. Which can be a default value for ‘unknown’. So, the column </a:t>
            </a:r>
            <a:r>
              <a:rPr lang="en-US" sz="1200" dirty="0" err="1"/>
              <a:t>Pdays</a:t>
            </a:r>
            <a:r>
              <a:rPr lang="en-US" sz="1200" dirty="0"/>
              <a:t> was eliminated.</a:t>
            </a:r>
          </a:p>
        </p:txBody>
      </p:sp>
      <p:sp>
        <p:nvSpPr>
          <p:cNvPr id="3" name="Slide Number Placeholder 3">
            <a:extLst>
              <a:ext uri="{FF2B5EF4-FFF2-40B4-BE49-F238E27FC236}">
                <a16:creationId xmlns:a16="http://schemas.microsoft.com/office/drawing/2014/main" id="{745AC62E-D883-C050-24B6-147FA5502AA1}"/>
              </a:ext>
            </a:extLst>
          </p:cNvPr>
          <p:cNvSpPr txBox="1">
            <a:spLocks/>
          </p:cNvSpPr>
          <p:nvPr/>
        </p:nvSpPr>
        <p:spPr>
          <a:xfrm>
            <a:off x="7010400" y="-11818"/>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12</a:t>
            </a:fld>
            <a:endParaRPr lang="en-US" dirty="0"/>
          </a:p>
        </p:txBody>
      </p:sp>
    </p:spTree>
    <p:extLst>
      <p:ext uri="{BB962C8B-B14F-4D97-AF65-F5344CB8AC3E}">
        <p14:creationId xmlns:p14="http://schemas.microsoft.com/office/powerpoint/2010/main" val="528844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9AED18-22BF-F1FB-B8E1-3C630B042F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4" name="Google Shape;76;p9">
            <a:extLst>
              <a:ext uri="{FF2B5EF4-FFF2-40B4-BE49-F238E27FC236}">
                <a16:creationId xmlns:a16="http://schemas.microsoft.com/office/drawing/2014/main" id="{4442E520-8C7C-3FF2-61D9-075B5CBADDA4}"/>
              </a:ext>
            </a:extLst>
          </p:cNvPr>
          <p:cNvSpPr txBox="1"/>
          <p:nvPr/>
        </p:nvSpPr>
        <p:spPr>
          <a:xfrm>
            <a:off x="0" y="-72"/>
            <a:ext cx="73974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3000" b="1" dirty="0">
                <a:latin typeface="Calibri"/>
                <a:ea typeface="Calibri"/>
                <a:cs typeface="Calibri"/>
                <a:sym typeface="Calibri"/>
              </a:rPr>
              <a:t>Data Preprocessing and Modification</a:t>
            </a:r>
            <a:endParaRPr sz="3000" i="0" u="none" strike="noStrike" cap="none" dirty="0">
              <a:solidFill>
                <a:srgbClr val="000000"/>
              </a:solidFill>
              <a:latin typeface="Calibri"/>
              <a:ea typeface="Calibri"/>
              <a:cs typeface="Calibri"/>
              <a:sym typeface="Calibri"/>
            </a:endParaRPr>
          </a:p>
        </p:txBody>
      </p:sp>
      <p:sp>
        <p:nvSpPr>
          <p:cNvPr id="5" name="Google Shape;60;p7">
            <a:extLst>
              <a:ext uri="{FF2B5EF4-FFF2-40B4-BE49-F238E27FC236}">
                <a16:creationId xmlns:a16="http://schemas.microsoft.com/office/drawing/2014/main" id="{5F1234D0-CC2A-6E4C-249B-84EE99BF65EA}"/>
              </a:ext>
            </a:extLst>
          </p:cNvPr>
          <p:cNvSpPr txBox="1"/>
          <p:nvPr/>
        </p:nvSpPr>
        <p:spPr>
          <a:xfrm>
            <a:off x="0" y="554100"/>
            <a:ext cx="2545800" cy="400200"/>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en-US" dirty="0"/>
              <a:t>Column Transformation</a:t>
            </a:r>
            <a:endParaRPr dirty="0"/>
          </a:p>
        </p:txBody>
      </p:sp>
      <p:sp>
        <p:nvSpPr>
          <p:cNvPr id="14" name="TextBox 13">
            <a:extLst>
              <a:ext uri="{FF2B5EF4-FFF2-40B4-BE49-F238E27FC236}">
                <a16:creationId xmlns:a16="http://schemas.microsoft.com/office/drawing/2014/main" id="{B84241A4-981F-EC87-0F12-800BF948CFE6}"/>
              </a:ext>
            </a:extLst>
          </p:cNvPr>
          <p:cNvSpPr txBox="1"/>
          <p:nvPr/>
        </p:nvSpPr>
        <p:spPr>
          <a:xfrm>
            <a:off x="62465" y="948447"/>
            <a:ext cx="8452058" cy="461665"/>
          </a:xfrm>
          <a:prstGeom prst="rect">
            <a:avLst/>
          </a:prstGeom>
          <a:noFill/>
        </p:spPr>
        <p:txBody>
          <a:bodyPr wrap="square">
            <a:spAutoFit/>
          </a:bodyPr>
          <a:lstStyle/>
          <a:p>
            <a:pPr marL="285750" indent="-285750">
              <a:buFont typeface="Arial" panose="020B0604020202020204" pitchFamily="34" charset="0"/>
              <a:buChar char="•"/>
            </a:pPr>
            <a:r>
              <a:rPr lang="en-US" sz="1200" dirty="0"/>
              <a:t>The ‘Age’ column was transformed to categorical by data binning with intervals of 10. and a new column was created with name ‘Age Binned’.</a:t>
            </a:r>
          </a:p>
        </p:txBody>
      </p:sp>
      <p:pic>
        <p:nvPicPr>
          <p:cNvPr id="6" name="Picture 5">
            <a:extLst>
              <a:ext uri="{FF2B5EF4-FFF2-40B4-BE49-F238E27FC236}">
                <a16:creationId xmlns:a16="http://schemas.microsoft.com/office/drawing/2014/main" id="{647CEA0D-5916-55AC-5B8F-C836D1546FBA}"/>
              </a:ext>
            </a:extLst>
          </p:cNvPr>
          <p:cNvPicPr>
            <a:picLocks noChangeAspect="1"/>
          </p:cNvPicPr>
          <p:nvPr/>
        </p:nvPicPr>
        <p:blipFill>
          <a:blip r:embed="rId2"/>
          <a:stretch>
            <a:fillRect/>
          </a:stretch>
        </p:blipFill>
        <p:spPr>
          <a:xfrm>
            <a:off x="62465" y="1468386"/>
            <a:ext cx="4754700" cy="895126"/>
          </a:xfrm>
          <a:prstGeom prst="rect">
            <a:avLst/>
          </a:prstGeom>
        </p:spPr>
      </p:pic>
      <p:pic>
        <p:nvPicPr>
          <p:cNvPr id="10" name="Picture 9">
            <a:extLst>
              <a:ext uri="{FF2B5EF4-FFF2-40B4-BE49-F238E27FC236}">
                <a16:creationId xmlns:a16="http://schemas.microsoft.com/office/drawing/2014/main" id="{0CE7BC4B-5BAA-F249-5679-3945D343D48C}"/>
              </a:ext>
            </a:extLst>
          </p:cNvPr>
          <p:cNvPicPr>
            <a:picLocks noChangeAspect="1"/>
          </p:cNvPicPr>
          <p:nvPr/>
        </p:nvPicPr>
        <p:blipFill rotWithShape="1">
          <a:blip r:embed="rId3"/>
          <a:srcRect l="1318" t="2779" r="1586" b="4078"/>
          <a:stretch/>
        </p:blipFill>
        <p:spPr>
          <a:xfrm>
            <a:off x="62465" y="2462928"/>
            <a:ext cx="4754700" cy="1977264"/>
          </a:xfrm>
          <a:prstGeom prst="rect">
            <a:avLst/>
          </a:prstGeom>
        </p:spPr>
      </p:pic>
      <p:pic>
        <p:nvPicPr>
          <p:cNvPr id="15" name="Picture 14">
            <a:extLst>
              <a:ext uri="{FF2B5EF4-FFF2-40B4-BE49-F238E27FC236}">
                <a16:creationId xmlns:a16="http://schemas.microsoft.com/office/drawing/2014/main" id="{D922E22F-D497-FCBD-5FFA-DE6BF7858257}"/>
              </a:ext>
            </a:extLst>
          </p:cNvPr>
          <p:cNvPicPr>
            <a:picLocks noChangeAspect="1"/>
          </p:cNvPicPr>
          <p:nvPr/>
        </p:nvPicPr>
        <p:blipFill>
          <a:blip r:embed="rId4"/>
          <a:stretch>
            <a:fillRect/>
          </a:stretch>
        </p:blipFill>
        <p:spPr>
          <a:xfrm>
            <a:off x="5176005" y="1520805"/>
            <a:ext cx="2979678" cy="2034716"/>
          </a:xfrm>
          <a:prstGeom prst="rect">
            <a:avLst/>
          </a:prstGeom>
        </p:spPr>
      </p:pic>
      <p:sp>
        <p:nvSpPr>
          <p:cNvPr id="3" name="Slide Number Placeholder 3">
            <a:extLst>
              <a:ext uri="{FF2B5EF4-FFF2-40B4-BE49-F238E27FC236}">
                <a16:creationId xmlns:a16="http://schemas.microsoft.com/office/drawing/2014/main" id="{75221499-A73C-8EF4-1F9C-835E61E8728C}"/>
              </a:ext>
            </a:extLst>
          </p:cNvPr>
          <p:cNvSpPr txBox="1">
            <a:spLocks/>
          </p:cNvSpPr>
          <p:nvPr/>
        </p:nvSpPr>
        <p:spPr>
          <a:xfrm>
            <a:off x="7010400" y="-11818"/>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13</a:t>
            </a:fld>
            <a:endParaRPr lang="en-US" dirty="0"/>
          </a:p>
        </p:txBody>
      </p:sp>
    </p:spTree>
    <p:extLst>
      <p:ext uri="{BB962C8B-B14F-4D97-AF65-F5344CB8AC3E}">
        <p14:creationId xmlns:p14="http://schemas.microsoft.com/office/powerpoint/2010/main" val="50150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0"/>
          <p:cNvSpPr txBox="1"/>
          <p:nvPr/>
        </p:nvSpPr>
        <p:spPr>
          <a:xfrm>
            <a:off x="417950" y="1030400"/>
            <a:ext cx="5727600" cy="323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600"/>
              </a:spcBef>
              <a:spcAft>
                <a:spcPts val="600"/>
              </a:spcAft>
              <a:buClr>
                <a:srgbClr val="000000"/>
              </a:buClr>
              <a:buSzPts val="1400"/>
              <a:buFont typeface="Arial"/>
              <a:buNone/>
            </a:pPr>
            <a:endParaRPr sz="1500">
              <a:latin typeface="Calibri"/>
              <a:ea typeface="Calibri"/>
              <a:cs typeface="Calibri"/>
              <a:sym typeface="Calibri"/>
            </a:endParaRPr>
          </a:p>
        </p:txBody>
      </p:sp>
      <p:sp>
        <p:nvSpPr>
          <p:cNvPr id="91" name="Google Shape;91;p10"/>
          <p:cNvSpPr txBox="1"/>
          <p:nvPr/>
        </p:nvSpPr>
        <p:spPr>
          <a:xfrm>
            <a:off x="593275" y="2208375"/>
            <a:ext cx="36312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US" dirty="0"/>
              <a:t>Lower Quantile = 10%.</a:t>
            </a:r>
            <a:endParaRPr dirty="0"/>
          </a:p>
          <a:p>
            <a:pPr marL="457200" lvl="0" indent="-317500" algn="l" rtl="0">
              <a:spcBef>
                <a:spcPts val="0"/>
              </a:spcBef>
              <a:spcAft>
                <a:spcPts val="0"/>
              </a:spcAft>
              <a:buSzPts val="1400"/>
              <a:buChar char="●"/>
            </a:pPr>
            <a:r>
              <a:rPr lang="en-US" dirty="0"/>
              <a:t>Upper Quantile = 90%.</a:t>
            </a:r>
            <a:endParaRPr dirty="0"/>
          </a:p>
          <a:p>
            <a:pPr marL="457200" lvl="0" indent="-317500" algn="l" rtl="0">
              <a:spcBef>
                <a:spcPts val="0"/>
              </a:spcBef>
              <a:spcAft>
                <a:spcPts val="0"/>
              </a:spcAft>
              <a:buSzPts val="1400"/>
              <a:buChar char="●"/>
            </a:pPr>
            <a:r>
              <a:rPr lang="en-US" dirty="0"/>
              <a:t>Q (No of tolerable intervals) = 3</a:t>
            </a:r>
            <a:endParaRPr dirty="0"/>
          </a:p>
        </p:txBody>
      </p:sp>
      <p:pic>
        <p:nvPicPr>
          <p:cNvPr id="92" name="Google Shape;92;p10"/>
          <p:cNvPicPr preferRelativeResize="0"/>
          <p:nvPr/>
        </p:nvPicPr>
        <p:blipFill>
          <a:blip r:embed="rId3">
            <a:alphaModFix/>
          </a:blip>
          <a:stretch>
            <a:fillRect/>
          </a:stretch>
        </p:blipFill>
        <p:spPr>
          <a:xfrm>
            <a:off x="5884520" y="1964550"/>
            <a:ext cx="3205050" cy="2493250"/>
          </a:xfrm>
          <a:prstGeom prst="rect">
            <a:avLst/>
          </a:prstGeom>
          <a:noFill/>
          <a:ln>
            <a:noFill/>
          </a:ln>
        </p:spPr>
      </p:pic>
      <p:sp>
        <p:nvSpPr>
          <p:cNvPr id="93" name="Google Shape;93;p10"/>
          <p:cNvSpPr txBox="1"/>
          <p:nvPr/>
        </p:nvSpPr>
        <p:spPr>
          <a:xfrm>
            <a:off x="72560" y="2958701"/>
            <a:ext cx="581196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There are a total of 253 outliers in the dataset in columns ‘Campaign’ &amp; ‘Previous’. Those 253 rows were eliminated from the dataset.</a:t>
            </a:r>
            <a:endParaRPr dirty="0"/>
          </a:p>
        </p:txBody>
      </p:sp>
      <p:pic>
        <p:nvPicPr>
          <p:cNvPr id="94" name="Google Shape;94;p10"/>
          <p:cNvPicPr preferRelativeResize="0"/>
          <p:nvPr/>
        </p:nvPicPr>
        <p:blipFill>
          <a:blip r:embed="rId4">
            <a:alphaModFix/>
          </a:blip>
          <a:stretch>
            <a:fillRect/>
          </a:stretch>
        </p:blipFill>
        <p:spPr>
          <a:xfrm>
            <a:off x="1200450" y="477900"/>
            <a:ext cx="6586800" cy="1493550"/>
          </a:xfrm>
          <a:prstGeom prst="rect">
            <a:avLst/>
          </a:prstGeom>
          <a:noFill/>
          <a:ln>
            <a:noFill/>
          </a:ln>
        </p:spPr>
      </p:pic>
      <p:sp>
        <p:nvSpPr>
          <p:cNvPr id="2" name="Google Shape;76;p9">
            <a:extLst>
              <a:ext uri="{FF2B5EF4-FFF2-40B4-BE49-F238E27FC236}">
                <a16:creationId xmlns:a16="http://schemas.microsoft.com/office/drawing/2014/main" id="{F2FFA782-F2E6-2D36-C5BF-CF70D7A87F0E}"/>
              </a:ext>
            </a:extLst>
          </p:cNvPr>
          <p:cNvSpPr txBox="1"/>
          <p:nvPr/>
        </p:nvSpPr>
        <p:spPr>
          <a:xfrm>
            <a:off x="0" y="-72"/>
            <a:ext cx="73974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3000" b="1" dirty="0">
                <a:latin typeface="Calibri"/>
                <a:ea typeface="Calibri"/>
                <a:cs typeface="Calibri"/>
                <a:sym typeface="Calibri"/>
              </a:rPr>
              <a:t>Data Preprocessing and Modification</a:t>
            </a:r>
            <a:endParaRPr sz="3000" i="0" u="none" strike="noStrike" cap="none" dirty="0">
              <a:solidFill>
                <a:srgbClr val="000000"/>
              </a:solidFill>
              <a:latin typeface="Calibri"/>
              <a:ea typeface="Calibri"/>
              <a:cs typeface="Calibri"/>
              <a:sym typeface="Calibri"/>
            </a:endParaRPr>
          </a:p>
        </p:txBody>
      </p:sp>
      <p:sp>
        <p:nvSpPr>
          <p:cNvPr id="3" name="Google Shape;60;p7">
            <a:extLst>
              <a:ext uri="{FF2B5EF4-FFF2-40B4-BE49-F238E27FC236}">
                <a16:creationId xmlns:a16="http://schemas.microsoft.com/office/drawing/2014/main" id="{39FBF5BC-428E-750E-DDA8-B8DE0300CA69}"/>
              </a:ext>
            </a:extLst>
          </p:cNvPr>
          <p:cNvSpPr txBox="1"/>
          <p:nvPr/>
        </p:nvSpPr>
        <p:spPr>
          <a:xfrm>
            <a:off x="0" y="554100"/>
            <a:ext cx="2545800" cy="400200"/>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en-US" dirty="0"/>
              <a:t>Outlier Analysis</a:t>
            </a:r>
            <a:endParaRPr dirty="0"/>
          </a:p>
        </p:txBody>
      </p:sp>
      <p:sp>
        <p:nvSpPr>
          <p:cNvPr id="4" name="Google Shape;93;p10">
            <a:extLst>
              <a:ext uri="{FF2B5EF4-FFF2-40B4-BE49-F238E27FC236}">
                <a16:creationId xmlns:a16="http://schemas.microsoft.com/office/drawing/2014/main" id="{F5027387-D62D-F9E5-86D5-EF19ECD8C1A8}"/>
              </a:ext>
            </a:extLst>
          </p:cNvPr>
          <p:cNvSpPr txBox="1"/>
          <p:nvPr/>
        </p:nvSpPr>
        <p:spPr>
          <a:xfrm>
            <a:off x="72560" y="3790001"/>
            <a:ext cx="581196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After the completion of data modification and transformation, there are 37974 rows and 18 columns in the data set.</a:t>
            </a:r>
            <a:endParaRPr dirty="0"/>
          </a:p>
        </p:txBody>
      </p:sp>
      <p:sp>
        <p:nvSpPr>
          <p:cNvPr id="7" name="Slide Number Placeholder 3">
            <a:extLst>
              <a:ext uri="{FF2B5EF4-FFF2-40B4-BE49-F238E27FC236}">
                <a16:creationId xmlns:a16="http://schemas.microsoft.com/office/drawing/2014/main" id="{8EEC6372-AFB2-846D-7130-66E8200D3F47}"/>
              </a:ext>
            </a:extLst>
          </p:cNvPr>
          <p:cNvSpPr>
            <a:spLocks noGrp="1"/>
          </p:cNvSpPr>
          <p:nvPr>
            <p:ph type="sldNum" idx="12"/>
          </p:nvPr>
        </p:nvSpPr>
        <p:spPr>
          <a:xfrm>
            <a:off x="7010400" y="-11818"/>
            <a:ext cx="2133600" cy="273844"/>
          </a:xfrm>
        </p:spPr>
        <p:txBody>
          <a:bodyPr/>
          <a:lstStyle/>
          <a:p>
            <a:pPr marL="0" lvl="0" indent="0" algn="r" rtl="0">
              <a:spcBef>
                <a:spcPts val="0"/>
              </a:spcBef>
              <a:spcAft>
                <a:spcPts val="0"/>
              </a:spcAft>
              <a:buNone/>
            </a:pPr>
            <a:fld id="{00000000-1234-1234-1234-123412341234}" type="slidenum">
              <a:rPr lang="en-US" smtClean="0"/>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2"/>
          <p:cNvSpPr txBox="1"/>
          <p:nvPr/>
        </p:nvSpPr>
        <p:spPr>
          <a:xfrm>
            <a:off x="0" y="0"/>
            <a:ext cx="73974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3000" b="1" dirty="0">
                <a:latin typeface="Calibri"/>
                <a:ea typeface="Calibri"/>
                <a:cs typeface="Calibri"/>
                <a:sym typeface="Calibri"/>
              </a:rPr>
              <a:t>Data Exploration</a:t>
            </a:r>
            <a:endParaRPr sz="3000" i="0" u="none" strike="noStrike" cap="none" dirty="0">
              <a:solidFill>
                <a:srgbClr val="000000"/>
              </a:solidFill>
              <a:latin typeface="Calibri"/>
              <a:ea typeface="Calibri"/>
              <a:cs typeface="Calibri"/>
              <a:sym typeface="Calibri"/>
            </a:endParaRPr>
          </a:p>
        </p:txBody>
      </p:sp>
      <p:sp>
        <p:nvSpPr>
          <p:cNvPr id="106" name="Google Shape;106;p12"/>
          <p:cNvSpPr txBox="1"/>
          <p:nvPr/>
        </p:nvSpPr>
        <p:spPr>
          <a:xfrm>
            <a:off x="417950" y="1030400"/>
            <a:ext cx="5727600" cy="323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600"/>
              </a:spcBef>
              <a:spcAft>
                <a:spcPts val="600"/>
              </a:spcAft>
              <a:buClr>
                <a:srgbClr val="000000"/>
              </a:buClr>
              <a:buSzPts val="1400"/>
              <a:buFont typeface="Arial"/>
              <a:buNone/>
            </a:pPr>
            <a:endParaRPr sz="1500">
              <a:latin typeface="Calibri"/>
              <a:ea typeface="Calibri"/>
              <a:cs typeface="Calibri"/>
              <a:sym typeface="Calibri"/>
            </a:endParaRPr>
          </a:p>
        </p:txBody>
      </p:sp>
      <p:sp>
        <p:nvSpPr>
          <p:cNvPr id="108" name="Google Shape;108;p12"/>
          <p:cNvSpPr txBox="1"/>
          <p:nvPr/>
        </p:nvSpPr>
        <p:spPr>
          <a:xfrm>
            <a:off x="0" y="554100"/>
            <a:ext cx="8832574"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US" dirty="0">
                <a:solidFill>
                  <a:srgbClr val="404040"/>
                </a:solidFill>
                <a:latin typeface="Calibri"/>
                <a:ea typeface="Calibri"/>
                <a:cs typeface="Calibri"/>
                <a:sym typeface="Calibri"/>
              </a:rPr>
              <a:t>The Probability of customers enrolling to term deposit is ~3 times higher when contacted via cellular than when contacted via telephone</a:t>
            </a:r>
            <a:endParaRPr dirty="0">
              <a:latin typeface="Calibri"/>
              <a:ea typeface="Calibri"/>
              <a:cs typeface="Calibri"/>
              <a:sym typeface="Calibri"/>
            </a:endParaRPr>
          </a:p>
        </p:txBody>
      </p:sp>
      <p:grpSp>
        <p:nvGrpSpPr>
          <p:cNvPr id="5" name="Group 4">
            <a:extLst>
              <a:ext uri="{FF2B5EF4-FFF2-40B4-BE49-F238E27FC236}">
                <a16:creationId xmlns:a16="http://schemas.microsoft.com/office/drawing/2014/main" id="{E402685E-10AA-66EA-1576-CA771F951F1B}"/>
              </a:ext>
            </a:extLst>
          </p:cNvPr>
          <p:cNvGrpSpPr/>
          <p:nvPr/>
        </p:nvGrpSpPr>
        <p:grpSpPr>
          <a:xfrm>
            <a:off x="2869095" y="937635"/>
            <a:ext cx="3187147" cy="3506504"/>
            <a:chOff x="-53008" y="223050"/>
            <a:chExt cx="4191504" cy="4697400"/>
          </a:xfrm>
        </p:grpSpPr>
        <p:pic>
          <p:nvPicPr>
            <p:cNvPr id="3" name="Picture 2" descr="Chart&#10;&#10;Description automatically generated">
              <a:extLst>
                <a:ext uri="{FF2B5EF4-FFF2-40B4-BE49-F238E27FC236}">
                  <a16:creationId xmlns:a16="http://schemas.microsoft.com/office/drawing/2014/main" id="{F8D86B92-7B25-E37D-B150-698C1AF0874C}"/>
                </a:ext>
              </a:extLst>
            </p:cNvPr>
            <p:cNvPicPr>
              <a:picLocks noChangeAspect="1"/>
            </p:cNvPicPr>
            <p:nvPr/>
          </p:nvPicPr>
          <p:blipFill rotWithShape="1">
            <a:blip r:embed="rId3"/>
            <a:srcRect r="65000"/>
            <a:stretch/>
          </p:blipFill>
          <p:spPr>
            <a:xfrm>
              <a:off x="-53008" y="223050"/>
              <a:ext cx="3200399" cy="4697400"/>
            </a:xfrm>
            <a:prstGeom prst="rect">
              <a:avLst/>
            </a:prstGeom>
          </p:spPr>
        </p:pic>
        <p:pic>
          <p:nvPicPr>
            <p:cNvPr id="4" name="Picture 3" descr="Chart&#10;&#10;Description automatically generated">
              <a:extLst>
                <a:ext uri="{FF2B5EF4-FFF2-40B4-BE49-F238E27FC236}">
                  <a16:creationId xmlns:a16="http://schemas.microsoft.com/office/drawing/2014/main" id="{876E6351-403C-3DF5-44E0-57729B463B9D}"/>
                </a:ext>
              </a:extLst>
            </p:cNvPr>
            <p:cNvPicPr>
              <a:picLocks noChangeAspect="1"/>
            </p:cNvPicPr>
            <p:nvPr/>
          </p:nvPicPr>
          <p:blipFill rotWithShape="1">
            <a:blip r:embed="rId3"/>
            <a:srcRect l="88623"/>
            <a:stretch/>
          </p:blipFill>
          <p:spPr>
            <a:xfrm>
              <a:off x="3098201" y="223050"/>
              <a:ext cx="1040295" cy="4697400"/>
            </a:xfrm>
            <a:prstGeom prst="rect">
              <a:avLst/>
            </a:prstGeom>
          </p:spPr>
        </p:pic>
      </p:grpSp>
      <p:sp>
        <p:nvSpPr>
          <p:cNvPr id="8" name="Slide Number Placeholder 3">
            <a:extLst>
              <a:ext uri="{FF2B5EF4-FFF2-40B4-BE49-F238E27FC236}">
                <a16:creationId xmlns:a16="http://schemas.microsoft.com/office/drawing/2014/main" id="{FA935956-89D2-CA35-06B7-B93737DCA1A9}"/>
              </a:ext>
            </a:extLst>
          </p:cNvPr>
          <p:cNvSpPr>
            <a:spLocks noGrp="1"/>
          </p:cNvSpPr>
          <p:nvPr>
            <p:ph type="sldNum" idx="12"/>
          </p:nvPr>
        </p:nvSpPr>
        <p:spPr>
          <a:xfrm>
            <a:off x="7010400" y="-11818"/>
            <a:ext cx="2133600" cy="273844"/>
          </a:xfrm>
        </p:spPr>
        <p:txBody>
          <a:bodyPr/>
          <a:lstStyle/>
          <a:p>
            <a:pPr marL="0" lvl="0" indent="0" algn="r" rtl="0">
              <a:spcBef>
                <a:spcPts val="0"/>
              </a:spcBef>
              <a:spcAft>
                <a:spcPts val="0"/>
              </a:spcAft>
              <a:buNone/>
            </a:pPr>
            <a:fld id="{00000000-1234-1234-1234-123412341234}" type="slidenum">
              <a:rPr lang="en-US" smtClean="0"/>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14"/>
          <p:cNvSpPr txBox="1"/>
          <p:nvPr/>
        </p:nvSpPr>
        <p:spPr>
          <a:xfrm>
            <a:off x="417950" y="1030400"/>
            <a:ext cx="5727600" cy="323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600"/>
              </a:spcBef>
              <a:spcAft>
                <a:spcPts val="600"/>
              </a:spcAft>
              <a:buClr>
                <a:srgbClr val="000000"/>
              </a:buClr>
              <a:buSzPts val="1400"/>
              <a:buFont typeface="Arial"/>
              <a:buNone/>
            </a:pPr>
            <a:endParaRPr sz="1500">
              <a:latin typeface="Calibri"/>
              <a:ea typeface="Calibri"/>
              <a:cs typeface="Calibri"/>
              <a:sym typeface="Calibri"/>
            </a:endParaRPr>
          </a:p>
        </p:txBody>
      </p:sp>
      <p:sp>
        <p:nvSpPr>
          <p:cNvPr id="126" name="Google Shape;126;p14"/>
          <p:cNvSpPr txBox="1"/>
          <p:nvPr/>
        </p:nvSpPr>
        <p:spPr>
          <a:xfrm>
            <a:off x="432175" y="1106600"/>
            <a:ext cx="17241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endParaRPr/>
          </a:p>
        </p:txBody>
      </p:sp>
      <p:sp>
        <p:nvSpPr>
          <p:cNvPr id="2" name="Google Shape;105;p12">
            <a:extLst>
              <a:ext uri="{FF2B5EF4-FFF2-40B4-BE49-F238E27FC236}">
                <a16:creationId xmlns:a16="http://schemas.microsoft.com/office/drawing/2014/main" id="{3945F25A-8C69-206C-AFBA-E561FB495267}"/>
              </a:ext>
            </a:extLst>
          </p:cNvPr>
          <p:cNvSpPr txBox="1"/>
          <p:nvPr/>
        </p:nvSpPr>
        <p:spPr>
          <a:xfrm>
            <a:off x="0" y="0"/>
            <a:ext cx="73974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3000" b="1" dirty="0">
                <a:latin typeface="Calibri"/>
                <a:ea typeface="Calibri"/>
                <a:cs typeface="Calibri"/>
                <a:sym typeface="Calibri"/>
              </a:rPr>
              <a:t>Data Exploration</a:t>
            </a:r>
            <a:endParaRPr sz="3000" i="0" u="none" strike="noStrike" cap="none" dirty="0">
              <a:solidFill>
                <a:srgbClr val="000000"/>
              </a:solidFill>
              <a:latin typeface="Calibri"/>
              <a:ea typeface="Calibri"/>
              <a:cs typeface="Calibri"/>
              <a:sym typeface="Calibri"/>
            </a:endParaRPr>
          </a:p>
        </p:txBody>
      </p:sp>
      <p:sp>
        <p:nvSpPr>
          <p:cNvPr id="4" name="Google Shape;108;p12">
            <a:extLst>
              <a:ext uri="{FF2B5EF4-FFF2-40B4-BE49-F238E27FC236}">
                <a16:creationId xmlns:a16="http://schemas.microsoft.com/office/drawing/2014/main" id="{7680C97B-9844-F4D9-5E28-1D6B7C1BD6CC}"/>
              </a:ext>
            </a:extLst>
          </p:cNvPr>
          <p:cNvSpPr txBox="1"/>
          <p:nvPr/>
        </p:nvSpPr>
        <p:spPr>
          <a:xfrm>
            <a:off x="0" y="554100"/>
            <a:ext cx="895847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US" dirty="0">
                <a:solidFill>
                  <a:srgbClr val="404040"/>
                </a:solidFill>
                <a:latin typeface="Calibri"/>
                <a:ea typeface="Calibri"/>
                <a:cs typeface="Calibri"/>
                <a:sym typeface="Calibri"/>
              </a:rPr>
              <a:t>There are high chances of customers enrolling to term deposit in this campaign when the customers have enrolled for it in the previous campaign.</a:t>
            </a:r>
          </a:p>
        </p:txBody>
      </p:sp>
      <p:grpSp>
        <p:nvGrpSpPr>
          <p:cNvPr id="8" name="Group 7">
            <a:extLst>
              <a:ext uri="{FF2B5EF4-FFF2-40B4-BE49-F238E27FC236}">
                <a16:creationId xmlns:a16="http://schemas.microsoft.com/office/drawing/2014/main" id="{FE24A51C-2C43-9EF5-0A71-76C21534A6B4}"/>
              </a:ext>
            </a:extLst>
          </p:cNvPr>
          <p:cNvGrpSpPr/>
          <p:nvPr/>
        </p:nvGrpSpPr>
        <p:grpSpPr>
          <a:xfrm>
            <a:off x="2852383" y="1030400"/>
            <a:ext cx="3853035" cy="3406627"/>
            <a:chOff x="0" y="0"/>
            <a:chExt cx="5816229" cy="5142367"/>
          </a:xfrm>
        </p:grpSpPr>
        <p:pic>
          <p:nvPicPr>
            <p:cNvPr id="5" name="Picture 4" descr="Chart, bar chart&#10;&#10;Description automatically generated">
              <a:extLst>
                <a:ext uri="{FF2B5EF4-FFF2-40B4-BE49-F238E27FC236}">
                  <a16:creationId xmlns:a16="http://schemas.microsoft.com/office/drawing/2014/main" id="{46C8C956-71A2-484F-4237-8C0F241CA13E}"/>
                </a:ext>
              </a:extLst>
            </p:cNvPr>
            <p:cNvPicPr>
              <a:picLocks noChangeAspect="1"/>
            </p:cNvPicPr>
            <p:nvPr/>
          </p:nvPicPr>
          <p:blipFill rotWithShape="1">
            <a:blip r:embed="rId3"/>
            <a:srcRect r="48284"/>
            <a:stretch/>
          </p:blipFill>
          <p:spPr>
            <a:xfrm>
              <a:off x="0" y="1133"/>
              <a:ext cx="4728949" cy="5141234"/>
            </a:xfrm>
            <a:prstGeom prst="rect">
              <a:avLst/>
            </a:prstGeom>
          </p:spPr>
        </p:pic>
        <p:pic>
          <p:nvPicPr>
            <p:cNvPr id="7" name="Picture 6" descr="Chart, bar chart&#10;&#10;Description automatically generated">
              <a:extLst>
                <a:ext uri="{FF2B5EF4-FFF2-40B4-BE49-F238E27FC236}">
                  <a16:creationId xmlns:a16="http://schemas.microsoft.com/office/drawing/2014/main" id="{B9CA9C0D-53CD-520F-5950-13600046CCB7}"/>
                </a:ext>
              </a:extLst>
            </p:cNvPr>
            <p:cNvPicPr>
              <a:picLocks noChangeAspect="1"/>
            </p:cNvPicPr>
            <p:nvPr/>
          </p:nvPicPr>
          <p:blipFill rotWithShape="1">
            <a:blip r:embed="rId3"/>
            <a:srcRect l="87316"/>
            <a:stretch/>
          </p:blipFill>
          <p:spPr>
            <a:xfrm>
              <a:off x="4656414" y="0"/>
              <a:ext cx="1159815" cy="5141234"/>
            </a:xfrm>
            <a:prstGeom prst="rect">
              <a:avLst/>
            </a:prstGeom>
          </p:spPr>
        </p:pic>
      </p:grpSp>
      <p:sp>
        <p:nvSpPr>
          <p:cNvPr id="11" name="Slide Number Placeholder 3">
            <a:extLst>
              <a:ext uri="{FF2B5EF4-FFF2-40B4-BE49-F238E27FC236}">
                <a16:creationId xmlns:a16="http://schemas.microsoft.com/office/drawing/2014/main" id="{3FF4570A-72EF-0C36-0E89-02DD91A74B15}"/>
              </a:ext>
            </a:extLst>
          </p:cNvPr>
          <p:cNvSpPr>
            <a:spLocks noGrp="1"/>
          </p:cNvSpPr>
          <p:nvPr>
            <p:ph type="sldNum" idx="12"/>
          </p:nvPr>
        </p:nvSpPr>
        <p:spPr>
          <a:xfrm>
            <a:off x="7010400" y="-5192"/>
            <a:ext cx="2133600" cy="273844"/>
          </a:xfrm>
        </p:spPr>
        <p:txBody>
          <a:bodyPr/>
          <a:lstStyle/>
          <a:p>
            <a:pPr marL="0" lvl="0" indent="0" algn="r" rtl="0">
              <a:spcBef>
                <a:spcPts val="0"/>
              </a:spcBef>
              <a:spcAft>
                <a:spcPts val="0"/>
              </a:spcAft>
              <a:buNone/>
            </a:pPr>
            <a:fld id="{00000000-1234-1234-1234-123412341234}" type="slidenum">
              <a:rPr lang="en-US" smtClean="0"/>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p15"/>
          <p:cNvSpPr txBox="1"/>
          <p:nvPr/>
        </p:nvSpPr>
        <p:spPr>
          <a:xfrm>
            <a:off x="417950" y="1030400"/>
            <a:ext cx="5727600" cy="323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600"/>
              </a:spcBef>
              <a:spcAft>
                <a:spcPts val="600"/>
              </a:spcAft>
              <a:buClr>
                <a:srgbClr val="000000"/>
              </a:buClr>
              <a:buSzPts val="1400"/>
              <a:buFont typeface="Arial"/>
              <a:buNone/>
            </a:pPr>
            <a:endParaRPr sz="1500">
              <a:latin typeface="Calibri"/>
              <a:ea typeface="Calibri"/>
              <a:cs typeface="Calibri"/>
              <a:sym typeface="Calibri"/>
            </a:endParaRPr>
          </a:p>
        </p:txBody>
      </p:sp>
      <p:sp>
        <p:nvSpPr>
          <p:cNvPr id="134" name="Google Shape;134;p15"/>
          <p:cNvSpPr txBox="1"/>
          <p:nvPr/>
        </p:nvSpPr>
        <p:spPr>
          <a:xfrm>
            <a:off x="432175" y="1106600"/>
            <a:ext cx="17241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endParaRPr/>
          </a:p>
        </p:txBody>
      </p:sp>
      <p:sp>
        <p:nvSpPr>
          <p:cNvPr id="4" name="Google Shape;105;p12">
            <a:extLst>
              <a:ext uri="{FF2B5EF4-FFF2-40B4-BE49-F238E27FC236}">
                <a16:creationId xmlns:a16="http://schemas.microsoft.com/office/drawing/2014/main" id="{FF9D1432-43D6-70E6-0E88-D8B65F198C64}"/>
              </a:ext>
            </a:extLst>
          </p:cNvPr>
          <p:cNvSpPr txBox="1"/>
          <p:nvPr/>
        </p:nvSpPr>
        <p:spPr>
          <a:xfrm>
            <a:off x="0" y="0"/>
            <a:ext cx="73974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3000" b="1" dirty="0">
                <a:latin typeface="Calibri"/>
                <a:ea typeface="Calibri"/>
                <a:cs typeface="Calibri"/>
                <a:sym typeface="Calibri"/>
              </a:rPr>
              <a:t>Data Exploration</a:t>
            </a:r>
            <a:endParaRPr sz="3000" i="0" u="none" strike="noStrike" cap="none" dirty="0">
              <a:solidFill>
                <a:srgbClr val="000000"/>
              </a:solidFill>
              <a:latin typeface="Calibri"/>
              <a:ea typeface="Calibri"/>
              <a:cs typeface="Calibri"/>
              <a:sym typeface="Calibri"/>
            </a:endParaRPr>
          </a:p>
        </p:txBody>
      </p:sp>
      <p:sp>
        <p:nvSpPr>
          <p:cNvPr id="5" name="Google Shape;108;p12">
            <a:extLst>
              <a:ext uri="{FF2B5EF4-FFF2-40B4-BE49-F238E27FC236}">
                <a16:creationId xmlns:a16="http://schemas.microsoft.com/office/drawing/2014/main" id="{F2609976-AC7C-7188-9BC9-9CB2CFDFFCD4}"/>
              </a:ext>
            </a:extLst>
          </p:cNvPr>
          <p:cNvSpPr txBox="1"/>
          <p:nvPr/>
        </p:nvSpPr>
        <p:spPr>
          <a:xfrm>
            <a:off x="0" y="554100"/>
            <a:ext cx="895847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US" dirty="0">
                <a:solidFill>
                  <a:srgbClr val="404040"/>
                </a:solidFill>
                <a:latin typeface="Calibri"/>
                <a:ea typeface="Calibri"/>
                <a:cs typeface="Calibri"/>
                <a:sym typeface="Calibri"/>
              </a:rPr>
              <a:t>The probability of customers enrolling to the term deposit when contacted in months March, September, October, and December is ~50%.</a:t>
            </a:r>
          </a:p>
        </p:txBody>
      </p:sp>
      <p:grpSp>
        <p:nvGrpSpPr>
          <p:cNvPr id="8" name="Group 7">
            <a:extLst>
              <a:ext uri="{FF2B5EF4-FFF2-40B4-BE49-F238E27FC236}">
                <a16:creationId xmlns:a16="http://schemas.microsoft.com/office/drawing/2014/main" id="{7BE09860-D825-EE7E-8C78-3BF7210E0624}"/>
              </a:ext>
            </a:extLst>
          </p:cNvPr>
          <p:cNvGrpSpPr/>
          <p:nvPr/>
        </p:nvGrpSpPr>
        <p:grpSpPr>
          <a:xfrm>
            <a:off x="2387681" y="861900"/>
            <a:ext cx="4175819" cy="3489411"/>
            <a:chOff x="-47767" y="10374"/>
            <a:chExt cx="6130457" cy="5122752"/>
          </a:xfrm>
        </p:grpSpPr>
        <p:pic>
          <p:nvPicPr>
            <p:cNvPr id="6" name="Picture 5" descr="Chart, bar chart&#10;&#10;Description automatically generated">
              <a:extLst>
                <a:ext uri="{FF2B5EF4-FFF2-40B4-BE49-F238E27FC236}">
                  <a16:creationId xmlns:a16="http://schemas.microsoft.com/office/drawing/2014/main" id="{1232BFCC-462E-D042-E03F-392C55C0A446}"/>
                </a:ext>
              </a:extLst>
            </p:cNvPr>
            <p:cNvPicPr>
              <a:picLocks noChangeAspect="1"/>
            </p:cNvPicPr>
            <p:nvPr/>
          </p:nvPicPr>
          <p:blipFill rotWithShape="1">
            <a:blip r:embed="rId3"/>
            <a:srcRect r="41492"/>
            <a:stretch/>
          </p:blipFill>
          <p:spPr>
            <a:xfrm>
              <a:off x="-47767" y="10374"/>
              <a:ext cx="5349922" cy="5122752"/>
            </a:xfrm>
            <a:prstGeom prst="rect">
              <a:avLst/>
            </a:prstGeom>
          </p:spPr>
        </p:pic>
        <p:pic>
          <p:nvPicPr>
            <p:cNvPr id="7" name="Picture 6" descr="Chart, bar chart&#10;&#10;Description automatically generated">
              <a:extLst>
                <a:ext uri="{FF2B5EF4-FFF2-40B4-BE49-F238E27FC236}">
                  <a16:creationId xmlns:a16="http://schemas.microsoft.com/office/drawing/2014/main" id="{5613DC2D-D90C-FA73-3D37-4AFED818A53D}"/>
                </a:ext>
              </a:extLst>
            </p:cNvPr>
            <p:cNvPicPr>
              <a:picLocks noChangeAspect="1"/>
            </p:cNvPicPr>
            <p:nvPr/>
          </p:nvPicPr>
          <p:blipFill rotWithShape="1">
            <a:blip r:embed="rId3"/>
            <a:srcRect l="90926"/>
            <a:stretch/>
          </p:blipFill>
          <p:spPr>
            <a:xfrm>
              <a:off x="5252946" y="10374"/>
              <a:ext cx="829744" cy="5122752"/>
            </a:xfrm>
            <a:prstGeom prst="rect">
              <a:avLst/>
            </a:prstGeom>
          </p:spPr>
        </p:pic>
      </p:grpSp>
      <p:sp>
        <p:nvSpPr>
          <p:cNvPr id="11" name="Slide Number Placeholder 3">
            <a:extLst>
              <a:ext uri="{FF2B5EF4-FFF2-40B4-BE49-F238E27FC236}">
                <a16:creationId xmlns:a16="http://schemas.microsoft.com/office/drawing/2014/main" id="{D622B3AA-465A-FFE3-F3CF-65D498B266F3}"/>
              </a:ext>
            </a:extLst>
          </p:cNvPr>
          <p:cNvSpPr>
            <a:spLocks noGrp="1"/>
          </p:cNvSpPr>
          <p:nvPr>
            <p:ph type="sldNum" idx="12"/>
          </p:nvPr>
        </p:nvSpPr>
        <p:spPr>
          <a:xfrm>
            <a:off x="7010400" y="-11818"/>
            <a:ext cx="2133600" cy="273844"/>
          </a:xfrm>
        </p:spPr>
        <p:txBody>
          <a:bodyPr/>
          <a:lstStyle/>
          <a:p>
            <a:pPr marL="0" lvl="0" indent="0" algn="r" rtl="0">
              <a:spcBef>
                <a:spcPts val="0"/>
              </a:spcBef>
              <a:spcAft>
                <a:spcPts val="0"/>
              </a:spcAft>
              <a:buNone/>
            </a:pPr>
            <a:fld id="{00000000-1234-1234-1234-123412341234}" type="slidenum">
              <a:rPr lang="en-US" smtClean="0"/>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B95397-895E-0720-735D-2B14B54AB9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5" name="Google Shape;105;p12">
            <a:extLst>
              <a:ext uri="{FF2B5EF4-FFF2-40B4-BE49-F238E27FC236}">
                <a16:creationId xmlns:a16="http://schemas.microsoft.com/office/drawing/2014/main" id="{0943863A-8130-C35B-7C13-7C0F4C767DAD}"/>
              </a:ext>
            </a:extLst>
          </p:cNvPr>
          <p:cNvSpPr txBox="1"/>
          <p:nvPr/>
        </p:nvSpPr>
        <p:spPr>
          <a:xfrm>
            <a:off x="0" y="0"/>
            <a:ext cx="73974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3000" b="1" dirty="0">
                <a:latin typeface="Calibri"/>
                <a:ea typeface="Calibri"/>
                <a:cs typeface="Calibri"/>
                <a:sym typeface="Calibri"/>
              </a:rPr>
              <a:t>Data Exploration</a:t>
            </a:r>
            <a:endParaRPr sz="3000" i="0" u="none" strike="noStrike" cap="none" dirty="0">
              <a:solidFill>
                <a:srgbClr val="000000"/>
              </a:solidFill>
              <a:latin typeface="Calibri"/>
              <a:ea typeface="Calibri"/>
              <a:cs typeface="Calibri"/>
              <a:sym typeface="Calibri"/>
            </a:endParaRPr>
          </a:p>
        </p:txBody>
      </p:sp>
      <p:sp>
        <p:nvSpPr>
          <p:cNvPr id="6" name="Google Shape;108;p12">
            <a:extLst>
              <a:ext uri="{FF2B5EF4-FFF2-40B4-BE49-F238E27FC236}">
                <a16:creationId xmlns:a16="http://schemas.microsoft.com/office/drawing/2014/main" id="{648DA237-504A-A84D-36EA-75776404AAB7}"/>
              </a:ext>
            </a:extLst>
          </p:cNvPr>
          <p:cNvSpPr txBox="1"/>
          <p:nvPr/>
        </p:nvSpPr>
        <p:spPr>
          <a:xfrm>
            <a:off x="0" y="554100"/>
            <a:ext cx="8958470" cy="615523"/>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US" dirty="0">
                <a:solidFill>
                  <a:srgbClr val="404040"/>
                </a:solidFill>
                <a:latin typeface="Calibri"/>
                <a:ea typeface="Calibri"/>
                <a:cs typeface="Calibri"/>
                <a:sym typeface="Calibri"/>
              </a:rPr>
              <a:t>The chance of people to enroll to term deposit with age above 50 is higher when compared to people with age below 50.</a:t>
            </a:r>
          </a:p>
        </p:txBody>
      </p:sp>
      <p:pic>
        <p:nvPicPr>
          <p:cNvPr id="7" name="Picture 6" descr="Chart, bar chart&#10;&#10;Description automatically generated">
            <a:extLst>
              <a:ext uri="{FF2B5EF4-FFF2-40B4-BE49-F238E27FC236}">
                <a16:creationId xmlns:a16="http://schemas.microsoft.com/office/drawing/2014/main" id="{F844A043-28E7-D7B1-4D70-0E9F095040DD}"/>
              </a:ext>
            </a:extLst>
          </p:cNvPr>
          <p:cNvPicPr>
            <a:picLocks noChangeAspect="1"/>
          </p:cNvPicPr>
          <p:nvPr/>
        </p:nvPicPr>
        <p:blipFill>
          <a:blip r:embed="rId2"/>
          <a:stretch>
            <a:fillRect/>
          </a:stretch>
        </p:blipFill>
        <p:spPr>
          <a:xfrm>
            <a:off x="1543878" y="963146"/>
            <a:ext cx="6301409" cy="3417457"/>
          </a:xfrm>
          <a:prstGeom prst="rect">
            <a:avLst/>
          </a:prstGeom>
        </p:spPr>
      </p:pic>
      <p:sp>
        <p:nvSpPr>
          <p:cNvPr id="8" name="Slide Number Placeholder 3">
            <a:extLst>
              <a:ext uri="{FF2B5EF4-FFF2-40B4-BE49-F238E27FC236}">
                <a16:creationId xmlns:a16="http://schemas.microsoft.com/office/drawing/2014/main" id="{C9B593B7-0415-CD0E-6065-0BE73C764A3C}"/>
              </a:ext>
            </a:extLst>
          </p:cNvPr>
          <p:cNvSpPr txBox="1">
            <a:spLocks/>
          </p:cNvSpPr>
          <p:nvPr/>
        </p:nvSpPr>
        <p:spPr>
          <a:xfrm>
            <a:off x="7010400" y="-11818"/>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18</a:t>
            </a:fld>
            <a:endParaRPr lang="en-US" dirty="0"/>
          </a:p>
        </p:txBody>
      </p:sp>
    </p:spTree>
    <p:extLst>
      <p:ext uri="{BB962C8B-B14F-4D97-AF65-F5344CB8AC3E}">
        <p14:creationId xmlns:p14="http://schemas.microsoft.com/office/powerpoint/2010/main" val="3428033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6"/>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19</a:t>
            </a:fld>
            <a:endParaRPr/>
          </a:p>
        </p:txBody>
      </p:sp>
      <p:sp>
        <p:nvSpPr>
          <p:cNvPr id="140" name="Google Shape;140;p16"/>
          <p:cNvSpPr txBox="1"/>
          <p:nvPr/>
        </p:nvSpPr>
        <p:spPr>
          <a:xfrm>
            <a:off x="0" y="0"/>
            <a:ext cx="73974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3000" b="1" dirty="0">
                <a:latin typeface="Calibri"/>
                <a:ea typeface="Calibri"/>
                <a:cs typeface="Calibri"/>
                <a:sym typeface="Calibri"/>
              </a:rPr>
              <a:t>Modelling</a:t>
            </a:r>
            <a:endParaRPr sz="3000" i="0" u="none" strike="noStrike" cap="none" dirty="0">
              <a:solidFill>
                <a:srgbClr val="000000"/>
              </a:solidFill>
              <a:latin typeface="Calibri"/>
              <a:ea typeface="Calibri"/>
              <a:cs typeface="Calibri"/>
              <a:sym typeface="Calibri"/>
            </a:endParaRPr>
          </a:p>
        </p:txBody>
      </p:sp>
      <p:sp>
        <p:nvSpPr>
          <p:cNvPr id="2" name="Google Shape;60;p7">
            <a:extLst>
              <a:ext uri="{FF2B5EF4-FFF2-40B4-BE49-F238E27FC236}">
                <a16:creationId xmlns:a16="http://schemas.microsoft.com/office/drawing/2014/main" id="{32BC778D-8568-10BF-1A35-EDFB8A63E138}"/>
              </a:ext>
            </a:extLst>
          </p:cNvPr>
          <p:cNvSpPr txBox="1"/>
          <p:nvPr/>
        </p:nvSpPr>
        <p:spPr>
          <a:xfrm>
            <a:off x="0" y="554100"/>
            <a:ext cx="2545800" cy="400200"/>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en-US" dirty="0"/>
              <a:t>Models trained</a:t>
            </a:r>
            <a:endParaRPr dirty="0"/>
          </a:p>
        </p:txBody>
      </p:sp>
      <p:graphicFrame>
        <p:nvGraphicFramePr>
          <p:cNvPr id="3" name="Diagram 2">
            <a:extLst>
              <a:ext uri="{FF2B5EF4-FFF2-40B4-BE49-F238E27FC236}">
                <a16:creationId xmlns:a16="http://schemas.microsoft.com/office/drawing/2014/main" id="{DB0005DC-DDB9-7245-BC6F-E67363224551}"/>
              </a:ext>
            </a:extLst>
          </p:cNvPr>
          <p:cNvGraphicFramePr/>
          <p:nvPr>
            <p:extLst>
              <p:ext uri="{D42A27DB-BD31-4B8C-83A1-F6EECF244321}">
                <p14:modId xmlns:p14="http://schemas.microsoft.com/office/powerpoint/2010/main" val="2529644373"/>
              </p:ext>
            </p:extLst>
          </p:nvPr>
        </p:nvGraphicFramePr>
        <p:xfrm>
          <a:off x="775252" y="36084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81CB0FA3-37CA-3D4E-F53F-E1E68DDD3C69}"/>
              </a:ext>
            </a:extLst>
          </p:cNvPr>
          <p:cNvSpPr txBox="1">
            <a:spLocks/>
          </p:cNvSpPr>
          <p:nvPr/>
        </p:nvSpPr>
        <p:spPr>
          <a:xfrm>
            <a:off x="7010400" y="-11818"/>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Google Shape;29;p4"/>
          <p:cNvSpPr txBox="1"/>
          <p:nvPr/>
        </p:nvSpPr>
        <p:spPr>
          <a:xfrm>
            <a:off x="0" y="12"/>
            <a:ext cx="73974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3000" b="1">
                <a:latin typeface="Calibri"/>
                <a:ea typeface="Calibri"/>
                <a:cs typeface="Calibri"/>
                <a:sym typeface="Calibri"/>
              </a:rPr>
              <a:t>Introduction</a:t>
            </a:r>
            <a:endParaRPr sz="3000" i="0" u="none" strike="noStrike" cap="none">
              <a:solidFill>
                <a:srgbClr val="000000"/>
              </a:solidFill>
              <a:latin typeface="Calibri"/>
              <a:ea typeface="Calibri"/>
              <a:cs typeface="Calibri"/>
              <a:sym typeface="Calibri"/>
            </a:endParaRPr>
          </a:p>
        </p:txBody>
      </p:sp>
      <p:sp>
        <p:nvSpPr>
          <p:cNvPr id="30" name="Google Shape;30;p4"/>
          <p:cNvSpPr txBox="1"/>
          <p:nvPr/>
        </p:nvSpPr>
        <p:spPr>
          <a:xfrm>
            <a:off x="2585500" y="1170100"/>
            <a:ext cx="5694900" cy="27237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600"/>
              </a:spcBef>
              <a:spcAft>
                <a:spcPts val="0"/>
              </a:spcAft>
              <a:buClr>
                <a:srgbClr val="000000"/>
              </a:buClr>
              <a:buSzPts val="1400"/>
              <a:buFont typeface="Arial"/>
              <a:buNone/>
            </a:pPr>
            <a:r>
              <a:rPr lang="en-US" b="1" dirty="0">
                <a:solidFill>
                  <a:srgbClr val="404040"/>
                </a:solidFill>
                <a:latin typeface="Calibri"/>
                <a:ea typeface="Calibri"/>
                <a:cs typeface="Calibri"/>
                <a:sym typeface="Calibri"/>
              </a:rPr>
              <a:t>Problem:</a:t>
            </a:r>
            <a:r>
              <a:rPr lang="en-US" dirty="0">
                <a:solidFill>
                  <a:srgbClr val="404040"/>
                </a:solidFill>
                <a:latin typeface="Calibri"/>
                <a:ea typeface="Calibri"/>
                <a:cs typeface="Calibri"/>
                <a:sym typeface="Calibri"/>
              </a:rPr>
              <a:t> The Portuguese banking institution has initiated a campaign to target their customers to enroll in a term deposit program. However, the process of reaching out to all customers via phone calls requires significant resources, time, and cost. </a:t>
            </a:r>
            <a:endParaRPr dirty="0">
              <a:solidFill>
                <a:srgbClr val="404040"/>
              </a:solidFill>
              <a:latin typeface="Calibri"/>
              <a:ea typeface="Calibri"/>
              <a:cs typeface="Calibri"/>
              <a:sym typeface="Calibri"/>
            </a:endParaRPr>
          </a:p>
          <a:p>
            <a:pPr marL="0" marR="0" lvl="0" indent="0" algn="l" rtl="0">
              <a:lnSpc>
                <a:spcPct val="100000"/>
              </a:lnSpc>
              <a:spcBef>
                <a:spcPts val="600"/>
              </a:spcBef>
              <a:spcAft>
                <a:spcPts val="0"/>
              </a:spcAft>
              <a:buClr>
                <a:srgbClr val="000000"/>
              </a:buClr>
              <a:buSzPts val="1400"/>
              <a:buFont typeface="Arial"/>
              <a:buNone/>
            </a:pPr>
            <a:endParaRPr dirty="0">
              <a:solidFill>
                <a:srgbClr val="404040"/>
              </a:solidFill>
              <a:latin typeface="Calibri"/>
              <a:ea typeface="Calibri"/>
              <a:cs typeface="Calibri"/>
              <a:sym typeface="Calibri"/>
            </a:endParaRPr>
          </a:p>
          <a:p>
            <a:pPr marL="0" marR="0" lvl="0" indent="0" algn="l" rtl="0">
              <a:lnSpc>
                <a:spcPct val="100000"/>
              </a:lnSpc>
              <a:spcBef>
                <a:spcPts val="600"/>
              </a:spcBef>
              <a:spcAft>
                <a:spcPts val="0"/>
              </a:spcAft>
              <a:buClr>
                <a:srgbClr val="000000"/>
              </a:buClr>
              <a:buSzPts val="1400"/>
              <a:buFont typeface="Arial"/>
              <a:buNone/>
            </a:pPr>
            <a:r>
              <a:rPr lang="en-US" b="1" dirty="0">
                <a:solidFill>
                  <a:srgbClr val="404040"/>
                </a:solidFill>
                <a:latin typeface="Calibri"/>
                <a:ea typeface="Calibri"/>
                <a:cs typeface="Calibri"/>
                <a:sym typeface="Calibri"/>
              </a:rPr>
              <a:t>Motivation:</a:t>
            </a:r>
            <a:r>
              <a:rPr lang="en-US" dirty="0">
                <a:solidFill>
                  <a:srgbClr val="404040"/>
                </a:solidFill>
                <a:latin typeface="Calibri"/>
                <a:ea typeface="Calibri"/>
                <a:cs typeface="Calibri"/>
                <a:sym typeface="Calibri"/>
              </a:rPr>
              <a:t> The goal of this project is to identify the customers who are most likely to enroll in the term deposit program and benefit the banks by saving resources, time and cost.</a:t>
            </a:r>
            <a:endParaRPr dirty="0">
              <a:latin typeface="Calibri"/>
              <a:ea typeface="Calibri"/>
              <a:cs typeface="Calibri"/>
              <a:sym typeface="Calibri"/>
            </a:endParaRPr>
          </a:p>
          <a:p>
            <a:pPr marL="0" marR="0" lvl="0" indent="0" algn="l" rtl="0">
              <a:lnSpc>
                <a:spcPct val="100000"/>
              </a:lnSpc>
              <a:spcBef>
                <a:spcPts val="600"/>
              </a:spcBef>
              <a:spcAft>
                <a:spcPts val="0"/>
              </a:spcAft>
              <a:buClr>
                <a:srgbClr val="000000"/>
              </a:buClr>
              <a:buSzPts val="1400"/>
              <a:buFont typeface="Arial"/>
              <a:buNone/>
            </a:pPr>
            <a:endParaRPr dirty="0">
              <a:latin typeface="Calibri"/>
              <a:ea typeface="Calibri"/>
              <a:cs typeface="Calibri"/>
              <a:sym typeface="Calibri"/>
            </a:endParaRPr>
          </a:p>
          <a:p>
            <a:pPr marL="0" marR="0" lvl="0" indent="0" algn="l" rtl="0">
              <a:lnSpc>
                <a:spcPct val="100000"/>
              </a:lnSpc>
              <a:spcBef>
                <a:spcPts val="600"/>
              </a:spcBef>
              <a:spcAft>
                <a:spcPts val="600"/>
              </a:spcAft>
              <a:buClr>
                <a:srgbClr val="000000"/>
              </a:buClr>
              <a:buSzPts val="1400"/>
              <a:buFont typeface="Arial"/>
              <a:buNone/>
            </a:pPr>
            <a:endParaRPr sz="1500" dirty="0">
              <a:latin typeface="Calibri"/>
              <a:ea typeface="Calibri"/>
              <a:cs typeface="Calibri"/>
              <a:sym typeface="Calibri"/>
            </a:endParaRPr>
          </a:p>
        </p:txBody>
      </p:sp>
      <p:pic>
        <p:nvPicPr>
          <p:cNvPr id="31" name="Google Shape;31;p4"/>
          <p:cNvPicPr preferRelativeResize="0"/>
          <p:nvPr/>
        </p:nvPicPr>
        <p:blipFill rotWithShape="1">
          <a:blip r:embed="rId3">
            <a:alphaModFix/>
          </a:blip>
          <a:srcRect l="9771" r="9342" b="19685"/>
          <a:stretch/>
        </p:blipFill>
        <p:spPr>
          <a:xfrm>
            <a:off x="544950" y="1386250"/>
            <a:ext cx="1558300" cy="1547350"/>
          </a:xfrm>
          <a:prstGeom prst="rect">
            <a:avLst/>
          </a:prstGeom>
          <a:noFill/>
          <a:ln>
            <a:noFill/>
          </a:ln>
        </p:spPr>
      </p:pic>
      <p:sp>
        <p:nvSpPr>
          <p:cNvPr id="4" name="Slide Number Placeholder 3">
            <a:extLst>
              <a:ext uri="{FF2B5EF4-FFF2-40B4-BE49-F238E27FC236}">
                <a16:creationId xmlns:a16="http://schemas.microsoft.com/office/drawing/2014/main" id="{DC79F8AC-B9E9-657B-F0E7-B38DC7DFBCC7}"/>
              </a:ext>
            </a:extLst>
          </p:cNvPr>
          <p:cNvSpPr>
            <a:spLocks noGrp="1"/>
          </p:cNvSpPr>
          <p:nvPr>
            <p:ph type="sldNum" idx="12"/>
          </p:nvPr>
        </p:nvSpPr>
        <p:spPr>
          <a:xfrm>
            <a:off x="7010400" y="-11818"/>
            <a:ext cx="2133600" cy="273844"/>
          </a:xfrm>
        </p:spPr>
        <p:txBody>
          <a:bodyPr/>
          <a:lstStyle/>
          <a:p>
            <a:pPr marL="0" lvl="0" indent="0" algn="r" rtl="0">
              <a:spcBef>
                <a:spcPts val="0"/>
              </a:spcBef>
              <a:spcAft>
                <a:spcPts val="0"/>
              </a:spcAft>
              <a:buNone/>
            </a:pPr>
            <a:fld id="{00000000-1234-1234-1234-123412341234}" type="slidenum">
              <a:rPr lang="en-US" smtClean="0"/>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6"/>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
        <p:nvSpPr>
          <p:cNvPr id="140" name="Google Shape;140;p16"/>
          <p:cNvSpPr txBox="1"/>
          <p:nvPr/>
        </p:nvSpPr>
        <p:spPr>
          <a:xfrm>
            <a:off x="0" y="0"/>
            <a:ext cx="73974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3000" b="1" dirty="0">
                <a:latin typeface="Calibri"/>
                <a:ea typeface="Calibri"/>
                <a:cs typeface="Calibri"/>
                <a:sym typeface="Calibri"/>
              </a:rPr>
              <a:t>Modelling</a:t>
            </a:r>
            <a:endParaRPr sz="3000" i="0" u="none" strike="noStrike" cap="none" dirty="0">
              <a:solidFill>
                <a:srgbClr val="000000"/>
              </a:solidFill>
              <a:latin typeface="Calibri"/>
              <a:ea typeface="Calibri"/>
              <a:cs typeface="Calibri"/>
              <a:sym typeface="Calibri"/>
            </a:endParaRPr>
          </a:p>
        </p:txBody>
      </p:sp>
      <p:sp>
        <p:nvSpPr>
          <p:cNvPr id="2" name="Google Shape;60;p7">
            <a:extLst>
              <a:ext uri="{FF2B5EF4-FFF2-40B4-BE49-F238E27FC236}">
                <a16:creationId xmlns:a16="http://schemas.microsoft.com/office/drawing/2014/main" id="{32BC778D-8568-10BF-1A35-EDFB8A63E138}"/>
              </a:ext>
            </a:extLst>
          </p:cNvPr>
          <p:cNvSpPr txBox="1"/>
          <p:nvPr/>
        </p:nvSpPr>
        <p:spPr>
          <a:xfrm>
            <a:off x="0" y="554100"/>
            <a:ext cx="2545800" cy="400200"/>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en-US" dirty="0"/>
              <a:t>Data Transformation</a:t>
            </a:r>
            <a:endParaRPr dirty="0"/>
          </a:p>
        </p:txBody>
      </p:sp>
      <p:sp>
        <p:nvSpPr>
          <p:cNvPr id="4" name="Google Shape;108;p12">
            <a:extLst>
              <a:ext uri="{FF2B5EF4-FFF2-40B4-BE49-F238E27FC236}">
                <a16:creationId xmlns:a16="http://schemas.microsoft.com/office/drawing/2014/main" id="{B0CD5B35-5873-4A99-D904-63D11DB1B0E6}"/>
              </a:ext>
            </a:extLst>
          </p:cNvPr>
          <p:cNvSpPr txBox="1"/>
          <p:nvPr/>
        </p:nvSpPr>
        <p:spPr>
          <a:xfrm>
            <a:off x="0" y="954300"/>
            <a:ext cx="8958470" cy="104641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US" dirty="0">
                <a:solidFill>
                  <a:srgbClr val="404040"/>
                </a:solidFill>
                <a:latin typeface="Calibri"/>
                <a:ea typeface="Calibri"/>
                <a:cs typeface="Calibri"/>
                <a:sym typeface="Calibri"/>
              </a:rPr>
              <a:t>As there are 10 categorical variables in the final cleaned data set, these categorical variables are transformed to continuous variables.</a:t>
            </a:r>
          </a:p>
          <a:p>
            <a:pPr marL="457200" lvl="0" indent="-317500" algn="l" rtl="0">
              <a:spcBef>
                <a:spcPts val="0"/>
              </a:spcBef>
              <a:spcAft>
                <a:spcPts val="0"/>
              </a:spcAft>
              <a:buSzPts val="1400"/>
              <a:buFont typeface="Calibri"/>
              <a:buChar char="●"/>
            </a:pPr>
            <a:r>
              <a:rPr lang="en-US" dirty="0">
                <a:solidFill>
                  <a:srgbClr val="404040"/>
                </a:solidFill>
                <a:latin typeface="Calibri"/>
                <a:ea typeface="Calibri"/>
                <a:cs typeface="Calibri"/>
                <a:sym typeface="Calibri"/>
              </a:rPr>
              <a:t>Tried “</a:t>
            </a:r>
            <a:r>
              <a:rPr lang="en-US" dirty="0" err="1">
                <a:solidFill>
                  <a:srgbClr val="404040"/>
                </a:solidFill>
                <a:latin typeface="Calibri"/>
                <a:ea typeface="Calibri"/>
                <a:cs typeface="Calibri"/>
                <a:sym typeface="Calibri"/>
              </a:rPr>
              <a:t>OneHotEncoder</a:t>
            </a:r>
            <a:r>
              <a:rPr lang="en-US" dirty="0">
                <a:solidFill>
                  <a:srgbClr val="404040"/>
                </a:solidFill>
                <a:latin typeface="Calibri"/>
                <a:ea typeface="Calibri"/>
                <a:cs typeface="Calibri"/>
                <a:sym typeface="Calibri"/>
              </a:rPr>
              <a:t>” and “</a:t>
            </a:r>
            <a:r>
              <a:rPr lang="en-US" dirty="0" err="1">
                <a:solidFill>
                  <a:srgbClr val="404040"/>
                </a:solidFill>
                <a:latin typeface="Calibri"/>
                <a:ea typeface="Calibri"/>
                <a:cs typeface="Calibri"/>
                <a:sym typeface="Calibri"/>
              </a:rPr>
              <a:t>get_dummies</a:t>
            </a:r>
            <a:r>
              <a:rPr lang="en-US" dirty="0">
                <a:solidFill>
                  <a:srgbClr val="404040"/>
                </a:solidFill>
                <a:latin typeface="Calibri"/>
                <a:ea typeface="Calibri"/>
                <a:cs typeface="Calibri"/>
                <a:sym typeface="Calibri"/>
              </a:rPr>
              <a:t>” to perform the task. But by increasing the no of dummy variables can increase the complexity of the model, transformation was done using the “</a:t>
            </a:r>
            <a:r>
              <a:rPr lang="en-US" dirty="0" err="1">
                <a:solidFill>
                  <a:srgbClr val="404040"/>
                </a:solidFill>
                <a:latin typeface="Calibri"/>
                <a:ea typeface="Calibri"/>
                <a:cs typeface="Calibri"/>
                <a:sym typeface="Calibri"/>
              </a:rPr>
              <a:t>LabelEncoder</a:t>
            </a:r>
            <a:r>
              <a:rPr lang="en-US" dirty="0">
                <a:solidFill>
                  <a:srgbClr val="404040"/>
                </a:solidFill>
                <a:latin typeface="Calibri"/>
                <a:ea typeface="Calibri"/>
                <a:cs typeface="Calibri"/>
                <a:sym typeface="Calibri"/>
              </a:rPr>
              <a:t>”</a:t>
            </a:r>
          </a:p>
        </p:txBody>
      </p:sp>
      <p:pic>
        <p:nvPicPr>
          <p:cNvPr id="6" name="Picture 5">
            <a:extLst>
              <a:ext uri="{FF2B5EF4-FFF2-40B4-BE49-F238E27FC236}">
                <a16:creationId xmlns:a16="http://schemas.microsoft.com/office/drawing/2014/main" id="{3A19B1D4-7CE7-A8D8-C56E-DDBADB9B012A}"/>
              </a:ext>
            </a:extLst>
          </p:cNvPr>
          <p:cNvPicPr>
            <a:picLocks noChangeAspect="1"/>
          </p:cNvPicPr>
          <p:nvPr/>
        </p:nvPicPr>
        <p:blipFill>
          <a:blip r:embed="rId3"/>
          <a:stretch>
            <a:fillRect/>
          </a:stretch>
        </p:blipFill>
        <p:spPr>
          <a:xfrm>
            <a:off x="738964" y="1931106"/>
            <a:ext cx="4008467" cy="2423370"/>
          </a:xfrm>
          <a:prstGeom prst="rect">
            <a:avLst/>
          </a:prstGeom>
        </p:spPr>
      </p:pic>
      <p:pic>
        <p:nvPicPr>
          <p:cNvPr id="8" name="Picture 7">
            <a:extLst>
              <a:ext uri="{FF2B5EF4-FFF2-40B4-BE49-F238E27FC236}">
                <a16:creationId xmlns:a16="http://schemas.microsoft.com/office/drawing/2014/main" id="{3F57B635-271E-E3B3-94E2-AA48ACCDC6BE}"/>
              </a:ext>
            </a:extLst>
          </p:cNvPr>
          <p:cNvPicPr>
            <a:picLocks noChangeAspect="1"/>
          </p:cNvPicPr>
          <p:nvPr/>
        </p:nvPicPr>
        <p:blipFill rotWithShape="1">
          <a:blip r:embed="rId4"/>
          <a:srcRect b="1641"/>
          <a:stretch/>
        </p:blipFill>
        <p:spPr>
          <a:xfrm>
            <a:off x="5735038" y="1931106"/>
            <a:ext cx="2103418" cy="2478525"/>
          </a:xfrm>
          <a:prstGeom prst="rect">
            <a:avLst/>
          </a:prstGeom>
        </p:spPr>
      </p:pic>
      <p:sp>
        <p:nvSpPr>
          <p:cNvPr id="3" name="Slide Number Placeholder 3">
            <a:extLst>
              <a:ext uri="{FF2B5EF4-FFF2-40B4-BE49-F238E27FC236}">
                <a16:creationId xmlns:a16="http://schemas.microsoft.com/office/drawing/2014/main" id="{DBBEF178-5961-7F7E-215A-7A80AACECE1A}"/>
              </a:ext>
            </a:extLst>
          </p:cNvPr>
          <p:cNvSpPr txBox="1">
            <a:spLocks/>
          </p:cNvSpPr>
          <p:nvPr/>
        </p:nvSpPr>
        <p:spPr>
          <a:xfrm>
            <a:off x="7010400" y="-11818"/>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20</a:t>
            </a:fld>
            <a:endParaRPr lang="en-US" dirty="0"/>
          </a:p>
        </p:txBody>
      </p:sp>
    </p:spTree>
    <p:extLst>
      <p:ext uri="{BB962C8B-B14F-4D97-AF65-F5344CB8AC3E}">
        <p14:creationId xmlns:p14="http://schemas.microsoft.com/office/powerpoint/2010/main" val="2469994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6"/>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21</a:t>
            </a:fld>
            <a:endParaRPr/>
          </a:p>
        </p:txBody>
      </p:sp>
      <p:sp>
        <p:nvSpPr>
          <p:cNvPr id="140" name="Google Shape;140;p16"/>
          <p:cNvSpPr txBox="1"/>
          <p:nvPr/>
        </p:nvSpPr>
        <p:spPr>
          <a:xfrm>
            <a:off x="0" y="0"/>
            <a:ext cx="73974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3000" b="1" dirty="0">
                <a:latin typeface="Calibri"/>
                <a:ea typeface="Calibri"/>
                <a:cs typeface="Calibri"/>
                <a:sym typeface="Calibri"/>
              </a:rPr>
              <a:t>Modelling</a:t>
            </a:r>
            <a:endParaRPr sz="3000" i="0" u="none" strike="noStrike" cap="none" dirty="0">
              <a:solidFill>
                <a:srgbClr val="000000"/>
              </a:solidFill>
              <a:latin typeface="Calibri"/>
              <a:ea typeface="Calibri"/>
              <a:cs typeface="Calibri"/>
              <a:sym typeface="Calibri"/>
            </a:endParaRPr>
          </a:p>
        </p:txBody>
      </p:sp>
      <p:sp>
        <p:nvSpPr>
          <p:cNvPr id="2" name="Google Shape;60;p7">
            <a:extLst>
              <a:ext uri="{FF2B5EF4-FFF2-40B4-BE49-F238E27FC236}">
                <a16:creationId xmlns:a16="http://schemas.microsoft.com/office/drawing/2014/main" id="{32BC778D-8568-10BF-1A35-EDFB8A63E138}"/>
              </a:ext>
            </a:extLst>
          </p:cNvPr>
          <p:cNvSpPr txBox="1"/>
          <p:nvPr/>
        </p:nvSpPr>
        <p:spPr>
          <a:xfrm>
            <a:off x="0" y="554100"/>
            <a:ext cx="2545800" cy="400200"/>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en-US" dirty="0"/>
              <a:t>Data Split</a:t>
            </a:r>
            <a:endParaRPr dirty="0"/>
          </a:p>
        </p:txBody>
      </p:sp>
      <p:sp>
        <p:nvSpPr>
          <p:cNvPr id="5" name="TextBox 4">
            <a:extLst>
              <a:ext uri="{FF2B5EF4-FFF2-40B4-BE49-F238E27FC236}">
                <a16:creationId xmlns:a16="http://schemas.microsoft.com/office/drawing/2014/main" id="{D1A15B91-7909-1792-2138-B9A07D832807}"/>
              </a:ext>
            </a:extLst>
          </p:cNvPr>
          <p:cNvSpPr txBox="1"/>
          <p:nvPr/>
        </p:nvSpPr>
        <p:spPr>
          <a:xfrm>
            <a:off x="1" y="985180"/>
            <a:ext cx="6248400" cy="307777"/>
          </a:xfrm>
          <a:prstGeom prst="rect">
            <a:avLst/>
          </a:prstGeom>
          <a:noFill/>
        </p:spPr>
        <p:txBody>
          <a:bodyPr wrap="square">
            <a:spAutoFit/>
          </a:bodyPr>
          <a:lstStyle/>
          <a:p>
            <a:pPr marL="457200" lvl="0" indent="-317500" algn="l" rtl="0">
              <a:spcBef>
                <a:spcPts val="0"/>
              </a:spcBef>
              <a:spcAft>
                <a:spcPts val="0"/>
              </a:spcAft>
              <a:buSzPts val="1400"/>
              <a:buFont typeface="Calibri"/>
              <a:buChar char="●"/>
            </a:pPr>
            <a:r>
              <a:rPr lang="en-US" dirty="0">
                <a:solidFill>
                  <a:srgbClr val="404040"/>
                </a:solidFill>
                <a:latin typeface="Calibri"/>
                <a:ea typeface="Calibri"/>
                <a:cs typeface="Calibri"/>
                <a:sym typeface="Calibri"/>
              </a:rPr>
              <a:t>The data was split into training and test with 80% of data to train the models.</a:t>
            </a:r>
          </a:p>
        </p:txBody>
      </p:sp>
      <p:pic>
        <p:nvPicPr>
          <p:cNvPr id="9" name="Picture 8">
            <a:extLst>
              <a:ext uri="{FF2B5EF4-FFF2-40B4-BE49-F238E27FC236}">
                <a16:creationId xmlns:a16="http://schemas.microsoft.com/office/drawing/2014/main" id="{BE322532-D439-5F92-14C4-EEC9A12BC2A8}"/>
              </a:ext>
            </a:extLst>
          </p:cNvPr>
          <p:cNvPicPr>
            <a:picLocks noChangeAspect="1"/>
          </p:cNvPicPr>
          <p:nvPr/>
        </p:nvPicPr>
        <p:blipFill>
          <a:blip r:embed="rId3"/>
          <a:stretch>
            <a:fillRect/>
          </a:stretch>
        </p:blipFill>
        <p:spPr>
          <a:xfrm>
            <a:off x="2346559" y="1232234"/>
            <a:ext cx="4450882" cy="940082"/>
          </a:xfrm>
          <a:prstGeom prst="rect">
            <a:avLst/>
          </a:prstGeom>
        </p:spPr>
      </p:pic>
      <p:sp>
        <p:nvSpPr>
          <p:cNvPr id="10" name="Google Shape;60;p7">
            <a:extLst>
              <a:ext uri="{FF2B5EF4-FFF2-40B4-BE49-F238E27FC236}">
                <a16:creationId xmlns:a16="http://schemas.microsoft.com/office/drawing/2014/main" id="{AF4BCA6D-CF41-AA78-F5D5-DE24DAA53086}"/>
              </a:ext>
            </a:extLst>
          </p:cNvPr>
          <p:cNvSpPr txBox="1"/>
          <p:nvPr/>
        </p:nvSpPr>
        <p:spPr>
          <a:xfrm>
            <a:off x="0" y="2159934"/>
            <a:ext cx="2545800" cy="400200"/>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en-US" dirty="0"/>
              <a:t>Data Standardization</a:t>
            </a:r>
            <a:endParaRPr dirty="0"/>
          </a:p>
        </p:txBody>
      </p:sp>
      <p:sp>
        <p:nvSpPr>
          <p:cNvPr id="11" name="TextBox 10">
            <a:extLst>
              <a:ext uri="{FF2B5EF4-FFF2-40B4-BE49-F238E27FC236}">
                <a16:creationId xmlns:a16="http://schemas.microsoft.com/office/drawing/2014/main" id="{0D46E216-49B0-5255-B9B0-4B4392CC14DA}"/>
              </a:ext>
            </a:extLst>
          </p:cNvPr>
          <p:cNvSpPr txBox="1"/>
          <p:nvPr/>
        </p:nvSpPr>
        <p:spPr>
          <a:xfrm>
            <a:off x="1" y="2591014"/>
            <a:ext cx="8004312" cy="307777"/>
          </a:xfrm>
          <a:prstGeom prst="rect">
            <a:avLst/>
          </a:prstGeom>
          <a:noFill/>
        </p:spPr>
        <p:txBody>
          <a:bodyPr wrap="square">
            <a:spAutoFit/>
          </a:bodyPr>
          <a:lstStyle/>
          <a:p>
            <a:pPr marL="457200" lvl="0" indent="-317500" algn="l" rtl="0">
              <a:spcBef>
                <a:spcPts val="0"/>
              </a:spcBef>
              <a:spcAft>
                <a:spcPts val="0"/>
              </a:spcAft>
              <a:buSzPts val="1400"/>
              <a:buFont typeface="Calibri"/>
              <a:buChar char="●"/>
            </a:pPr>
            <a:r>
              <a:rPr lang="en-US" dirty="0">
                <a:solidFill>
                  <a:srgbClr val="404040"/>
                </a:solidFill>
                <a:latin typeface="Calibri"/>
                <a:ea typeface="Calibri"/>
                <a:cs typeface="Calibri"/>
                <a:sym typeface="Calibri"/>
              </a:rPr>
              <a:t>The data standardization technique was applied to the data using the Standard Scalar function.</a:t>
            </a:r>
          </a:p>
        </p:txBody>
      </p:sp>
      <p:pic>
        <p:nvPicPr>
          <p:cNvPr id="13" name="Picture 12">
            <a:extLst>
              <a:ext uri="{FF2B5EF4-FFF2-40B4-BE49-F238E27FC236}">
                <a16:creationId xmlns:a16="http://schemas.microsoft.com/office/drawing/2014/main" id="{5CF5FDAA-BE85-AED6-948C-B16462EDEBAA}"/>
              </a:ext>
            </a:extLst>
          </p:cNvPr>
          <p:cNvPicPr>
            <a:picLocks noChangeAspect="1"/>
          </p:cNvPicPr>
          <p:nvPr/>
        </p:nvPicPr>
        <p:blipFill>
          <a:blip r:embed="rId4"/>
          <a:stretch>
            <a:fillRect/>
          </a:stretch>
        </p:blipFill>
        <p:spPr>
          <a:xfrm>
            <a:off x="2625929" y="3080380"/>
            <a:ext cx="3574090" cy="1051651"/>
          </a:xfrm>
          <a:prstGeom prst="rect">
            <a:avLst/>
          </a:prstGeom>
        </p:spPr>
      </p:pic>
      <p:sp>
        <p:nvSpPr>
          <p:cNvPr id="3" name="Slide Number Placeholder 3">
            <a:extLst>
              <a:ext uri="{FF2B5EF4-FFF2-40B4-BE49-F238E27FC236}">
                <a16:creationId xmlns:a16="http://schemas.microsoft.com/office/drawing/2014/main" id="{03E39C5E-4706-32E1-BD7A-AB38A9B9EFE0}"/>
              </a:ext>
            </a:extLst>
          </p:cNvPr>
          <p:cNvSpPr txBox="1">
            <a:spLocks/>
          </p:cNvSpPr>
          <p:nvPr/>
        </p:nvSpPr>
        <p:spPr>
          <a:xfrm>
            <a:off x="7010400" y="-5192"/>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21</a:t>
            </a:fld>
            <a:endParaRPr lang="en-US" dirty="0"/>
          </a:p>
        </p:txBody>
      </p:sp>
    </p:spTree>
    <p:extLst>
      <p:ext uri="{BB962C8B-B14F-4D97-AF65-F5344CB8AC3E}">
        <p14:creationId xmlns:p14="http://schemas.microsoft.com/office/powerpoint/2010/main" val="2936552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6"/>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22</a:t>
            </a:fld>
            <a:endParaRPr/>
          </a:p>
        </p:txBody>
      </p:sp>
      <p:sp>
        <p:nvSpPr>
          <p:cNvPr id="140" name="Google Shape;140;p16"/>
          <p:cNvSpPr txBox="1"/>
          <p:nvPr/>
        </p:nvSpPr>
        <p:spPr>
          <a:xfrm>
            <a:off x="0" y="0"/>
            <a:ext cx="73974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3000" b="1" dirty="0">
                <a:latin typeface="Calibri"/>
                <a:ea typeface="Calibri"/>
                <a:cs typeface="Calibri"/>
                <a:sym typeface="Calibri"/>
              </a:rPr>
              <a:t>Modelling</a:t>
            </a:r>
            <a:endParaRPr sz="3000" i="0" u="none" strike="noStrike" cap="none" dirty="0">
              <a:solidFill>
                <a:srgbClr val="000000"/>
              </a:solidFill>
              <a:latin typeface="Calibri"/>
              <a:ea typeface="Calibri"/>
              <a:cs typeface="Calibri"/>
              <a:sym typeface="Calibri"/>
            </a:endParaRPr>
          </a:p>
        </p:txBody>
      </p:sp>
      <p:sp>
        <p:nvSpPr>
          <p:cNvPr id="2" name="Google Shape;60;p7">
            <a:extLst>
              <a:ext uri="{FF2B5EF4-FFF2-40B4-BE49-F238E27FC236}">
                <a16:creationId xmlns:a16="http://schemas.microsoft.com/office/drawing/2014/main" id="{32BC778D-8568-10BF-1A35-EDFB8A63E138}"/>
              </a:ext>
            </a:extLst>
          </p:cNvPr>
          <p:cNvSpPr txBox="1"/>
          <p:nvPr/>
        </p:nvSpPr>
        <p:spPr>
          <a:xfrm>
            <a:off x="0" y="554100"/>
            <a:ext cx="2545800" cy="400200"/>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en-US" dirty="0"/>
              <a:t>Model Selection</a:t>
            </a:r>
            <a:endParaRPr dirty="0"/>
          </a:p>
        </p:txBody>
      </p:sp>
      <p:graphicFrame>
        <p:nvGraphicFramePr>
          <p:cNvPr id="3" name="Table 3">
            <a:extLst>
              <a:ext uri="{FF2B5EF4-FFF2-40B4-BE49-F238E27FC236}">
                <a16:creationId xmlns:a16="http://schemas.microsoft.com/office/drawing/2014/main" id="{80DB5E33-1E48-0C07-D3CE-B9FDFAE412F2}"/>
              </a:ext>
            </a:extLst>
          </p:cNvPr>
          <p:cNvGraphicFramePr>
            <a:graphicFrameLocks noGrp="1"/>
          </p:cNvGraphicFramePr>
          <p:nvPr>
            <p:extLst>
              <p:ext uri="{D42A27DB-BD31-4B8C-83A1-F6EECF244321}">
                <p14:modId xmlns:p14="http://schemas.microsoft.com/office/powerpoint/2010/main" val="2198907373"/>
              </p:ext>
            </p:extLst>
          </p:nvPr>
        </p:nvGraphicFramePr>
        <p:xfrm>
          <a:off x="685801" y="1066942"/>
          <a:ext cx="7772398" cy="2357824"/>
        </p:xfrm>
        <a:graphic>
          <a:graphicData uri="http://schemas.openxmlformats.org/drawingml/2006/table">
            <a:tbl>
              <a:tblPr firstRow="1" bandRow="1">
                <a:tableStyleId>{AFFE2B0F-5D3E-4123-B7EA-FF5E84BAA2C1}</a:tableStyleId>
              </a:tblPr>
              <a:tblGrid>
                <a:gridCol w="2397456">
                  <a:extLst>
                    <a:ext uri="{9D8B030D-6E8A-4147-A177-3AD203B41FA5}">
                      <a16:colId xmlns:a16="http://schemas.microsoft.com/office/drawing/2014/main" val="1024469093"/>
                    </a:ext>
                  </a:extLst>
                </a:gridCol>
                <a:gridCol w="2050204">
                  <a:extLst>
                    <a:ext uri="{9D8B030D-6E8A-4147-A177-3AD203B41FA5}">
                      <a16:colId xmlns:a16="http://schemas.microsoft.com/office/drawing/2014/main" val="2773530296"/>
                    </a:ext>
                  </a:extLst>
                </a:gridCol>
                <a:gridCol w="1404015">
                  <a:extLst>
                    <a:ext uri="{9D8B030D-6E8A-4147-A177-3AD203B41FA5}">
                      <a16:colId xmlns:a16="http://schemas.microsoft.com/office/drawing/2014/main" val="340722798"/>
                    </a:ext>
                  </a:extLst>
                </a:gridCol>
                <a:gridCol w="841204">
                  <a:extLst>
                    <a:ext uri="{9D8B030D-6E8A-4147-A177-3AD203B41FA5}">
                      <a16:colId xmlns:a16="http://schemas.microsoft.com/office/drawing/2014/main" val="933899991"/>
                    </a:ext>
                  </a:extLst>
                </a:gridCol>
                <a:gridCol w="1079519">
                  <a:extLst>
                    <a:ext uri="{9D8B030D-6E8A-4147-A177-3AD203B41FA5}">
                      <a16:colId xmlns:a16="http://schemas.microsoft.com/office/drawing/2014/main" val="392520077"/>
                    </a:ext>
                  </a:extLst>
                </a:gridCol>
              </a:tblGrid>
              <a:tr h="370754">
                <a:tc>
                  <a:txBody>
                    <a:bodyPr/>
                    <a:lstStyle/>
                    <a:p>
                      <a:pPr algn="ctr"/>
                      <a:r>
                        <a:rPr lang="en-US" dirty="0"/>
                        <a:t>Model</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Total Accuracy</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Precision</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Lift</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AUC</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126733907"/>
                  </a:ext>
                </a:extLst>
              </a:tr>
              <a:tr h="417608">
                <a:tc>
                  <a:txBody>
                    <a:bodyPr/>
                    <a:lstStyle/>
                    <a:p>
                      <a:pPr algn="ctr"/>
                      <a:r>
                        <a:rPr lang="en-US" dirty="0"/>
                        <a:t>Logistic Regression</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dirty="0"/>
                        <a:t>90%</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dirty="0"/>
                        <a:t>64%</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dirty="0"/>
                        <a:t>5.7</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dirty="0"/>
                        <a:t>0.7720</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532332538"/>
                  </a:ext>
                </a:extLst>
              </a:tr>
              <a:tr h="0">
                <a:tc>
                  <a:txBody>
                    <a:bodyPr/>
                    <a:lstStyle/>
                    <a:p>
                      <a:pPr algn="ctr"/>
                      <a:endParaRPr lang="en-US" sz="4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4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4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4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4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78845237"/>
                  </a:ext>
                </a:extLst>
              </a:tr>
              <a:tr h="370754">
                <a:tc>
                  <a:txBody>
                    <a:bodyPr/>
                    <a:lstStyle/>
                    <a:p>
                      <a:pPr algn="ctr"/>
                      <a:r>
                        <a:rPr lang="en-US" dirty="0"/>
                        <a:t>Decision Tree</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dirty="0"/>
                        <a:t>85%</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dirty="0"/>
                        <a:t>31%</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dirty="0"/>
                        <a:t>2.76</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dirty="0"/>
                        <a:t>0.6214</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2729663"/>
                  </a:ext>
                </a:extLst>
              </a:tr>
              <a:tr h="0">
                <a:tc>
                  <a:txBody>
                    <a:bodyPr/>
                    <a:lstStyle/>
                    <a:p>
                      <a:pPr algn="ctr"/>
                      <a:endParaRPr lang="en-US" sz="4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4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4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4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4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905793717"/>
                  </a:ext>
                </a:extLst>
              </a:tr>
              <a:tr h="370754">
                <a:tc>
                  <a:txBody>
                    <a:bodyPr/>
                    <a:lstStyle/>
                    <a:p>
                      <a:pPr algn="ctr"/>
                      <a:r>
                        <a:rPr lang="en-US" dirty="0"/>
                        <a:t>Random Forest</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dirty="0"/>
                        <a:t>89%</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dirty="0"/>
                        <a:t>53%</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dirty="0"/>
                        <a:t>4.72</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dirty="0"/>
                        <a:t>0.7704</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499358261"/>
                  </a:ext>
                </a:extLst>
              </a:tr>
              <a:tr h="0">
                <a:tc>
                  <a:txBody>
                    <a:bodyPr/>
                    <a:lstStyle/>
                    <a:p>
                      <a:pPr algn="ctr"/>
                      <a:endParaRPr lang="en-US" sz="4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4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4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4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sz="4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309034214"/>
                  </a:ext>
                </a:extLst>
              </a:tr>
              <a:tr h="370754">
                <a:tc>
                  <a:txBody>
                    <a:bodyPr/>
                    <a:lstStyle/>
                    <a:p>
                      <a:pPr algn="ctr"/>
                      <a:r>
                        <a:rPr lang="en-US" dirty="0"/>
                        <a:t>Gradient Boosting</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dirty="0"/>
                        <a:t>90%</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dirty="0"/>
                        <a:t>64%</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dirty="0"/>
                        <a:t>5.7</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dirty="0"/>
                        <a:t>0.7877</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165406417"/>
                  </a:ext>
                </a:extLst>
              </a:tr>
            </a:tbl>
          </a:graphicData>
        </a:graphic>
      </p:graphicFrame>
      <p:sp>
        <p:nvSpPr>
          <p:cNvPr id="4" name="Google Shape;60;p7">
            <a:extLst>
              <a:ext uri="{FF2B5EF4-FFF2-40B4-BE49-F238E27FC236}">
                <a16:creationId xmlns:a16="http://schemas.microsoft.com/office/drawing/2014/main" id="{7F491B1A-4058-B40A-ACDA-99EAC3C70A2F}"/>
              </a:ext>
            </a:extLst>
          </p:cNvPr>
          <p:cNvSpPr txBox="1"/>
          <p:nvPr/>
        </p:nvSpPr>
        <p:spPr>
          <a:xfrm>
            <a:off x="-1" y="3689710"/>
            <a:ext cx="8931966" cy="615523"/>
          </a:xfrm>
          <a:prstGeom prst="rect">
            <a:avLst/>
          </a:prstGeom>
          <a:noFill/>
          <a:ln>
            <a:noFill/>
          </a:ln>
        </p:spPr>
        <p:txBody>
          <a:bodyPr spcFirstLastPara="1" wrap="square" lIns="91425" tIns="91425" rIns="91425" bIns="91425" anchor="t" anchorCtr="0">
            <a:spAutoFit/>
          </a:bodyPr>
          <a:lstStyle/>
          <a:p>
            <a:pPr marL="425450" lvl="0" indent="-285750" algn="l" rtl="0">
              <a:spcBef>
                <a:spcPts val="0"/>
              </a:spcBef>
              <a:spcAft>
                <a:spcPts val="0"/>
              </a:spcAft>
              <a:buSzPts val="1400"/>
              <a:buFont typeface="Arial" panose="020B0604020202020204" pitchFamily="34" charset="0"/>
              <a:buChar char="•"/>
            </a:pPr>
            <a:r>
              <a:rPr lang="en-US" dirty="0"/>
              <a:t>From the above metrics, it is evident that ‘Gradient Boosting’ models outperforms all the other models with higher Accuracy, Precision, Lift &amp; AUC values.</a:t>
            </a:r>
            <a:endParaRPr dirty="0"/>
          </a:p>
        </p:txBody>
      </p:sp>
      <p:sp>
        <p:nvSpPr>
          <p:cNvPr id="5" name="Slide Number Placeholder 3">
            <a:extLst>
              <a:ext uri="{FF2B5EF4-FFF2-40B4-BE49-F238E27FC236}">
                <a16:creationId xmlns:a16="http://schemas.microsoft.com/office/drawing/2014/main" id="{E280C6C1-10ED-95D0-6D35-40FA01147B03}"/>
              </a:ext>
            </a:extLst>
          </p:cNvPr>
          <p:cNvSpPr txBox="1">
            <a:spLocks/>
          </p:cNvSpPr>
          <p:nvPr/>
        </p:nvSpPr>
        <p:spPr>
          <a:xfrm>
            <a:off x="7010400" y="-5192"/>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22</a:t>
            </a:fld>
            <a:endParaRPr lang="en-US" dirty="0"/>
          </a:p>
        </p:txBody>
      </p:sp>
    </p:spTree>
    <p:extLst>
      <p:ext uri="{BB962C8B-B14F-4D97-AF65-F5344CB8AC3E}">
        <p14:creationId xmlns:p14="http://schemas.microsoft.com/office/powerpoint/2010/main" val="1708730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2D135E-68BB-531B-85AC-C94804DBA8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3" name="Google Shape;140;p16">
            <a:extLst>
              <a:ext uri="{FF2B5EF4-FFF2-40B4-BE49-F238E27FC236}">
                <a16:creationId xmlns:a16="http://schemas.microsoft.com/office/drawing/2014/main" id="{7B2F18BC-1034-490F-589F-407FCCE96F61}"/>
              </a:ext>
            </a:extLst>
          </p:cNvPr>
          <p:cNvSpPr txBox="1"/>
          <p:nvPr/>
        </p:nvSpPr>
        <p:spPr>
          <a:xfrm>
            <a:off x="0" y="0"/>
            <a:ext cx="73974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3000" b="1" dirty="0">
                <a:latin typeface="Calibri"/>
                <a:ea typeface="Calibri"/>
                <a:cs typeface="Calibri"/>
                <a:sym typeface="Calibri"/>
              </a:rPr>
              <a:t>Modelling</a:t>
            </a:r>
            <a:endParaRPr sz="3000" i="0" u="none" strike="noStrike" cap="none" dirty="0">
              <a:solidFill>
                <a:srgbClr val="000000"/>
              </a:solidFill>
              <a:latin typeface="Calibri"/>
              <a:ea typeface="Calibri"/>
              <a:cs typeface="Calibri"/>
              <a:sym typeface="Calibri"/>
            </a:endParaRPr>
          </a:p>
        </p:txBody>
      </p:sp>
      <p:sp>
        <p:nvSpPr>
          <p:cNvPr id="6" name="TextBox 5">
            <a:extLst>
              <a:ext uri="{FF2B5EF4-FFF2-40B4-BE49-F238E27FC236}">
                <a16:creationId xmlns:a16="http://schemas.microsoft.com/office/drawing/2014/main" id="{EAE1E796-9B34-A354-2589-7AE0214727D2}"/>
              </a:ext>
            </a:extLst>
          </p:cNvPr>
          <p:cNvSpPr txBox="1"/>
          <p:nvPr/>
        </p:nvSpPr>
        <p:spPr>
          <a:xfrm>
            <a:off x="0" y="554100"/>
            <a:ext cx="806726" cy="307777"/>
          </a:xfrm>
          <a:prstGeom prst="rect">
            <a:avLst/>
          </a:prstGeom>
          <a:noFill/>
        </p:spPr>
        <p:txBody>
          <a:bodyPr wrap="square">
            <a:spAutoFit/>
          </a:bodyPr>
          <a:lstStyle/>
          <a:p>
            <a:pPr marL="139700" lvl="0" algn="ctr" rtl="0">
              <a:spcBef>
                <a:spcPts val="0"/>
              </a:spcBef>
              <a:spcAft>
                <a:spcPts val="0"/>
              </a:spcAft>
              <a:buSzPts val="1400"/>
            </a:pPr>
            <a:r>
              <a:rPr lang="en-US" dirty="0"/>
              <a:t>Code</a:t>
            </a:r>
          </a:p>
        </p:txBody>
      </p:sp>
      <p:pic>
        <p:nvPicPr>
          <p:cNvPr id="8" name="Picture 7">
            <a:extLst>
              <a:ext uri="{FF2B5EF4-FFF2-40B4-BE49-F238E27FC236}">
                <a16:creationId xmlns:a16="http://schemas.microsoft.com/office/drawing/2014/main" id="{7A89D5DD-1D13-4329-EF31-C95CB6D5D632}"/>
              </a:ext>
            </a:extLst>
          </p:cNvPr>
          <p:cNvPicPr>
            <a:picLocks noChangeAspect="1"/>
          </p:cNvPicPr>
          <p:nvPr/>
        </p:nvPicPr>
        <p:blipFill>
          <a:blip r:embed="rId2"/>
          <a:stretch>
            <a:fillRect/>
          </a:stretch>
        </p:blipFill>
        <p:spPr>
          <a:xfrm>
            <a:off x="72224" y="874910"/>
            <a:ext cx="3817951" cy="1082134"/>
          </a:xfrm>
          <a:prstGeom prst="rect">
            <a:avLst/>
          </a:prstGeom>
        </p:spPr>
      </p:pic>
      <p:pic>
        <p:nvPicPr>
          <p:cNvPr id="10" name="Picture 9">
            <a:extLst>
              <a:ext uri="{FF2B5EF4-FFF2-40B4-BE49-F238E27FC236}">
                <a16:creationId xmlns:a16="http://schemas.microsoft.com/office/drawing/2014/main" id="{95689628-F5B7-8CD9-6E1D-806B90CDC4F6}"/>
              </a:ext>
            </a:extLst>
          </p:cNvPr>
          <p:cNvPicPr>
            <a:picLocks noChangeAspect="1"/>
          </p:cNvPicPr>
          <p:nvPr/>
        </p:nvPicPr>
        <p:blipFill>
          <a:blip r:embed="rId3"/>
          <a:stretch>
            <a:fillRect/>
          </a:stretch>
        </p:blipFill>
        <p:spPr>
          <a:xfrm>
            <a:off x="3937881" y="861877"/>
            <a:ext cx="3878916" cy="1021168"/>
          </a:xfrm>
          <a:prstGeom prst="rect">
            <a:avLst/>
          </a:prstGeom>
        </p:spPr>
      </p:pic>
      <p:pic>
        <p:nvPicPr>
          <p:cNvPr id="14" name="Picture 13">
            <a:extLst>
              <a:ext uri="{FF2B5EF4-FFF2-40B4-BE49-F238E27FC236}">
                <a16:creationId xmlns:a16="http://schemas.microsoft.com/office/drawing/2014/main" id="{5DA1CCC8-BC19-7F43-F6B3-52F7D6BFB165}"/>
              </a:ext>
            </a:extLst>
          </p:cNvPr>
          <p:cNvPicPr>
            <a:picLocks noChangeAspect="1"/>
          </p:cNvPicPr>
          <p:nvPr/>
        </p:nvPicPr>
        <p:blipFill>
          <a:blip r:embed="rId4"/>
          <a:stretch>
            <a:fillRect/>
          </a:stretch>
        </p:blipFill>
        <p:spPr>
          <a:xfrm>
            <a:off x="0" y="2258152"/>
            <a:ext cx="4381880" cy="967824"/>
          </a:xfrm>
          <a:prstGeom prst="rect">
            <a:avLst/>
          </a:prstGeom>
        </p:spPr>
      </p:pic>
      <p:pic>
        <p:nvPicPr>
          <p:cNvPr id="16" name="Picture 15">
            <a:extLst>
              <a:ext uri="{FF2B5EF4-FFF2-40B4-BE49-F238E27FC236}">
                <a16:creationId xmlns:a16="http://schemas.microsoft.com/office/drawing/2014/main" id="{3505587B-6783-BF28-9621-BF4A8BB6E55C}"/>
              </a:ext>
            </a:extLst>
          </p:cNvPr>
          <p:cNvPicPr>
            <a:picLocks noChangeAspect="1"/>
          </p:cNvPicPr>
          <p:nvPr/>
        </p:nvPicPr>
        <p:blipFill>
          <a:blip r:embed="rId5"/>
          <a:stretch>
            <a:fillRect/>
          </a:stretch>
        </p:blipFill>
        <p:spPr>
          <a:xfrm>
            <a:off x="4507343" y="2258152"/>
            <a:ext cx="4091713" cy="1303510"/>
          </a:xfrm>
          <a:prstGeom prst="rect">
            <a:avLst/>
          </a:prstGeom>
        </p:spPr>
      </p:pic>
      <p:sp>
        <p:nvSpPr>
          <p:cNvPr id="4" name="Slide Number Placeholder 3">
            <a:extLst>
              <a:ext uri="{FF2B5EF4-FFF2-40B4-BE49-F238E27FC236}">
                <a16:creationId xmlns:a16="http://schemas.microsoft.com/office/drawing/2014/main" id="{14564794-F40A-D462-9813-2EC8F8C8DAB2}"/>
              </a:ext>
            </a:extLst>
          </p:cNvPr>
          <p:cNvSpPr txBox="1">
            <a:spLocks/>
          </p:cNvSpPr>
          <p:nvPr/>
        </p:nvSpPr>
        <p:spPr>
          <a:xfrm>
            <a:off x="7010400" y="-11818"/>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23</a:t>
            </a:fld>
            <a:endParaRPr lang="en-US" dirty="0"/>
          </a:p>
        </p:txBody>
      </p:sp>
    </p:spTree>
    <p:extLst>
      <p:ext uri="{BB962C8B-B14F-4D97-AF65-F5344CB8AC3E}">
        <p14:creationId xmlns:p14="http://schemas.microsoft.com/office/powerpoint/2010/main" val="2495427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1026DF-FF4B-37DD-C60D-FA41BA7445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3" name="Google Shape;140;p16">
            <a:extLst>
              <a:ext uri="{FF2B5EF4-FFF2-40B4-BE49-F238E27FC236}">
                <a16:creationId xmlns:a16="http://schemas.microsoft.com/office/drawing/2014/main" id="{2FB20586-17F7-87AA-CDF6-4D2A9EC208CE}"/>
              </a:ext>
            </a:extLst>
          </p:cNvPr>
          <p:cNvSpPr txBox="1"/>
          <p:nvPr/>
        </p:nvSpPr>
        <p:spPr>
          <a:xfrm>
            <a:off x="0" y="0"/>
            <a:ext cx="73974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3000" b="1" dirty="0">
                <a:latin typeface="Calibri"/>
                <a:ea typeface="Calibri"/>
                <a:cs typeface="Calibri"/>
                <a:sym typeface="Calibri"/>
              </a:rPr>
              <a:t>Modelling</a:t>
            </a:r>
            <a:endParaRPr sz="3000" i="0" u="none" strike="noStrike" cap="none" dirty="0">
              <a:solidFill>
                <a:srgbClr val="000000"/>
              </a:solidFill>
              <a:latin typeface="Calibri"/>
              <a:ea typeface="Calibri"/>
              <a:cs typeface="Calibri"/>
              <a:sym typeface="Calibri"/>
            </a:endParaRPr>
          </a:p>
        </p:txBody>
      </p:sp>
      <p:sp>
        <p:nvSpPr>
          <p:cNvPr id="8" name="Google Shape;60;p7">
            <a:extLst>
              <a:ext uri="{FF2B5EF4-FFF2-40B4-BE49-F238E27FC236}">
                <a16:creationId xmlns:a16="http://schemas.microsoft.com/office/drawing/2014/main" id="{D9E5A2EC-1A8C-13B9-D014-579C2F3AE9FF}"/>
              </a:ext>
            </a:extLst>
          </p:cNvPr>
          <p:cNvSpPr txBox="1"/>
          <p:nvPr/>
        </p:nvSpPr>
        <p:spPr>
          <a:xfrm>
            <a:off x="0" y="554100"/>
            <a:ext cx="2545800" cy="400200"/>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en-US" dirty="0"/>
              <a:t>Cross validation</a:t>
            </a:r>
            <a:endParaRPr dirty="0"/>
          </a:p>
        </p:txBody>
      </p:sp>
      <p:pic>
        <p:nvPicPr>
          <p:cNvPr id="5" name="Picture 4">
            <a:extLst>
              <a:ext uri="{FF2B5EF4-FFF2-40B4-BE49-F238E27FC236}">
                <a16:creationId xmlns:a16="http://schemas.microsoft.com/office/drawing/2014/main" id="{5E427A7C-F987-4380-8A69-B9D7E91C2CE4}"/>
              </a:ext>
            </a:extLst>
          </p:cNvPr>
          <p:cNvPicPr>
            <a:picLocks noChangeAspect="1"/>
          </p:cNvPicPr>
          <p:nvPr/>
        </p:nvPicPr>
        <p:blipFill>
          <a:blip r:embed="rId2"/>
          <a:stretch>
            <a:fillRect/>
          </a:stretch>
        </p:blipFill>
        <p:spPr>
          <a:xfrm>
            <a:off x="1487118" y="954300"/>
            <a:ext cx="6302286" cy="2415749"/>
          </a:xfrm>
          <a:prstGeom prst="rect">
            <a:avLst/>
          </a:prstGeom>
        </p:spPr>
      </p:pic>
      <p:sp>
        <p:nvSpPr>
          <p:cNvPr id="6" name="Google Shape;60;p7">
            <a:extLst>
              <a:ext uri="{FF2B5EF4-FFF2-40B4-BE49-F238E27FC236}">
                <a16:creationId xmlns:a16="http://schemas.microsoft.com/office/drawing/2014/main" id="{286895BA-E036-BECF-0C07-547E8998783D}"/>
              </a:ext>
            </a:extLst>
          </p:cNvPr>
          <p:cNvSpPr txBox="1"/>
          <p:nvPr/>
        </p:nvSpPr>
        <p:spPr>
          <a:xfrm>
            <a:off x="231913" y="3370049"/>
            <a:ext cx="8454887" cy="553968"/>
          </a:xfrm>
          <a:prstGeom prst="rect">
            <a:avLst/>
          </a:prstGeom>
          <a:noFill/>
          <a:ln>
            <a:noFill/>
          </a:ln>
        </p:spPr>
        <p:txBody>
          <a:bodyPr spcFirstLastPara="1" wrap="square" lIns="91425" tIns="91425" rIns="91425" bIns="91425" anchor="t" anchorCtr="0">
            <a:spAutoFit/>
          </a:bodyPr>
          <a:lstStyle/>
          <a:p>
            <a:pPr marL="311150" lvl="0" indent="-171450" algn="l" rtl="0">
              <a:spcBef>
                <a:spcPts val="0"/>
              </a:spcBef>
              <a:spcAft>
                <a:spcPts val="0"/>
              </a:spcAft>
              <a:buSzPts val="1400"/>
              <a:buFont typeface="Arial" panose="020B0604020202020204" pitchFamily="34" charset="0"/>
              <a:buChar char="•"/>
            </a:pPr>
            <a:r>
              <a:rPr lang="en-US" sz="1200" dirty="0"/>
              <a:t>Cross validation is applied on the training set for Gradient Boosting model to verify the accuracy of the model.</a:t>
            </a:r>
          </a:p>
          <a:p>
            <a:pPr marL="311150" lvl="0" indent="-171450" algn="l" rtl="0">
              <a:spcBef>
                <a:spcPts val="0"/>
              </a:spcBef>
              <a:spcAft>
                <a:spcPts val="0"/>
              </a:spcAft>
              <a:buSzPts val="1400"/>
              <a:buFont typeface="Arial" panose="020B0604020202020204" pitchFamily="34" charset="0"/>
              <a:buChar char="•"/>
            </a:pPr>
            <a:r>
              <a:rPr lang="en-US" sz="1200" dirty="0"/>
              <a:t>The mean of the scores is 0.902 with a standard deviation of 0.03.</a:t>
            </a:r>
            <a:endParaRPr sz="1200" dirty="0"/>
          </a:p>
        </p:txBody>
      </p:sp>
      <p:sp>
        <p:nvSpPr>
          <p:cNvPr id="4" name="Slide Number Placeholder 3">
            <a:extLst>
              <a:ext uri="{FF2B5EF4-FFF2-40B4-BE49-F238E27FC236}">
                <a16:creationId xmlns:a16="http://schemas.microsoft.com/office/drawing/2014/main" id="{649B9841-4AC8-6B84-99D5-533984BB810B}"/>
              </a:ext>
            </a:extLst>
          </p:cNvPr>
          <p:cNvSpPr txBox="1">
            <a:spLocks/>
          </p:cNvSpPr>
          <p:nvPr/>
        </p:nvSpPr>
        <p:spPr>
          <a:xfrm>
            <a:off x="7010400" y="-11818"/>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24</a:t>
            </a:fld>
            <a:endParaRPr lang="en-US" dirty="0"/>
          </a:p>
        </p:txBody>
      </p:sp>
    </p:spTree>
    <p:extLst>
      <p:ext uri="{BB962C8B-B14F-4D97-AF65-F5344CB8AC3E}">
        <p14:creationId xmlns:p14="http://schemas.microsoft.com/office/powerpoint/2010/main" val="1771751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1026DF-FF4B-37DD-C60D-FA41BA7445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3" name="Google Shape;140;p16">
            <a:extLst>
              <a:ext uri="{FF2B5EF4-FFF2-40B4-BE49-F238E27FC236}">
                <a16:creationId xmlns:a16="http://schemas.microsoft.com/office/drawing/2014/main" id="{2FB20586-17F7-87AA-CDF6-4D2A9EC208CE}"/>
              </a:ext>
            </a:extLst>
          </p:cNvPr>
          <p:cNvSpPr txBox="1"/>
          <p:nvPr/>
        </p:nvSpPr>
        <p:spPr>
          <a:xfrm>
            <a:off x="0" y="0"/>
            <a:ext cx="73974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3000" b="1" dirty="0">
                <a:latin typeface="Calibri"/>
                <a:ea typeface="Calibri"/>
                <a:cs typeface="Calibri"/>
                <a:sym typeface="Calibri"/>
              </a:rPr>
              <a:t>Modelling</a:t>
            </a:r>
            <a:endParaRPr sz="3000" i="0" u="none" strike="noStrike" cap="none" dirty="0">
              <a:solidFill>
                <a:srgbClr val="000000"/>
              </a:solidFill>
              <a:latin typeface="Calibri"/>
              <a:ea typeface="Calibri"/>
              <a:cs typeface="Calibri"/>
              <a:sym typeface="Calibri"/>
            </a:endParaRPr>
          </a:p>
        </p:txBody>
      </p:sp>
      <p:pic>
        <p:nvPicPr>
          <p:cNvPr id="7" name="Picture 6">
            <a:extLst>
              <a:ext uri="{FF2B5EF4-FFF2-40B4-BE49-F238E27FC236}">
                <a16:creationId xmlns:a16="http://schemas.microsoft.com/office/drawing/2014/main" id="{2198C3A7-D61D-A8FE-8B65-23ABF3E0533B}"/>
              </a:ext>
            </a:extLst>
          </p:cNvPr>
          <p:cNvPicPr>
            <a:picLocks noChangeAspect="1"/>
          </p:cNvPicPr>
          <p:nvPr/>
        </p:nvPicPr>
        <p:blipFill>
          <a:blip r:embed="rId2"/>
          <a:stretch>
            <a:fillRect/>
          </a:stretch>
        </p:blipFill>
        <p:spPr>
          <a:xfrm>
            <a:off x="244490" y="994274"/>
            <a:ext cx="3777545" cy="2890764"/>
          </a:xfrm>
          <a:prstGeom prst="rect">
            <a:avLst/>
          </a:prstGeom>
        </p:spPr>
      </p:pic>
      <p:sp>
        <p:nvSpPr>
          <p:cNvPr id="8" name="Google Shape;60;p7">
            <a:extLst>
              <a:ext uri="{FF2B5EF4-FFF2-40B4-BE49-F238E27FC236}">
                <a16:creationId xmlns:a16="http://schemas.microsoft.com/office/drawing/2014/main" id="{D9E5A2EC-1A8C-13B9-D014-579C2F3AE9FF}"/>
              </a:ext>
            </a:extLst>
          </p:cNvPr>
          <p:cNvSpPr txBox="1"/>
          <p:nvPr/>
        </p:nvSpPr>
        <p:spPr>
          <a:xfrm>
            <a:off x="0" y="554100"/>
            <a:ext cx="2545800" cy="400200"/>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en-US" dirty="0"/>
              <a:t>Gradient Boosting</a:t>
            </a:r>
            <a:endParaRPr dirty="0"/>
          </a:p>
        </p:txBody>
      </p:sp>
      <p:sp>
        <p:nvSpPr>
          <p:cNvPr id="9" name="Google Shape;60;p7">
            <a:extLst>
              <a:ext uri="{FF2B5EF4-FFF2-40B4-BE49-F238E27FC236}">
                <a16:creationId xmlns:a16="http://schemas.microsoft.com/office/drawing/2014/main" id="{82C13D76-FF7E-FB91-27AA-019D4324CFC5}"/>
              </a:ext>
            </a:extLst>
          </p:cNvPr>
          <p:cNvSpPr txBox="1"/>
          <p:nvPr/>
        </p:nvSpPr>
        <p:spPr>
          <a:xfrm>
            <a:off x="735495" y="3882547"/>
            <a:ext cx="2545800" cy="400200"/>
          </a:xfrm>
          <a:prstGeom prst="rect">
            <a:avLst/>
          </a:prstGeom>
          <a:noFill/>
          <a:ln>
            <a:noFill/>
          </a:ln>
        </p:spPr>
        <p:txBody>
          <a:bodyPr spcFirstLastPara="1" wrap="square" lIns="91425" tIns="91425" rIns="91425" bIns="91425" anchor="t" anchorCtr="0">
            <a:spAutoFit/>
          </a:bodyPr>
          <a:lstStyle/>
          <a:p>
            <a:pPr marL="139700" lvl="0" algn="ctr" rtl="0">
              <a:spcBef>
                <a:spcPts val="0"/>
              </a:spcBef>
              <a:spcAft>
                <a:spcPts val="0"/>
              </a:spcAft>
              <a:buSzPts val="1400"/>
            </a:pPr>
            <a:r>
              <a:rPr lang="en-US" dirty="0"/>
              <a:t>Confusion Matrix</a:t>
            </a:r>
            <a:endParaRPr dirty="0"/>
          </a:p>
        </p:txBody>
      </p:sp>
      <p:sp>
        <p:nvSpPr>
          <p:cNvPr id="10" name="Google Shape;60;p7">
            <a:extLst>
              <a:ext uri="{FF2B5EF4-FFF2-40B4-BE49-F238E27FC236}">
                <a16:creationId xmlns:a16="http://schemas.microsoft.com/office/drawing/2014/main" id="{EE32C5C5-1161-047D-29DB-A0B7B30CDB86}"/>
              </a:ext>
            </a:extLst>
          </p:cNvPr>
          <p:cNvSpPr txBox="1"/>
          <p:nvPr/>
        </p:nvSpPr>
        <p:spPr>
          <a:xfrm>
            <a:off x="5538026" y="3882547"/>
            <a:ext cx="2545800" cy="400200"/>
          </a:xfrm>
          <a:prstGeom prst="rect">
            <a:avLst/>
          </a:prstGeom>
          <a:noFill/>
          <a:ln>
            <a:noFill/>
          </a:ln>
        </p:spPr>
        <p:txBody>
          <a:bodyPr spcFirstLastPara="1" wrap="square" lIns="91425" tIns="91425" rIns="91425" bIns="91425" anchor="t" anchorCtr="0">
            <a:spAutoFit/>
          </a:bodyPr>
          <a:lstStyle/>
          <a:p>
            <a:pPr marL="139700" lvl="0" algn="ctr" rtl="0">
              <a:spcBef>
                <a:spcPts val="0"/>
              </a:spcBef>
              <a:spcAft>
                <a:spcPts val="0"/>
              </a:spcAft>
              <a:buSzPts val="1400"/>
            </a:pPr>
            <a:r>
              <a:rPr lang="en-US" dirty="0"/>
              <a:t>ROC Curve</a:t>
            </a:r>
            <a:endParaRPr dirty="0"/>
          </a:p>
        </p:txBody>
      </p:sp>
      <p:pic>
        <p:nvPicPr>
          <p:cNvPr id="1028" name="Picture 4">
            <a:extLst>
              <a:ext uri="{FF2B5EF4-FFF2-40B4-BE49-F238E27FC236}">
                <a16:creationId xmlns:a16="http://schemas.microsoft.com/office/drawing/2014/main" id="{06DFB2C2-DC6E-076E-FA37-D72B0ACCFC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6021" y="993911"/>
            <a:ext cx="3777545" cy="288717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550A06F-D0B3-98BD-A4D5-739D8F437922}"/>
              </a:ext>
            </a:extLst>
          </p:cNvPr>
          <p:cNvSpPr txBox="1">
            <a:spLocks/>
          </p:cNvSpPr>
          <p:nvPr/>
        </p:nvSpPr>
        <p:spPr>
          <a:xfrm>
            <a:off x="7010400" y="-11818"/>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25</a:t>
            </a:fld>
            <a:endParaRPr lang="en-US" dirty="0"/>
          </a:p>
        </p:txBody>
      </p:sp>
    </p:spTree>
    <p:extLst>
      <p:ext uri="{BB962C8B-B14F-4D97-AF65-F5344CB8AC3E}">
        <p14:creationId xmlns:p14="http://schemas.microsoft.com/office/powerpoint/2010/main" val="2316991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16152C-4BBB-9700-0C2E-17994A46E2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3" name="Google Shape;140;p16">
            <a:extLst>
              <a:ext uri="{FF2B5EF4-FFF2-40B4-BE49-F238E27FC236}">
                <a16:creationId xmlns:a16="http://schemas.microsoft.com/office/drawing/2014/main" id="{93C54766-4A8D-7176-0B07-8FDFDFA6E810}"/>
              </a:ext>
            </a:extLst>
          </p:cNvPr>
          <p:cNvSpPr txBox="1"/>
          <p:nvPr/>
        </p:nvSpPr>
        <p:spPr>
          <a:xfrm>
            <a:off x="0" y="0"/>
            <a:ext cx="73974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3000" b="1" dirty="0">
                <a:latin typeface="Calibri"/>
                <a:ea typeface="Calibri"/>
                <a:cs typeface="Calibri"/>
                <a:sym typeface="Calibri"/>
              </a:rPr>
              <a:t>Business Recommendations</a:t>
            </a:r>
            <a:endParaRPr sz="3000" i="0" u="none" strike="noStrike" cap="none" dirty="0">
              <a:solidFill>
                <a:srgbClr val="000000"/>
              </a:solidFill>
              <a:latin typeface="Calibri"/>
              <a:ea typeface="Calibri"/>
              <a:cs typeface="Calibri"/>
              <a:sym typeface="Calibri"/>
            </a:endParaRPr>
          </a:p>
        </p:txBody>
      </p:sp>
      <p:sp>
        <p:nvSpPr>
          <p:cNvPr id="4" name="Google Shape;60;p7">
            <a:extLst>
              <a:ext uri="{FF2B5EF4-FFF2-40B4-BE49-F238E27FC236}">
                <a16:creationId xmlns:a16="http://schemas.microsoft.com/office/drawing/2014/main" id="{69233A34-0948-D0E9-3E76-7CB345C5E396}"/>
              </a:ext>
            </a:extLst>
          </p:cNvPr>
          <p:cNvSpPr txBox="1"/>
          <p:nvPr/>
        </p:nvSpPr>
        <p:spPr>
          <a:xfrm>
            <a:off x="231913" y="1090675"/>
            <a:ext cx="8454887" cy="2215961"/>
          </a:xfrm>
          <a:prstGeom prst="rect">
            <a:avLst/>
          </a:prstGeom>
          <a:noFill/>
          <a:ln>
            <a:noFill/>
          </a:ln>
        </p:spPr>
        <p:txBody>
          <a:bodyPr spcFirstLastPara="1" wrap="square" lIns="91425" tIns="91425" rIns="91425" bIns="91425" anchor="t" anchorCtr="0">
            <a:spAutoFit/>
          </a:bodyPr>
          <a:lstStyle/>
          <a:p>
            <a:pPr marL="311150" lvl="0" indent="-171450" algn="l" rtl="0">
              <a:spcBef>
                <a:spcPts val="0"/>
              </a:spcBef>
              <a:spcAft>
                <a:spcPts val="0"/>
              </a:spcAft>
              <a:buSzPts val="1400"/>
              <a:buFont typeface="Arial" panose="020B0604020202020204" pitchFamily="34" charset="0"/>
              <a:buChar char="•"/>
            </a:pPr>
            <a:r>
              <a:rPr lang="en-US" sz="1200" dirty="0"/>
              <a:t>We can see that the customers who has enrolled to term deposit in the previous campaign are more likely to be enrolled for the term deposit again. So, the banks can prioritize those customers.</a:t>
            </a:r>
          </a:p>
          <a:p>
            <a:pPr marL="311150" lvl="0" indent="-171450" algn="l" rtl="0">
              <a:spcBef>
                <a:spcPts val="0"/>
              </a:spcBef>
              <a:spcAft>
                <a:spcPts val="0"/>
              </a:spcAft>
              <a:buSzPts val="1400"/>
              <a:buFont typeface="Arial" panose="020B0604020202020204" pitchFamily="34" charset="0"/>
              <a:buChar char="•"/>
            </a:pPr>
            <a:endParaRPr lang="en-US" sz="1200" dirty="0"/>
          </a:p>
          <a:p>
            <a:pPr marL="311150" lvl="0" indent="-171450" algn="l" rtl="0">
              <a:spcBef>
                <a:spcPts val="0"/>
              </a:spcBef>
              <a:spcAft>
                <a:spcPts val="0"/>
              </a:spcAft>
              <a:buSzPts val="1400"/>
              <a:buFont typeface="Arial" panose="020B0604020202020204" pitchFamily="34" charset="0"/>
              <a:buChar char="•"/>
            </a:pPr>
            <a:r>
              <a:rPr lang="en-US" sz="1200" dirty="0"/>
              <a:t>As the probability for customers to enroll for the term deposit is high when the customers were contacted in months March, September, October, and December, banks can plan to arrange more calls to customers during these months.</a:t>
            </a:r>
          </a:p>
          <a:p>
            <a:pPr marL="311150" lvl="0" indent="-171450" algn="l" rtl="0">
              <a:spcBef>
                <a:spcPts val="0"/>
              </a:spcBef>
              <a:spcAft>
                <a:spcPts val="0"/>
              </a:spcAft>
              <a:buSzPts val="1400"/>
              <a:buFont typeface="Arial" panose="020B0604020202020204" pitchFamily="34" charset="0"/>
              <a:buChar char="•"/>
            </a:pPr>
            <a:endParaRPr lang="en-US" sz="1200" dirty="0"/>
          </a:p>
          <a:p>
            <a:pPr marL="311150" lvl="0" indent="-171450" algn="l" rtl="0">
              <a:spcBef>
                <a:spcPts val="0"/>
              </a:spcBef>
              <a:spcAft>
                <a:spcPts val="0"/>
              </a:spcAft>
              <a:buSzPts val="1400"/>
              <a:buFont typeface="Arial" panose="020B0604020202020204" pitchFamily="34" charset="0"/>
              <a:buChar char="•"/>
            </a:pPr>
            <a:r>
              <a:rPr lang="en-US" sz="1200" dirty="0"/>
              <a:t>The banks to contact the customer on cellular instead of telephone to contact the right person to whom the call was intended and convince them to enroll.</a:t>
            </a:r>
          </a:p>
          <a:p>
            <a:pPr marL="311150" lvl="0" indent="-171450" algn="l" rtl="0">
              <a:spcBef>
                <a:spcPts val="0"/>
              </a:spcBef>
              <a:spcAft>
                <a:spcPts val="0"/>
              </a:spcAft>
              <a:buSzPts val="1400"/>
              <a:buFont typeface="Arial" panose="020B0604020202020204" pitchFamily="34" charset="0"/>
              <a:buChar char="•"/>
            </a:pPr>
            <a:endParaRPr lang="en-US" sz="1200" dirty="0"/>
          </a:p>
          <a:p>
            <a:pPr marL="311150" lvl="0" indent="-171450" algn="l" rtl="0">
              <a:spcBef>
                <a:spcPts val="0"/>
              </a:spcBef>
              <a:spcAft>
                <a:spcPts val="0"/>
              </a:spcAft>
              <a:buSzPts val="1400"/>
              <a:buFont typeface="Arial" panose="020B0604020202020204" pitchFamily="34" charset="0"/>
              <a:buChar char="•"/>
            </a:pPr>
            <a:r>
              <a:rPr lang="en-US" sz="1200" dirty="0"/>
              <a:t>The banking institutions can arrange virtual meetings with the customers to increase the interaction and provide add on benefits to convince them to enroll for term deposit.</a:t>
            </a:r>
          </a:p>
        </p:txBody>
      </p:sp>
      <p:sp>
        <p:nvSpPr>
          <p:cNvPr id="5" name="Slide Number Placeholder 3">
            <a:extLst>
              <a:ext uri="{FF2B5EF4-FFF2-40B4-BE49-F238E27FC236}">
                <a16:creationId xmlns:a16="http://schemas.microsoft.com/office/drawing/2014/main" id="{C439B0CE-7D1C-8535-93AB-12B771AD1D99}"/>
              </a:ext>
            </a:extLst>
          </p:cNvPr>
          <p:cNvSpPr txBox="1">
            <a:spLocks/>
          </p:cNvSpPr>
          <p:nvPr/>
        </p:nvSpPr>
        <p:spPr>
          <a:xfrm>
            <a:off x="7010400" y="-11818"/>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26</a:t>
            </a:fld>
            <a:endParaRPr lang="en-US" dirty="0"/>
          </a:p>
        </p:txBody>
      </p:sp>
    </p:spTree>
    <p:extLst>
      <p:ext uri="{BB962C8B-B14F-4D97-AF65-F5344CB8AC3E}">
        <p14:creationId xmlns:p14="http://schemas.microsoft.com/office/powerpoint/2010/main" val="2643496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72CCCE-5A14-E31A-AFB8-6ADA4A6E47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3" name="Google Shape;140;p16">
            <a:extLst>
              <a:ext uri="{FF2B5EF4-FFF2-40B4-BE49-F238E27FC236}">
                <a16:creationId xmlns:a16="http://schemas.microsoft.com/office/drawing/2014/main" id="{B3954D54-4A34-31D3-E69D-219B28AD7040}"/>
              </a:ext>
            </a:extLst>
          </p:cNvPr>
          <p:cNvSpPr txBox="1"/>
          <p:nvPr/>
        </p:nvSpPr>
        <p:spPr>
          <a:xfrm>
            <a:off x="0" y="0"/>
            <a:ext cx="73974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3000" b="1" dirty="0">
                <a:latin typeface="Calibri"/>
                <a:ea typeface="Calibri"/>
                <a:cs typeface="Calibri"/>
                <a:sym typeface="Calibri"/>
              </a:rPr>
              <a:t>References</a:t>
            </a:r>
            <a:endParaRPr sz="3000" i="0" u="none" strike="noStrike" cap="none" dirty="0">
              <a:solidFill>
                <a:srgbClr val="000000"/>
              </a:solidFill>
              <a:latin typeface="Calibri"/>
              <a:ea typeface="Calibri"/>
              <a:cs typeface="Calibri"/>
              <a:sym typeface="Calibri"/>
            </a:endParaRPr>
          </a:p>
        </p:txBody>
      </p:sp>
      <p:sp>
        <p:nvSpPr>
          <p:cNvPr id="4" name="Google Shape;60;p7">
            <a:extLst>
              <a:ext uri="{FF2B5EF4-FFF2-40B4-BE49-F238E27FC236}">
                <a16:creationId xmlns:a16="http://schemas.microsoft.com/office/drawing/2014/main" id="{439FE7C0-8504-256D-C0FD-FB3A38717969}"/>
              </a:ext>
            </a:extLst>
          </p:cNvPr>
          <p:cNvSpPr txBox="1"/>
          <p:nvPr/>
        </p:nvSpPr>
        <p:spPr>
          <a:xfrm>
            <a:off x="231913" y="909787"/>
            <a:ext cx="8454887" cy="1661963"/>
          </a:xfrm>
          <a:prstGeom prst="rect">
            <a:avLst/>
          </a:prstGeom>
          <a:noFill/>
          <a:ln>
            <a:noFill/>
          </a:ln>
        </p:spPr>
        <p:txBody>
          <a:bodyPr spcFirstLastPara="1" wrap="square" lIns="91425" tIns="91425" rIns="91425" bIns="91425" anchor="t" anchorCtr="0">
            <a:spAutoFit/>
          </a:bodyPr>
          <a:lstStyle/>
          <a:p>
            <a:pPr marL="368300" lvl="0" indent="-228600" algn="l" rtl="0">
              <a:lnSpc>
                <a:spcPct val="200000"/>
              </a:lnSpc>
              <a:spcBef>
                <a:spcPts val="0"/>
              </a:spcBef>
              <a:spcAft>
                <a:spcPts val="0"/>
              </a:spcAft>
              <a:buSzPts val="1400"/>
              <a:buAutoNum type="arabicPeriod"/>
            </a:pPr>
            <a:r>
              <a:rPr lang="en-US" sz="1200" dirty="0"/>
              <a:t>Kaggle: </a:t>
            </a:r>
            <a:r>
              <a:rPr lang="en-US" sz="1200" dirty="0">
                <a:hlinkClick r:id="rId2"/>
              </a:rPr>
              <a:t>https://www.kaggle.com/datasets/ruthgn/bank-marketing-data-set/code</a:t>
            </a:r>
            <a:endParaRPr lang="en-US" sz="1200" dirty="0"/>
          </a:p>
          <a:p>
            <a:pPr marL="368300" lvl="0" indent="-228600" algn="l" rtl="0">
              <a:lnSpc>
                <a:spcPct val="200000"/>
              </a:lnSpc>
              <a:spcBef>
                <a:spcPts val="0"/>
              </a:spcBef>
              <a:spcAft>
                <a:spcPts val="0"/>
              </a:spcAft>
              <a:buSzPts val="1400"/>
              <a:buAutoNum type="arabicPeriod"/>
            </a:pPr>
            <a:r>
              <a:rPr lang="en-US" sz="1200" dirty="0"/>
              <a:t>Scikit – learn: </a:t>
            </a:r>
            <a:r>
              <a:rPr lang="en-US" sz="1200" dirty="0">
                <a:hlinkClick r:id="rId3"/>
              </a:rPr>
              <a:t>https://scikit-learn.org/stable/index.html</a:t>
            </a:r>
            <a:endParaRPr lang="en-US" sz="1200" dirty="0"/>
          </a:p>
          <a:p>
            <a:pPr marL="368300" lvl="0" indent="-228600" algn="l" rtl="0">
              <a:lnSpc>
                <a:spcPct val="200000"/>
              </a:lnSpc>
              <a:spcBef>
                <a:spcPts val="0"/>
              </a:spcBef>
              <a:spcAft>
                <a:spcPts val="0"/>
              </a:spcAft>
              <a:buSzPts val="1400"/>
              <a:buAutoNum type="arabicPeriod"/>
            </a:pPr>
            <a:r>
              <a:rPr lang="en-US" sz="1200" dirty="0"/>
              <a:t>Data Science with Python, In class colab files.</a:t>
            </a:r>
          </a:p>
          <a:p>
            <a:pPr marL="368300" lvl="0" indent="-228600" algn="l" rtl="0">
              <a:lnSpc>
                <a:spcPct val="200000"/>
              </a:lnSpc>
              <a:spcBef>
                <a:spcPts val="0"/>
              </a:spcBef>
              <a:spcAft>
                <a:spcPts val="0"/>
              </a:spcAft>
              <a:buSzPts val="1400"/>
              <a:buAutoNum type="arabicPeriod"/>
            </a:pPr>
            <a:r>
              <a:rPr lang="en-US" sz="1200" dirty="0"/>
              <a:t>Predictive Modeling lectures.</a:t>
            </a:r>
          </a:p>
        </p:txBody>
      </p:sp>
      <p:sp>
        <p:nvSpPr>
          <p:cNvPr id="5" name="Slide Number Placeholder 3">
            <a:extLst>
              <a:ext uri="{FF2B5EF4-FFF2-40B4-BE49-F238E27FC236}">
                <a16:creationId xmlns:a16="http://schemas.microsoft.com/office/drawing/2014/main" id="{709E55B3-4A68-DBC0-688A-51A9738843EC}"/>
              </a:ext>
            </a:extLst>
          </p:cNvPr>
          <p:cNvSpPr txBox="1">
            <a:spLocks/>
          </p:cNvSpPr>
          <p:nvPr/>
        </p:nvSpPr>
        <p:spPr>
          <a:xfrm>
            <a:off x="7010400" y="-11818"/>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27</a:t>
            </a:fld>
            <a:endParaRPr lang="en-US" dirty="0"/>
          </a:p>
        </p:txBody>
      </p:sp>
    </p:spTree>
    <p:extLst>
      <p:ext uri="{BB962C8B-B14F-4D97-AF65-F5344CB8AC3E}">
        <p14:creationId xmlns:p14="http://schemas.microsoft.com/office/powerpoint/2010/main" val="871748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51A63A-64A1-2092-AAAF-7C52BC4247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
        <p:nvSpPr>
          <p:cNvPr id="3" name="Google Shape;21;p3">
            <a:hlinkClick r:id="rId2"/>
            <a:extLst>
              <a:ext uri="{FF2B5EF4-FFF2-40B4-BE49-F238E27FC236}">
                <a16:creationId xmlns:a16="http://schemas.microsoft.com/office/drawing/2014/main" id="{3257396D-C4E3-B747-098F-F7B8FB2EED8E}"/>
              </a:ext>
            </a:extLst>
          </p:cNvPr>
          <p:cNvSpPr txBox="1"/>
          <p:nvPr/>
        </p:nvSpPr>
        <p:spPr>
          <a:xfrm>
            <a:off x="3215417" y="2130392"/>
            <a:ext cx="2713166" cy="568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Arial"/>
              <a:buNone/>
            </a:pPr>
            <a:r>
              <a:rPr lang="en-US" sz="2800" b="0" i="0" u="none" strike="noStrike" cap="none" dirty="0">
                <a:solidFill>
                  <a:schemeClr val="dk1"/>
                </a:solidFill>
                <a:latin typeface="Calibri"/>
                <a:ea typeface="Calibri"/>
                <a:cs typeface="Calibri"/>
                <a:sym typeface="Calibri"/>
              </a:rPr>
              <a:t>Project colab link</a:t>
            </a:r>
            <a:endParaRPr sz="2800" b="0" i="0" u="none" strike="noStrike" cap="none" dirty="0">
              <a:solidFill>
                <a:schemeClr val="dk1"/>
              </a:solidFill>
              <a:latin typeface="Calibri"/>
              <a:ea typeface="Calibri"/>
              <a:cs typeface="Calibri"/>
              <a:sym typeface="Calibri"/>
            </a:endParaRPr>
          </a:p>
        </p:txBody>
      </p:sp>
      <p:sp>
        <p:nvSpPr>
          <p:cNvPr id="4" name="Google Shape;140;p16">
            <a:extLst>
              <a:ext uri="{FF2B5EF4-FFF2-40B4-BE49-F238E27FC236}">
                <a16:creationId xmlns:a16="http://schemas.microsoft.com/office/drawing/2014/main" id="{B208FF97-40F4-F7D9-6466-79D34CC9FFBC}"/>
              </a:ext>
            </a:extLst>
          </p:cNvPr>
          <p:cNvSpPr txBox="1"/>
          <p:nvPr/>
        </p:nvSpPr>
        <p:spPr>
          <a:xfrm>
            <a:off x="0" y="0"/>
            <a:ext cx="73974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3000" b="1" dirty="0">
                <a:latin typeface="Calibri"/>
                <a:ea typeface="Calibri"/>
                <a:cs typeface="Calibri"/>
                <a:sym typeface="Calibri"/>
              </a:rPr>
              <a:t>Project Colab</a:t>
            </a:r>
            <a:endParaRPr sz="300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18244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7"/>
          <p:cNvSpPr txBox="1"/>
          <p:nvPr/>
        </p:nvSpPr>
        <p:spPr>
          <a:xfrm>
            <a:off x="457200" y="1482089"/>
            <a:ext cx="8229600" cy="857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400"/>
              <a:buFont typeface="Arial"/>
              <a:buNone/>
            </a:pPr>
            <a:r>
              <a:rPr lang="en-US" sz="2000" b="1" i="0" u="none" strike="noStrike" cap="none">
                <a:solidFill>
                  <a:schemeClr val="dk1"/>
                </a:solidFill>
                <a:latin typeface="Calibri"/>
                <a:ea typeface="Calibri"/>
                <a:cs typeface="Calibri"/>
                <a:sym typeface="Calibri"/>
              </a:rPr>
              <a:t>=========</a:t>
            </a:r>
            <a:r>
              <a:rPr lang="en-US" sz="3700" b="1" i="0" u="none" strike="noStrike" cap="none">
                <a:solidFill>
                  <a:schemeClr val="dk1"/>
                </a:solidFill>
                <a:latin typeface="Calibri"/>
                <a:ea typeface="Calibri"/>
                <a:cs typeface="Calibri"/>
                <a:sym typeface="Calibri"/>
              </a:rPr>
              <a:t>Thank You</a:t>
            </a:r>
            <a:r>
              <a:rPr lang="en-US" sz="2000" b="1" i="0" u="none" strike="noStrike" cap="none">
                <a:solidFill>
                  <a:schemeClr val="dk1"/>
                </a:solidFill>
                <a:latin typeface="Calibri"/>
                <a:ea typeface="Calibri"/>
                <a:cs typeface="Calibri"/>
                <a:sym typeface="Calibri"/>
              </a:rPr>
              <a:t>=========</a:t>
            </a:r>
            <a:endParaRPr sz="2000" b="1" i="0" u="none" strike="noStrike" cap="none">
              <a:solidFill>
                <a:schemeClr val="dk1"/>
              </a:solidFill>
              <a:latin typeface="Calibri"/>
              <a:ea typeface="Calibri"/>
              <a:cs typeface="Calibri"/>
              <a:sym typeface="Calibri"/>
            </a:endParaRPr>
          </a:p>
        </p:txBody>
      </p:sp>
      <p:sp>
        <p:nvSpPr>
          <p:cNvPr id="4" name="Slide Number Placeholder 3">
            <a:extLst>
              <a:ext uri="{FF2B5EF4-FFF2-40B4-BE49-F238E27FC236}">
                <a16:creationId xmlns:a16="http://schemas.microsoft.com/office/drawing/2014/main" id="{CD9839FF-4BF9-BA1C-486B-6E067533353A}"/>
              </a:ext>
            </a:extLst>
          </p:cNvPr>
          <p:cNvSpPr>
            <a:spLocks noGrp="1"/>
          </p:cNvSpPr>
          <p:nvPr>
            <p:ph type="sldNum" idx="12"/>
          </p:nvPr>
        </p:nvSpPr>
        <p:spPr>
          <a:xfrm>
            <a:off x="7010400" y="-11818"/>
            <a:ext cx="2133600" cy="273844"/>
          </a:xfrm>
        </p:spPr>
        <p:txBody>
          <a:bodyPr/>
          <a:lstStyle/>
          <a:p>
            <a:pPr marL="0" lvl="0" indent="0" algn="r" rtl="0">
              <a:spcBef>
                <a:spcPts val="0"/>
              </a:spcBef>
              <a:spcAft>
                <a:spcPts val="0"/>
              </a:spcAft>
              <a:buNone/>
            </a:pPr>
            <a:fld id="{00000000-1234-1234-1234-123412341234}" type="slidenum">
              <a:rPr lang="en-US" smtClean="0"/>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pic>
        <p:nvPicPr>
          <p:cNvPr id="37" name="Google Shape;37;p5"/>
          <p:cNvPicPr preferRelativeResize="0"/>
          <p:nvPr/>
        </p:nvPicPr>
        <p:blipFill>
          <a:blip r:embed="rId3">
            <a:alphaModFix/>
          </a:blip>
          <a:stretch>
            <a:fillRect/>
          </a:stretch>
        </p:blipFill>
        <p:spPr>
          <a:xfrm>
            <a:off x="152400" y="1894625"/>
            <a:ext cx="8681025" cy="2348114"/>
          </a:xfrm>
          <a:prstGeom prst="rect">
            <a:avLst/>
          </a:prstGeom>
          <a:noFill/>
          <a:ln>
            <a:noFill/>
          </a:ln>
        </p:spPr>
      </p:pic>
      <p:sp>
        <p:nvSpPr>
          <p:cNvPr id="38" name="Google Shape;38;p5"/>
          <p:cNvSpPr txBox="1"/>
          <p:nvPr/>
        </p:nvSpPr>
        <p:spPr>
          <a:xfrm>
            <a:off x="-1" y="12"/>
            <a:ext cx="54762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3000" b="1">
                <a:latin typeface="Calibri"/>
                <a:ea typeface="Calibri"/>
                <a:cs typeface="Calibri"/>
                <a:sym typeface="Calibri"/>
              </a:rPr>
              <a:t>Bank Marketing </a:t>
            </a:r>
            <a:r>
              <a:rPr lang="en-US" sz="3000" b="1" i="0" u="none" strike="noStrike" cap="none">
                <a:solidFill>
                  <a:srgbClr val="000000"/>
                </a:solidFill>
                <a:latin typeface="Calibri"/>
                <a:ea typeface="Calibri"/>
                <a:cs typeface="Calibri"/>
                <a:sym typeface="Calibri"/>
              </a:rPr>
              <a:t>Dataset </a:t>
            </a:r>
            <a:endParaRPr sz="3000" b="1" i="0" u="none" strike="noStrike" cap="none">
              <a:solidFill>
                <a:srgbClr val="000000"/>
              </a:solidFill>
              <a:latin typeface="Calibri"/>
              <a:ea typeface="Calibri"/>
              <a:cs typeface="Calibri"/>
              <a:sym typeface="Calibri"/>
            </a:endParaRPr>
          </a:p>
        </p:txBody>
      </p:sp>
      <p:sp>
        <p:nvSpPr>
          <p:cNvPr id="40" name="Google Shape;40;p5"/>
          <p:cNvSpPr txBox="1"/>
          <p:nvPr/>
        </p:nvSpPr>
        <p:spPr>
          <a:xfrm>
            <a:off x="152400" y="635575"/>
            <a:ext cx="6298800" cy="11082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000000"/>
              </a:buClr>
              <a:buSzPts val="1200"/>
              <a:buFont typeface="Arial"/>
              <a:buChar char="●"/>
            </a:pPr>
            <a:r>
              <a:rPr lang="en-US" sz="1200" dirty="0"/>
              <a:t>Source: Kaggle</a:t>
            </a:r>
            <a:endParaRPr sz="1200" dirty="0"/>
          </a:p>
          <a:p>
            <a:pPr marL="457200" marR="0" lvl="0" indent="-304800" algn="l" rtl="0">
              <a:lnSpc>
                <a:spcPct val="100000"/>
              </a:lnSpc>
              <a:spcBef>
                <a:spcPts val="0"/>
              </a:spcBef>
              <a:spcAft>
                <a:spcPts val="0"/>
              </a:spcAft>
              <a:buClr>
                <a:srgbClr val="000000"/>
              </a:buClr>
              <a:buSzPts val="1200"/>
              <a:buFont typeface="Arial"/>
              <a:buChar char="●"/>
            </a:pPr>
            <a:r>
              <a:rPr lang="en-US" sz="1200" dirty="0"/>
              <a:t>Link: </a:t>
            </a:r>
            <a:r>
              <a:rPr lang="en-US" sz="1200" u="sng" dirty="0">
                <a:solidFill>
                  <a:schemeClr val="hlink"/>
                </a:solidFill>
                <a:hlinkClick r:id="rId4"/>
              </a:rPr>
              <a:t>https://www.kaggle.com/datasets/ruthgn/bank-marketing-data-set</a:t>
            </a:r>
            <a:endParaRPr sz="1200" dirty="0"/>
          </a:p>
          <a:p>
            <a:pPr marL="457200" marR="0" lvl="0" indent="-304800" algn="l" rtl="0">
              <a:lnSpc>
                <a:spcPct val="100000"/>
              </a:lnSpc>
              <a:spcBef>
                <a:spcPts val="0"/>
              </a:spcBef>
              <a:spcAft>
                <a:spcPts val="0"/>
              </a:spcAft>
              <a:buSzPts val="1200"/>
              <a:buChar char="●"/>
            </a:pPr>
            <a:r>
              <a:rPr lang="en-US" sz="1200" dirty="0"/>
              <a:t>41188 Rows and 20 Columns</a:t>
            </a:r>
            <a:endParaRPr sz="1200" dirty="0"/>
          </a:p>
          <a:p>
            <a:pPr marL="457200" marR="0" lvl="0" indent="-304800" algn="l" rtl="0">
              <a:lnSpc>
                <a:spcPct val="100000"/>
              </a:lnSpc>
              <a:spcBef>
                <a:spcPts val="0"/>
              </a:spcBef>
              <a:spcAft>
                <a:spcPts val="0"/>
              </a:spcAft>
              <a:buSzPts val="1200"/>
              <a:buChar char="●"/>
            </a:pPr>
            <a:r>
              <a:rPr lang="en-US" sz="1200" dirty="0"/>
              <a:t>10 Categorical Variables, 10 Numeric Variables</a:t>
            </a:r>
            <a:endParaRPr sz="1200" dirty="0"/>
          </a:p>
          <a:p>
            <a:pPr marL="457200" marR="0" lvl="0" indent="-304800" algn="l" rtl="0">
              <a:lnSpc>
                <a:spcPct val="100000"/>
              </a:lnSpc>
              <a:spcBef>
                <a:spcPts val="0"/>
              </a:spcBef>
              <a:spcAft>
                <a:spcPts val="0"/>
              </a:spcAft>
              <a:buSzPts val="1200"/>
              <a:buChar char="●"/>
            </a:pPr>
            <a:r>
              <a:rPr lang="en-US" sz="1200" dirty="0"/>
              <a:t>Target: </a:t>
            </a:r>
            <a:r>
              <a:rPr lang="en-US" sz="1200" b="1" dirty="0"/>
              <a:t>Result </a:t>
            </a:r>
            <a:r>
              <a:rPr lang="en-US" sz="1200" dirty="0"/>
              <a:t>column (has the client subscribed for a term deposit?) </a:t>
            </a:r>
            <a:endParaRPr sz="1200" dirty="0"/>
          </a:p>
        </p:txBody>
      </p:sp>
      <p:pic>
        <p:nvPicPr>
          <p:cNvPr id="41" name="Google Shape;41;p5"/>
          <p:cNvPicPr preferRelativeResize="0"/>
          <p:nvPr/>
        </p:nvPicPr>
        <p:blipFill>
          <a:blip r:embed="rId5">
            <a:alphaModFix/>
          </a:blip>
          <a:stretch>
            <a:fillRect/>
          </a:stretch>
        </p:blipFill>
        <p:spPr>
          <a:xfrm>
            <a:off x="6861775" y="233925"/>
            <a:ext cx="1509850" cy="1509850"/>
          </a:xfrm>
          <a:prstGeom prst="rect">
            <a:avLst/>
          </a:prstGeom>
          <a:noFill/>
          <a:ln>
            <a:noFill/>
          </a:ln>
        </p:spPr>
      </p:pic>
      <p:sp>
        <p:nvSpPr>
          <p:cNvPr id="42" name="Google Shape;42;p5"/>
          <p:cNvSpPr/>
          <p:nvPr/>
        </p:nvSpPr>
        <p:spPr>
          <a:xfrm>
            <a:off x="8535501" y="1894625"/>
            <a:ext cx="297900" cy="23484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Slide Number Placeholder 3">
            <a:extLst>
              <a:ext uri="{FF2B5EF4-FFF2-40B4-BE49-F238E27FC236}">
                <a16:creationId xmlns:a16="http://schemas.microsoft.com/office/drawing/2014/main" id="{6A132AD2-8F78-22DD-5EDE-3AE250D8971C}"/>
              </a:ext>
            </a:extLst>
          </p:cNvPr>
          <p:cNvSpPr>
            <a:spLocks noGrp="1"/>
          </p:cNvSpPr>
          <p:nvPr>
            <p:ph type="sldNum" idx="12"/>
          </p:nvPr>
        </p:nvSpPr>
        <p:spPr>
          <a:xfrm>
            <a:off x="7010400" y="-5192"/>
            <a:ext cx="2133600" cy="273844"/>
          </a:xfrm>
        </p:spPr>
        <p:txBody>
          <a:bodyPr/>
          <a:lstStyle/>
          <a:p>
            <a:pPr marL="0" lvl="0" indent="0" algn="r" rtl="0">
              <a:spcBef>
                <a:spcPts val="0"/>
              </a:spcBef>
              <a:spcAft>
                <a:spcPts val="0"/>
              </a:spcAft>
              <a:buNone/>
            </a:pPr>
            <a:fld id="{00000000-1234-1234-1234-123412341234}"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6"/>
          <p:cNvSpPr txBox="1"/>
          <p:nvPr/>
        </p:nvSpPr>
        <p:spPr>
          <a:xfrm>
            <a:off x="0" y="12"/>
            <a:ext cx="73974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3000" b="1" dirty="0">
                <a:latin typeface="Calibri"/>
                <a:ea typeface="Calibri"/>
                <a:cs typeface="Calibri"/>
                <a:sym typeface="Calibri"/>
              </a:rPr>
              <a:t>Variable Description</a:t>
            </a:r>
            <a:endParaRPr sz="3000" i="0" u="none" strike="noStrike" cap="none" dirty="0">
              <a:solidFill>
                <a:srgbClr val="000000"/>
              </a:solidFill>
              <a:latin typeface="Calibri"/>
              <a:ea typeface="Calibri"/>
              <a:cs typeface="Calibri"/>
              <a:sym typeface="Calibri"/>
            </a:endParaRPr>
          </a:p>
        </p:txBody>
      </p:sp>
      <p:sp>
        <p:nvSpPr>
          <p:cNvPr id="49" name="Google Shape;49;p6"/>
          <p:cNvSpPr txBox="1"/>
          <p:nvPr/>
        </p:nvSpPr>
        <p:spPr>
          <a:xfrm>
            <a:off x="432175" y="1106600"/>
            <a:ext cx="289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 </a:t>
            </a:r>
            <a:endParaRPr/>
          </a:p>
        </p:txBody>
      </p:sp>
      <p:graphicFrame>
        <p:nvGraphicFramePr>
          <p:cNvPr id="2" name="Table 1">
            <a:extLst>
              <a:ext uri="{FF2B5EF4-FFF2-40B4-BE49-F238E27FC236}">
                <a16:creationId xmlns:a16="http://schemas.microsoft.com/office/drawing/2014/main" id="{737B9711-743C-1D7B-5962-9F2DCF7D4143}"/>
              </a:ext>
            </a:extLst>
          </p:cNvPr>
          <p:cNvGraphicFramePr>
            <a:graphicFrameLocks noGrp="1"/>
          </p:cNvGraphicFramePr>
          <p:nvPr>
            <p:extLst>
              <p:ext uri="{D42A27DB-BD31-4B8C-83A1-F6EECF244321}">
                <p14:modId xmlns:p14="http://schemas.microsoft.com/office/powerpoint/2010/main" val="3293480696"/>
              </p:ext>
            </p:extLst>
          </p:nvPr>
        </p:nvGraphicFramePr>
        <p:xfrm>
          <a:off x="1572072" y="554112"/>
          <a:ext cx="6207152" cy="3813748"/>
        </p:xfrm>
        <a:graphic>
          <a:graphicData uri="http://schemas.openxmlformats.org/drawingml/2006/table">
            <a:tbl>
              <a:tblPr firstRow="1" firstCol="1" bandRow="1">
                <a:tableStyleId>{5940675A-B579-460E-94D1-54222C63F5DA}</a:tableStyleId>
              </a:tblPr>
              <a:tblGrid>
                <a:gridCol w="1116724">
                  <a:extLst>
                    <a:ext uri="{9D8B030D-6E8A-4147-A177-3AD203B41FA5}">
                      <a16:colId xmlns:a16="http://schemas.microsoft.com/office/drawing/2014/main" val="1681352400"/>
                    </a:ext>
                  </a:extLst>
                </a:gridCol>
                <a:gridCol w="1042465">
                  <a:extLst>
                    <a:ext uri="{9D8B030D-6E8A-4147-A177-3AD203B41FA5}">
                      <a16:colId xmlns:a16="http://schemas.microsoft.com/office/drawing/2014/main" val="3147314786"/>
                    </a:ext>
                  </a:extLst>
                </a:gridCol>
                <a:gridCol w="4047963">
                  <a:extLst>
                    <a:ext uri="{9D8B030D-6E8A-4147-A177-3AD203B41FA5}">
                      <a16:colId xmlns:a16="http://schemas.microsoft.com/office/drawing/2014/main" val="2499089811"/>
                    </a:ext>
                  </a:extLst>
                </a:gridCol>
              </a:tblGrid>
              <a:tr h="197268">
                <a:tc>
                  <a:txBody>
                    <a:bodyPr/>
                    <a:lstStyle/>
                    <a:p>
                      <a:pPr marL="0" marR="0" algn="ctr">
                        <a:lnSpc>
                          <a:spcPct val="107000"/>
                        </a:lnSpc>
                        <a:spcBef>
                          <a:spcPts val="0"/>
                        </a:spcBef>
                        <a:spcAft>
                          <a:spcPts val="0"/>
                        </a:spcAft>
                      </a:pPr>
                      <a:r>
                        <a:rPr lang="en-US" sz="1200" b="1" dirty="0">
                          <a:effectLst/>
                        </a:rPr>
                        <a:t>Variable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tc>
                  <a:txBody>
                    <a:bodyPr/>
                    <a:lstStyle/>
                    <a:p>
                      <a:pPr marL="0" marR="0" algn="ctr">
                        <a:lnSpc>
                          <a:spcPct val="107000"/>
                        </a:lnSpc>
                        <a:spcBef>
                          <a:spcPts val="0"/>
                        </a:spcBef>
                        <a:spcAft>
                          <a:spcPts val="0"/>
                        </a:spcAft>
                      </a:pPr>
                      <a:r>
                        <a:rPr lang="en-US" sz="1200" b="1" kern="1200" dirty="0">
                          <a:solidFill>
                            <a:schemeClr val="tx1"/>
                          </a:solidFill>
                          <a:effectLst/>
                          <a:latin typeface="+mn-lt"/>
                          <a:ea typeface="+mn-ea"/>
                          <a:cs typeface="+mn-cs"/>
                        </a:rPr>
                        <a:t>Type</a:t>
                      </a:r>
                    </a:p>
                  </a:txBody>
                  <a:tcPr marL="66237" marR="66237" marT="0" marB="0" anchor="ctr"/>
                </a:tc>
                <a:tc>
                  <a:txBody>
                    <a:bodyPr/>
                    <a:lstStyle/>
                    <a:p>
                      <a:pPr marL="0" marR="0" algn="ctr">
                        <a:lnSpc>
                          <a:spcPct val="107000"/>
                        </a:lnSpc>
                        <a:spcBef>
                          <a:spcPts val="0"/>
                        </a:spcBef>
                        <a:spcAft>
                          <a:spcPts val="0"/>
                        </a:spcAft>
                      </a:pPr>
                      <a:r>
                        <a:rPr lang="en-US" sz="1200" b="1" dirty="0">
                          <a:effectLst/>
                        </a:rPr>
                        <a:t>Description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extLst>
                  <a:ext uri="{0D108BD9-81ED-4DB2-BD59-A6C34878D82A}">
                    <a16:rowId xmlns:a16="http://schemas.microsoft.com/office/drawing/2014/main" val="1873138461"/>
                  </a:ext>
                </a:extLst>
              </a:tr>
              <a:tr h="180824">
                <a:tc>
                  <a:txBody>
                    <a:bodyPr/>
                    <a:lstStyle/>
                    <a:p>
                      <a:pPr marL="0" marR="0" algn="ctr">
                        <a:lnSpc>
                          <a:spcPct val="107000"/>
                        </a:lnSpc>
                        <a:spcBef>
                          <a:spcPts val="0"/>
                        </a:spcBef>
                        <a:spcAft>
                          <a:spcPts val="0"/>
                        </a:spcAft>
                      </a:pPr>
                      <a:r>
                        <a:rPr lang="en-US" sz="1100" dirty="0">
                          <a:effectLst/>
                        </a:rPr>
                        <a:t>Age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tc>
                  <a:txBody>
                    <a:bodyPr/>
                    <a:lstStyle/>
                    <a:p>
                      <a:pPr marL="0" marR="0" algn="ctr">
                        <a:lnSpc>
                          <a:spcPct val="107000"/>
                        </a:lnSpc>
                        <a:spcBef>
                          <a:spcPts val="0"/>
                        </a:spcBef>
                        <a:spcAft>
                          <a:spcPts val="0"/>
                        </a:spcAft>
                      </a:pPr>
                      <a:r>
                        <a:rPr lang="en-US" sz="1100" kern="1200" dirty="0">
                          <a:solidFill>
                            <a:schemeClr val="tx1"/>
                          </a:solidFill>
                          <a:effectLst/>
                          <a:latin typeface="+mn-lt"/>
                          <a:ea typeface="+mn-ea"/>
                          <a:cs typeface="+mn-cs"/>
                        </a:rPr>
                        <a:t>Continuous</a:t>
                      </a:r>
                    </a:p>
                  </a:txBody>
                  <a:tcPr marL="66237" marR="66237" marT="0" marB="0" anchor="ctr"/>
                </a:tc>
                <a:tc>
                  <a:txBody>
                    <a:bodyPr/>
                    <a:lstStyle/>
                    <a:p>
                      <a:pPr marL="0" marR="0">
                        <a:lnSpc>
                          <a:spcPct val="107000"/>
                        </a:lnSpc>
                        <a:spcBef>
                          <a:spcPts val="0"/>
                        </a:spcBef>
                        <a:spcAft>
                          <a:spcPts val="0"/>
                        </a:spcAft>
                      </a:pPr>
                      <a:r>
                        <a:rPr lang="en-US" sz="1100" dirty="0">
                          <a:effectLst/>
                        </a:rPr>
                        <a:t>Age of the customer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extLst>
                  <a:ext uri="{0D108BD9-81ED-4DB2-BD59-A6C34878D82A}">
                    <a16:rowId xmlns:a16="http://schemas.microsoft.com/office/drawing/2014/main" val="409482837"/>
                  </a:ext>
                </a:extLst>
              </a:tr>
              <a:tr h="180824">
                <a:tc>
                  <a:txBody>
                    <a:bodyPr/>
                    <a:lstStyle/>
                    <a:p>
                      <a:pPr marL="0" marR="0" algn="ctr">
                        <a:lnSpc>
                          <a:spcPct val="107000"/>
                        </a:lnSpc>
                        <a:spcBef>
                          <a:spcPts val="0"/>
                        </a:spcBef>
                        <a:spcAft>
                          <a:spcPts val="0"/>
                        </a:spcAft>
                      </a:pPr>
                      <a:r>
                        <a:rPr lang="en-US" sz="1100" dirty="0">
                          <a:effectLst/>
                        </a:rPr>
                        <a:t>Job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tc>
                  <a:txBody>
                    <a:bodyPr/>
                    <a:lstStyle/>
                    <a:p>
                      <a:pPr marL="0" marR="0" algn="ctr">
                        <a:lnSpc>
                          <a:spcPct val="107000"/>
                        </a:lnSpc>
                        <a:spcBef>
                          <a:spcPts val="0"/>
                        </a:spcBef>
                        <a:spcAft>
                          <a:spcPts val="0"/>
                        </a:spcAft>
                      </a:pPr>
                      <a:r>
                        <a:rPr lang="en-US" sz="1100" kern="1200" dirty="0">
                          <a:solidFill>
                            <a:schemeClr val="tx1"/>
                          </a:solidFill>
                          <a:effectLst/>
                          <a:latin typeface="+mn-lt"/>
                          <a:ea typeface="+mn-ea"/>
                          <a:cs typeface="+mn-cs"/>
                        </a:rPr>
                        <a:t>Nominal</a:t>
                      </a:r>
                    </a:p>
                  </a:txBody>
                  <a:tcPr marL="66237" marR="66237" marT="0" marB="0" anchor="ctr"/>
                </a:tc>
                <a:tc>
                  <a:txBody>
                    <a:bodyPr/>
                    <a:lstStyle/>
                    <a:p>
                      <a:pPr marL="0" marR="0">
                        <a:lnSpc>
                          <a:spcPct val="107000"/>
                        </a:lnSpc>
                        <a:spcBef>
                          <a:spcPts val="0"/>
                        </a:spcBef>
                        <a:spcAft>
                          <a:spcPts val="0"/>
                        </a:spcAft>
                      </a:pPr>
                      <a:r>
                        <a:rPr lang="en-US" sz="1100">
                          <a:effectLst/>
                        </a:rPr>
                        <a:t>The job of the customer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extLst>
                  <a:ext uri="{0D108BD9-81ED-4DB2-BD59-A6C34878D82A}">
                    <a16:rowId xmlns:a16="http://schemas.microsoft.com/office/drawing/2014/main" val="1982632709"/>
                  </a:ext>
                </a:extLst>
              </a:tr>
              <a:tr h="180824">
                <a:tc>
                  <a:txBody>
                    <a:bodyPr/>
                    <a:lstStyle/>
                    <a:p>
                      <a:pPr marL="0" marR="0" algn="ctr">
                        <a:lnSpc>
                          <a:spcPct val="107000"/>
                        </a:lnSpc>
                        <a:spcBef>
                          <a:spcPts val="0"/>
                        </a:spcBef>
                        <a:spcAft>
                          <a:spcPts val="0"/>
                        </a:spcAft>
                      </a:pPr>
                      <a:r>
                        <a:rPr lang="en-US" sz="1100" dirty="0">
                          <a:effectLst/>
                        </a:rPr>
                        <a:t>Marital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tc>
                  <a:txBody>
                    <a:bodyPr/>
                    <a:lstStyle/>
                    <a:p>
                      <a:pPr marL="0" marR="0" algn="ctr">
                        <a:lnSpc>
                          <a:spcPct val="107000"/>
                        </a:lnSpc>
                        <a:spcBef>
                          <a:spcPts val="0"/>
                        </a:spcBef>
                        <a:spcAft>
                          <a:spcPts val="0"/>
                        </a:spcAft>
                      </a:pPr>
                      <a:r>
                        <a:rPr lang="en-US" sz="1100" kern="1200" dirty="0">
                          <a:solidFill>
                            <a:schemeClr val="tx1"/>
                          </a:solidFill>
                          <a:effectLst/>
                          <a:latin typeface="+mn-lt"/>
                          <a:ea typeface="+mn-ea"/>
                          <a:cs typeface="+mn-cs"/>
                        </a:rPr>
                        <a:t>Nominal</a:t>
                      </a:r>
                    </a:p>
                  </a:txBody>
                  <a:tcPr marL="66237" marR="66237" marT="0" marB="0" anchor="ctr"/>
                </a:tc>
                <a:tc>
                  <a:txBody>
                    <a:bodyPr/>
                    <a:lstStyle/>
                    <a:p>
                      <a:pPr marL="0" marR="0">
                        <a:lnSpc>
                          <a:spcPct val="107000"/>
                        </a:lnSpc>
                        <a:spcBef>
                          <a:spcPts val="0"/>
                        </a:spcBef>
                        <a:spcAft>
                          <a:spcPts val="0"/>
                        </a:spcAft>
                      </a:pPr>
                      <a:r>
                        <a:rPr lang="en-US" sz="1100" dirty="0">
                          <a:effectLst/>
                        </a:rPr>
                        <a:t>Marital status of the customer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extLst>
                  <a:ext uri="{0D108BD9-81ED-4DB2-BD59-A6C34878D82A}">
                    <a16:rowId xmlns:a16="http://schemas.microsoft.com/office/drawing/2014/main" val="1986645580"/>
                  </a:ext>
                </a:extLst>
              </a:tr>
              <a:tr h="180824">
                <a:tc>
                  <a:txBody>
                    <a:bodyPr/>
                    <a:lstStyle/>
                    <a:p>
                      <a:pPr marL="0" marR="0" algn="ctr">
                        <a:lnSpc>
                          <a:spcPct val="107000"/>
                        </a:lnSpc>
                        <a:spcBef>
                          <a:spcPts val="0"/>
                        </a:spcBef>
                        <a:spcAft>
                          <a:spcPts val="0"/>
                        </a:spcAft>
                      </a:pPr>
                      <a:r>
                        <a:rPr lang="en-US" sz="1100" dirty="0">
                          <a:effectLst/>
                        </a:rPr>
                        <a:t>Education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tc>
                  <a:txBody>
                    <a:bodyPr/>
                    <a:lstStyle/>
                    <a:p>
                      <a:pPr marL="0" marR="0" algn="ctr">
                        <a:lnSpc>
                          <a:spcPct val="107000"/>
                        </a:lnSpc>
                        <a:spcBef>
                          <a:spcPts val="0"/>
                        </a:spcBef>
                        <a:spcAft>
                          <a:spcPts val="0"/>
                        </a:spcAft>
                      </a:pPr>
                      <a:r>
                        <a:rPr lang="en-US" sz="1100" kern="1200" dirty="0">
                          <a:solidFill>
                            <a:schemeClr val="tx1"/>
                          </a:solidFill>
                          <a:effectLst/>
                          <a:latin typeface="+mn-lt"/>
                          <a:ea typeface="+mn-ea"/>
                          <a:cs typeface="+mn-cs"/>
                        </a:rPr>
                        <a:t>Nominal</a:t>
                      </a:r>
                    </a:p>
                  </a:txBody>
                  <a:tcPr marL="66237" marR="66237" marT="0" marB="0" anchor="ctr"/>
                </a:tc>
                <a:tc>
                  <a:txBody>
                    <a:bodyPr/>
                    <a:lstStyle/>
                    <a:p>
                      <a:pPr marL="0" marR="0">
                        <a:lnSpc>
                          <a:spcPct val="107000"/>
                        </a:lnSpc>
                        <a:spcBef>
                          <a:spcPts val="0"/>
                        </a:spcBef>
                        <a:spcAft>
                          <a:spcPts val="0"/>
                        </a:spcAft>
                      </a:pPr>
                      <a:r>
                        <a:rPr lang="en-US" sz="1100">
                          <a:effectLst/>
                        </a:rPr>
                        <a:t>Educational background of the customer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extLst>
                  <a:ext uri="{0D108BD9-81ED-4DB2-BD59-A6C34878D82A}">
                    <a16:rowId xmlns:a16="http://schemas.microsoft.com/office/drawing/2014/main" val="23062068"/>
                  </a:ext>
                </a:extLst>
              </a:tr>
              <a:tr h="180824">
                <a:tc>
                  <a:txBody>
                    <a:bodyPr/>
                    <a:lstStyle/>
                    <a:p>
                      <a:pPr marL="0" marR="0" algn="ctr">
                        <a:lnSpc>
                          <a:spcPct val="107000"/>
                        </a:lnSpc>
                        <a:spcBef>
                          <a:spcPts val="0"/>
                        </a:spcBef>
                        <a:spcAft>
                          <a:spcPts val="0"/>
                        </a:spcAft>
                      </a:pPr>
                      <a:r>
                        <a:rPr lang="en-US" sz="1100">
                          <a:effectLst/>
                        </a:rPr>
                        <a:t>Default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tc>
                  <a:txBody>
                    <a:bodyPr/>
                    <a:lstStyle/>
                    <a:p>
                      <a:pPr marL="0" marR="0" algn="ctr">
                        <a:lnSpc>
                          <a:spcPct val="107000"/>
                        </a:lnSpc>
                        <a:spcBef>
                          <a:spcPts val="0"/>
                        </a:spcBef>
                        <a:spcAft>
                          <a:spcPts val="0"/>
                        </a:spcAft>
                      </a:pPr>
                      <a:r>
                        <a:rPr lang="en-US" sz="1100" kern="1200" dirty="0">
                          <a:solidFill>
                            <a:schemeClr val="tx1"/>
                          </a:solidFill>
                          <a:effectLst/>
                          <a:latin typeface="+mn-lt"/>
                          <a:ea typeface="+mn-ea"/>
                          <a:cs typeface="+mn-cs"/>
                        </a:rPr>
                        <a:t>Nominal</a:t>
                      </a:r>
                    </a:p>
                  </a:txBody>
                  <a:tcPr marL="66237" marR="66237" marT="0" marB="0" anchor="ctr"/>
                </a:tc>
                <a:tc>
                  <a:txBody>
                    <a:bodyPr/>
                    <a:lstStyle/>
                    <a:p>
                      <a:pPr marL="0" marR="0">
                        <a:lnSpc>
                          <a:spcPct val="107000"/>
                        </a:lnSpc>
                        <a:spcBef>
                          <a:spcPts val="0"/>
                        </a:spcBef>
                        <a:spcAft>
                          <a:spcPts val="0"/>
                        </a:spcAft>
                      </a:pPr>
                      <a:r>
                        <a:rPr lang="en-US" sz="1100">
                          <a:effectLst/>
                        </a:rPr>
                        <a:t>Has the customer had credit in default?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extLst>
                  <a:ext uri="{0D108BD9-81ED-4DB2-BD59-A6C34878D82A}">
                    <a16:rowId xmlns:a16="http://schemas.microsoft.com/office/drawing/2014/main" val="960767659"/>
                  </a:ext>
                </a:extLst>
              </a:tr>
              <a:tr h="180824">
                <a:tc>
                  <a:txBody>
                    <a:bodyPr/>
                    <a:lstStyle/>
                    <a:p>
                      <a:pPr marL="0" marR="0" algn="ctr">
                        <a:lnSpc>
                          <a:spcPct val="107000"/>
                        </a:lnSpc>
                        <a:spcBef>
                          <a:spcPts val="0"/>
                        </a:spcBef>
                        <a:spcAft>
                          <a:spcPts val="0"/>
                        </a:spcAft>
                      </a:pPr>
                      <a:r>
                        <a:rPr lang="en-US" sz="1100" dirty="0">
                          <a:effectLst/>
                        </a:rPr>
                        <a:t>Housing Loan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tc>
                  <a:txBody>
                    <a:bodyPr/>
                    <a:lstStyle/>
                    <a:p>
                      <a:pPr marL="0" marR="0" algn="ctr">
                        <a:lnSpc>
                          <a:spcPct val="107000"/>
                        </a:lnSpc>
                        <a:spcBef>
                          <a:spcPts val="0"/>
                        </a:spcBef>
                        <a:spcAft>
                          <a:spcPts val="0"/>
                        </a:spcAft>
                      </a:pPr>
                      <a:r>
                        <a:rPr lang="en-US" sz="1100" kern="1200" dirty="0">
                          <a:solidFill>
                            <a:schemeClr val="tx1"/>
                          </a:solidFill>
                          <a:effectLst/>
                          <a:latin typeface="+mn-lt"/>
                          <a:ea typeface="+mn-ea"/>
                          <a:cs typeface="+mn-cs"/>
                        </a:rPr>
                        <a:t>Nominal</a:t>
                      </a:r>
                    </a:p>
                  </a:txBody>
                  <a:tcPr marL="66237" marR="66237" marT="0" marB="0" anchor="ctr"/>
                </a:tc>
                <a:tc>
                  <a:txBody>
                    <a:bodyPr/>
                    <a:lstStyle/>
                    <a:p>
                      <a:pPr marL="0" marR="0">
                        <a:lnSpc>
                          <a:spcPct val="107000"/>
                        </a:lnSpc>
                        <a:spcBef>
                          <a:spcPts val="0"/>
                        </a:spcBef>
                        <a:spcAft>
                          <a:spcPts val="0"/>
                        </a:spcAft>
                      </a:pPr>
                      <a:r>
                        <a:rPr lang="en-US" sz="1100">
                          <a:effectLst/>
                        </a:rPr>
                        <a:t>Has the customer had a housing loan?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extLst>
                  <a:ext uri="{0D108BD9-81ED-4DB2-BD59-A6C34878D82A}">
                    <a16:rowId xmlns:a16="http://schemas.microsoft.com/office/drawing/2014/main" val="740462386"/>
                  </a:ext>
                </a:extLst>
              </a:tr>
              <a:tr h="180824">
                <a:tc>
                  <a:txBody>
                    <a:bodyPr/>
                    <a:lstStyle/>
                    <a:p>
                      <a:pPr marL="0" marR="0" algn="ctr">
                        <a:lnSpc>
                          <a:spcPct val="107000"/>
                        </a:lnSpc>
                        <a:spcBef>
                          <a:spcPts val="0"/>
                        </a:spcBef>
                        <a:spcAft>
                          <a:spcPts val="0"/>
                        </a:spcAft>
                      </a:pPr>
                      <a:r>
                        <a:rPr lang="en-US" sz="1100" dirty="0">
                          <a:effectLst/>
                        </a:rPr>
                        <a:t>Personal Loan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tc>
                  <a:txBody>
                    <a:bodyPr/>
                    <a:lstStyle/>
                    <a:p>
                      <a:pPr marL="0" marR="0" algn="ctr">
                        <a:lnSpc>
                          <a:spcPct val="107000"/>
                        </a:lnSpc>
                        <a:spcBef>
                          <a:spcPts val="0"/>
                        </a:spcBef>
                        <a:spcAft>
                          <a:spcPts val="0"/>
                        </a:spcAft>
                      </a:pPr>
                      <a:r>
                        <a:rPr lang="en-US" sz="1100" kern="1200" dirty="0">
                          <a:solidFill>
                            <a:schemeClr val="tx1"/>
                          </a:solidFill>
                          <a:effectLst/>
                          <a:latin typeface="+mn-lt"/>
                          <a:ea typeface="+mn-ea"/>
                          <a:cs typeface="+mn-cs"/>
                        </a:rPr>
                        <a:t>Nominal</a:t>
                      </a:r>
                    </a:p>
                  </a:txBody>
                  <a:tcPr marL="66237" marR="66237" marT="0" marB="0" anchor="ctr"/>
                </a:tc>
                <a:tc>
                  <a:txBody>
                    <a:bodyPr/>
                    <a:lstStyle/>
                    <a:p>
                      <a:pPr marL="0" marR="0">
                        <a:lnSpc>
                          <a:spcPct val="107000"/>
                        </a:lnSpc>
                        <a:spcBef>
                          <a:spcPts val="0"/>
                        </a:spcBef>
                        <a:spcAft>
                          <a:spcPts val="0"/>
                        </a:spcAft>
                      </a:pPr>
                      <a:r>
                        <a:rPr lang="en-US" sz="1100">
                          <a:effectLst/>
                        </a:rPr>
                        <a:t>Has the customer had a personal loan?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extLst>
                  <a:ext uri="{0D108BD9-81ED-4DB2-BD59-A6C34878D82A}">
                    <a16:rowId xmlns:a16="http://schemas.microsoft.com/office/drawing/2014/main" val="2005742402"/>
                  </a:ext>
                </a:extLst>
              </a:tr>
              <a:tr h="180824">
                <a:tc>
                  <a:txBody>
                    <a:bodyPr/>
                    <a:lstStyle/>
                    <a:p>
                      <a:pPr marL="0" marR="0" algn="ctr">
                        <a:lnSpc>
                          <a:spcPct val="107000"/>
                        </a:lnSpc>
                        <a:spcBef>
                          <a:spcPts val="0"/>
                        </a:spcBef>
                        <a:spcAft>
                          <a:spcPts val="0"/>
                        </a:spcAft>
                      </a:pPr>
                      <a:r>
                        <a:rPr lang="en-US" sz="1100" dirty="0">
                          <a:effectLst/>
                        </a:rPr>
                        <a:t>Contact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tc>
                  <a:txBody>
                    <a:bodyPr/>
                    <a:lstStyle/>
                    <a:p>
                      <a:pPr marL="0" marR="0" algn="ctr">
                        <a:lnSpc>
                          <a:spcPct val="107000"/>
                        </a:lnSpc>
                        <a:spcBef>
                          <a:spcPts val="0"/>
                        </a:spcBef>
                        <a:spcAft>
                          <a:spcPts val="0"/>
                        </a:spcAft>
                      </a:pPr>
                      <a:r>
                        <a:rPr lang="en-US" sz="1100" kern="1200" dirty="0">
                          <a:solidFill>
                            <a:schemeClr val="tx1"/>
                          </a:solidFill>
                          <a:effectLst/>
                          <a:latin typeface="+mn-lt"/>
                          <a:ea typeface="+mn-ea"/>
                          <a:cs typeface="+mn-cs"/>
                        </a:rPr>
                        <a:t>Nominal</a:t>
                      </a:r>
                    </a:p>
                  </a:txBody>
                  <a:tcPr marL="66237" marR="66237" marT="0" marB="0" anchor="ctr"/>
                </a:tc>
                <a:tc>
                  <a:txBody>
                    <a:bodyPr/>
                    <a:lstStyle/>
                    <a:p>
                      <a:pPr marL="0" marR="0">
                        <a:lnSpc>
                          <a:spcPct val="107000"/>
                        </a:lnSpc>
                        <a:spcBef>
                          <a:spcPts val="0"/>
                        </a:spcBef>
                        <a:spcAft>
                          <a:spcPts val="0"/>
                        </a:spcAft>
                      </a:pPr>
                      <a:r>
                        <a:rPr lang="en-US" sz="1100">
                          <a:effectLst/>
                        </a:rPr>
                        <a:t>Medium of communication with the customer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extLst>
                  <a:ext uri="{0D108BD9-81ED-4DB2-BD59-A6C34878D82A}">
                    <a16:rowId xmlns:a16="http://schemas.microsoft.com/office/drawing/2014/main" val="3556926545"/>
                  </a:ext>
                </a:extLst>
              </a:tr>
              <a:tr h="180824">
                <a:tc>
                  <a:txBody>
                    <a:bodyPr/>
                    <a:lstStyle/>
                    <a:p>
                      <a:pPr marL="0" marR="0" algn="ctr">
                        <a:lnSpc>
                          <a:spcPct val="107000"/>
                        </a:lnSpc>
                        <a:spcBef>
                          <a:spcPts val="0"/>
                        </a:spcBef>
                        <a:spcAft>
                          <a:spcPts val="0"/>
                        </a:spcAft>
                      </a:pPr>
                      <a:r>
                        <a:rPr lang="en-US" sz="1100" dirty="0">
                          <a:effectLst/>
                        </a:rPr>
                        <a:t>Month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r>
                        <a:rPr lang="en-US" sz="1100" kern="1200" noProof="0">
                          <a:solidFill>
                            <a:schemeClr val="tx1"/>
                          </a:solidFill>
                          <a:effectLst/>
                          <a:latin typeface="+mn-lt"/>
                          <a:ea typeface="+mn-ea"/>
                          <a:cs typeface="+mn-cs"/>
                        </a:rPr>
                        <a:t>Nominal</a:t>
                      </a:r>
                      <a:endParaRPr lang="en-US" sz="1100" kern="1200" noProof="0" dirty="0">
                        <a:solidFill>
                          <a:schemeClr val="tx1"/>
                        </a:solidFill>
                        <a:effectLst/>
                        <a:latin typeface="+mn-lt"/>
                        <a:ea typeface="+mn-ea"/>
                        <a:cs typeface="+mn-cs"/>
                      </a:endParaRPr>
                    </a:p>
                  </a:txBody>
                  <a:tcPr marL="66237" marR="66237" marT="0" marB="0" anchor="ctr"/>
                </a:tc>
                <a:tc>
                  <a:txBody>
                    <a:bodyPr/>
                    <a:lstStyle/>
                    <a:p>
                      <a:pPr marL="0" marR="0">
                        <a:lnSpc>
                          <a:spcPct val="107000"/>
                        </a:lnSpc>
                        <a:spcBef>
                          <a:spcPts val="0"/>
                        </a:spcBef>
                        <a:spcAft>
                          <a:spcPts val="0"/>
                        </a:spcAft>
                      </a:pPr>
                      <a:r>
                        <a:rPr lang="en-US" sz="1100">
                          <a:effectLst/>
                        </a:rPr>
                        <a:t>The month in which the customer was last contacted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extLst>
                  <a:ext uri="{0D108BD9-81ED-4DB2-BD59-A6C34878D82A}">
                    <a16:rowId xmlns:a16="http://schemas.microsoft.com/office/drawing/2014/main" val="320000846"/>
                  </a:ext>
                </a:extLst>
              </a:tr>
              <a:tr h="180824">
                <a:tc>
                  <a:txBody>
                    <a:bodyPr/>
                    <a:lstStyle/>
                    <a:p>
                      <a:pPr marL="0" marR="0" algn="ctr">
                        <a:lnSpc>
                          <a:spcPct val="107000"/>
                        </a:lnSpc>
                        <a:spcBef>
                          <a:spcPts val="0"/>
                        </a:spcBef>
                        <a:spcAft>
                          <a:spcPts val="0"/>
                        </a:spcAft>
                      </a:pPr>
                      <a:r>
                        <a:rPr lang="en-US" sz="1100" dirty="0">
                          <a:effectLst/>
                        </a:rPr>
                        <a:t>Day_of_Week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r>
                        <a:rPr lang="en-US" sz="1100" kern="1200" noProof="0" dirty="0">
                          <a:solidFill>
                            <a:schemeClr val="tx1"/>
                          </a:solidFill>
                          <a:effectLst/>
                          <a:latin typeface="+mn-lt"/>
                          <a:ea typeface="+mn-ea"/>
                          <a:cs typeface="+mn-cs"/>
                        </a:rPr>
                        <a:t>Nominal</a:t>
                      </a:r>
                    </a:p>
                  </a:txBody>
                  <a:tcPr marL="66237" marR="66237" marT="0" marB="0" anchor="ctr"/>
                </a:tc>
                <a:tc>
                  <a:txBody>
                    <a:bodyPr/>
                    <a:lstStyle/>
                    <a:p>
                      <a:pPr marL="0" marR="0">
                        <a:lnSpc>
                          <a:spcPct val="107000"/>
                        </a:lnSpc>
                        <a:spcBef>
                          <a:spcPts val="0"/>
                        </a:spcBef>
                        <a:spcAft>
                          <a:spcPts val="0"/>
                        </a:spcAft>
                      </a:pPr>
                      <a:r>
                        <a:rPr lang="en-US" sz="1100">
                          <a:effectLst/>
                        </a:rPr>
                        <a:t>Last contacted day of the week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extLst>
                  <a:ext uri="{0D108BD9-81ED-4DB2-BD59-A6C34878D82A}">
                    <a16:rowId xmlns:a16="http://schemas.microsoft.com/office/drawing/2014/main" val="435442325"/>
                  </a:ext>
                </a:extLst>
              </a:tr>
              <a:tr h="180824">
                <a:tc>
                  <a:txBody>
                    <a:bodyPr/>
                    <a:lstStyle/>
                    <a:p>
                      <a:pPr marL="0" marR="0" algn="ctr">
                        <a:lnSpc>
                          <a:spcPct val="107000"/>
                        </a:lnSpc>
                        <a:spcBef>
                          <a:spcPts val="0"/>
                        </a:spcBef>
                        <a:spcAft>
                          <a:spcPts val="0"/>
                        </a:spcAft>
                      </a:pPr>
                      <a:r>
                        <a:rPr lang="en-US" sz="1100" dirty="0">
                          <a:effectLst/>
                        </a:rPr>
                        <a:t>Campaign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tc>
                  <a:txBody>
                    <a:bodyPr/>
                    <a:lstStyle/>
                    <a:p>
                      <a:pPr marL="0" marR="0" algn="ctr">
                        <a:lnSpc>
                          <a:spcPct val="107000"/>
                        </a:lnSpc>
                        <a:spcBef>
                          <a:spcPts val="0"/>
                        </a:spcBef>
                        <a:spcAft>
                          <a:spcPts val="0"/>
                        </a:spcAft>
                      </a:pPr>
                      <a:r>
                        <a:rPr lang="en-US" sz="1100" kern="1200" dirty="0">
                          <a:solidFill>
                            <a:schemeClr val="tx1"/>
                          </a:solidFill>
                          <a:effectLst/>
                          <a:latin typeface="+mn-lt"/>
                          <a:ea typeface="+mn-ea"/>
                          <a:cs typeface="+mn-cs"/>
                        </a:rPr>
                        <a:t>Continuous</a:t>
                      </a:r>
                    </a:p>
                  </a:txBody>
                  <a:tcPr marL="66237" marR="66237" marT="0" marB="0" anchor="ctr"/>
                </a:tc>
                <a:tc>
                  <a:txBody>
                    <a:bodyPr/>
                    <a:lstStyle/>
                    <a:p>
                      <a:pPr marL="0" marR="0">
                        <a:lnSpc>
                          <a:spcPct val="107000"/>
                        </a:lnSpc>
                        <a:spcBef>
                          <a:spcPts val="0"/>
                        </a:spcBef>
                        <a:spcAft>
                          <a:spcPts val="0"/>
                        </a:spcAft>
                      </a:pPr>
                      <a:r>
                        <a:rPr lang="en-US" sz="1100">
                          <a:effectLst/>
                        </a:rPr>
                        <a:t>No of contacts done with the customer in this campaign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extLst>
                  <a:ext uri="{0D108BD9-81ED-4DB2-BD59-A6C34878D82A}">
                    <a16:rowId xmlns:a16="http://schemas.microsoft.com/office/drawing/2014/main" val="2715133921"/>
                  </a:ext>
                </a:extLst>
              </a:tr>
              <a:tr h="180824">
                <a:tc>
                  <a:txBody>
                    <a:bodyPr/>
                    <a:lstStyle/>
                    <a:p>
                      <a:pPr marL="0" marR="0" algn="ctr">
                        <a:lnSpc>
                          <a:spcPct val="107000"/>
                        </a:lnSpc>
                        <a:spcBef>
                          <a:spcPts val="0"/>
                        </a:spcBef>
                        <a:spcAft>
                          <a:spcPts val="0"/>
                        </a:spcAft>
                      </a:pPr>
                      <a:r>
                        <a:rPr lang="en-US" sz="1100" dirty="0">
                          <a:effectLst/>
                        </a:rPr>
                        <a:t>Pdays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r>
                        <a:rPr lang="en-US" sz="1100" kern="1200" noProof="0" dirty="0">
                          <a:solidFill>
                            <a:schemeClr val="tx1"/>
                          </a:solidFill>
                          <a:effectLst/>
                          <a:latin typeface="+mn-lt"/>
                          <a:ea typeface="+mn-ea"/>
                          <a:cs typeface="+mn-cs"/>
                        </a:rPr>
                        <a:t>Continuous</a:t>
                      </a:r>
                    </a:p>
                  </a:txBody>
                  <a:tcPr marL="66237" marR="66237" marT="0" marB="0" anchor="ctr"/>
                </a:tc>
                <a:tc>
                  <a:txBody>
                    <a:bodyPr/>
                    <a:lstStyle/>
                    <a:p>
                      <a:pPr marL="0" marR="0">
                        <a:lnSpc>
                          <a:spcPct val="107000"/>
                        </a:lnSpc>
                        <a:spcBef>
                          <a:spcPts val="0"/>
                        </a:spcBef>
                        <a:spcAft>
                          <a:spcPts val="0"/>
                        </a:spcAft>
                      </a:pPr>
                      <a:r>
                        <a:rPr lang="en-US" sz="1100">
                          <a:effectLst/>
                        </a:rPr>
                        <a:t>No of days passed from the last day of contact in this campaign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extLst>
                  <a:ext uri="{0D108BD9-81ED-4DB2-BD59-A6C34878D82A}">
                    <a16:rowId xmlns:a16="http://schemas.microsoft.com/office/drawing/2014/main" val="1245676790"/>
                  </a:ext>
                </a:extLst>
              </a:tr>
              <a:tr h="180824">
                <a:tc>
                  <a:txBody>
                    <a:bodyPr/>
                    <a:lstStyle/>
                    <a:p>
                      <a:pPr marL="0" marR="0" algn="ctr">
                        <a:lnSpc>
                          <a:spcPct val="107000"/>
                        </a:lnSpc>
                        <a:spcBef>
                          <a:spcPts val="0"/>
                        </a:spcBef>
                        <a:spcAft>
                          <a:spcPts val="0"/>
                        </a:spcAft>
                      </a:pPr>
                      <a:r>
                        <a:rPr lang="en-US" sz="1100" dirty="0">
                          <a:effectLst/>
                        </a:rPr>
                        <a:t>Previous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r>
                        <a:rPr lang="en-US" sz="1100" kern="1200" noProof="0" dirty="0">
                          <a:solidFill>
                            <a:schemeClr val="tx1"/>
                          </a:solidFill>
                          <a:effectLst/>
                          <a:latin typeface="+mn-lt"/>
                          <a:ea typeface="+mn-ea"/>
                          <a:cs typeface="+mn-cs"/>
                        </a:rPr>
                        <a:t>Continuous</a:t>
                      </a:r>
                    </a:p>
                  </a:txBody>
                  <a:tcPr marL="66237" marR="66237" marT="0" marB="0" anchor="ctr"/>
                </a:tc>
                <a:tc>
                  <a:txBody>
                    <a:bodyPr/>
                    <a:lstStyle/>
                    <a:p>
                      <a:pPr marL="0" marR="0">
                        <a:lnSpc>
                          <a:spcPct val="107000"/>
                        </a:lnSpc>
                        <a:spcBef>
                          <a:spcPts val="0"/>
                        </a:spcBef>
                        <a:spcAft>
                          <a:spcPts val="0"/>
                        </a:spcAft>
                      </a:pPr>
                      <a:r>
                        <a:rPr lang="en-US" sz="1100">
                          <a:effectLst/>
                        </a:rPr>
                        <a:t>No of contacts performed before this campaign for this month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extLst>
                  <a:ext uri="{0D108BD9-81ED-4DB2-BD59-A6C34878D82A}">
                    <a16:rowId xmlns:a16="http://schemas.microsoft.com/office/drawing/2014/main" val="2873844758"/>
                  </a:ext>
                </a:extLst>
              </a:tr>
              <a:tr h="180824">
                <a:tc>
                  <a:txBody>
                    <a:bodyPr/>
                    <a:lstStyle/>
                    <a:p>
                      <a:pPr marL="0" marR="0" algn="ctr">
                        <a:lnSpc>
                          <a:spcPct val="107000"/>
                        </a:lnSpc>
                        <a:spcBef>
                          <a:spcPts val="0"/>
                        </a:spcBef>
                        <a:spcAft>
                          <a:spcPts val="0"/>
                        </a:spcAft>
                      </a:pPr>
                      <a:r>
                        <a:rPr lang="en-US" sz="1100">
                          <a:effectLst/>
                        </a:rPr>
                        <a:t>Poutcome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r>
                        <a:rPr lang="en-US" sz="1100" kern="1200" noProof="0" dirty="0">
                          <a:solidFill>
                            <a:schemeClr val="tx1"/>
                          </a:solidFill>
                          <a:effectLst/>
                          <a:latin typeface="+mn-lt"/>
                          <a:ea typeface="+mn-ea"/>
                          <a:cs typeface="+mn-cs"/>
                        </a:rPr>
                        <a:t>Nominal</a:t>
                      </a:r>
                    </a:p>
                  </a:txBody>
                  <a:tcPr marL="66237" marR="66237" marT="0" marB="0" anchor="ctr"/>
                </a:tc>
                <a:tc>
                  <a:txBody>
                    <a:bodyPr/>
                    <a:lstStyle/>
                    <a:p>
                      <a:pPr marL="0" marR="0">
                        <a:lnSpc>
                          <a:spcPct val="107000"/>
                        </a:lnSpc>
                        <a:spcBef>
                          <a:spcPts val="0"/>
                        </a:spcBef>
                        <a:spcAft>
                          <a:spcPts val="0"/>
                        </a:spcAft>
                      </a:pPr>
                      <a:r>
                        <a:rPr lang="en-US" sz="1100">
                          <a:effectLst/>
                        </a:rPr>
                        <a:t>The outcome of the previous marketing campaign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extLst>
                  <a:ext uri="{0D108BD9-81ED-4DB2-BD59-A6C34878D82A}">
                    <a16:rowId xmlns:a16="http://schemas.microsoft.com/office/drawing/2014/main" val="4140607491"/>
                  </a:ext>
                </a:extLst>
              </a:tr>
              <a:tr h="180824">
                <a:tc>
                  <a:txBody>
                    <a:bodyPr/>
                    <a:lstStyle/>
                    <a:p>
                      <a:pPr marL="0" marR="0" algn="ctr">
                        <a:lnSpc>
                          <a:spcPct val="107000"/>
                        </a:lnSpc>
                        <a:spcBef>
                          <a:spcPts val="0"/>
                        </a:spcBef>
                        <a:spcAft>
                          <a:spcPts val="0"/>
                        </a:spcAft>
                      </a:pPr>
                      <a:r>
                        <a:rPr lang="en-US" sz="1100">
                          <a:effectLst/>
                        </a:rPr>
                        <a:t>Emp.Var.Rate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tc>
                  <a:txBody>
                    <a:bodyPr/>
                    <a:lstStyle/>
                    <a:p>
                      <a:pPr marL="0" marR="0" algn="ctr">
                        <a:lnSpc>
                          <a:spcPct val="107000"/>
                        </a:lnSpc>
                        <a:spcBef>
                          <a:spcPts val="0"/>
                        </a:spcBef>
                        <a:spcAft>
                          <a:spcPts val="0"/>
                        </a:spcAft>
                      </a:pPr>
                      <a:r>
                        <a:rPr lang="en-US" sz="1100" kern="1200" noProof="0" dirty="0">
                          <a:solidFill>
                            <a:schemeClr val="tx1"/>
                          </a:solidFill>
                          <a:effectLst/>
                          <a:latin typeface="+mn-lt"/>
                          <a:ea typeface="+mn-ea"/>
                          <a:cs typeface="+mn-cs"/>
                        </a:rPr>
                        <a:t>Continuous</a:t>
                      </a:r>
                      <a:endParaRPr lang="en-US" sz="1100" kern="1200" dirty="0">
                        <a:solidFill>
                          <a:schemeClr val="tx1"/>
                        </a:solidFill>
                        <a:effectLst/>
                        <a:latin typeface="+mn-lt"/>
                        <a:ea typeface="+mn-ea"/>
                        <a:cs typeface="+mn-cs"/>
                      </a:endParaRPr>
                    </a:p>
                  </a:txBody>
                  <a:tcPr marL="66237" marR="66237" marT="0" marB="0" anchor="ctr"/>
                </a:tc>
                <a:tc>
                  <a:txBody>
                    <a:bodyPr/>
                    <a:lstStyle/>
                    <a:p>
                      <a:pPr marL="0" marR="0">
                        <a:lnSpc>
                          <a:spcPct val="107000"/>
                        </a:lnSpc>
                        <a:spcBef>
                          <a:spcPts val="0"/>
                        </a:spcBef>
                        <a:spcAft>
                          <a:spcPts val="0"/>
                        </a:spcAft>
                      </a:pPr>
                      <a:r>
                        <a:rPr lang="en-US" sz="1100">
                          <a:effectLst/>
                        </a:rPr>
                        <a:t>Employment variation rate - quarterly indicator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extLst>
                  <a:ext uri="{0D108BD9-81ED-4DB2-BD59-A6C34878D82A}">
                    <a16:rowId xmlns:a16="http://schemas.microsoft.com/office/drawing/2014/main" val="2605417760"/>
                  </a:ext>
                </a:extLst>
              </a:tr>
              <a:tr h="180824">
                <a:tc>
                  <a:txBody>
                    <a:bodyPr/>
                    <a:lstStyle/>
                    <a:p>
                      <a:pPr marL="0" marR="0" algn="ctr">
                        <a:lnSpc>
                          <a:spcPct val="107000"/>
                        </a:lnSpc>
                        <a:spcBef>
                          <a:spcPts val="0"/>
                        </a:spcBef>
                        <a:spcAft>
                          <a:spcPts val="0"/>
                        </a:spcAft>
                      </a:pPr>
                      <a:r>
                        <a:rPr lang="en-US" sz="1100">
                          <a:effectLst/>
                        </a:rPr>
                        <a:t>Cons.Price.Idx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tc>
                  <a:txBody>
                    <a:bodyPr/>
                    <a:lstStyle/>
                    <a:p>
                      <a:pPr marL="0" marR="0" algn="ctr">
                        <a:lnSpc>
                          <a:spcPct val="107000"/>
                        </a:lnSpc>
                        <a:spcBef>
                          <a:spcPts val="0"/>
                        </a:spcBef>
                        <a:spcAft>
                          <a:spcPts val="0"/>
                        </a:spcAft>
                      </a:pPr>
                      <a:r>
                        <a:rPr lang="en-US" sz="1100" kern="1200" noProof="0" dirty="0">
                          <a:solidFill>
                            <a:schemeClr val="tx1"/>
                          </a:solidFill>
                          <a:effectLst/>
                          <a:latin typeface="+mn-lt"/>
                          <a:ea typeface="+mn-ea"/>
                          <a:cs typeface="+mn-cs"/>
                        </a:rPr>
                        <a:t>Continuous</a:t>
                      </a:r>
                      <a:endParaRPr lang="en-US" sz="1100" kern="1200" dirty="0">
                        <a:solidFill>
                          <a:schemeClr val="tx1"/>
                        </a:solidFill>
                        <a:effectLst/>
                        <a:latin typeface="+mn-lt"/>
                        <a:ea typeface="+mn-ea"/>
                        <a:cs typeface="+mn-cs"/>
                      </a:endParaRPr>
                    </a:p>
                  </a:txBody>
                  <a:tcPr marL="66237" marR="66237" marT="0" marB="0" anchor="ctr"/>
                </a:tc>
                <a:tc>
                  <a:txBody>
                    <a:bodyPr/>
                    <a:lstStyle/>
                    <a:p>
                      <a:pPr marL="0" marR="0">
                        <a:lnSpc>
                          <a:spcPct val="107000"/>
                        </a:lnSpc>
                        <a:spcBef>
                          <a:spcPts val="0"/>
                        </a:spcBef>
                        <a:spcAft>
                          <a:spcPts val="0"/>
                        </a:spcAft>
                      </a:pPr>
                      <a:r>
                        <a:rPr lang="en-US" sz="1100">
                          <a:effectLst/>
                        </a:rPr>
                        <a:t>Consumer price index - monthly indicator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extLst>
                  <a:ext uri="{0D108BD9-81ED-4DB2-BD59-A6C34878D82A}">
                    <a16:rowId xmlns:a16="http://schemas.microsoft.com/office/drawing/2014/main" val="288890948"/>
                  </a:ext>
                </a:extLst>
              </a:tr>
              <a:tr h="180824">
                <a:tc>
                  <a:txBody>
                    <a:bodyPr/>
                    <a:lstStyle/>
                    <a:p>
                      <a:pPr marL="0" marR="0" algn="ctr">
                        <a:lnSpc>
                          <a:spcPct val="107000"/>
                        </a:lnSpc>
                        <a:spcBef>
                          <a:spcPts val="0"/>
                        </a:spcBef>
                        <a:spcAft>
                          <a:spcPts val="0"/>
                        </a:spcAft>
                      </a:pPr>
                      <a:r>
                        <a:rPr lang="en-US" sz="1100">
                          <a:effectLst/>
                        </a:rPr>
                        <a:t>Cons.Conf.Idx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tc>
                  <a:txBody>
                    <a:bodyPr/>
                    <a:lstStyle/>
                    <a:p>
                      <a:pPr marL="0" marR="0" algn="ctr">
                        <a:lnSpc>
                          <a:spcPct val="107000"/>
                        </a:lnSpc>
                        <a:spcBef>
                          <a:spcPts val="0"/>
                        </a:spcBef>
                        <a:spcAft>
                          <a:spcPts val="0"/>
                        </a:spcAft>
                      </a:pPr>
                      <a:r>
                        <a:rPr lang="en-US" sz="1100" kern="1200" noProof="0" dirty="0">
                          <a:solidFill>
                            <a:schemeClr val="tx1"/>
                          </a:solidFill>
                          <a:effectLst/>
                          <a:latin typeface="+mn-lt"/>
                          <a:ea typeface="+mn-ea"/>
                          <a:cs typeface="+mn-cs"/>
                        </a:rPr>
                        <a:t>Continuous</a:t>
                      </a:r>
                      <a:endParaRPr lang="en-US" sz="1100" kern="1200" dirty="0">
                        <a:solidFill>
                          <a:schemeClr val="tx1"/>
                        </a:solidFill>
                        <a:effectLst/>
                        <a:latin typeface="+mn-lt"/>
                        <a:ea typeface="+mn-ea"/>
                        <a:cs typeface="+mn-cs"/>
                      </a:endParaRPr>
                    </a:p>
                  </a:txBody>
                  <a:tcPr marL="66237" marR="66237" marT="0" marB="0" anchor="ctr"/>
                </a:tc>
                <a:tc>
                  <a:txBody>
                    <a:bodyPr/>
                    <a:lstStyle/>
                    <a:p>
                      <a:pPr marL="0" marR="0">
                        <a:lnSpc>
                          <a:spcPct val="107000"/>
                        </a:lnSpc>
                        <a:spcBef>
                          <a:spcPts val="0"/>
                        </a:spcBef>
                        <a:spcAft>
                          <a:spcPts val="0"/>
                        </a:spcAft>
                      </a:pPr>
                      <a:r>
                        <a:rPr lang="en-US" sz="1100">
                          <a:effectLst/>
                        </a:rPr>
                        <a:t>Consumer confidence index - monthly indicator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extLst>
                  <a:ext uri="{0D108BD9-81ED-4DB2-BD59-A6C34878D82A}">
                    <a16:rowId xmlns:a16="http://schemas.microsoft.com/office/drawing/2014/main" val="2528110999"/>
                  </a:ext>
                </a:extLst>
              </a:tr>
              <a:tr h="180824">
                <a:tc>
                  <a:txBody>
                    <a:bodyPr/>
                    <a:lstStyle/>
                    <a:p>
                      <a:pPr marL="0" marR="0" algn="ctr">
                        <a:lnSpc>
                          <a:spcPct val="107000"/>
                        </a:lnSpc>
                        <a:spcBef>
                          <a:spcPts val="0"/>
                        </a:spcBef>
                        <a:spcAft>
                          <a:spcPts val="0"/>
                        </a:spcAft>
                      </a:pPr>
                      <a:r>
                        <a:rPr lang="en-US" sz="1100">
                          <a:effectLst/>
                        </a:rPr>
                        <a:t>Euribor3M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tc>
                  <a:txBody>
                    <a:bodyPr/>
                    <a:lstStyle/>
                    <a:p>
                      <a:pPr marL="0" marR="0" algn="ctr">
                        <a:lnSpc>
                          <a:spcPct val="107000"/>
                        </a:lnSpc>
                        <a:spcBef>
                          <a:spcPts val="0"/>
                        </a:spcBef>
                        <a:spcAft>
                          <a:spcPts val="0"/>
                        </a:spcAft>
                      </a:pPr>
                      <a:r>
                        <a:rPr lang="en-US" sz="1100" kern="1200" noProof="0" dirty="0">
                          <a:solidFill>
                            <a:schemeClr val="tx1"/>
                          </a:solidFill>
                          <a:effectLst/>
                          <a:latin typeface="+mn-lt"/>
                          <a:ea typeface="+mn-ea"/>
                          <a:cs typeface="+mn-cs"/>
                        </a:rPr>
                        <a:t>Continuous</a:t>
                      </a:r>
                      <a:endParaRPr lang="en-US" sz="1100" kern="1200" dirty="0">
                        <a:solidFill>
                          <a:schemeClr val="tx1"/>
                        </a:solidFill>
                        <a:effectLst/>
                        <a:latin typeface="+mn-lt"/>
                        <a:ea typeface="+mn-ea"/>
                        <a:cs typeface="+mn-cs"/>
                      </a:endParaRPr>
                    </a:p>
                  </a:txBody>
                  <a:tcPr marL="66237" marR="66237" marT="0" marB="0" anchor="ctr"/>
                </a:tc>
                <a:tc>
                  <a:txBody>
                    <a:bodyPr/>
                    <a:lstStyle/>
                    <a:p>
                      <a:pPr marL="0" marR="0">
                        <a:lnSpc>
                          <a:spcPct val="107000"/>
                        </a:lnSpc>
                        <a:spcBef>
                          <a:spcPts val="0"/>
                        </a:spcBef>
                        <a:spcAft>
                          <a:spcPts val="0"/>
                        </a:spcAft>
                      </a:pPr>
                      <a:r>
                        <a:rPr lang="en-US" sz="1100">
                          <a:effectLst/>
                        </a:rPr>
                        <a:t>Euribor 3-month rate - daily indicator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extLst>
                  <a:ext uri="{0D108BD9-81ED-4DB2-BD59-A6C34878D82A}">
                    <a16:rowId xmlns:a16="http://schemas.microsoft.com/office/drawing/2014/main" val="3822552825"/>
                  </a:ext>
                </a:extLst>
              </a:tr>
              <a:tr h="180824">
                <a:tc>
                  <a:txBody>
                    <a:bodyPr/>
                    <a:lstStyle/>
                    <a:p>
                      <a:pPr marL="0" marR="0" algn="ctr">
                        <a:lnSpc>
                          <a:spcPct val="107000"/>
                        </a:lnSpc>
                        <a:spcBef>
                          <a:spcPts val="0"/>
                        </a:spcBef>
                        <a:spcAft>
                          <a:spcPts val="0"/>
                        </a:spcAft>
                      </a:pPr>
                      <a:r>
                        <a:rPr lang="en-US" sz="1100" dirty="0" err="1">
                          <a:effectLst/>
                        </a:rPr>
                        <a:t>Nr.Employed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tc>
                  <a:txBody>
                    <a:bodyPr/>
                    <a:lstStyle/>
                    <a:p>
                      <a:pPr marL="0" marR="0" algn="ctr">
                        <a:lnSpc>
                          <a:spcPct val="107000"/>
                        </a:lnSpc>
                        <a:spcBef>
                          <a:spcPts val="0"/>
                        </a:spcBef>
                        <a:spcAft>
                          <a:spcPts val="0"/>
                        </a:spcAft>
                      </a:pPr>
                      <a:r>
                        <a:rPr lang="en-US" sz="1100" kern="1200" noProof="0" dirty="0">
                          <a:solidFill>
                            <a:schemeClr val="tx1"/>
                          </a:solidFill>
                          <a:effectLst/>
                          <a:latin typeface="+mn-lt"/>
                          <a:ea typeface="+mn-ea"/>
                          <a:cs typeface="+mn-cs"/>
                        </a:rPr>
                        <a:t>Continuous</a:t>
                      </a:r>
                      <a:endParaRPr lang="en-US" sz="1100" kern="1200" dirty="0">
                        <a:solidFill>
                          <a:schemeClr val="tx1"/>
                        </a:solidFill>
                        <a:effectLst/>
                        <a:latin typeface="+mn-lt"/>
                        <a:ea typeface="+mn-ea"/>
                        <a:cs typeface="+mn-cs"/>
                      </a:endParaRPr>
                    </a:p>
                  </a:txBody>
                  <a:tcPr marL="66237" marR="66237" marT="0" marB="0" anchor="ctr"/>
                </a:tc>
                <a:tc>
                  <a:txBody>
                    <a:bodyPr/>
                    <a:lstStyle/>
                    <a:p>
                      <a:pPr marL="0" marR="0">
                        <a:lnSpc>
                          <a:spcPct val="107000"/>
                        </a:lnSpc>
                        <a:spcBef>
                          <a:spcPts val="0"/>
                        </a:spcBef>
                        <a:spcAft>
                          <a:spcPts val="0"/>
                        </a:spcAft>
                      </a:pPr>
                      <a:r>
                        <a:rPr lang="en-US" sz="1100">
                          <a:effectLst/>
                        </a:rPr>
                        <a:t>No of employees - quarterly indicator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extLst>
                  <a:ext uri="{0D108BD9-81ED-4DB2-BD59-A6C34878D82A}">
                    <a16:rowId xmlns:a16="http://schemas.microsoft.com/office/drawing/2014/main" val="2931015403"/>
                  </a:ext>
                </a:extLst>
              </a:tr>
              <a:tr h="180824">
                <a:tc>
                  <a:txBody>
                    <a:bodyPr/>
                    <a:lstStyle/>
                    <a:p>
                      <a:pPr marL="0" marR="0" algn="ctr">
                        <a:lnSpc>
                          <a:spcPct val="107000"/>
                        </a:lnSpc>
                        <a:spcBef>
                          <a:spcPts val="0"/>
                        </a:spcBef>
                        <a:spcAft>
                          <a:spcPts val="0"/>
                        </a:spcAft>
                      </a:pPr>
                      <a:r>
                        <a:rPr lang="en-US" sz="1100" b="0" i="0" u="none" strike="noStrike" cap="none" dirty="0">
                          <a:solidFill>
                            <a:schemeClr val="tx1"/>
                          </a:solidFill>
                          <a:effectLst/>
                          <a:latin typeface="+mn-lt"/>
                          <a:ea typeface="+mn-ea"/>
                          <a:cs typeface="+mn-cs"/>
                          <a:sym typeface="Arial"/>
                        </a:rPr>
                        <a:t>Result</a:t>
                      </a:r>
                    </a:p>
                  </a:txBody>
                  <a:tcPr marL="66237" marR="66237" marT="0" marB="0" anchor="ctr"/>
                </a:tc>
                <a:tc>
                  <a:txBody>
                    <a:bodyPr/>
                    <a:lstStyle/>
                    <a:p>
                      <a:pPr marL="0" marR="0" algn="ctr">
                        <a:lnSpc>
                          <a:spcPct val="107000"/>
                        </a:lnSpc>
                        <a:spcBef>
                          <a:spcPts val="0"/>
                        </a:spcBef>
                        <a:spcAft>
                          <a:spcPts val="0"/>
                        </a:spcAft>
                      </a:pPr>
                      <a:r>
                        <a:rPr lang="en-US" sz="1100" kern="1200" dirty="0">
                          <a:solidFill>
                            <a:schemeClr val="tx1"/>
                          </a:solidFill>
                          <a:effectLst/>
                          <a:latin typeface="+mn-lt"/>
                          <a:ea typeface="+mn-ea"/>
                          <a:cs typeface="+mn-cs"/>
                        </a:rPr>
                        <a:t>Nominal</a:t>
                      </a:r>
                    </a:p>
                  </a:txBody>
                  <a:tcPr marL="66237" marR="66237" marT="0" marB="0" anchor="ctr"/>
                </a:tc>
                <a:tc>
                  <a:txBody>
                    <a:bodyPr/>
                    <a:lstStyle/>
                    <a:p>
                      <a:pPr marL="0" marR="0">
                        <a:lnSpc>
                          <a:spcPct val="107000"/>
                        </a:lnSpc>
                        <a:spcBef>
                          <a:spcPts val="0"/>
                        </a:spcBef>
                        <a:spcAft>
                          <a:spcPts val="0"/>
                        </a:spcAft>
                      </a:pPr>
                      <a:r>
                        <a:rPr lang="en-US" sz="1100" dirty="0">
                          <a:effectLst/>
                        </a:rPr>
                        <a:t>Has the client subscribed to the term deposit?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37" marR="66237" marT="0" marB="0" anchor="ctr"/>
                </a:tc>
                <a:extLst>
                  <a:ext uri="{0D108BD9-81ED-4DB2-BD59-A6C34878D82A}">
                    <a16:rowId xmlns:a16="http://schemas.microsoft.com/office/drawing/2014/main" val="4084549074"/>
                  </a:ext>
                </a:extLst>
              </a:tr>
            </a:tbl>
          </a:graphicData>
        </a:graphic>
      </p:graphicFrame>
      <p:sp>
        <p:nvSpPr>
          <p:cNvPr id="5" name="Slide Number Placeholder 3">
            <a:extLst>
              <a:ext uri="{FF2B5EF4-FFF2-40B4-BE49-F238E27FC236}">
                <a16:creationId xmlns:a16="http://schemas.microsoft.com/office/drawing/2014/main" id="{467DD07D-401E-6A6B-E85B-70EB9514FD9A}"/>
              </a:ext>
            </a:extLst>
          </p:cNvPr>
          <p:cNvSpPr>
            <a:spLocks noGrp="1"/>
          </p:cNvSpPr>
          <p:nvPr>
            <p:ph type="sldNum" idx="12"/>
          </p:nvPr>
        </p:nvSpPr>
        <p:spPr>
          <a:xfrm>
            <a:off x="7010400" y="-11818"/>
            <a:ext cx="2133600" cy="273844"/>
          </a:xfrm>
        </p:spPr>
        <p:txBody>
          <a:bodyPr/>
          <a:lstStyle/>
          <a:p>
            <a:pPr marL="0" lvl="0" indent="0" algn="r" rtl="0">
              <a:spcBef>
                <a:spcPts val="0"/>
              </a:spcBef>
              <a:spcAft>
                <a:spcPts val="0"/>
              </a:spcAft>
              <a:buNone/>
            </a:pPr>
            <a:fld id="{00000000-1234-1234-1234-123412341234}"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6"/>
          <p:cNvSpPr txBox="1"/>
          <p:nvPr/>
        </p:nvSpPr>
        <p:spPr>
          <a:xfrm>
            <a:off x="0" y="12"/>
            <a:ext cx="73974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3000" b="1" dirty="0">
                <a:latin typeface="Calibri"/>
                <a:ea typeface="Calibri"/>
                <a:cs typeface="Calibri"/>
                <a:sym typeface="Calibri"/>
              </a:rPr>
              <a:t>Data Description</a:t>
            </a:r>
            <a:endParaRPr sz="3000" i="0" u="none" strike="noStrike" cap="none" dirty="0">
              <a:solidFill>
                <a:srgbClr val="000000"/>
              </a:solidFill>
              <a:latin typeface="Calibri"/>
              <a:ea typeface="Calibri"/>
              <a:cs typeface="Calibri"/>
              <a:sym typeface="Calibri"/>
            </a:endParaRPr>
          </a:p>
        </p:txBody>
      </p:sp>
      <p:sp>
        <p:nvSpPr>
          <p:cNvPr id="49" name="Google Shape;49;p6"/>
          <p:cNvSpPr txBox="1"/>
          <p:nvPr/>
        </p:nvSpPr>
        <p:spPr>
          <a:xfrm>
            <a:off x="432175" y="1106600"/>
            <a:ext cx="289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 </a:t>
            </a:r>
            <a:endParaRPr/>
          </a:p>
        </p:txBody>
      </p:sp>
      <p:sp>
        <p:nvSpPr>
          <p:cNvPr id="5" name="Slide Number Placeholder 3">
            <a:extLst>
              <a:ext uri="{FF2B5EF4-FFF2-40B4-BE49-F238E27FC236}">
                <a16:creationId xmlns:a16="http://schemas.microsoft.com/office/drawing/2014/main" id="{467DD07D-401E-6A6B-E85B-70EB9514FD9A}"/>
              </a:ext>
            </a:extLst>
          </p:cNvPr>
          <p:cNvSpPr>
            <a:spLocks noGrp="1"/>
          </p:cNvSpPr>
          <p:nvPr>
            <p:ph type="sldNum" idx="12"/>
          </p:nvPr>
        </p:nvSpPr>
        <p:spPr>
          <a:xfrm>
            <a:off x="7010400" y="-11818"/>
            <a:ext cx="2133600" cy="273844"/>
          </a:xfrm>
        </p:spPr>
        <p:txBody>
          <a:bodyPr/>
          <a:lstStyle/>
          <a:p>
            <a:pPr marL="0" lvl="0" indent="0" algn="r" rtl="0">
              <a:spcBef>
                <a:spcPts val="0"/>
              </a:spcBef>
              <a:spcAft>
                <a:spcPts val="0"/>
              </a:spcAft>
              <a:buNone/>
            </a:pPr>
            <a:fld id="{00000000-1234-1234-1234-123412341234}" type="slidenum">
              <a:rPr lang="en-US" smtClean="0"/>
              <a:t>5</a:t>
            </a:fld>
            <a:endParaRPr lang="en-US" dirty="0"/>
          </a:p>
        </p:txBody>
      </p:sp>
      <p:pic>
        <p:nvPicPr>
          <p:cNvPr id="4" name="Picture 3">
            <a:extLst>
              <a:ext uri="{FF2B5EF4-FFF2-40B4-BE49-F238E27FC236}">
                <a16:creationId xmlns:a16="http://schemas.microsoft.com/office/drawing/2014/main" id="{113ECA3E-0A89-4556-A8D4-AB32012561EC}"/>
              </a:ext>
            </a:extLst>
          </p:cNvPr>
          <p:cNvPicPr>
            <a:picLocks noChangeAspect="1"/>
          </p:cNvPicPr>
          <p:nvPr/>
        </p:nvPicPr>
        <p:blipFill>
          <a:blip r:embed="rId3"/>
          <a:stretch>
            <a:fillRect/>
          </a:stretch>
        </p:blipFill>
        <p:spPr>
          <a:xfrm>
            <a:off x="569843" y="2218430"/>
            <a:ext cx="7798904" cy="2252896"/>
          </a:xfrm>
          <a:prstGeom prst="rect">
            <a:avLst/>
          </a:prstGeom>
        </p:spPr>
      </p:pic>
      <p:pic>
        <p:nvPicPr>
          <p:cNvPr id="7" name="Picture 6">
            <a:extLst>
              <a:ext uri="{FF2B5EF4-FFF2-40B4-BE49-F238E27FC236}">
                <a16:creationId xmlns:a16="http://schemas.microsoft.com/office/drawing/2014/main" id="{6E244A97-559B-7BCF-4C07-4C3A8C3A0132}"/>
              </a:ext>
            </a:extLst>
          </p:cNvPr>
          <p:cNvPicPr>
            <a:picLocks noChangeAspect="1"/>
          </p:cNvPicPr>
          <p:nvPr/>
        </p:nvPicPr>
        <p:blipFill>
          <a:blip r:embed="rId4"/>
          <a:stretch>
            <a:fillRect/>
          </a:stretch>
        </p:blipFill>
        <p:spPr>
          <a:xfrm>
            <a:off x="569843" y="645829"/>
            <a:ext cx="7798904" cy="1548902"/>
          </a:xfrm>
          <a:prstGeom prst="rect">
            <a:avLst/>
          </a:prstGeom>
        </p:spPr>
      </p:pic>
    </p:spTree>
    <p:extLst>
      <p:ext uri="{BB962C8B-B14F-4D97-AF65-F5344CB8AC3E}">
        <p14:creationId xmlns:p14="http://schemas.microsoft.com/office/powerpoint/2010/main" val="351974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3CACF1-E9FE-FDEC-E0EA-3FA7CAABB0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graphicFrame>
        <p:nvGraphicFramePr>
          <p:cNvPr id="5" name="Chart 4">
            <a:extLst>
              <a:ext uri="{FF2B5EF4-FFF2-40B4-BE49-F238E27FC236}">
                <a16:creationId xmlns:a16="http://schemas.microsoft.com/office/drawing/2014/main" id="{9DADD1F2-523E-B79B-F544-C2B7E58BA63F}"/>
              </a:ext>
            </a:extLst>
          </p:cNvPr>
          <p:cNvGraphicFramePr/>
          <p:nvPr>
            <p:extLst>
              <p:ext uri="{D42A27DB-BD31-4B8C-83A1-F6EECF244321}">
                <p14:modId xmlns:p14="http://schemas.microsoft.com/office/powerpoint/2010/main" val="3831939073"/>
              </p:ext>
            </p:extLst>
          </p:nvPr>
        </p:nvGraphicFramePr>
        <p:xfrm>
          <a:off x="1524000" y="703263"/>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6" name="Google Shape;47;p6">
            <a:extLst>
              <a:ext uri="{FF2B5EF4-FFF2-40B4-BE49-F238E27FC236}">
                <a16:creationId xmlns:a16="http://schemas.microsoft.com/office/drawing/2014/main" id="{350526FB-103D-D74E-69A0-968F302F828B}"/>
              </a:ext>
            </a:extLst>
          </p:cNvPr>
          <p:cNvSpPr txBox="1"/>
          <p:nvPr/>
        </p:nvSpPr>
        <p:spPr>
          <a:xfrm>
            <a:off x="0" y="12"/>
            <a:ext cx="73974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3000" b="1" dirty="0">
                <a:latin typeface="Calibri"/>
                <a:ea typeface="Calibri"/>
                <a:cs typeface="Calibri"/>
                <a:sym typeface="Calibri"/>
              </a:rPr>
              <a:t>Target Variable Distribution</a:t>
            </a:r>
            <a:endParaRPr sz="3000" i="0" u="none" strike="noStrike" cap="none" dirty="0">
              <a:solidFill>
                <a:srgbClr val="000000"/>
              </a:solidFill>
              <a:latin typeface="Calibri"/>
              <a:ea typeface="Calibri"/>
              <a:cs typeface="Calibri"/>
              <a:sym typeface="Calibri"/>
            </a:endParaRPr>
          </a:p>
        </p:txBody>
      </p:sp>
      <p:sp>
        <p:nvSpPr>
          <p:cNvPr id="7" name="Slide Number Placeholder 3">
            <a:extLst>
              <a:ext uri="{FF2B5EF4-FFF2-40B4-BE49-F238E27FC236}">
                <a16:creationId xmlns:a16="http://schemas.microsoft.com/office/drawing/2014/main" id="{7A4097DF-C423-C975-F57F-BB3B90D35B4A}"/>
              </a:ext>
            </a:extLst>
          </p:cNvPr>
          <p:cNvSpPr txBox="1">
            <a:spLocks/>
          </p:cNvSpPr>
          <p:nvPr/>
        </p:nvSpPr>
        <p:spPr>
          <a:xfrm>
            <a:off x="7010400" y="-11818"/>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6</a:t>
            </a:fld>
            <a:endParaRPr lang="en-US" dirty="0"/>
          </a:p>
        </p:txBody>
      </p:sp>
    </p:spTree>
    <p:extLst>
      <p:ext uri="{BB962C8B-B14F-4D97-AF65-F5344CB8AC3E}">
        <p14:creationId xmlns:p14="http://schemas.microsoft.com/office/powerpoint/2010/main" val="981912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EBEA59-A475-6286-768D-1F81961985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3" name="Google Shape;47;p6">
            <a:extLst>
              <a:ext uri="{FF2B5EF4-FFF2-40B4-BE49-F238E27FC236}">
                <a16:creationId xmlns:a16="http://schemas.microsoft.com/office/drawing/2014/main" id="{E85908D5-0478-525A-0961-FFB4E6F6E99C}"/>
              </a:ext>
            </a:extLst>
          </p:cNvPr>
          <p:cNvSpPr txBox="1"/>
          <p:nvPr/>
        </p:nvSpPr>
        <p:spPr>
          <a:xfrm>
            <a:off x="0" y="12"/>
            <a:ext cx="73974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3000" b="1" dirty="0">
                <a:latin typeface="Calibri"/>
                <a:ea typeface="Calibri"/>
                <a:cs typeface="Calibri"/>
                <a:sym typeface="Calibri"/>
              </a:rPr>
              <a:t>Literature</a:t>
            </a:r>
            <a:endParaRPr sz="3000" i="0" u="none" strike="noStrike" cap="none" dirty="0">
              <a:solidFill>
                <a:srgbClr val="000000"/>
              </a:solidFill>
              <a:latin typeface="Calibri"/>
              <a:ea typeface="Calibri"/>
              <a:cs typeface="Calibri"/>
              <a:sym typeface="Calibri"/>
            </a:endParaRPr>
          </a:p>
        </p:txBody>
      </p:sp>
      <p:graphicFrame>
        <p:nvGraphicFramePr>
          <p:cNvPr id="6" name="Table 6">
            <a:extLst>
              <a:ext uri="{FF2B5EF4-FFF2-40B4-BE49-F238E27FC236}">
                <a16:creationId xmlns:a16="http://schemas.microsoft.com/office/drawing/2014/main" id="{EE86D7C3-185B-326A-787B-DB67409F96E4}"/>
              </a:ext>
            </a:extLst>
          </p:cNvPr>
          <p:cNvGraphicFramePr>
            <a:graphicFrameLocks noGrp="1"/>
          </p:cNvGraphicFramePr>
          <p:nvPr>
            <p:extLst>
              <p:ext uri="{D42A27DB-BD31-4B8C-83A1-F6EECF244321}">
                <p14:modId xmlns:p14="http://schemas.microsoft.com/office/powerpoint/2010/main" val="1495680405"/>
              </p:ext>
            </p:extLst>
          </p:nvPr>
        </p:nvGraphicFramePr>
        <p:xfrm>
          <a:off x="4986755" y="1528768"/>
          <a:ext cx="2855843" cy="2937212"/>
        </p:xfrm>
        <a:graphic>
          <a:graphicData uri="http://schemas.openxmlformats.org/drawingml/2006/table">
            <a:tbl>
              <a:tblPr firstRow="1" bandRow="1">
                <a:tableStyleId>{AFFE2B0F-5D3E-4123-B7EA-FF5E84BAA2C1}</a:tableStyleId>
              </a:tblPr>
              <a:tblGrid>
                <a:gridCol w="2855843">
                  <a:extLst>
                    <a:ext uri="{9D8B030D-6E8A-4147-A177-3AD203B41FA5}">
                      <a16:colId xmlns:a16="http://schemas.microsoft.com/office/drawing/2014/main" val="736907844"/>
                    </a:ext>
                  </a:extLst>
                </a:gridCol>
              </a:tblGrid>
              <a:tr h="73430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Used </a:t>
                      </a:r>
                      <a:r>
                        <a:rPr lang="en-US" sz="1200" dirty="0" err="1"/>
                        <a:t>LabelEncoder</a:t>
                      </a:r>
                      <a:r>
                        <a:rPr lang="en-US" sz="1200" dirty="0"/>
                        <a:t> to reduce the model complexity.</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1E9D6"/>
                    </a:solidFill>
                  </a:tcPr>
                </a:tc>
                <a:extLst>
                  <a:ext uri="{0D108BD9-81ED-4DB2-BD59-A6C34878D82A}">
                    <a16:rowId xmlns:a16="http://schemas.microsoft.com/office/drawing/2014/main" val="2718917233"/>
                  </a:ext>
                </a:extLst>
              </a:tr>
              <a:tr h="73430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Used wider quantile range and intervals for outlier analysis.</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1E9D6"/>
                    </a:solidFill>
                  </a:tcPr>
                </a:tc>
                <a:extLst>
                  <a:ext uri="{0D108BD9-81ED-4DB2-BD59-A6C34878D82A}">
                    <a16:rowId xmlns:a16="http://schemas.microsoft.com/office/drawing/2014/main" val="1201026833"/>
                  </a:ext>
                </a:extLst>
              </a:tr>
              <a:tr h="73430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Fitted many other models and achieved better accuracy.</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1E9D6"/>
                    </a:solidFill>
                  </a:tcPr>
                </a:tc>
                <a:extLst>
                  <a:ext uri="{0D108BD9-81ED-4DB2-BD59-A6C34878D82A}">
                    <a16:rowId xmlns:a16="http://schemas.microsoft.com/office/drawing/2014/main" val="3938653686"/>
                  </a:ext>
                </a:extLst>
              </a:tr>
              <a:tr h="73430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Age column was transformed to categorical by data binning</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1E9D6"/>
                    </a:solidFill>
                  </a:tcPr>
                </a:tc>
                <a:extLst>
                  <a:ext uri="{0D108BD9-81ED-4DB2-BD59-A6C34878D82A}">
                    <a16:rowId xmlns:a16="http://schemas.microsoft.com/office/drawing/2014/main" val="820152902"/>
                  </a:ext>
                </a:extLst>
              </a:tr>
            </a:tbl>
          </a:graphicData>
        </a:graphic>
      </p:graphicFrame>
      <p:graphicFrame>
        <p:nvGraphicFramePr>
          <p:cNvPr id="7" name="Table 6">
            <a:extLst>
              <a:ext uri="{FF2B5EF4-FFF2-40B4-BE49-F238E27FC236}">
                <a16:creationId xmlns:a16="http://schemas.microsoft.com/office/drawing/2014/main" id="{77552764-A8CA-4B4B-5AB7-62A3BF0AC624}"/>
              </a:ext>
            </a:extLst>
          </p:cNvPr>
          <p:cNvGraphicFramePr>
            <a:graphicFrameLocks noGrp="1"/>
          </p:cNvGraphicFramePr>
          <p:nvPr>
            <p:extLst>
              <p:ext uri="{D42A27DB-BD31-4B8C-83A1-F6EECF244321}">
                <p14:modId xmlns:p14="http://schemas.microsoft.com/office/powerpoint/2010/main" val="2570825608"/>
              </p:ext>
            </p:extLst>
          </p:nvPr>
        </p:nvGraphicFramePr>
        <p:xfrm>
          <a:off x="1746598" y="1528769"/>
          <a:ext cx="2855843" cy="2937213"/>
        </p:xfrm>
        <a:graphic>
          <a:graphicData uri="http://schemas.openxmlformats.org/drawingml/2006/table">
            <a:tbl>
              <a:tblPr firstRow="1" bandRow="1">
                <a:tableStyleId>{AFFE2B0F-5D3E-4123-B7EA-FF5E84BAA2C1}</a:tableStyleId>
              </a:tblPr>
              <a:tblGrid>
                <a:gridCol w="2855843">
                  <a:extLst>
                    <a:ext uri="{9D8B030D-6E8A-4147-A177-3AD203B41FA5}">
                      <a16:colId xmlns:a16="http://schemas.microsoft.com/office/drawing/2014/main" val="736907844"/>
                    </a:ext>
                  </a:extLst>
                </a:gridCol>
              </a:tblGrid>
              <a:tr h="736614">
                <a:tc>
                  <a:txBody>
                    <a:bodyPr/>
                    <a:lstStyle/>
                    <a:p>
                      <a:pPr lvl="0">
                        <a:lnSpc>
                          <a:spcPct val="150000"/>
                        </a:lnSpc>
                      </a:pPr>
                      <a:r>
                        <a:rPr lang="en-US" sz="1200" dirty="0"/>
                        <a:t>Used </a:t>
                      </a:r>
                      <a:r>
                        <a:rPr lang="en-US" sz="1200" dirty="0" err="1"/>
                        <a:t>OneHotEncoder</a:t>
                      </a:r>
                      <a:r>
                        <a:rPr lang="en-US" sz="1200" dirty="0"/>
                        <a:t> to convert categorical variables to continuous.</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AD5D5"/>
                    </a:solidFill>
                  </a:tcPr>
                </a:tc>
                <a:extLst>
                  <a:ext uri="{0D108BD9-81ED-4DB2-BD59-A6C34878D82A}">
                    <a16:rowId xmlns:a16="http://schemas.microsoft.com/office/drawing/2014/main" val="2718917233"/>
                  </a:ext>
                </a:extLst>
              </a:tr>
              <a:tr h="733533">
                <a:tc>
                  <a:txBody>
                    <a:bodyPr/>
                    <a:lstStyle/>
                    <a:p>
                      <a:pPr lvl="0">
                        <a:lnSpc>
                          <a:spcPct val="150000"/>
                        </a:lnSpc>
                      </a:pPr>
                      <a:r>
                        <a:rPr lang="en-US" sz="1200" dirty="0"/>
                        <a:t>Used shorter quantile range and intervals for outlier analysis.</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AD5D5"/>
                    </a:solidFill>
                  </a:tcPr>
                </a:tc>
                <a:extLst>
                  <a:ext uri="{0D108BD9-81ED-4DB2-BD59-A6C34878D82A}">
                    <a16:rowId xmlns:a16="http://schemas.microsoft.com/office/drawing/2014/main" val="1201026833"/>
                  </a:ext>
                </a:extLst>
              </a:tr>
              <a:tr h="73353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Tried only SVM and Logistic Regression models.</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AD5D5"/>
                    </a:solidFill>
                  </a:tcPr>
                </a:tc>
                <a:extLst>
                  <a:ext uri="{0D108BD9-81ED-4DB2-BD59-A6C34878D82A}">
                    <a16:rowId xmlns:a16="http://schemas.microsoft.com/office/drawing/2014/main" val="3938653686"/>
                  </a:ext>
                </a:extLst>
              </a:tr>
              <a:tr h="73353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Age column is taken as continuous</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AD5D5"/>
                    </a:solidFill>
                  </a:tcPr>
                </a:tc>
                <a:extLst>
                  <a:ext uri="{0D108BD9-81ED-4DB2-BD59-A6C34878D82A}">
                    <a16:rowId xmlns:a16="http://schemas.microsoft.com/office/drawing/2014/main" val="3234885083"/>
                  </a:ext>
                </a:extLst>
              </a:tr>
            </a:tbl>
          </a:graphicData>
        </a:graphic>
      </p:graphicFrame>
      <p:sp>
        <p:nvSpPr>
          <p:cNvPr id="8" name="Rectangle 7">
            <a:extLst>
              <a:ext uri="{FF2B5EF4-FFF2-40B4-BE49-F238E27FC236}">
                <a16:creationId xmlns:a16="http://schemas.microsoft.com/office/drawing/2014/main" id="{ACC3AFED-AD59-9311-2323-7683D031850F}"/>
              </a:ext>
            </a:extLst>
          </p:cNvPr>
          <p:cNvSpPr/>
          <p:nvPr/>
        </p:nvSpPr>
        <p:spPr>
          <a:xfrm>
            <a:off x="1746600" y="402336"/>
            <a:ext cx="2855842" cy="1126434"/>
          </a:xfrm>
          <a:prstGeom prst="rect">
            <a:avLst/>
          </a:prstGeom>
          <a:solidFill>
            <a:srgbClr val="C0504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Others Did</a:t>
            </a:r>
          </a:p>
        </p:txBody>
      </p:sp>
      <p:sp>
        <p:nvSpPr>
          <p:cNvPr id="9" name="Rectangle 8">
            <a:extLst>
              <a:ext uri="{FF2B5EF4-FFF2-40B4-BE49-F238E27FC236}">
                <a16:creationId xmlns:a16="http://schemas.microsoft.com/office/drawing/2014/main" id="{5FF2FD1B-91D4-6EE5-857A-9EFAF38A30D9}"/>
              </a:ext>
            </a:extLst>
          </p:cNvPr>
          <p:cNvSpPr/>
          <p:nvPr/>
        </p:nvSpPr>
        <p:spPr>
          <a:xfrm>
            <a:off x="4986756" y="402336"/>
            <a:ext cx="2855842" cy="1126434"/>
          </a:xfrm>
          <a:prstGeom prst="rect">
            <a:avLst/>
          </a:prstGeom>
          <a:solidFill>
            <a:srgbClr val="9BBB59"/>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Did</a:t>
            </a:r>
          </a:p>
        </p:txBody>
      </p:sp>
      <p:sp>
        <p:nvSpPr>
          <p:cNvPr id="4" name="Slide Number Placeholder 3">
            <a:extLst>
              <a:ext uri="{FF2B5EF4-FFF2-40B4-BE49-F238E27FC236}">
                <a16:creationId xmlns:a16="http://schemas.microsoft.com/office/drawing/2014/main" id="{DDBAA09C-2039-4591-872C-1A2F4C1470F2}"/>
              </a:ext>
            </a:extLst>
          </p:cNvPr>
          <p:cNvSpPr txBox="1">
            <a:spLocks/>
          </p:cNvSpPr>
          <p:nvPr/>
        </p:nvSpPr>
        <p:spPr>
          <a:xfrm>
            <a:off x="7010400" y="-11818"/>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7</a:t>
            </a:fld>
            <a:endParaRPr lang="en-US" dirty="0"/>
          </a:p>
        </p:txBody>
      </p:sp>
    </p:spTree>
    <p:extLst>
      <p:ext uri="{BB962C8B-B14F-4D97-AF65-F5344CB8AC3E}">
        <p14:creationId xmlns:p14="http://schemas.microsoft.com/office/powerpoint/2010/main" val="2793759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7"/>
          <p:cNvSpPr txBox="1"/>
          <p:nvPr/>
        </p:nvSpPr>
        <p:spPr>
          <a:xfrm>
            <a:off x="0" y="12"/>
            <a:ext cx="73974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3000" b="1">
                <a:latin typeface="Calibri"/>
                <a:ea typeface="Calibri"/>
                <a:cs typeface="Calibri"/>
                <a:sym typeface="Calibri"/>
              </a:rPr>
              <a:t>Data Preprocessing and Modification</a:t>
            </a:r>
            <a:endParaRPr sz="3000" i="0" u="none" strike="noStrike" cap="none">
              <a:solidFill>
                <a:srgbClr val="000000"/>
              </a:solidFill>
              <a:latin typeface="Calibri"/>
              <a:ea typeface="Calibri"/>
              <a:cs typeface="Calibri"/>
              <a:sym typeface="Calibri"/>
            </a:endParaRPr>
          </a:p>
        </p:txBody>
      </p:sp>
      <p:sp>
        <p:nvSpPr>
          <p:cNvPr id="57" name="Google Shape;57;p7"/>
          <p:cNvSpPr txBox="1"/>
          <p:nvPr/>
        </p:nvSpPr>
        <p:spPr>
          <a:xfrm>
            <a:off x="417950" y="1030400"/>
            <a:ext cx="5727600" cy="323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600"/>
              </a:spcBef>
              <a:spcAft>
                <a:spcPts val="600"/>
              </a:spcAft>
              <a:buClr>
                <a:srgbClr val="000000"/>
              </a:buClr>
              <a:buSzPts val="1400"/>
              <a:buFont typeface="Arial"/>
              <a:buNone/>
            </a:pPr>
            <a:endParaRPr sz="1500">
              <a:latin typeface="Calibri"/>
              <a:ea typeface="Calibri"/>
              <a:cs typeface="Calibri"/>
              <a:sym typeface="Calibri"/>
            </a:endParaRPr>
          </a:p>
        </p:txBody>
      </p:sp>
      <p:sp>
        <p:nvSpPr>
          <p:cNvPr id="59" name="Google Shape;59;p7"/>
          <p:cNvSpPr txBox="1"/>
          <p:nvPr/>
        </p:nvSpPr>
        <p:spPr>
          <a:xfrm>
            <a:off x="432175" y="1106600"/>
            <a:ext cx="289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 </a:t>
            </a:r>
            <a:endParaRPr/>
          </a:p>
        </p:txBody>
      </p:sp>
      <p:sp>
        <p:nvSpPr>
          <p:cNvPr id="60" name="Google Shape;60;p7"/>
          <p:cNvSpPr txBox="1"/>
          <p:nvPr/>
        </p:nvSpPr>
        <p:spPr>
          <a:xfrm>
            <a:off x="0" y="554100"/>
            <a:ext cx="2545800" cy="400200"/>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en-US" dirty="0"/>
              <a:t>Missing Values</a:t>
            </a:r>
            <a:endParaRPr dirty="0"/>
          </a:p>
        </p:txBody>
      </p:sp>
      <p:pic>
        <p:nvPicPr>
          <p:cNvPr id="3" name="Picture 2">
            <a:extLst>
              <a:ext uri="{FF2B5EF4-FFF2-40B4-BE49-F238E27FC236}">
                <a16:creationId xmlns:a16="http://schemas.microsoft.com/office/drawing/2014/main" id="{6387E2B5-E7DE-7A84-B9B4-B4B602A2D662}"/>
              </a:ext>
            </a:extLst>
          </p:cNvPr>
          <p:cNvPicPr>
            <a:picLocks noChangeAspect="1"/>
          </p:cNvPicPr>
          <p:nvPr/>
        </p:nvPicPr>
        <p:blipFill rotWithShape="1">
          <a:blip r:embed="rId3"/>
          <a:srcRect b="1210"/>
          <a:stretch/>
        </p:blipFill>
        <p:spPr>
          <a:xfrm>
            <a:off x="5037778" y="615359"/>
            <a:ext cx="3744422" cy="3659904"/>
          </a:xfrm>
          <a:prstGeom prst="rect">
            <a:avLst/>
          </a:prstGeom>
        </p:spPr>
      </p:pic>
      <p:sp>
        <p:nvSpPr>
          <p:cNvPr id="5" name="Google Shape;60;p7">
            <a:extLst>
              <a:ext uri="{FF2B5EF4-FFF2-40B4-BE49-F238E27FC236}">
                <a16:creationId xmlns:a16="http://schemas.microsoft.com/office/drawing/2014/main" id="{126E83F3-B603-17FB-338F-8074BFDB6537}"/>
              </a:ext>
            </a:extLst>
          </p:cNvPr>
          <p:cNvSpPr txBox="1"/>
          <p:nvPr/>
        </p:nvSpPr>
        <p:spPr>
          <a:xfrm>
            <a:off x="-34720" y="1829788"/>
            <a:ext cx="4898268" cy="615523"/>
          </a:xfrm>
          <a:prstGeom prst="rect">
            <a:avLst/>
          </a:prstGeom>
          <a:noFill/>
          <a:ln>
            <a:noFill/>
          </a:ln>
        </p:spPr>
        <p:txBody>
          <a:bodyPr spcFirstLastPara="1" wrap="square" lIns="91425" tIns="91425" rIns="91425" bIns="91425" anchor="t" anchorCtr="0">
            <a:spAutoFit/>
          </a:bodyPr>
          <a:lstStyle/>
          <a:p>
            <a:pPr marL="425450" indent="-285750">
              <a:buSzPts val="1400"/>
              <a:buFont typeface="Arial" panose="020B0604020202020204" pitchFamily="34" charset="0"/>
              <a:buChar char="•"/>
            </a:pPr>
            <a:r>
              <a:rPr lang="en-US" dirty="0"/>
              <a:t>The dataset has no empty cells.</a:t>
            </a:r>
          </a:p>
          <a:p>
            <a:pPr marL="425450" lvl="0" indent="-285750" algn="l" rtl="0">
              <a:spcBef>
                <a:spcPts val="0"/>
              </a:spcBef>
              <a:spcAft>
                <a:spcPts val="0"/>
              </a:spcAft>
              <a:buSzPts val="1400"/>
              <a:buFont typeface="Arial" panose="020B0604020202020204" pitchFamily="34" charset="0"/>
              <a:buChar char="•"/>
            </a:pPr>
            <a:r>
              <a:rPr lang="en-US" dirty="0"/>
              <a:t>But few columns have value ‘unknown’ in the dataset</a:t>
            </a:r>
            <a:endParaRPr dirty="0"/>
          </a:p>
        </p:txBody>
      </p:sp>
      <p:sp>
        <p:nvSpPr>
          <p:cNvPr id="8" name="Slide Number Placeholder 3">
            <a:extLst>
              <a:ext uri="{FF2B5EF4-FFF2-40B4-BE49-F238E27FC236}">
                <a16:creationId xmlns:a16="http://schemas.microsoft.com/office/drawing/2014/main" id="{8355301E-4BB4-1FAE-C913-3602F383EABB}"/>
              </a:ext>
            </a:extLst>
          </p:cNvPr>
          <p:cNvSpPr>
            <a:spLocks noGrp="1"/>
          </p:cNvSpPr>
          <p:nvPr>
            <p:ph type="sldNum" idx="12"/>
          </p:nvPr>
        </p:nvSpPr>
        <p:spPr>
          <a:xfrm>
            <a:off x="7010400" y="-11818"/>
            <a:ext cx="2133600" cy="273844"/>
          </a:xfrm>
        </p:spPr>
        <p:txBody>
          <a:bodyPr/>
          <a:lstStyle/>
          <a:p>
            <a:pPr marL="0" lvl="0" indent="0" algn="r" rtl="0">
              <a:spcBef>
                <a:spcPts val="0"/>
              </a:spcBef>
              <a:spcAft>
                <a:spcPts val="0"/>
              </a:spcAft>
              <a:buNone/>
            </a:pPr>
            <a:fld id="{00000000-1234-1234-1234-123412341234}" type="slidenum">
              <a:rPr lang="en-US" smtClean="0"/>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8"/>
          <p:cNvSpPr txBox="1"/>
          <p:nvPr/>
        </p:nvSpPr>
        <p:spPr>
          <a:xfrm>
            <a:off x="0" y="12"/>
            <a:ext cx="73974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3000" b="1">
                <a:latin typeface="Calibri"/>
                <a:ea typeface="Calibri"/>
                <a:cs typeface="Calibri"/>
                <a:sym typeface="Calibri"/>
              </a:rPr>
              <a:t>Data Preprocessing and Modification</a:t>
            </a:r>
            <a:endParaRPr sz="3000" i="0" u="none" strike="noStrike" cap="none">
              <a:solidFill>
                <a:srgbClr val="000000"/>
              </a:solidFill>
              <a:latin typeface="Calibri"/>
              <a:ea typeface="Calibri"/>
              <a:cs typeface="Calibri"/>
              <a:sym typeface="Calibri"/>
            </a:endParaRPr>
          </a:p>
        </p:txBody>
      </p:sp>
      <p:sp>
        <p:nvSpPr>
          <p:cNvPr id="66" name="Google Shape;66;p8"/>
          <p:cNvSpPr txBox="1"/>
          <p:nvPr/>
        </p:nvSpPr>
        <p:spPr>
          <a:xfrm>
            <a:off x="417950" y="1030400"/>
            <a:ext cx="5727600" cy="323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600"/>
              </a:spcBef>
              <a:spcAft>
                <a:spcPts val="600"/>
              </a:spcAft>
              <a:buClr>
                <a:srgbClr val="000000"/>
              </a:buClr>
              <a:buSzPts val="1400"/>
              <a:buFont typeface="Arial"/>
              <a:buNone/>
            </a:pPr>
            <a:endParaRPr sz="1500">
              <a:latin typeface="Calibri"/>
              <a:ea typeface="Calibri"/>
              <a:cs typeface="Calibri"/>
              <a:sym typeface="Calibri"/>
            </a:endParaRPr>
          </a:p>
        </p:txBody>
      </p:sp>
      <p:sp>
        <p:nvSpPr>
          <p:cNvPr id="68" name="Google Shape;68;p8"/>
          <p:cNvSpPr txBox="1"/>
          <p:nvPr/>
        </p:nvSpPr>
        <p:spPr>
          <a:xfrm>
            <a:off x="432175" y="1106600"/>
            <a:ext cx="289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 </a:t>
            </a:r>
            <a:endParaRPr/>
          </a:p>
        </p:txBody>
      </p:sp>
      <p:sp>
        <p:nvSpPr>
          <p:cNvPr id="69" name="Google Shape;69;p8"/>
          <p:cNvSpPr txBox="1"/>
          <p:nvPr/>
        </p:nvSpPr>
        <p:spPr>
          <a:xfrm>
            <a:off x="0" y="554100"/>
            <a:ext cx="25458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US" dirty="0"/>
              <a:t>Missing Values</a:t>
            </a:r>
            <a:endParaRPr dirty="0"/>
          </a:p>
        </p:txBody>
      </p:sp>
      <p:pic>
        <p:nvPicPr>
          <p:cNvPr id="3" name="Picture 2">
            <a:extLst>
              <a:ext uri="{FF2B5EF4-FFF2-40B4-BE49-F238E27FC236}">
                <a16:creationId xmlns:a16="http://schemas.microsoft.com/office/drawing/2014/main" id="{D8D00848-9B29-B713-7CE0-9AA359BDD186}"/>
              </a:ext>
            </a:extLst>
          </p:cNvPr>
          <p:cNvPicPr>
            <a:picLocks noChangeAspect="1"/>
          </p:cNvPicPr>
          <p:nvPr/>
        </p:nvPicPr>
        <p:blipFill>
          <a:blip r:embed="rId3"/>
          <a:stretch>
            <a:fillRect/>
          </a:stretch>
        </p:blipFill>
        <p:spPr>
          <a:xfrm>
            <a:off x="4697894" y="571829"/>
            <a:ext cx="4374958" cy="1846009"/>
          </a:xfrm>
          <a:prstGeom prst="rect">
            <a:avLst/>
          </a:prstGeom>
        </p:spPr>
      </p:pic>
      <p:pic>
        <p:nvPicPr>
          <p:cNvPr id="5" name="Picture 4">
            <a:extLst>
              <a:ext uri="{FF2B5EF4-FFF2-40B4-BE49-F238E27FC236}">
                <a16:creationId xmlns:a16="http://schemas.microsoft.com/office/drawing/2014/main" id="{7D930303-A884-CCD3-D89B-7F6C270AAFEB}"/>
              </a:ext>
            </a:extLst>
          </p:cNvPr>
          <p:cNvPicPr>
            <a:picLocks noChangeAspect="1"/>
          </p:cNvPicPr>
          <p:nvPr/>
        </p:nvPicPr>
        <p:blipFill>
          <a:blip r:embed="rId4"/>
          <a:stretch>
            <a:fillRect/>
          </a:stretch>
        </p:blipFill>
        <p:spPr>
          <a:xfrm>
            <a:off x="4697895" y="2417838"/>
            <a:ext cx="4374958" cy="1849676"/>
          </a:xfrm>
          <a:prstGeom prst="rect">
            <a:avLst/>
          </a:prstGeom>
        </p:spPr>
      </p:pic>
      <p:sp>
        <p:nvSpPr>
          <p:cNvPr id="6" name="Oval 5">
            <a:extLst>
              <a:ext uri="{FF2B5EF4-FFF2-40B4-BE49-F238E27FC236}">
                <a16:creationId xmlns:a16="http://schemas.microsoft.com/office/drawing/2014/main" id="{77B29C8F-BD5B-A030-A682-3F2F608C5C18}"/>
              </a:ext>
            </a:extLst>
          </p:cNvPr>
          <p:cNvSpPr/>
          <p:nvPr/>
        </p:nvSpPr>
        <p:spPr>
          <a:xfrm>
            <a:off x="8037442" y="1709529"/>
            <a:ext cx="371061" cy="7417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7DC253F-2E3D-413B-105A-6D6D5D72F646}"/>
              </a:ext>
            </a:extLst>
          </p:cNvPr>
          <p:cNvSpPr/>
          <p:nvPr/>
        </p:nvSpPr>
        <p:spPr>
          <a:xfrm>
            <a:off x="7543172" y="3509156"/>
            <a:ext cx="514148" cy="7417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5F347C2E-8957-7C80-DADD-372910B31A80}"/>
              </a:ext>
            </a:extLst>
          </p:cNvPr>
          <p:cNvPicPr>
            <a:picLocks noChangeAspect="1"/>
          </p:cNvPicPr>
          <p:nvPr/>
        </p:nvPicPr>
        <p:blipFill>
          <a:blip r:embed="rId5"/>
          <a:stretch>
            <a:fillRect/>
          </a:stretch>
        </p:blipFill>
        <p:spPr>
          <a:xfrm>
            <a:off x="1746413" y="868829"/>
            <a:ext cx="1598775" cy="1598775"/>
          </a:xfrm>
          <a:prstGeom prst="rect">
            <a:avLst/>
          </a:prstGeom>
        </p:spPr>
      </p:pic>
      <p:pic>
        <p:nvPicPr>
          <p:cNvPr id="12" name="Picture 11">
            <a:extLst>
              <a:ext uri="{FF2B5EF4-FFF2-40B4-BE49-F238E27FC236}">
                <a16:creationId xmlns:a16="http://schemas.microsoft.com/office/drawing/2014/main" id="{FA28CE13-9CDC-4D25-7E28-05687CC6FBC5}"/>
              </a:ext>
            </a:extLst>
          </p:cNvPr>
          <p:cNvPicPr>
            <a:picLocks noChangeAspect="1"/>
          </p:cNvPicPr>
          <p:nvPr/>
        </p:nvPicPr>
        <p:blipFill>
          <a:blip r:embed="rId6"/>
          <a:stretch>
            <a:fillRect/>
          </a:stretch>
        </p:blipFill>
        <p:spPr>
          <a:xfrm>
            <a:off x="1411854" y="2489281"/>
            <a:ext cx="2267892" cy="1598775"/>
          </a:xfrm>
          <a:prstGeom prst="rect">
            <a:avLst/>
          </a:prstGeom>
        </p:spPr>
      </p:pic>
      <p:sp>
        <p:nvSpPr>
          <p:cNvPr id="8" name="Slide Number Placeholder 3">
            <a:extLst>
              <a:ext uri="{FF2B5EF4-FFF2-40B4-BE49-F238E27FC236}">
                <a16:creationId xmlns:a16="http://schemas.microsoft.com/office/drawing/2014/main" id="{E9AB665E-DCA3-02A2-6F3D-0B7C662E1CB4}"/>
              </a:ext>
            </a:extLst>
          </p:cNvPr>
          <p:cNvSpPr>
            <a:spLocks noGrp="1"/>
          </p:cNvSpPr>
          <p:nvPr>
            <p:ph type="sldNum" idx="12"/>
          </p:nvPr>
        </p:nvSpPr>
        <p:spPr>
          <a:xfrm>
            <a:off x="7010400" y="-11818"/>
            <a:ext cx="2133600" cy="273844"/>
          </a:xfrm>
        </p:spPr>
        <p:txBody>
          <a:bodyPr/>
          <a:lstStyle/>
          <a:p>
            <a:pPr marL="0" lvl="0" indent="0" algn="r" rtl="0">
              <a:spcBef>
                <a:spcPts val="0"/>
              </a:spcBef>
              <a:spcAft>
                <a:spcPts val="0"/>
              </a:spcAft>
              <a:buNone/>
            </a:pPr>
            <a:fld id="{00000000-1234-1234-1234-123412341234}" type="slidenum">
              <a:rPr lang="en-US" smtClean="0"/>
              <a:t>9</a:t>
            </a:fld>
            <a:endParaRPr lang="en-US" dirty="0"/>
          </a:p>
        </p:txBody>
      </p:sp>
    </p:spTree>
  </p:cSld>
  <p:clrMapOvr>
    <a:masterClrMapping/>
  </p:clrMapOvr>
</p:sld>
</file>

<file path=ppt/theme/theme1.xml><?xml version="1.0" encoding="utf-8"?>
<a:theme xmlns:a="http://schemas.openxmlformats.org/drawingml/2006/main" name="white-bluebar-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1323</Words>
  <Application>Microsoft Office PowerPoint</Application>
  <PresentationFormat>On-screen Show (16:9)</PresentationFormat>
  <Paragraphs>245</Paragraphs>
  <Slides>29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Merriweather</vt:lpstr>
      <vt:lpstr>Arial</vt:lpstr>
      <vt:lpstr>Calibri</vt:lpstr>
      <vt:lpstr>white-bluebar-template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ABHINAY SINGAMPALLI</cp:lastModifiedBy>
  <cp:revision>10</cp:revision>
  <dcterms:modified xsi:type="dcterms:W3CDTF">2023-06-19T15:57:31Z</dcterms:modified>
</cp:coreProperties>
</file>