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Merriweather"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QXMIPhqpYqASgbvWLB1MzJi0g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
        <p:nvSpPr>
          <p:cNvPr id="17" name="Google Shape;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a:p>
            <a:pPr marL="0" lvl="0" indent="0" algn="l" rtl="0">
              <a:lnSpc>
                <a:spcPct val="100000"/>
              </a:lnSpc>
              <a:spcBef>
                <a:spcPts val="600"/>
              </a:spcBef>
              <a:spcAft>
                <a:spcPts val="600"/>
              </a:spcAft>
              <a:buSzPts val="1100"/>
              <a:buNone/>
            </a:pPr>
            <a:endParaRPr sz="1200"/>
          </a:p>
        </p:txBody>
      </p:sp>
      <p:sp>
        <p:nvSpPr>
          <p:cNvPr id="25" name="Google Shape;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a:p>
            <a:pPr marL="0" lvl="0" indent="0" algn="l" rtl="0">
              <a:lnSpc>
                <a:spcPct val="100000"/>
              </a:lnSpc>
              <a:spcBef>
                <a:spcPts val="600"/>
              </a:spcBef>
              <a:spcAft>
                <a:spcPts val="600"/>
              </a:spcAft>
              <a:buSzPts val="1100"/>
              <a:buNone/>
            </a:pPr>
            <a:endParaRPr sz="1200"/>
          </a:p>
        </p:txBody>
      </p:sp>
      <p:sp>
        <p:nvSpPr>
          <p:cNvPr id="32" name="Google Shape;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400"/>
              <a:buFont typeface="Arial"/>
              <a:buNone/>
            </a:pPr>
            <a:endParaRPr sz="1200">
              <a:solidFill>
                <a:schemeClr val="dk1"/>
              </a:solidFill>
            </a:endParaRPr>
          </a:p>
        </p:txBody>
      </p:sp>
      <p:sp>
        <p:nvSpPr>
          <p:cNvPr id="39" name="Google Shape;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1b22c3546fe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a:p>
            <a:pPr marL="0" lvl="0" indent="0" algn="l" rtl="0">
              <a:lnSpc>
                <a:spcPct val="100000"/>
              </a:lnSpc>
              <a:spcBef>
                <a:spcPts val="600"/>
              </a:spcBef>
              <a:spcAft>
                <a:spcPts val="600"/>
              </a:spcAft>
              <a:buSzPts val="1100"/>
              <a:buNone/>
            </a:pPr>
            <a:endParaRPr sz="1200"/>
          </a:p>
        </p:txBody>
      </p:sp>
      <p:sp>
        <p:nvSpPr>
          <p:cNvPr id="47" name="Google Shape;47;g1b22c3546fe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1pPr>
            <a:lvl2pPr marL="914400" marR="0" lvl="1"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2pPr>
            <a:lvl3pPr marL="1371600" marR="0" lvl="2"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3pPr>
            <a:lvl4pPr marL="1828800" marR="0" lvl="3"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4pPr>
            <a:lvl5pPr marL="2286000" marR="0" lvl="4"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nkitkalauni/bank-loan-defaulter-prediction-hackathon?select=train.csv"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p1"/>
          <p:cNvSpPr txBox="1"/>
          <p:nvPr/>
        </p:nvSpPr>
        <p:spPr>
          <a:xfrm>
            <a:off x="457200" y="1277739"/>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Arial"/>
              <a:buNone/>
            </a:pPr>
            <a:r>
              <a:rPr lang="en-US" sz="3900" b="1">
                <a:solidFill>
                  <a:schemeClr val="dk1"/>
                </a:solidFill>
                <a:latin typeface="Calibri"/>
                <a:ea typeface="Calibri"/>
                <a:cs typeface="Calibri"/>
                <a:sym typeface="Calibri"/>
              </a:rPr>
              <a:t>Bank Loan Defaulter</a:t>
            </a:r>
            <a:r>
              <a:rPr lang="en-US" sz="3900" b="1" i="0" u="none" strike="noStrike" cap="none">
                <a:solidFill>
                  <a:schemeClr val="dk1"/>
                </a:solidFill>
                <a:latin typeface="Calibri"/>
                <a:ea typeface="Calibri"/>
                <a:cs typeface="Calibri"/>
                <a:sym typeface="Calibri"/>
              </a:rPr>
              <a:t> Prediction </a:t>
            </a:r>
            <a:endParaRPr sz="3900" b="1" i="0" u="none" strike="noStrike" cap="none">
              <a:solidFill>
                <a:schemeClr val="dk1"/>
              </a:solidFill>
              <a:latin typeface="Calibri"/>
              <a:ea typeface="Calibri"/>
              <a:cs typeface="Calibri"/>
              <a:sym typeface="Calibri"/>
            </a:endParaRPr>
          </a:p>
        </p:txBody>
      </p:sp>
      <p:sp>
        <p:nvSpPr>
          <p:cNvPr id="20" name="Google Shape;20;p1"/>
          <p:cNvSpPr txBox="1"/>
          <p:nvPr/>
        </p:nvSpPr>
        <p:spPr>
          <a:xfrm>
            <a:off x="3608550" y="2366750"/>
            <a:ext cx="19269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2800" b="1" i="0" u="none" strike="noStrike" cap="none">
                <a:solidFill>
                  <a:schemeClr val="dk1"/>
                </a:solidFill>
                <a:latin typeface="Calibri"/>
                <a:ea typeface="Calibri"/>
                <a:cs typeface="Calibri"/>
                <a:sym typeface="Calibri"/>
              </a:rPr>
              <a:t>OPIM 5512</a:t>
            </a:r>
            <a:endParaRPr sz="2800" b="1" i="0" u="none" strike="noStrike" cap="none">
              <a:solidFill>
                <a:schemeClr val="dk1"/>
              </a:solidFill>
              <a:latin typeface="Calibri"/>
              <a:ea typeface="Calibri"/>
              <a:cs typeface="Calibri"/>
              <a:sym typeface="Calibri"/>
            </a:endParaRPr>
          </a:p>
        </p:txBody>
      </p:sp>
      <p:sp>
        <p:nvSpPr>
          <p:cNvPr id="21" name="Google Shape;21;p1"/>
          <p:cNvSpPr txBox="1"/>
          <p:nvPr/>
        </p:nvSpPr>
        <p:spPr>
          <a:xfrm>
            <a:off x="3651300" y="2970125"/>
            <a:ext cx="1841400" cy="56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2800" b="1" i="0" u="none" strike="noStrike" cap="none">
                <a:solidFill>
                  <a:schemeClr val="dk1"/>
                </a:solidFill>
                <a:latin typeface="Calibri"/>
                <a:ea typeface="Calibri"/>
                <a:cs typeface="Calibri"/>
                <a:sym typeface="Calibri"/>
              </a:rPr>
              <a:t>Team 2</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p:txBody>
      </p:sp>
      <p:sp>
        <p:nvSpPr>
          <p:cNvPr id="22" name="Google Shape;22;p1"/>
          <p:cNvSpPr txBox="1"/>
          <p:nvPr/>
        </p:nvSpPr>
        <p:spPr>
          <a:xfrm>
            <a:off x="132975" y="4560850"/>
            <a:ext cx="3502800" cy="49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2"/>
          <p:cNvSpPr txBox="1"/>
          <p:nvPr/>
        </p:nvSpPr>
        <p:spPr>
          <a:xfrm>
            <a:off x="302149" y="381662"/>
            <a:ext cx="54762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i="0" u="none" strike="noStrike" cap="none">
                <a:solidFill>
                  <a:srgbClr val="000000"/>
                </a:solidFill>
                <a:latin typeface="Calibri"/>
                <a:ea typeface="Calibri"/>
                <a:cs typeface="Calibri"/>
                <a:sym typeface="Calibri"/>
              </a:rPr>
              <a:t>Dataset &amp; D</a:t>
            </a:r>
            <a:r>
              <a:rPr lang="en-US" sz="3000" b="1">
                <a:latin typeface="Calibri"/>
                <a:ea typeface="Calibri"/>
                <a:cs typeface="Calibri"/>
                <a:sym typeface="Calibri"/>
              </a:rPr>
              <a:t>escription</a:t>
            </a:r>
            <a:endParaRPr sz="3000" b="1" i="0" u="none" strike="noStrike" cap="none">
              <a:solidFill>
                <a:srgbClr val="000000"/>
              </a:solidFill>
              <a:latin typeface="Calibri"/>
              <a:ea typeface="Calibri"/>
              <a:cs typeface="Calibri"/>
              <a:sym typeface="Calibri"/>
            </a:endParaRPr>
          </a:p>
        </p:txBody>
      </p:sp>
      <p:sp>
        <p:nvSpPr>
          <p:cNvPr id="28" name="Google Shape;28;p2"/>
          <p:cNvSpPr txBox="1"/>
          <p:nvPr/>
        </p:nvSpPr>
        <p:spPr>
          <a:xfrm>
            <a:off x="8712525" y="4042325"/>
            <a:ext cx="361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b="1">
                <a:latin typeface="Calibri"/>
                <a:ea typeface="Calibri"/>
                <a:cs typeface="Calibri"/>
                <a:sym typeface="Calibri"/>
              </a:rPr>
              <a:t>2</a:t>
            </a:r>
            <a:endParaRPr sz="1400" b="1" i="0" u="none" strike="noStrike" cap="none">
              <a:solidFill>
                <a:srgbClr val="000000"/>
              </a:solidFill>
              <a:latin typeface="Calibri"/>
              <a:ea typeface="Calibri"/>
              <a:cs typeface="Calibri"/>
              <a:sym typeface="Calibri"/>
            </a:endParaRPr>
          </a:p>
        </p:txBody>
      </p:sp>
      <p:sp>
        <p:nvSpPr>
          <p:cNvPr id="29" name="Google Shape;29;p2"/>
          <p:cNvSpPr txBox="1"/>
          <p:nvPr/>
        </p:nvSpPr>
        <p:spPr>
          <a:xfrm>
            <a:off x="422825" y="1003600"/>
            <a:ext cx="84105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Dataset: BANK LOAN DEFAULTER PREDICTION.</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US"/>
              <a:t>Source: Kaggle</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US"/>
              <a:t>Source Link: </a:t>
            </a:r>
            <a:r>
              <a:rPr lang="en-US" u="sng">
                <a:solidFill>
                  <a:schemeClr val="hlink"/>
                </a:solidFill>
                <a:hlinkClick r:id="rId3"/>
              </a:rPr>
              <a:t>https://www.kaggle.com/datasets/ankitkalauni/bank-loan-defaulter-prediction-hackathon?select=train.csv</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Target Variable: ‘Loan Status’ (categorical)</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US"/>
              <a:t>About Data:</a:t>
            </a:r>
            <a:endParaRPr/>
          </a:p>
          <a:p>
            <a:pPr marL="1371600" lvl="1" indent="-317500" algn="l" rtl="0">
              <a:spcBef>
                <a:spcPts val="0"/>
              </a:spcBef>
              <a:spcAft>
                <a:spcPts val="0"/>
              </a:spcAft>
              <a:buSzPts val="1400"/>
              <a:buChar char="○"/>
            </a:pPr>
            <a:r>
              <a:rPr lang="en-US"/>
              <a:t>96k rows</a:t>
            </a:r>
            <a:endParaRPr/>
          </a:p>
          <a:p>
            <a:pPr marL="1371600" lvl="1" indent="-317500" algn="l" rtl="0">
              <a:spcBef>
                <a:spcPts val="0"/>
              </a:spcBef>
              <a:spcAft>
                <a:spcPts val="0"/>
              </a:spcAft>
              <a:buSzPts val="1400"/>
              <a:buChar char="○"/>
            </a:pPr>
            <a:r>
              <a:rPr lang="en-US"/>
              <a:t>35 columns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3"/>
          <p:cNvSpPr txBox="1"/>
          <p:nvPr/>
        </p:nvSpPr>
        <p:spPr>
          <a:xfrm>
            <a:off x="302149" y="381662"/>
            <a:ext cx="54762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i="0" u="none" strike="noStrike" cap="none">
                <a:solidFill>
                  <a:srgbClr val="000000"/>
                </a:solidFill>
                <a:latin typeface="Calibri"/>
                <a:ea typeface="Calibri"/>
                <a:cs typeface="Calibri"/>
                <a:sym typeface="Calibri"/>
              </a:rPr>
              <a:t>Analysis Plan</a:t>
            </a:r>
            <a:endParaRPr sz="3000" b="1" i="0" u="none" strike="noStrike" cap="none">
              <a:solidFill>
                <a:srgbClr val="000000"/>
              </a:solidFill>
              <a:latin typeface="Calibri"/>
              <a:ea typeface="Calibri"/>
              <a:cs typeface="Calibri"/>
              <a:sym typeface="Calibri"/>
            </a:endParaRPr>
          </a:p>
        </p:txBody>
      </p:sp>
      <p:sp>
        <p:nvSpPr>
          <p:cNvPr id="35" name="Google Shape;35;p3"/>
          <p:cNvSpPr txBox="1"/>
          <p:nvPr/>
        </p:nvSpPr>
        <p:spPr>
          <a:xfrm>
            <a:off x="8684625" y="4020400"/>
            <a:ext cx="361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b="1">
                <a:latin typeface="Calibri"/>
                <a:ea typeface="Calibri"/>
                <a:cs typeface="Calibri"/>
                <a:sym typeface="Calibri"/>
              </a:rPr>
              <a:t>3</a:t>
            </a:r>
            <a:endParaRPr sz="1400" b="1" i="0" u="none" strike="noStrike" cap="none">
              <a:solidFill>
                <a:srgbClr val="000000"/>
              </a:solidFill>
              <a:latin typeface="Calibri"/>
              <a:ea typeface="Calibri"/>
              <a:cs typeface="Calibri"/>
              <a:sym typeface="Calibri"/>
            </a:endParaRPr>
          </a:p>
        </p:txBody>
      </p:sp>
      <p:sp>
        <p:nvSpPr>
          <p:cNvPr id="36" name="Google Shape;36;p3"/>
          <p:cNvSpPr txBox="1"/>
          <p:nvPr/>
        </p:nvSpPr>
        <p:spPr>
          <a:xfrm>
            <a:off x="422825" y="1003600"/>
            <a:ext cx="84105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Char char="●"/>
            </a:pPr>
            <a:r>
              <a:rPr lang="en-US"/>
              <a:t>Understand the data.</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Treat the data for missing values.</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Run visualizations to find the relationship between the target variables and the predictor variables.</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Clean the data by removing the unnecessary and redundant columns.</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Split the data into Training and Test data.</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Run various machine learning models suitable for categorical variables.</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Evaluate and Assess the models.</a:t>
            </a:r>
            <a:endParaRPr/>
          </a:p>
          <a:p>
            <a:pPr marL="914400" lvl="0" indent="0" algn="just" rtl="0">
              <a:spcBef>
                <a:spcPts val="0"/>
              </a:spcBef>
              <a:spcAft>
                <a:spcPts val="0"/>
              </a:spcAft>
              <a:buNone/>
            </a:pPr>
            <a:endParaRPr/>
          </a:p>
          <a:p>
            <a:pPr marL="457200" lvl="0" indent="-317500" algn="just" rtl="0">
              <a:spcBef>
                <a:spcPts val="0"/>
              </a:spcBef>
              <a:spcAft>
                <a:spcPts val="0"/>
              </a:spcAft>
              <a:buSzPts val="1400"/>
              <a:buChar char="●"/>
            </a:pPr>
            <a:r>
              <a:rPr lang="en-US"/>
              <a:t>Provide business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5"/>
          <p:cNvSpPr txBox="1"/>
          <p:nvPr/>
        </p:nvSpPr>
        <p:spPr>
          <a:xfrm>
            <a:off x="302150" y="38166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i="0" u="none" strike="noStrike" cap="none">
                <a:solidFill>
                  <a:srgbClr val="000000"/>
                </a:solidFill>
                <a:latin typeface="Calibri"/>
                <a:ea typeface="Calibri"/>
                <a:cs typeface="Calibri"/>
                <a:sym typeface="Calibri"/>
              </a:rPr>
              <a:t>Question to be Explored</a:t>
            </a:r>
            <a:endParaRPr sz="3000" b="0" i="0" u="none" strike="noStrike" cap="none">
              <a:solidFill>
                <a:srgbClr val="000000"/>
              </a:solidFill>
              <a:latin typeface="Calibri"/>
              <a:ea typeface="Calibri"/>
              <a:cs typeface="Calibri"/>
              <a:sym typeface="Calibri"/>
            </a:endParaRPr>
          </a:p>
        </p:txBody>
      </p:sp>
      <p:sp>
        <p:nvSpPr>
          <p:cNvPr id="42" name="Google Shape;42;p5"/>
          <p:cNvSpPr txBox="1"/>
          <p:nvPr/>
        </p:nvSpPr>
        <p:spPr>
          <a:xfrm>
            <a:off x="8684625" y="3986550"/>
            <a:ext cx="361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b="1">
                <a:latin typeface="Calibri"/>
                <a:ea typeface="Calibri"/>
                <a:cs typeface="Calibri"/>
                <a:sym typeface="Calibri"/>
              </a:rPr>
              <a:t>4</a:t>
            </a:r>
            <a:endParaRPr sz="1400" b="1" i="0" u="none" strike="noStrike" cap="none">
              <a:solidFill>
                <a:srgbClr val="000000"/>
              </a:solidFill>
              <a:latin typeface="Calibri"/>
              <a:ea typeface="Calibri"/>
              <a:cs typeface="Calibri"/>
              <a:sym typeface="Calibri"/>
            </a:endParaRPr>
          </a:p>
        </p:txBody>
      </p:sp>
      <p:sp>
        <p:nvSpPr>
          <p:cNvPr id="43" name="Google Shape;43;p5"/>
          <p:cNvSpPr txBox="1"/>
          <p:nvPr/>
        </p:nvSpPr>
        <p:spPr>
          <a:xfrm>
            <a:off x="436750" y="1101175"/>
            <a:ext cx="8310000" cy="29862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Char char="●"/>
            </a:pPr>
            <a:r>
              <a:rPr lang="en-US"/>
              <a:t>What are the main factor</a:t>
            </a:r>
            <a:r>
              <a:rPr lang="en-US">
                <a:solidFill>
                  <a:schemeClr val="dk1"/>
                </a:solidFill>
              </a:rPr>
              <a:t>s contributing to predict the Customers who are likely to default the loan?</a:t>
            </a:r>
            <a:endParaRPr>
              <a:solidFill>
                <a:schemeClr val="dk1"/>
              </a:solidFill>
            </a:endParaRPr>
          </a:p>
          <a:p>
            <a:pPr marL="457200" lvl="0" indent="0" algn="just" rtl="0">
              <a:spcBef>
                <a:spcPts val="0"/>
              </a:spcBef>
              <a:spcAft>
                <a:spcPts val="0"/>
              </a:spcAft>
              <a:buNone/>
            </a:pPr>
            <a:endParaRPr>
              <a:solidFill>
                <a:schemeClr val="dk1"/>
              </a:solidFill>
            </a:endParaRPr>
          </a:p>
          <a:p>
            <a:pPr marL="457200" lvl="0" indent="-317500" algn="just" rtl="0">
              <a:spcBef>
                <a:spcPts val="0"/>
              </a:spcBef>
              <a:spcAft>
                <a:spcPts val="0"/>
              </a:spcAft>
              <a:buClr>
                <a:schemeClr val="dk1"/>
              </a:buClr>
              <a:buSzPts val="1400"/>
              <a:buChar char="●"/>
            </a:pPr>
            <a:r>
              <a:rPr lang="en-US">
                <a:solidFill>
                  <a:schemeClr val="dk1"/>
                </a:solidFill>
              </a:rPr>
              <a:t>Which category of customers are at higher risk to default the loan?</a:t>
            </a:r>
            <a:endParaRPr>
              <a:solidFill>
                <a:schemeClr val="dk1"/>
              </a:solidFill>
            </a:endParaRPr>
          </a:p>
          <a:p>
            <a:pPr marL="457200" lvl="0" indent="0" algn="just" rtl="0">
              <a:spcBef>
                <a:spcPts val="0"/>
              </a:spcBef>
              <a:spcAft>
                <a:spcPts val="0"/>
              </a:spcAft>
              <a:buNone/>
            </a:pPr>
            <a:endParaRPr>
              <a:solidFill>
                <a:schemeClr val="dk1"/>
              </a:solidFill>
            </a:endParaRPr>
          </a:p>
          <a:p>
            <a:pPr marL="457200" lvl="0" indent="-317500" algn="just" rtl="0">
              <a:spcBef>
                <a:spcPts val="0"/>
              </a:spcBef>
              <a:spcAft>
                <a:spcPts val="0"/>
              </a:spcAft>
              <a:buClr>
                <a:schemeClr val="dk1"/>
              </a:buClr>
              <a:buSzPts val="1400"/>
              <a:buChar char="●"/>
            </a:pPr>
            <a:r>
              <a:rPr lang="en-US">
                <a:solidFill>
                  <a:schemeClr val="dk1"/>
                </a:solidFill>
              </a:rPr>
              <a:t>Are there any patterns in defaulting customer behavior?</a:t>
            </a:r>
            <a:endParaRPr>
              <a:solidFill>
                <a:schemeClr val="dk1"/>
              </a:solidFill>
            </a:endParaRPr>
          </a:p>
          <a:p>
            <a:pPr marL="457200" lvl="0" indent="0" algn="just" rtl="0">
              <a:spcBef>
                <a:spcPts val="0"/>
              </a:spcBef>
              <a:spcAft>
                <a:spcPts val="0"/>
              </a:spcAft>
              <a:buNone/>
            </a:pPr>
            <a:endParaRPr>
              <a:solidFill>
                <a:schemeClr val="dk1"/>
              </a:solidFill>
            </a:endParaRPr>
          </a:p>
          <a:p>
            <a:pPr marL="457200" lvl="0" indent="-317500" algn="just" rtl="0">
              <a:spcBef>
                <a:spcPts val="0"/>
              </a:spcBef>
              <a:spcAft>
                <a:spcPts val="0"/>
              </a:spcAft>
              <a:buClr>
                <a:schemeClr val="dk1"/>
              </a:buClr>
              <a:buSzPts val="1400"/>
              <a:buChar char="●"/>
            </a:pPr>
            <a:r>
              <a:rPr lang="en-US">
                <a:solidFill>
                  <a:schemeClr val="dk1"/>
                </a:solidFill>
              </a:rPr>
              <a:t>Is there any correlation between the debt to income ratio and approved interest rate?</a:t>
            </a:r>
            <a:endParaRPr>
              <a:solidFill>
                <a:schemeClr val="dk1"/>
              </a:solidFill>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en-US"/>
              <a:t>Whether income verified applicants are more or less likely to default the loan when compared to income non-verified applicants ?</a:t>
            </a:r>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en-US"/>
              <a:t>Any questions that will arise during the analysis.</a:t>
            </a:r>
            <a:endParaRPr/>
          </a:p>
        </p:txBody>
      </p:sp>
      <p:sp>
        <p:nvSpPr>
          <p:cNvPr id="44" name="Google Shape;44;p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1b22c3546fe_3_8"/>
          <p:cNvSpPr txBox="1"/>
          <p:nvPr/>
        </p:nvSpPr>
        <p:spPr>
          <a:xfrm>
            <a:off x="302149" y="381662"/>
            <a:ext cx="54762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i="0" u="none" strike="noStrike" cap="none">
                <a:solidFill>
                  <a:srgbClr val="000000"/>
                </a:solidFill>
                <a:latin typeface="Calibri"/>
                <a:ea typeface="Calibri"/>
                <a:cs typeface="Calibri"/>
                <a:sym typeface="Calibri"/>
              </a:rPr>
              <a:t>Business Relevance</a:t>
            </a:r>
            <a:endParaRPr sz="3000" b="1" i="0" u="none" strike="noStrike" cap="none">
              <a:solidFill>
                <a:srgbClr val="000000"/>
              </a:solidFill>
              <a:latin typeface="Calibri"/>
              <a:ea typeface="Calibri"/>
              <a:cs typeface="Calibri"/>
              <a:sym typeface="Calibri"/>
            </a:endParaRPr>
          </a:p>
        </p:txBody>
      </p:sp>
      <p:sp>
        <p:nvSpPr>
          <p:cNvPr id="50" name="Google Shape;50;g1b22c3546fe_3_8"/>
          <p:cNvSpPr txBox="1"/>
          <p:nvPr/>
        </p:nvSpPr>
        <p:spPr>
          <a:xfrm>
            <a:off x="8698575" y="3958675"/>
            <a:ext cx="361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b="1">
                <a:latin typeface="Calibri"/>
                <a:ea typeface="Calibri"/>
                <a:cs typeface="Calibri"/>
                <a:sym typeface="Calibri"/>
              </a:rPr>
              <a:t>5</a:t>
            </a:r>
            <a:endParaRPr sz="1400" b="1" i="0" u="none" strike="noStrike" cap="none">
              <a:solidFill>
                <a:srgbClr val="000000"/>
              </a:solidFill>
              <a:latin typeface="Calibri"/>
              <a:ea typeface="Calibri"/>
              <a:cs typeface="Calibri"/>
              <a:sym typeface="Calibri"/>
            </a:endParaRPr>
          </a:p>
        </p:txBody>
      </p:sp>
      <p:sp>
        <p:nvSpPr>
          <p:cNvPr id="51" name="Google Shape;51;g1b22c3546fe_3_8"/>
          <p:cNvSpPr txBox="1"/>
          <p:nvPr/>
        </p:nvSpPr>
        <p:spPr>
          <a:xfrm>
            <a:off x="446275" y="973273"/>
            <a:ext cx="8252300" cy="298540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t>Why predicting Defaulters is highly relevant to the Banking Industry:</a:t>
            </a:r>
            <a:endParaRPr dirty="0"/>
          </a:p>
          <a:p>
            <a:pPr marL="0" lvl="0" indent="0" algn="just" rtl="0">
              <a:spcBef>
                <a:spcPts val="0"/>
              </a:spcBef>
              <a:spcAft>
                <a:spcPts val="0"/>
              </a:spcAft>
              <a:buNone/>
            </a:pPr>
            <a:endParaRPr dirty="0"/>
          </a:p>
          <a:p>
            <a:pPr marL="457200" lvl="0" indent="-317500" algn="just" rtl="0">
              <a:spcBef>
                <a:spcPts val="0"/>
              </a:spcBef>
              <a:spcAft>
                <a:spcPts val="0"/>
              </a:spcAft>
              <a:buSzPts val="1400"/>
              <a:buChar char="●"/>
            </a:pPr>
            <a:r>
              <a:rPr lang="en-US" dirty="0"/>
              <a:t>Spotting patterns or trends in customer behavior who tend to default the loan.</a:t>
            </a:r>
            <a:endParaRPr dirty="0"/>
          </a:p>
          <a:p>
            <a:pPr marL="457200" lvl="0" indent="0" algn="just" rtl="0">
              <a:spcBef>
                <a:spcPts val="0"/>
              </a:spcBef>
              <a:spcAft>
                <a:spcPts val="0"/>
              </a:spcAft>
              <a:buNone/>
            </a:pPr>
            <a:endParaRPr dirty="0"/>
          </a:p>
          <a:p>
            <a:pPr marL="457200" lvl="0" indent="-317500" algn="just" rtl="0">
              <a:spcBef>
                <a:spcPts val="0"/>
              </a:spcBef>
              <a:spcAft>
                <a:spcPts val="0"/>
              </a:spcAft>
              <a:buSzPts val="1400"/>
              <a:buChar char="●"/>
            </a:pPr>
            <a:r>
              <a:rPr lang="en-US" dirty="0"/>
              <a:t>The Banking Industry can identify customers who are likely to struggle and offer them support to manage their finance better, eventually improving their customer experience and customer loyalty.</a:t>
            </a:r>
            <a:endParaRPr dirty="0"/>
          </a:p>
          <a:p>
            <a:pPr marL="457200" lvl="0" indent="0" algn="just" rtl="0">
              <a:spcBef>
                <a:spcPts val="0"/>
              </a:spcBef>
              <a:spcAft>
                <a:spcPts val="0"/>
              </a:spcAft>
              <a:buNone/>
            </a:pPr>
            <a:endParaRPr dirty="0"/>
          </a:p>
          <a:p>
            <a:pPr marL="457200" lvl="0" indent="-317500" algn="just" rtl="0">
              <a:spcBef>
                <a:spcPts val="0"/>
              </a:spcBef>
              <a:spcAft>
                <a:spcPts val="0"/>
              </a:spcAft>
              <a:buSzPts val="1400"/>
              <a:buChar char="●"/>
            </a:pPr>
            <a:r>
              <a:rPr lang="en-US" dirty="0">
                <a:solidFill>
                  <a:schemeClr val="dk1"/>
                </a:solidFill>
                <a:highlight>
                  <a:srgbClr val="FFFFFF"/>
                </a:highlight>
              </a:rPr>
              <a:t>The Bank can understand the driving factors behind loan default and can utilize this knowledge for its portfolio and risk assessment.</a:t>
            </a:r>
            <a:endParaRPr dirty="0">
              <a:solidFill>
                <a:schemeClr val="dk1"/>
              </a:solidFill>
              <a:highlight>
                <a:srgbClr val="FFFFFF"/>
              </a:highlight>
            </a:endParaRPr>
          </a:p>
          <a:p>
            <a:pPr marL="0" lvl="0" indent="0" algn="just" rtl="0">
              <a:spcBef>
                <a:spcPts val="0"/>
              </a:spcBef>
              <a:spcAft>
                <a:spcPts val="0"/>
              </a:spcAft>
              <a:buNone/>
            </a:pPr>
            <a:endParaRPr dirty="0">
              <a:solidFill>
                <a:schemeClr val="dk1"/>
              </a:solidFill>
              <a:highlight>
                <a:srgbClr val="FFFFFF"/>
              </a:highlight>
            </a:endParaRPr>
          </a:p>
          <a:p>
            <a:pPr marL="457200" lvl="0" indent="-317500" algn="just" rtl="0">
              <a:spcBef>
                <a:spcPts val="0"/>
              </a:spcBef>
              <a:spcAft>
                <a:spcPts val="0"/>
              </a:spcAft>
              <a:buClr>
                <a:schemeClr val="dk1"/>
              </a:buClr>
              <a:buSzPts val="1400"/>
              <a:buChar char="●"/>
            </a:pPr>
            <a:r>
              <a:rPr lang="en-US" dirty="0">
                <a:solidFill>
                  <a:schemeClr val="dk1"/>
                </a:solidFill>
                <a:highlight>
                  <a:srgbClr val="FFFFFF"/>
                </a:highlight>
              </a:rPr>
              <a:t>By knowing the customers that are more likely to default, the banks can low prioritize the application and focus on the other customers who do not default and reduce their potential loss.</a:t>
            </a:r>
            <a:endParaRPr dirty="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p:nvPr/>
        </p:nvSpPr>
        <p:spPr>
          <a:xfrm>
            <a:off x="457200" y="1482089"/>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Arial"/>
              <a:buNone/>
            </a:pPr>
            <a:r>
              <a:rPr lang="en-US" sz="2000" b="1">
                <a:solidFill>
                  <a:schemeClr val="dk1"/>
                </a:solidFill>
                <a:latin typeface="Calibri"/>
                <a:ea typeface="Calibri"/>
                <a:cs typeface="Calibri"/>
                <a:sym typeface="Calibri"/>
              </a:rPr>
              <a:t>=========</a:t>
            </a:r>
            <a:r>
              <a:rPr lang="en-US" sz="3700" b="1">
                <a:solidFill>
                  <a:schemeClr val="dk1"/>
                </a:solidFill>
                <a:latin typeface="Calibri"/>
                <a:ea typeface="Calibri"/>
                <a:cs typeface="Calibri"/>
                <a:sym typeface="Calibri"/>
              </a:rPr>
              <a:t>Thank You</a:t>
            </a:r>
            <a:r>
              <a:rPr lang="en-US" sz="2000" b="1">
                <a:solidFill>
                  <a:schemeClr val="dk1"/>
                </a:solidFill>
                <a:latin typeface="Calibri"/>
                <a:ea typeface="Calibri"/>
                <a:cs typeface="Calibri"/>
                <a:sym typeface="Calibri"/>
              </a:rPr>
              <a:t>=========</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white-bluebar-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Merriweather</vt:lpstr>
      <vt:lpstr>white-bluebar-template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Bhanagay</dc:creator>
  <cp:lastModifiedBy>Singampalli, Abhinaya Kumar</cp:lastModifiedBy>
  <cp:revision>1</cp:revision>
  <dcterms:modified xsi:type="dcterms:W3CDTF">2023-02-22T21:43:10Z</dcterms:modified>
</cp:coreProperties>
</file>