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jpeg" ContentType="image/jpeg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12192000" cy="6858000"/>
  <p:notesSz cx="6797675" cy="9928225"/>
  <p:custDataLst>
    <p:tags r:id="rId13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7" orient="horz" pos="2500" userDrawn="1">
          <p15:clr>
            <a:srgbClr val="A4A3A4"/>
          </p15:clr>
        </p15:guide>
        <p15:guide id="9" orient="horz" pos="4020" userDrawn="1">
          <p15:clr>
            <a:srgbClr val="A4A3A4"/>
          </p15:clr>
        </p15:guide>
        <p15:guide id="10" pos="1336" userDrawn="1">
          <p15:clr>
            <a:srgbClr val="A4A3A4"/>
          </p15:clr>
        </p15:guide>
        <p15:guide id="11" pos="3840" userDrawn="1">
          <p15:clr>
            <a:srgbClr val="A4A3A4"/>
          </p15:clr>
        </p15:guide>
        <p15:guide id="12" pos="24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90F22"/>
    <a:srgbClr val="2D2D2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30" autoAdjust="0"/>
    <p:restoredTop sz="96229" autoAdjust="0"/>
  </p:normalViewPr>
  <p:slideViewPr>
    <p:cSldViewPr snapToGrid="0" showGuides="1">
      <p:cViewPr>
        <p:scale>
          <a:sx n="60" d="100"/>
          <a:sy n="60" d="100"/>
        </p:scale>
        <p:origin x="-568" y="-384"/>
      </p:cViewPr>
      <p:guideLst>
        <p:guide orient="horz" pos="2500"/>
        <p:guide orient="horz" pos="4020"/>
        <p:guide pos="1336"/>
        <p:guide pos="3840"/>
        <p:guide pos="24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3216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C4943-AE4B-43D1-B023-9EEE58EB47A8}" type="datetimeFigureOut">
              <a:rPr lang="de-DE" smtClean="0"/>
              <a:pPr/>
              <a:t>10.03.2022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9F9DD-6822-4FF1-87BA-967F36EBF48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84981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DB9A5-3D10-4819-A2A0-8696EC11BDD3}" type="datetimeFigureOut">
              <a:rPr lang="de-DE" smtClean="0"/>
              <a:pPr/>
              <a:t>10.03.2022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983E0-8040-4142-8CFC-4D55C3F5328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8171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983E0-8040-4142-8CFC-4D55C3F5328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2496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335492" y="2465388"/>
            <a:ext cx="11521546" cy="39878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335492" y="368300"/>
            <a:ext cx="11521546" cy="20891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sz="1800"/>
          </a:p>
        </p:txBody>
      </p:sp>
      <p:sp>
        <p:nvSpPr>
          <p:cNvPr id="10" name="Rectangle 8"/>
          <p:cNvSpPr>
            <a:spLocks noChangeArrowheads="1"/>
          </p:cNvSpPr>
          <p:nvPr userDrawn="1"/>
        </p:nvSpPr>
        <p:spPr bwMode="auto">
          <a:xfrm>
            <a:off x="335492" y="196851"/>
            <a:ext cx="11521546" cy="144463"/>
          </a:xfrm>
          <a:prstGeom prst="rect">
            <a:avLst/>
          </a:prstGeom>
          <a:solidFill>
            <a:srgbClr val="B90F2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 sz="1800"/>
          </a:p>
        </p:txBody>
      </p:sp>
      <p:sp>
        <p:nvSpPr>
          <p:cNvPr id="13" name="Rectangle 18"/>
          <p:cNvSpPr>
            <a:spLocks noChangeArrowheads="1"/>
          </p:cNvSpPr>
          <p:nvPr userDrawn="1"/>
        </p:nvSpPr>
        <p:spPr bwMode="auto">
          <a:xfrm>
            <a:off x="335492" y="360364"/>
            <a:ext cx="11521546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 sz="1800"/>
          </a:p>
        </p:txBody>
      </p:sp>
      <p:sp>
        <p:nvSpPr>
          <p:cNvPr id="14" name="Rectangle 19"/>
          <p:cNvSpPr>
            <a:spLocks noChangeArrowheads="1"/>
          </p:cNvSpPr>
          <p:nvPr userDrawn="1"/>
        </p:nvSpPr>
        <p:spPr bwMode="auto">
          <a:xfrm>
            <a:off x="334434" y="2457450"/>
            <a:ext cx="11521017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367" y="1449389"/>
            <a:ext cx="8856155" cy="944563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367" y="488950"/>
            <a:ext cx="8856155" cy="838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20" name="Picture 9" descr="tud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453"/>
          <a:stretch>
            <a:fillRect/>
          </a:stretch>
        </p:blipFill>
        <p:spPr bwMode="auto">
          <a:xfrm>
            <a:off x="9890591" y="554039"/>
            <a:ext cx="2117259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hteck 20"/>
          <p:cNvSpPr/>
          <p:nvPr userDrawn="1"/>
        </p:nvSpPr>
        <p:spPr>
          <a:xfrm>
            <a:off x="9890591" y="1484313"/>
            <a:ext cx="2036297" cy="744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15" name="Picture 105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4414" y="1493838"/>
            <a:ext cx="1186759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hteck 15"/>
          <p:cNvSpPr/>
          <p:nvPr userDrawn="1"/>
        </p:nvSpPr>
        <p:spPr>
          <a:xfrm>
            <a:off x="258762" y="6491289"/>
            <a:ext cx="11598276" cy="252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56848920-E2BD-401A-B47A-59A413860300}" type="datetime1">
              <a:rPr lang="de-DE" sz="1000" smtClean="0"/>
              <a:pPr/>
              <a:t>10.03.2022</a:t>
            </a:fld>
            <a:r>
              <a:rPr lang="de-DE" sz="1000" dirty="0"/>
              <a:t> | Institut für Produktionsmanagement, Technologie und Werkzeugmaschinen | Prof. Dr.-Ing. J. Metternich / Prof. Dr.-Ing. M. Weigold</a:t>
            </a:r>
          </a:p>
        </p:txBody>
      </p:sp>
    </p:spTree>
    <p:extLst>
      <p:ext uri="{BB962C8B-B14F-4D97-AF65-F5344CB8AC3E}">
        <p14:creationId xmlns:p14="http://schemas.microsoft.com/office/powerpoint/2010/main" xmlns="" val="37252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45018" y="4247333"/>
            <a:ext cx="11474449" cy="2208297"/>
          </a:xfrm>
          <a:prstGeom prst="rect">
            <a:avLst/>
          </a:prstGeom>
        </p:spPr>
        <p:txBody>
          <a:bodyPr lIns="180000">
            <a:spAutoFit/>
          </a:bodyPr>
          <a:lstStyle/>
          <a:p>
            <a:pPr defTabSz="2317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Prof. Dr.-Ing. Joachim Metternich</a:t>
            </a:r>
          </a:p>
          <a:p>
            <a:pPr marL="0" marR="0" lvl="0" indent="0" algn="l" defTabSz="2317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Prof. Dr.-Ing. Matthias Weigold</a:t>
            </a:r>
          </a:p>
          <a:p>
            <a:pPr defTabSz="231775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100" kern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231775">
              <a:defRPr/>
            </a:pPr>
            <a:r>
              <a:rPr lang="de-DE" sz="11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Institut für Produktionsmanagement, Technologie und Werkzeugmaschinen</a:t>
            </a:r>
            <a:r>
              <a:rPr lang="en-US" sz="11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1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de-DE" sz="11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Technische Universität Darmstadt</a:t>
            </a:r>
          </a:p>
          <a:p>
            <a:pPr defTabSz="231775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de-DE" sz="1100" kern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2317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Otto-Berndt-Straße </a:t>
            </a:r>
            <a:r>
              <a:rPr lang="en-US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br>
              <a:rPr lang="en-US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64287 Darmstadt</a:t>
            </a:r>
          </a:p>
          <a:p>
            <a:pPr defTabSz="231775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100" kern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2317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Tel.:		+49 61 51 | 16 </a:t>
            </a:r>
            <a:r>
              <a:rPr lang="de-DE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20080</a:t>
            </a:r>
            <a:br>
              <a:rPr lang="de-DE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de-DE" sz="11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Fax:		+49 61 51 | 16 20087</a:t>
            </a:r>
          </a:p>
          <a:p>
            <a:pPr defTabSz="2317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E-Mail:		info@ptw.tu-darmstadt.de</a:t>
            </a:r>
          </a:p>
          <a:p>
            <a:pPr defTabSz="2317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Internet:	www.ptw.tu-darmstadt.de</a:t>
            </a: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335492" y="368300"/>
            <a:ext cx="11521546" cy="20891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sz="1800"/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335492" y="196851"/>
            <a:ext cx="11521546" cy="144463"/>
          </a:xfrm>
          <a:prstGeom prst="rect">
            <a:avLst/>
          </a:prstGeom>
          <a:solidFill>
            <a:srgbClr val="B90F2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 sz="1800"/>
          </a:p>
        </p:txBody>
      </p: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335492" y="360364"/>
            <a:ext cx="11521546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 sz="1800"/>
          </a:p>
        </p:txBody>
      </p:sp>
      <p:sp>
        <p:nvSpPr>
          <p:cNvPr id="11" name="Rectangle 19"/>
          <p:cNvSpPr>
            <a:spLocks noChangeArrowheads="1"/>
          </p:cNvSpPr>
          <p:nvPr userDrawn="1"/>
        </p:nvSpPr>
        <p:spPr bwMode="auto">
          <a:xfrm>
            <a:off x="335492" y="2457450"/>
            <a:ext cx="11521546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 sz="1800"/>
          </a:p>
        </p:txBody>
      </p:sp>
      <p:sp>
        <p:nvSpPr>
          <p:cNvPr id="5" name="Textfeld 4"/>
          <p:cNvSpPr txBox="1"/>
          <p:nvPr userDrawn="1"/>
        </p:nvSpPr>
        <p:spPr>
          <a:xfrm>
            <a:off x="334433" y="1521813"/>
            <a:ext cx="74260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lvl="0" eaLnBrk="1" hangingPunct="1">
              <a:buFont typeface="Wingdings" pitchFamily="2" charset="2"/>
              <a:defRPr sz="1800" b="0" baseline="0">
                <a:solidFill>
                  <a:srgbClr val="606060"/>
                </a:solidFill>
                <a:latin typeface="FrontPage" panose="00000400000000000000" pitchFamily="2" charset="0"/>
                <a:ea typeface="FrontPage" panose="00000400000000000000" pitchFamily="2" charset="0"/>
                <a:cs typeface="Tahoma" pitchFamily="34" charset="0"/>
              </a:defRPr>
            </a:lvl1pPr>
            <a:lvl2pPr marL="265113" indent="-179388" defTabSz="863600" eaLnBrk="1" hangingPunct="1">
              <a:spcBef>
                <a:spcPts val="200"/>
              </a:spcBef>
              <a:spcAft>
                <a:spcPts val="400"/>
              </a:spcAft>
              <a:buFont typeface="Arial" pitchFamily="34" charset="0"/>
              <a:buChar char="•"/>
              <a:defRPr sz="1600">
                <a:latin typeface="+mn-lt"/>
                <a:cs typeface="Tahoma" pitchFamily="34" charset="0"/>
              </a:defRPr>
            </a:lvl2pPr>
            <a:lvl3pPr marL="449263" indent="-180000" defTabSz="863600" eaLnBrk="1" hangingPunct="1">
              <a:spcBef>
                <a:spcPts val="200"/>
              </a:spcBef>
              <a:spcAft>
                <a:spcPts val="400"/>
              </a:spcAft>
              <a:buFont typeface="Arial" pitchFamily="34" charset="0"/>
              <a:buChar char="•"/>
              <a:defRPr sz="1400">
                <a:latin typeface="+mn-lt"/>
                <a:cs typeface="Tahoma" pitchFamily="34" charset="0"/>
              </a:defRPr>
            </a:lvl3pPr>
            <a:lvl4pPr marL="717550" indent="-180000" defTabSz="863600" eaLnBrk="1" hangingPunct="1">
              <a:spcBef>
                <a:spcPts val="200"/>
              </a:spcBef>
              <a:spcAft>
                <a:spcPts val="400"/>
              </a:spcAft>
              <a:buFont typeface="Arial" pitchFamily="34" charset="0"/>
              <a:buChar char="•"/>
              <a:defRPr sz="1200">
                <a:latin typeface="+mn-lt"/>
                <a:cs typeface="Tahoma" pitchFamily="34" charset="0"/>
              </a:defRPr>
            </a:lvl4pPr>
            <a:lvl5pPr marL="908050" indent="-188913" defTabSz="863600" eaLnBrk="1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1200">
                <a:latin typeface="+mn-lt"/>
                <a:cs typeface="Tahoma" pitchFamily="34" charset="0"/>
              </a:defRPr>
            </a:lvl5pPr>
            <a:lvl6pPr marL="1365250" indent="-188913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latin typeface="+mn-lt"/>
              </a:defRPr>
            </a:lvl6pPr>
            <a:lvl7pPr marL="1822450" indent="-188913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latin typeface="+mn-lt"/>
              </a:defRPr>
            </a:lvl7pPr>
            <a:lvl8pPr marL="2279650" indent="-188913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latin typeface="+mn-lt"/>
              </a:defRPr>
            </a:lvl8pPr>
            <a:lvl9pPr marL="2736850" indent="-188913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latin typeface="+mn-lt"/>
              </a:defRPr>
            </a:lvl9pPr>
          </a:lstStyle>
          <a:p>
            <a:pPr lvl="0"/>
            <a:r>
              <a:rPr lang="de-DE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Bei Fragen stehen wir Ihnen gerne zur Verfügung.</a:t>
            </a:r>
          </a:p>
        </p:txBody>
      </p:sp>
      <p:sp>
        <p:nvSpPr>
          <p:cNvPr id="4" name="Titel 1"/>
          <p:cNvSpPr txBox="1">
            <a:spLocks/>
          </p:cNvSpPr>
          <p:nvPr userDrawn="1"/>
        </p:nvSpPr>
        <p:spPr bwMode="auto">
          <a:xfrm>
            <a:off x="347152" y="516835"/>
            <a:ext cx="7691083" cy="896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altLang="de-DE" sz="2600" b="1" baseline="0">
                <a:solidFill>
                  <a:schemeClr val="bg1"/>
                </a:solidFill>
                <a:latin typeface="FrontPage" panose="00000400000000000000" pitchFamily="2" charset="0"/>
                <a:ea typeface="FrontPage" panose="00000400000000000000" pitchFamily="2" charset="0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cs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cs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cs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cs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6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Vielen Dank für Ihre Aufmerksamkeit!</a:t>
            </a:r>
          </a:p>
        </p:txBody>
      </p:sp>
      <p:pic>
        <p:nvPicPr>
          <p:cNvPr id="15" name="Picture 9" descr="tud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453"/>
          <a:stretch>
            <a:fillRect/>
          </a:stretch>
        </p:blipFill>
        <p:spPr bwMode="auto">
          <a:xfrm>
            <a:off x="9890591" y="554039"/>
            <a:ext cx="2117259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hteck 15"/>
          <p:cNvSpPr/>
          <p:nvPr userDrawn="1"/>
        </p:nvSpPr>
        <p:spPr>
          <a:xfrm>
            <a:off x="9890591" y="1484313"/>
            <a:ext cx="2036297" cy="744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18" name="Bildplatzhalter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326"/>
          <a:stretch/>
        </p:blipFill>
        <p:spPr bwMode="auto">
          <a:xfrm>
            <a:off x="8767763" y="2465401"/>
            <a:ext cx="3089275" cy="389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056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4414" y="1493838"/>
            <a:ext cx="1186759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Line 15"/>
          <p:cNvSpPr>
            <a:spLocks noChangeShapeType="1"/>
          </p:cNvSpPr>
          <p:nvPr userDrawn="1"/>
        </p:nvSpPr>
        <p:spPr bwMode="auto">
          <a:xfrm>
            <a:off x="335492" y="6462713"/>
            <a:ext cx="11521546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de-DE" sz="1800"/>
          </a:p>
        </p:txBody>
      </p:sp>
      <p:sp>
        <p:nvSpPr>
          <p:cNvPr id="17" name="Rechteck 16"/>
          <p:cNvSpPr/>
          <p:nvPr userDrawn="1"/>
        </p:nvSpPr>
        <p:spPr>
          <a:xfrm>
            <a:off x="258762" y="6491289"/>
            <a:ext cx="11598276" cy="252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5C5515FF-CD19-44F1-8B6F-3FFD85D82A1C}" type="datetime1">
              <a:rPr lang="de-DE" sz="1000" smtClean="0"/>
              <a:pPr/>
              <a:t>10.03.2022</a:t>
            </a:fld>
            <a:r>
              <a:rPr lang="de-DE" sz="1000" dirty="0"/>
              <a:t> | Institut für Produktionsmanagement, Technologie und Werkzeugmaschinen | Prof. Dr.-Ing. J. Metternich / Prof. Dr.-Ing. M. Weigold</a:t>
            </a:r>
          </a:p>
        </p:txBody>
      </p:sp>
    </p:spTree>
    <p:extLst>
      <p:ext uri="{BB962C8B-B14F-4D97-AF65-F5344CB8AC3E}">
        <p14:creationId xmlns:p14="http://schemas.microsoft.com/office/powerpoint/2010/main" xmlns="" val="157990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0"/>
          </p:nvPr>
        </p:nvSpPr>
        <p:spPr>
          <a:xfrm>
            <a:off x="335492" y="1566863"/>
            <a:ext cx="11521546" cy="4886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Rechteck 9" hidden="1"/>
          <p:cNvSpPr/>
          <p:nvPr userDrawn="1">
            <p:custDataLst>
              <p:tags r:id="rId1"/>
            </p:custDataLst>
          </p:nvPr>
        </p:nvSpPr>
        <p:spPr>
          <a:xfrm>
            <a:off x="218281" y="1566863"/>
            <a:ext cx="11755438" cy="49705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2D2D2D"/>
              </a:solidFill>
              <a:latin typeface="Tahoma" panose="020B0604030504040204" pitchFamily="34" charset="0"/>
            </a:endParaRPr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>
          <a:xfrm>
            <a:off x="346739" y="558612"/>
            <a:ext cx="9857134" cy="438915"/>
          </a:xfrm>
          <a:prstGeom prst="rect">
            <a:avLst/>
          </a:prstGeom>
        </p:spPr>
        <p:txBody>
          <a:bodyPr lIns="0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22333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335492" y="1566863"/>
            <a:ext cx="5399999" cy="4886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6457039" y="1566863"/>
            <a:ext cx="5399999" cy="4886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hteck 6" hidden="1"/>
          <p:cNvSpPr/>
          <p:nvPr userDrawn="1">
            <p:custDataLst>
              <p:tags r:id="rId1"/>
            </p:custDataLst>
          </p:nvPr>
        </p:nvSpPr>
        <p:spPr>
          <a:xfrm>
            <a:off x="218281" y="1566863"/>
            <a:ext cx="11755438" cy="49705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2D2D2D"/>
              </a:solidFill>
              <a:latin typeface="Tahoma" panose="020B0604030504040204" pitchFamily="34" charset="0"/>
            </a:endParaRPr>
          </a:p>
        </p:txBody>
      </p:sp>
      <p:sp>
        <p:nvSpPr>
          <p:cNvPr id="8" name="Titel 19"/>
          <p:cNvSpPr>
            <a:spLocks noGrp="1"/>
          </p:cNvSpPr>
          <p:nvPr>
            <p:ph type="title"/>
          </p:nvPr>
        </p:nvSpPr>
        <p:spPr>
          <a:xfrm>
            <a:off x="346739" y="558612"/>
            <a:ext cx="9857134" cy="438915"/>
          </a:xfrm>
          <a:prstGeom prst="rect">
            <a:avLst/>
          </a:prstGeom>
        </p:spPr>
        <p:txBody>
          <a:bodyPr lIns="0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1639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gegenübergestellte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335492" y="1566863"/>
            <a:ext cx="5399999" cy="4886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6457039" y="1566863"/>
            <a:ext cx="5399999" cy="4886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hteck 4"/>
          <p:cNvSpPr>
            <a:spLocks/>
          </p:cNvSpPr>
          <p:nvPr userDrawn="1"/>
        </p:nvSpPr>
        <p:spPr bwMode="auto">
          <a:xfrm>
            <a:off x="6037693" y="1566863"/>
            <a:ext cx="116619" cy="4886326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9888" algn="l"/>
              </a:tabLst>
            </a:pPr>
            <a:endParaRPr kumimoji="0" lang="de-DE" sz="1600" i="0" u="none" strike="noStrike" cap="none" normalizeH="0" baseline="0" dirty="0" err="1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Rechteck 7" hidden="1"/>
          <p:cNvSpPr/>
          <p:nvPr userDrawn="1">
            <p:custDataLst>
              <p:tags r:id="rId1"/>
            </p:custDataLst>
          </p:nvPr>
        </p:nvSpPr>
        <p:spPr>
          <a:xfrm>
            <a:off x="218281" y="1566863"/>
            <a:ext cx="11755438" cy="49705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2D2D2D"/>
              </a:solidFill>
              <a:latin typeface="Tahoma" panose="020B0604030504040204" pitchFamily="34" charset="0"/>
            </a:endParaRPr>
          </a:p>
        </p:txBody>
      </p:sp>
      <p:sp>
        <p:nvSpPr>
          <p:cNvPr id="9" name="Titel 19"/>
          <p:cNvSpPr>
            <a:spLocks noGrp="1"/>
          </p:cNvSpPr>
          <p:nvPr>
            <p:ph type="title"/>
          </p:nvPr>
        </p:nvSpPr>
        <p:spPr>
          <a:xfrm>
            <a:off x="346739" y="558612"/>
            <a:ext cx="9857134" cy="438915"/>
          </a:xfrm>
          <a:prstGeom prst="rect">
            <a:avLst/>
          </a:prstGeom>
        </p:spPr>
        <p:txBody>
          <a:bodyPr lIns="0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23303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335492" y="1566863"/>
            <a:ext cx="6228000" cy="4886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105039" y="1566863"/>
            <a:ext cx="4751999" cy="4886326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7" name="Rechteck 6" hidden="1"/>
          <p:cNvSpPr/>
          <p:nvPr userDrawn="1">
            <p:custDataLst>
              <p:tags r:id="rId1"/>
            </p:custDataLst>
          </p:nvPr>
        </p:nvSpPr>
        <p:spPr>
          <a:xfrm>
            <a:off x="218281" y="1566863"/>
            <a:ext cx="11755438" cy="49705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2D2D2D"/>
              </a:solidFill>
              <a:latin typeface="Tahoma" panose="020B0604030504040204" pitchFamily="34" charset="0"/>
            </a:endParaRPr>
          </a:p>
        </p:txBody>
      </p:sp>
      <p:sp>
        <p:nvSpPr>
          <p:cNvPr id="8" name="Titel 19"/>
          <p:cNvSpPr>
            <a:spLocks noGrp="1"/>
          </p:cNvSpPr>
          <p:nvPr>
            <p:ph type="title"/>
          </p:nvPr>
        </p:nvSpPr>
        <p:spPr>
          <a:xfrm>
            <a:off x="346739" y="558612"/>
            <a:ext cx="9857134" cy="438915"/>
          </a:xfrm>
          <a:prstGeom prst="rect">
            <a:avLst/>
          </a:prstGeom>
        </p:spPr>
        <p:txBody>
          <a:bodyPr lIns="0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01548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335492" y="1566863"/>
            <a:ext cx="6228000" cy="4886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7105039" y="1566863"/>
            <a:ext cx="4751999" cy="4886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hteck 6" hidden="1"/>
          <p:cNvSpPr/>
          <p:nvPr userDrawn="1">
            <p:custDataLst>
              <p:tags r:id="rId1"/>
            </p:custDataLst>
          </p:nvPr>
        </p:nvSpPr>
        <p:spPr>
          <a:xfrm>
            <a:off x="218281" y="1566863"/>
            <a:ext cx="11755438" cy="49705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2D2D2D"/>
              </a:solidFill>
              <a:latin typeface="Tahoma" panose="020B0604030504040204" pitchFamily="34" charset="0"/>
            </a:endParaRPr>
          </a:p>
        </p:txBody>
      </p:sp>
      <p:sp>
        <p:nvSpPr>
          <p:cNvPr id="8" name="Titel 19"/>
          <p:cNvSpPr>
            <a:spLocks noGrp="1"/>
          </p:cNvSpPr>
          <p:nvPr>
            <p:ph type="title"/>
          </p:nvPr>
        </p:nvSpPr>
        <p:spPr>
          <a:xfrm>
            <a:off x="346739" y="558612"/>
            <a:ext cx="9857134" cy="438915"/>
          </a:xfrm>
          <a:prstGeom prst="rect">
            <a:avLst/>
          </a:prstGeom>
        </p:spPr>
        <p:txBody>
          <a:bodyPr lIns="0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53719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verknüpfte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335492" y="1566863"/>
            <a:ext cx="5976000" cy="4886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7753038" y="1566863"/>
            <a:ext cx="4104000" cy="4886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Gleichschenkliges Dreieck 5"/>
          <p:cNvSpPr/>
          <p:nvPr userDrawn="1"/>
        </p:nvSpPr>
        <p:spPr bwMode="auto">
          <a:xfrm rot="5400000">
            <a:off x="6597819" y="3863980"/>
            <a:ext cx="929490" cy="383820"/>
          </a:xfrm>
          <a:prstGeom prst="triangle">
            <a:avLst/>
          </a:prstGeom>
          <a:solidFill>
            <a:schemeClr val="bg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9888" algn="l"/>
              </a:tabLst>
            </a:pPr>
            <a:endParaRPr kumimoji="0" lang="de-DE" sz="1600" i="0" u="none" strike="noStrike" cap="none" normalizeH="0" baseline="0" dirty="0" err="1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Rechteck 7" hidden="1"/>
          <p:cNvSpPr/>
          <p:nvPr userDrawn="1">
            <p:custDataLst>
              <p:tags r:id="rId1"/>
            </p:custDataLst>
          </p:nvPr>
        </p:nvSpPr>
        <p:spPr>
          <a:xfrm>
            <a:off x="218281" y="1566863"/>
            <a:ext cx="11755438" cy="49705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2D2D2D"/>
              </a:solidFill>
              <a:latin typeface="Tahoma" panose="020B0604030504040204" pitchFamily="34" charset="0"/>
            </a:endParaRPr>
          </a:p>
        </p:txBody>
      </p:sp>
      <p:sp>
        <p:nvSpPr>
          <p:cNvPr id="9" name="Titel 19"/>
          <p:cNvSpPr>
            <a:spLocks noGrp="1"/>
          </p:cNvSpPr>
          <p:nvPr>
            <p:ph type="title"/>
          </p:nvPr>
        </p:nvSpPr>
        <p:spPr>
          <a:xfrm>
            <a:off x="346739" y="558612"/>
            <a:ext cx="9857134" cy="438915"/>
          </a:xfrm>
          <a:prstGeom prst="rect">
            <a:avLst/>
          </a:prstGeom>
        </p:spPr>
        <p:txBody>
          <a:bodyPr lIns="0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71438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335492" y="1566863"/>
            <a:ext cx="11521546" cy="4886326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Rechteck 5" hidden="1"/>
          <p:cNvSpPr/>
          <p:nvPr userDrawn="1">
            <p:custDataLst>
              <p:tags r:id="rId1"/>
            </p:custDataLst>
          </p:nvPr>
        </p:nvSpPr>
        <p:spPr>
          <a:xfrm>
            <a:off x="218281" y="1566863"/>
            <a:ext cx="11755438" cy="49705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2D2D2D"/>
              </a:solidFill>
              <a:latin typeface="Tahoma" panose="020B0604030504040204" pitchFamily="34" charset="0"/>
            </a:endParaRPr>
          </a:p>
        </p:txBody>
      </p:sp>
      <p:sp>
        <p:nvSpPr>
          <p:cNvPr id="7" name="Titel 19"/>
          <p:cNvSpPr>
            <a:spLocks noGrp="1"/>
          </p:cNvSpPr>
          <p:nvPr>
            <p:ph type="title"/>
          </p:nvPr>
        </p:nvSpPr>
        <p:spPr>
          <a:xfrm>
            <a:off x="346739" y="558612"/>
            <a:ext cx="9857134" cy="438915"/>
          </a:xfrm>
          <a:prstGeom prst="rect">
            <a:avLst/>
          </a:prstGeom>
        </p:spPr>
        <p:txBody>
          <a:bodyPr lIns="0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7160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 hidden="1"/>
          <p:cNvSpPr/>
          <p:nvPr userDrawn="1">
            <p:custDataLst>
              <p:tags r:id="rId1"/>
            </p:custDataLst>
          </p:nvPr>
        </p:nvSpPr>
        <p:spPr>
          <a:xfrm>
            <a:off x="218281" y="444500"/>
            <a:ext cx="11755438" cy="609290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2D2D2D"/>
              </a:solidFill>
              <a:latin typeface="Tahoma" panose="020B0604030504040204" pitchFamily="34" charset="0"/>
            </a:endParaRPr>
          </a:p>
        </p:txBody>
      </p:sp>
      <p:sp>
        <p:nvSpPr>
          <p:cNvPr id="6" name="Titel 19"/>
          <p:cNvSpPr>
            <a:spLocks noGrp="1"/>
          </p:cNvSpPr>
          <p:nvPr>
            <p:ph type="title"/>
          </p:nvPr>
        </p:nvSpPr>
        <p:spPr>
          <a:xfrm>
            <a:off x="346739" y="558612"/>
            <a:ext cx="9857134" cy="438915"/>
          </a:xfrm>
          <a:prstGeom prst="rect">
            <a:avLst/>
          </a:prstGeom>
        </p:spPr>
        <p:txBody>
          <a:bodyPr lIns="0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86528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8"/>
          <p:cNvSpPr>
            <a:spLocks noChangeArrowheads="1"/>
          </p:cNvSpPr>
          <p:nvPr/>
        </p:nvSpPr>
        <p:spPr bwMode="auto">
          <a:xfrm>
            <a:off x="335492" y="196851"/>
            <a:ext cx="11521546" cy="1444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/>
          <a:lstStyle>
            <a:lvl1pPr algn="ctr" eaLnBrk="0" hangingPunct="0">
              <a:defRPr sz="16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16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16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16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16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 sz="1600"/>
          </a:p>
        </p:txBody>
      </p:sp>
      <p:sp>
        <p:nvSpPr>
          <p:cNvPr id="8" name="Line 1039"/>
          <p:cNvSpPr>
            <a:spLocks noChangeShapeType="1"/>
          </p:cNvSpPr>
          <p:nvPr/>
        </p:nvSpPr>
        <p:spPr bwMode="auto">
          <a:xfrm>
            <a:off x="335492" y="1449388"/>
            <a:ext cx="11521546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de-DE" sz="1800"/>
          </a:p>
        </p:txBody>
      </p:sp>
      <p:sp>
        <p:nvSpPr>
          <p:cNvPr id="9" name="Rectangle 1041"/>
          <p:cNvSpPr>
            <a:spLocks noChangeArrowheads="1"/>
          </p:cNvSpPr>
          <p:nvPr/>
        </p:nvSpPr>
        <p:spPr bwMode="auto">
          <a:xfrm>
            <a:off x="335492" y="366714"/>
            <a:ext cx="11521546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sz="16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16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16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16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16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 sz="160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335492" y="1566863"/>
            <a:ext cx="11521546" cy="48863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1" name="Picture 1056" descr="PTW_Logo_Folien und Web_deutsch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42601" y="536989"/>
            <a:ext cx="121443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mpower - DO NOT DELETE!!!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335492" y="6462713"/>
            <a:ext cx="11521546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de-DE" sz="1800"/>
          </a:p>
        </p:txBody>
      </p:sp>
      <p:sp>
        <p:nvSpPr>
          <p:cNvPr id="23" name="Rechteck 22"/>
          <p:cNvSpPr/>
          <p:nvPr userDrawn="1"/>
        </p:nvSpPr>
        <p:spPr>
          <a:xfrm>
            <a:off x="258762" y="6491289"/>
            <a:ext cx="11598276" cy="252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2E42DD58-0154-4386-A931-87D4C410BB8F}" type="slidenum">
              <a:rPr lang="de-DE" sz="1000" smtClean="0"/>
              <a:pPr/>
              <a:t>‹#›</a:t>
            </a:fld>
            <a:r>
              <a:rPr lang="de-DE" sz="1000" dirty="0"/>
              <a:t> |      </a:t>
            </a:r>
            <a:fld id="{25199C17-47E6-4289-80AC-0320C9FA1FBB}" type="datetime1">
              <a:rPr lang="de-DE" sz="1000" smtClean="0"/>
              <a:pPr/>
              <a:t>10.03.2022</a:t>
            </a:fld>
            <a:r>
              <a:rPr lang="de-DE" sz="1000" dirty="0"/>
              <a:t> | Institut für Produktionsmanagement, Technologie und Werkzeugmaschinen | Prof. Dr.-Ing. J. Metternich / Prof. Dr.-Ing. M. Weigold</a:t>
            </a:r>
          </a:p>
        </p:txBody>
      </p:sp>
    </p:spTree>
    <p:extLst>
      <p:ext uri="{BB962C8B-B14F-4D97-AF65-F5344CB8AC3E}">
        <p14:creationId xmlns:p14="http://schemas.microsoft.com/office/powerpoint/2010/main" xmlns="" val="304567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2" r:id="rId9"/>
    <p:sldLayoutId id="2147483703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lang="de-DE" sz="18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Font typeface="Wingdings" panose="05000000000000000000" pitchFamily="2" charset="2"/>
        <a:buChar char="§"/>
        <a:defRPr lang="de-DE" sz="18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975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Font typeface="Symbol" panose="05050102010706020507" pitchFamily="18" charset="2"/>
        <a:buChar char="-"/>
        <a:defRPr lang="de-DE" sz="16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975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Font typeface="Wingdings" panose="05000000000000000000" pitchFamily="2" charset="2"/>
        <a:buChar char="§"/>
        <a:defRPr lang="de-DE" sz="14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Font typeface="Symbol" panose="05050102010706020507" pitchFamily="18" charset="2"/>
        <a:buChar char="-"/>
        <a:defRPr lang="en-US" sz="1400" kern="12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981">
          <p15:clr>
            <a:srgbClr val="F26B43"/>
          </p15:clr>
        </p15:guide>
        <p15:guide id="2" pos="211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6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/>
              <a:t/>
            </a:r>
            <a:br>
              <a:rPr lang="de-DE" altLang="de-DE" dirty="0"/>
            </a:br>
            <a:r>
              <a:rPr lang="de-DE" altLang="de-DE" dirty="0"/>
              <a:t>Darmstadt | </a:t>
            </a:r>
            <a:r>
              <a:rPr altLang="de-DE" smtClean="0"/>
              <a:t>10</a:t>
            </a:r>
            <a:r>
              <a:rPr lang="de-DE" altLang="de-DE" dirty="0" smtClean="0"/>
              <a:t>. </a:t>
            </a:r>
            <a:r>
              <a:rPr altLang="de-DE" smtClean="0"/>
              <a:t>March</a:t>
            </a:r>
            <a:r>
              <a:rPr lang="de-DE" altLang="de-DE" dirty="0" smtClean="0"/>
              <a:t> 2022</a:t>
            </a:r>
            <a:endParaRPr lang="de-DE" altLang="de-DE" dirty="0"/>
          </a:p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Work Updates: Dataframe sampling</a:t>
            </a:r>
            <a:endParaRPr lang="de-DE" dirty="0"/>
          </a:p>
        </p:txBody>
      </p:sp>
      <p:pic>
        <p:nvPicPr>
          <p:cNvPr id="7" name="Bildplatzhalter 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4055" b="24055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065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ahoma" panose="020B0604030504040204" pitchFamily="34" charset="0"/>
              </a:rPr>
              <a:t>Agenda</a:t>
            </a:r>
          </a:p>
        </p:txBody>
      </p:sp>
      <p:sp>
        <p:nvSpPr>
          <p:cNvPr id="6" name="Rectangle 4">
            <a:hlinkClick r:id="" action="ppaction://noaction"/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1593674" y="2498763"/>
            <a:ext cx="9697057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Lageistwert</a:t>
            </a:r>
            <a:endParaRPr lang="de-DE" sz="1600" dirty="0">
              <a:solidFill>
                <a:schemeClr val="tx1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3">
            <a:hlinkClick r:id="" action="ppaction://noaction"/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1134185" y="2498763"/>
            <a:ext cx="338181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Rectangle 4">
            <a:hlinkClick r:id="" action="ppaction://noaction"/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1593674" y="3069970"/>
            <a:ext cx="9697057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Drehmoment</a:t>
            </a:r>
            <a:endParaRPr lang="de-DE" sz="1600" dirty="0">
              <a:solidFill>
                <a:schemeClr val="tx1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hlinkClick r:id="" action="ppaction://noaction"/>
          </p:cNvPr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1134185" y="3069970"/>
            <a:ext cx="338181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236942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Lageistwert</a:t>
            </a:r>
            <a:r>
              <a:rPr lang="en-US" dirty="0" smtClean="0"/>
              <a:t> (Position)</a:t>
            </a:r>
            <a:endParaRPr lang="en-US" dirty="0"/>
          </a:p>
        </p:txBody>
      </p:sp>
      <p:pic>
        <p:nvPicPr>
          <p:cNvPr id="5" name="Picture 4" descr="position_x_y_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091" y="1407146"/>
            <a:ext cx="6631237" cy="51121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zoomed_x_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097" y="1614317"/>
            <a:ext cx="8764303" cy="47035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rot="5400000" flipH="1" flipV="1">
            <a:off x="838201" y="3877731"/>
            <a:ext cx="3784600" cy="846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7433739" y="3809993"/>
            <a:ext cx="3826936" cy="16949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02467" y="4961467"/>
            <a:ext cx="6443133" cy="1588"/>
          </a:xfrm>
          <a:prstGeom prst="straightConnector1">
            <a:avLst/>
          </a:prstGeom>
          <a:ln w="28575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31277" y="4597396"/>
            <a:ext cx="248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Cutting time for 1 hole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</a:t>
            </a:r>
            <a:r>
              <a:rPr lang="en-IN" dirty="0" smtClean="0"/>
              <a:t>eak points</a:t>
            </a:r>
            <a:endParaRPr lang="en-US" dirty="0"/>
          </a:p>
        </p:txBody>
      </p:sp>
      <p:pic>
        <p:nvPicPr>
          <p:cNvPr id="5" name="Picture 4" descr="peak_x_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3" y="1661086"/>
            <a:ext cx="9404103" cy="44790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92583" y="2147781"/>
            <a:ext cx="1992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err="1" smtClean="0"/>
              <a:t>find_peaks</a:t>
            </a:r>
            <a:r>
              <a:rPr lang="en-IN" sz="2400" dirty="0" smtClean="0"/>
              <a:t>()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Distance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Peak points: Zoomed</a:t>
            </a:r>
            <a:endParaRPr lang="en-US" dirty="0"/>
          </a:p>
        </p:txBody>
      </p:sp>
      <p:pic>
        <p:nvPicPr>
          <p:cNvPr id="4" name="Picture 3" descr="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130" y="1658679"/>
            <a:ext cx="9229064" cy="44047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Sampled </a:t>
            </a:r>
            <a:r>
              <a:rPr lang="en-IN" dirty="0" err="1" smtClean="0"/>
              <a:t>dataframe</a:t>
            </a:r>
            <a:endParaRPr lang="en-US" dirty="0"/>
          </a:p>
        </p:txBody>
      </p:sp>
      <p:pic>
        <p:nvPicPr>
          <p:cNvPr id="6" name="Picture 5" descr="Screenshot 2022-03-10 1042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05" y="1541165"/>
            <a:ext cx="7055217" cy="2012368"/>
          </a:xfrm>
          <a:prstGeom prst="rect">
            <a:avLst/>
          </a:prstGeom>
        </p:spPr>
      </p:pic>
      <p:pic>
        <p:nvPicPr>
          <p:cNvPr id="7" name="Picture 6" descr="Screenshot 2022-03-10 1047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079" y="3678017"/>
            <a:ext cx="7379448" cy="191471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24493" y="3136605"/>
            <a:ext cx="797442" cy="340242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38548" y="3969513"/>
            <a:ext cx="797442" cy="340242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95186" y="5943600"/>
            <a:ext cx="999395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Time between 2 peaks of </a:t>
            </a:r>
            <a:r>
              <a:rPr lang="en-IN" dirty="0" err="1" smtClean="0"/>
              <a:t>pos_x</a:t>
            </a:r>
            <a:r>
              <a:rPr lang="en-IN" dirty="0" smtClean="0"/>
              <a:t> = Cutting time + Time required for tool to shift to the next hole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61756" y="2317904"/>
            <a:ext cx="42814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000" dirty="0" smtClean="0"/>
              <a:t>Total 25 Data points (Each per hole)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Cumulative Torques </a:t>
            </a:r>
            <a:endParaRPr lang="en-US" dirty="0"/>
          </a:p>
        </p:txBody>
      </p:sp>
      <p:pic>
        <p:nvPicPr>
          <p:cNvPr id="4" name="Picture 3" descr="torqu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11" y="1646770"/>
            <a:ext cx="10502534" cy="45307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20199523">
            <a:off x="5907656" y="3078689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err="1" smtClean="0"/>
              <a:t>Slope_z</a:t>
            </a:r>
            <a:r>
              <a:rPr lang="en-IN" sz="2000" dirty="0" smtClean="0"/>
              <a:t> : 4084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 rot="21245503">
            <a:off x="6123374" y="4762241"/>
            <a:ext cx="1737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err="1" smtClean="0"/>
              <a:t>Slope_x</a:t>
            </a:r>
            <a:r>
              <a:rPr lang="en-IN" sz="2000" dirty="0" smtClean="0"/>
              <a:t> : 509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917346" y="5191087"/>
            <a:ext cx="1739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err="1" smtClean="0"/>
              <a:t>Slope_y</a:t>
            </a:r>
            <a:r>
              <a:rPr lang="en-IN" sz="2000" dirty="0" smtClean="0"/>
              <a:t> : 456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9962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FIRSTELEMEN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FIRSTELEMENT_NUMB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FIRSTELEMEN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FIRSTELEMENT_NUMB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10"/>
  <p:tag name="MIO_SHOW_DATE" val="True"/>
  <p:tag name="MIO_SHOW_FOOTER" val="True"/>
  <p:tag name="MIO_SHOW_PAGENUMBER" val="True"/>
  <p:tag name="MIO_AVOID_BLANK_LAYOUT" val="True"/>
  <p:tag name="MIO_CD_LAYOUT_VALID_AREA" val="True"/>
  <p:tag name="MIO_NUMBER_OF_VALID_LAYOUTS" val="12"/>
  <p:tag name="MIO_HDS" val="True"/>
  <p:tag name="MIO_EK" val="1994"/>
  <p:tag name="MIO_EKGUID" val="54207b15-80d7-4358-8cd5-fc74d87389e8"/>
  <p:tag name="MIO_UPDATE" val="True"/>
  <p:tag name="MIO_VERSION" val="26.10.2016 20:49:02"/>
  <p:tag name="MIO_DBID" val="EE4D46FE-EB1A-419B-9F0D-3CD081CD465D"/>
  <p:tag name="MIO_LASTDOWNLOADED" val="18.10.2017 12:50:59"/>
  <p:tag name="MIO_OBJECTNAME" val="PTW/CiP_PP_16:9"/>
  <p:tag name="MIO_CDID" val="2a849c11-5d3f-4d6a-9381-b793f1774b7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heme/theme1.xml><?xml version="1.0" encoding="utf-8"?>
<a:theme xmlns:a="http://schemas.openxmlformats.org/drawingml/2006/main" name="Institutsvorstellung_PTW_16_9_deutsch">
  <a:themeElements>
    <a:clrScheme name="PTW">
      <a:dk1>
        <a:srgbClr val="2D2D2D"/>
      </a:dk1>
      <a:lt1>
        <a:sysClr val="window" lastClr="FFFFFF"/>
      </a:lt1>
      <a:dk2>
        <a:srgbClr val="B90F22"/>
      </a:dk2>
      <a:lt2>
        <a:srgbClr val="EEEEEE"/>
      </a:lt2>
      <a:accent1>
        <a:srgbClr val="535353"/>
      </a:accent1>
      <a:accent2>
        <a:srgbClr val="898989"/>
      </a:accent2>
      <a:accent3>
        <a:srgbClr val="B90F22"/>
      </a:accent3>
      <a:accent4>
        <a:srgbClr val="F5A300"/>
      </a:accent4>
      <a:accent5>
        <a:srgbClr val="99C000"/>
      </a:accent5>
      <a:accent6>
        <a:srgbClr val="0070C0"/>
      </a:accent6>
      <a:hlink>
        <a:srgbClr val="969090"/>
      </a:hlink>
      <a:folHlink>
        <a:srgbClr val="646060"/>
      </a:folHlink>
    </a:clrScheme>
    <a:fontScheme name="PTW TU Darmstad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PTW-Template_16_9_deutsch" id="{90B12629-6A96-43A9-BF16-209A8CF78174}" vid="{D103B001-7485-42EE-AE9F-CDF1D30396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PTW-Template_16_9_deutsch</Template>
  <TotalTime>82</TotalTime>
  <Words>71</Words>
  <Application>Microsoft Office PowerPoint</Application>
  <PresentationFormat>Custom</PresentationFormat>
  <Paragraphs>21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Institutsvorstellung_PTW_16_9_deutsch</vt:lpstr>
      <vt:lpstr>Work Updates: Dataframe sampling</vt:lpstr>
      <vt:lpstr>Agenda</vt:lpstr>
      <vt:lpstr>Lageistwert (Position)</vt:lpstr>
      <vt:lpstr>Slide 4</vt:lpstr>
      <vt:lpstr>Peak points</vt:lpstr>
      <vt:lpstr>Peak points: Zoomed</vt:lpstr>
      <vt:lpstr>Sampled dataframe</vt:lpstr>
      <vt:lpstr>Cumulative Torques 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Folienpräsentation</dc:title>
  <dc:creator>Weisbrod, Nik</dc:creator>
  <cp:lastModifiedBy>Abhi</cp:lastModifiedBy>
  <cp:revision>10</cp:revision>
  <cp:lastPrinted>2018-10-22T09:03:00Z</cp:lastPrinted>
  <dcterms:created xsi:type="dcterms:W3CDTF">2021-11-23T09:01:22Z</dcterms:created>
  <dcterms:modified xsi:type="dcterms:W3CDTF">2022-03-10T10:11:28Z</dcterms:modified>
</cp:coreProperties>
</file>