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0" r:id="rId3"/>
    <p:sldId id="271" r:id="rId4"/>
    <p:sldId id="272" r:id="rId5"/>
    <p:sldId id="274" r:id="rId6"/>
    <p:sldId id="273" r:id="rId7"/>
    <p:sldId id="275" r:id="rId8"/>
    <p:sldId id="277" r:id="rId9"/>
    <p:sldId id="278" r:id="rId1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94636" autoAdjust="0"/>
  </p:normalViewPr>
  <p:slideViewPr>
    <p:cSldViewPr snapToGrid="0" snapToObjects="1">
      <p:cViewPr varScale="1">
        <p:scale>
          <a:sx n="132" d="100"/>
          <a:sy n="132" d="100"/>
        </p:scale>
        <p:origin x="-177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87CAD-DA02-8C4C-95C7-2B244E01BF54}" type="datetimeFigureOut">
              <a:rPr lang="it-IT" smtClean="0"/>
              <a:t>24/06/15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DBB56-A1F1-594A-ADD9-1D613C6A945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99737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22D0B-DB77-3544-A0FB-4827CAED998D}" type="datetimeFigureOut">
              <a:rPr lang="it-IT" smtClean="0"/>
              <a:t>24/06/15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2F90E-5F4C-DF4D-8DD5-862EFF08E26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9184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FDF0-2707-C24F-8122-0BFB0DD454E3}" type="datetime1">
              <a:rPr lang="Zyyy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53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EB71-0BEE-0346-ADE2-57B4F02A490D}" type="datetime1">
              <a:rPr lang="Zyyy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145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64A8-3AE4-294D-9F3A-3DA12F5239BF}" type="datetime1">
              <a:rPr lang="Zyyy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66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F211-70CB-7444-8B2C-A7DC0870090A}" type="datetime1">
              <a:rPr lang="Zyyy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040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5CC6F-7336-1744-92A2-BA2DA8CA3AC5}" type="datetime1">
              <a:rPr lang="Zyyy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1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C155-1EB9-4F4A-8FE2-DDB815A46E3F}" type="datetime1">
              <a:rPr lang="Zyyy" smtClean="0"/>
              <a:t>24/06/15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695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184F-9FCF-6945-873F-2ADAD73CBADA}" type="datetime1">
              <a:rPr lang="Zyyy" smtClean="0"/>
              <a:t>24/06/15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384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489D-396A-394A-96E1-57773C0D4D69}" type="datetime1">
              <a:rPr lang="Zyyy" smtClean="0"/>
              <a:t>24/06/15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605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D959-CAA7-A449-A7CF-46E0D0288AB4}" type="datetime1">
              <a:rPr lang="Zyyy" smtClean="0"/>
              <a:t>24/06/15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95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FB1A3-61B1-6440-9491-8AF256238CC2}" type="datetime1">
              <a:rPr lang="Zyyy" smtClean="0"/>
              <a:t>24/06/15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56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D622-E8F5-5246-A55C-2F2FFCC5F284}" type="datetime1">
              <a:rPr lang="Zyyy" smtClean="0"/>
              <a:t>24/06/15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19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AB9C1-6EC4-1D4D-A5FC-F85E89D87E79}" type="datetime1">
              <a:rPr lang="Zyyy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35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707994" y="1799298"/>
            <a:ext cx="5748644" cy="329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Financial </a:t>
            </a:r>
            <a:r>
              <a:rPr lang="it-IT" sz="32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Markets</a:t>
            </a:r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:</a:t>
            </a:r>
          </a:p>
          <a:p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Optimizing </a:t>
            </a:r>
            <a:r>
              <a:rPr lang="it-IT" sz="32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Options</a:t>
            </a:r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Trading</a:t>
            </a:r>
          </a:p>
          <a:p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ne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onth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B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efore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E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xpiration</a:t>
            </a:r>
            <a:endParaRPr lang="it-IT" sz="2400" dirty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131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 txBox="1">
            <a:spLocks/>
          </p:cNvSpPr>
          <p:nvPr/>
        </p:nvSpPr>
        <p:spPr>
          <a:xfrm>
            <a:off x="620009" y="490720"/>
            <a:ext cx="8100222" cy="5849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What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is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an Option?</a:t>
            </a: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contract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that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grants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the right to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buy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or sell the “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underlying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”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stocks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fixed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(the strike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)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within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term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, 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expiration</a:t>
            </a:r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Put option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example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:</a:t>
            </a: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Bought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stock 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$10</a:t>
            </a:r>
          </a:p>
          <a:p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Price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goes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up to $15</a:t>
            </a: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Buy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put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strike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= $15</a:t>
            </a: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to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lock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-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in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our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profit (right to sell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$15)</a:t>
            </a:r>
          </a:p>
          <a:p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And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many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other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ways to use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them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…</a:t>
            </a: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" name="Freccia su 2"/>
          <p:cNvSpPr/>
          <p:nvPr/>
        </p:nvSpPr>
        <p:spPr>
          <a:xfrm>
            <a:off x="5769642" y="3444635"/>
            <a:ext cx="339242" cy="51650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su 6"/>
          <p:cNvSpPr/>
          <p:nvPr/>
        </p:nvSpPr>
        <p:spPr>
          <a:xfrm>
            <a:off x="3197935" y="3444635"/>
            <a:ext cx="339242" cy="51650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515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 txBox="1">
            <a:spLocks/>
          </p:cNvSpPr>
          <p:nvPr/>
        </p:nvSpPr>
        <p:spPr>
          <a:xfrm>
            <a:off x="620009" y="481098"/>
            <a:ext cx="8100222" cy="5849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When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is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it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best to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trade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?</a:t>
            </a:r>
          </a:p>
          <a:p>
            <a:endParaRPr lang="it-IT" sz="12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0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most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profitable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option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trades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are made on </a:t>
            </a:r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minimums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and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maximums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of the stock.</a:t>
            </a:r>
          </a:p>
          <a:p>
            <a:pPr algn="just"/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4" name="Immagine 3" descr="SP20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2619735"/>
            <a:ext cx="4965700" cy="3568700"/>
          </a:xfrm>
          <a:prstGeom prst="rect">
            <a:avLst/>
          </a:prstGeom>
        </p:spPr>
      </p:pic>
      <p:sp>
        <p:nvSpPr>
          <p:cNvPr id="7" name="Freccia su 6"/>
          <p:cNvSpPr/>
          <p:nvPr/>
        </p:nvSpPr>
        <p:spPr>
          <a:xfrm>
            <a:off x="4637546" y="5099604"/>
            <a:ext cx="242316" cy="442606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su 7"/>
          <p:cNvSpPr/>
          <p:nvPr/>
        </p:nvSpPr>
        <p:spPr>
          <a:xfrm rot="10800000">
            <a:off x="3003042" y="3079007"/>
            <a:ext cx="242316" cy="432984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8719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 txBox="1">
            <a:spLocks/>
          </p:cNvSpPr>
          <p:nvPr/>
        </p:nvSpPr>
        <p:spPr>
          <a:xfrm>
            <a:off x="356627" y="513792"/>
            <a:ext cx="8454665" cy="5923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Data</a:t>
            </a:r>
          </a:p>
          <a:p>
            <a:endParaRPr lang="it-IT" sz="24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0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35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years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of </a:t>
            </a:r>
            <a:r>
              <a:rPr lang="it-IT" sz="1800" dirty="0" err="1">
                <a:solidFill>
                  <a:srgbClr val="FFFFFF"/>
                </a:solidFill>
                <a:latin typeface="Avenir Light"/>
                <a:cs typeface="Avenir Light"/>
              </a:rPr>
              <a:t>daily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 and </a:t>
            </a:r>
            <a:r>
              <a:rPr lang="it-IT" sz="1800" dirty="0" err="1">
                <a:solidFill>
                  <a:srgbClr val="FFFFFF"/>
                </a:solidFill>
                <a:latin typeface="Avenir Light"/>
                <a:cs typeface="Avenir Light"/>
              </a:rPr>
              <a:t>weekly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 S&amp;P 500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index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data</a:t>
            </a:r>
          </a:p>
          <a:p>
            <a:pPr marL="342900" indent="-342900" algn="just">
              <a:buFont typeface="Arial"/>
              <a:buChar char="•"/>
            </a:pPr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25 </a:t>
            </a:r>
            <a:r>
              <a:rPr lang="it-IT" sz="1800" dirty="0" err="1">
                <a:solidFill>
                  <a:srgbClr val="FFFFFF"/>
                </a:solidFill>
                <a:latin typeface="Avenir Light"/>
                <a:cs typeface="Avenir Light"/>
              </a:rPr>
              <a:t>years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 of </a:t>
            </a:r>
            <a:r>
              <a:rPr lang="it-IT" sz="1800" dirty="0" err="1">
                <a:solidFill>
                  <a:srgbClr val="FFFFFF"/>
                </a:solidFill>
                <a:latin typeface="Avenir Light"/>
                <a:cs typeface="Avenir Light"/>
              </a:rPr>
              <a:t>daily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 data on </a:t>
            </a:r>
            <a:r>
              <a:rPr lang="it-IT" sz="1800" dirty="0" err="1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 on S&amp;P 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500</a:t>
            </a:r>
          </a:p>
          <a:p>
            <a:pPr marL="342900" indent="-342900" algn="just">
              <a:buFont typeface="Arial"/>
              <a:buChar char="•"/>
            </a:pPr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426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samples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(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months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) to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train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the model</a:t>
            </a:r>
          </a:p>
          <a:p>
            <a:pPr marL="342900" indent="-342900" algn="just">
              <a:buFont typeface="Arial"/>
              <a:buChar char="•"/>
            </a:pPr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32 input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variables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: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mostly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>
                <a:solidFill>
                  <a:srgbClr val="FFFFFF"/>
                </a:solidFill>
                <a:latin typeface="Avenir Light"/>
                <a:cs typeface="Avenir Light"/>
              </a:rPr>
              <a:t>m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oving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averages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and some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customized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indicators</a:t>
            </a:r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2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All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data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available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for free (Google Finance, Yahoo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finance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,…)</a:t>
            </a:r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160029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 txBox="1">
            <a:spLocks/>
          </p:cNvSpPr>
          <p:nvPr/>
        </p:nvSpPr>
        <p:spPr>
          <a:xfrm>
            <a:off x="620009" y="481096"/>
            <a:ext cx="8100222" cy="610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2800" dirty="0" smtClean="0">
                <a:solidFill>
                  <a:srgbClr val="FFFFFF"/>
                </a:solidFill>
                <a:latin typeface="Avenir Light"/>
                <a:cs typeface="Avenir Light"/>
              </a:rPr>
              <a:t>Model</a:t>
            </a:r>
            <a:endParaRPr lang="it-IT" sz="2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2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Four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independent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100" dirty="0" err="1">
                <a:solidFill>
                  <a:srgbClr val="FFFFFF"/>
                </a:solidFill>
                <a:latin typeface="Avenir Light"/>
                <a:cs typeface="Avenir Light"/>
              </a:rPr>
              <a:t>R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egression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100" dirty="0" err="1">
                <a:solidFill>
                  <a:srgbClr val="FFFFFF"/>
                </a:solidFill>
                <a:latin typeface="Avenir Light"/>
                <a:cs typeface="Avenir Light"/>
              </a:rPr>
              <a:t>M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odels</a:t>
            </a:r>
            <a:endParaRPr lang="it-IT" sz="21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using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Ridge, Lasso, 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Elastic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Net</a:t>
            </a:r>
          </a:p>
          <a:p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and </a:t>
            </a:r>
            <a:r>
              <a:rPr lang="it-IT" sz="2100" dirty="0">
                <a:solidFill>
                  <a:srgbClr val="FFFFFF"/>
                </a:solidFill>
                <a:latin typeface="Avenir Light"/>
                <a:cs typeface="Avenir Light"/>
              </a:rPr>
              <a:t>C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ross </a:t>
            </a:r>
            <a:r>
              <a:rPr lang="it-IT" sz="2100" dirty="0" err="1">
                <a:solidFill>
                  <a:srgbClr val="FFFFFF"/>
                </a:solidFill>
                <a:latin typeface="Avenir Light"/>
                <a:cs typeface="Avenir Light"/>
              </a:rPr>
              <a:t>V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alidation</a:t>
            </a:r>
            <a:endParaRPr lang="it-IT" sz="21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3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maximum (green line)</a:t>
            </a:r>
          </a:p>
          <a:p>
            <a:pPr marL="342900" indent="-342900" algn="just">
              <a:buFont typeface="Arial"/>
              <a:buChar char="•"/>
            </a:pPr>
            <a:endParaRPr lang="it-IT" sz="21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minimum (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red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line)</a:t>
            </a:r>
          </a:p>
          <a:p>
            <a:pPr marL="342900" indent="-342900" algn="just">
              <a:buFont typeface="Arial"/>
              <a:buChar char="•"/>
            </a:pPr>
            <a:endParaRPr lang="it-IT" sz="21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movement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width</a:t>
            </a:r>
            <a:endParaRPr lang="it-IT" sz="21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endParaRPr lang="it-IT" sz="21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the middle 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point</a:t>
            </a:r>
            <a:r>
              <a:rPr lang="it-IT" sz="21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(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dashed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line) </a:t>
            </a:r>
          </a:p>
          <a:p>
            <a:pPr marL="342900" indent="-342900" algn="just">
              <a:buFont typeface="Arial"/>
              <a:buChar char="•"/>
            </a:pPr>
            <a:endParaRPr lang="it-IT" sz="21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2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2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1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June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2015 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predictions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:</a:t>
            </a:r>
          </a:p>
          <a:p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Movement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middle 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point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: -1.1% 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against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actual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-0.8%</a:t>
            </a:r>
          </a:p>
          <a:p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Price </a:t>
            </a:r>
            <a:r>
              <a:rPr lang="it-IT" sz="2100" dirty="0" err="1">
                <a:solidFill>
                  <a:srgbClr val="FFFFFF"/>
                </a:solidFill>
                <a:latin typeface="Avenir Light"/>
                <a:cs typeface="Avenir Light"/>
              </a:rPr>
              <a:t>m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ovement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width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: 2.2% 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against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2.9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%</a:t>
            </a:r>
            <a:endParaRPr lang="it-IT" sz="2100" dirty="0" smtClean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3" name="Immagine 2" descr="SP2009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356" y="2706329"/>
            <a:ext cx="3332235" cy="214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8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 txBox="1">
            <a:spLocks/>
          </p:cNvSpPr>
          <p:nvPr/>
        </p:nvSpPr>
        <p:spPr>
          <a:xfrm>
            <a:off x="982899" y="482155"/>
            <a:ext cx="7398187" cy="24247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“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Fifth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–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Element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”</a:t>
            </a:r>
          </a:p>
          <a:p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An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Indicator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I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developed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to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measure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distance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(in %)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between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current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and 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most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“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crowded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”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strikes,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that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tend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to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attract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when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expiration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approaching</a:t>
            </a:r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has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to be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checked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daily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, and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matched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with 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range</a:t>
            </a:r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7" name="Immagine 6" descr="SP20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217" y="3488285"/>
            <a:ext cx="3475990" cy="249809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960495" y="4080213"/>
            <a:ext cx="34268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March 9th 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2009: 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S&amp;P 500 = 676.53</a:t>
            </a:r>
          </a:p>
          <a:p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5th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Element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indication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: +11.6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%</a:t>
            </a:r>
          </a:p>
          <a:p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March 20th 2009 (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expir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.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: </a:t>
            </a:r>
          </a:p>
          <a:p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S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&amp;P 500 = 768.54 (+13.6%)</a:t>
            </a:r>
          </a:p>
        </p:txBody>
      </p:sp>
      <p:sp>
        <p:nvSpPr>
          <p:cNvPr id="10" name="Freccia su 9"/>
          <p:cNvSpPr/>
          <p:nvPr/>
        </p:nvSpPr>
        <p:spPr>
          <a:xfrm>
            <a:off x="6417508" y="5215067"/>
            <a:ext cx="242316" cy="336765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su 10"/>
          <p:cNvSpPr/>
          <p:nvPr/>
        </p:nvSpPr>
        <p:spPr>
          <a:xfrm rot="2400000">
            <a:off x="7704236" y="4463009"/>
            <a:ext cx="242316" cy="336765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862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 txBox="1">
            <a:spLocks/>
          </p:cNvSpPr>
          <p:nvPr/>
        </p:nvSpPr>
        <p:spPr>
          <a:xfrm>
            <a:off x="1264647" y="4231256"/>
            <a:ext cx="1603946" cy="606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middle</a:t>
            </a:r>
          </a:p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point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(+/- 1.6%)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" name="Meno 2"/>
          <p:cNvSpPr/>
          <p:nvPr/>
        </p:nvSpPr>
        <p:spPr>
          <a:xfrm>
            <a:off x="2596537" y="3868980"/>
            <a:ext cx="1371600" cy="1371600"/>
          </a:xfrm>
          <a:prstGeom prst="mathMin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1 8"/>
          <p:cNvCxnSpPr/>
          <p:nvPr/>
        </p:nvCxnSpPr>
        <p:spPr>
          <a:xfrm>
            <a:off x="2849345" y="3257368"/>
            <a:ext cx="17393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2868593" y="5806076"/>
            <a:ext cx="16404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ccia bidirezionale verticale 13"/>
          <p:cNvSpPr/>
          <p:nvPr/>
        </p:nvSpPr>
        <p:spPr>
          <a:xfrm>
            <a:off x="4024433" y="3285400"/>
            <a:ext cx="484632" cy="2520676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destra con strisce 14"/>
          <p:cNvSpPr/>
          <p:nvPr/>
        </p:nvSpPr>
        <p:spPr>
          <a:xfrm rot="16200000">
            <a:off x="2747382" y="3577959"/>
            <a:ext cx="1069749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destra con strisce 15"/>
          <p:cNvSpPr/>
          <p:nvPr/>
        </p:nvSpPr>
        <p:spPr>
          <a:xfrm rot="5400000">
            <a:off x="2757993" y="5039497"/>
            <a:ext cx="1048527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contenuto 2"/>
          <p:cNvSpPr txBox="1">
            <a:spLocks/>
          </p:cNvSpPr>
          <p:nvPr/>
        </p:nvSpPr>
        <p:spPr>
          <a:xfrm>
            <a:off x="4406395" y="3534756"/>
            <a:ext cx="1747689" cy="1112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endParaRPr lang="it-IT" sz="1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r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ange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(+/- 2.1%)</a:t>
            </a:r>
          </a:p>
          <a:p>
            <a:pPr algn="just"/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ncluding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80% of </a:t>
            </a:r>
          </a:p>
          <a:p>
            <a:pPr algn="just"/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a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ctual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samples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8" name="Segnaposto contenuto 2"/>
          <p:cNvSpPr txBox="1">
            <a:spLocks/>
          </p:cNvSpPr>
          <p:nvPr/>
        </p:nvSpPr>
        <p:spPr>
          <a:xfrm>
            <a:off x="2744916" y="2932636"/>
            <a:ext cx="2049372" cy="403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“</a:t>
            </a:r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r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oof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”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0" name="Segnaposto contenuto 2"/>
          <p:cNvSpPr txBox="1">
            <a:spLocks/>
          </p:cNvSpPr>
          <p:nvPr/>
        </p:nvSpPr>
        <p:spPr>
          <a:xfrm>
            <a:off x="2744916" y="5806076"/>
            <a:ext cx="2058993" cy="403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“</a:t>
            </a:r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f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loor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”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2" name="Segnaposto contenuto 2"/>
          <p:cNvSpPr txBox="1">
            <a:spLocks/>
          </p:cNvSpPr>
          <p:nvPr/>
        </p:nvSpPr>
        <p:spPr>
          <a:xfrm>
            <a:off x="1264647" y="384877"/>
            <a:ext cx="6509497" cy="567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2400" dirty="0">
                <a:solidFill>
                  <a:srgbClr val="FFFFFF"/>
                </a:solidFill>
                <a:latin typeface="Avenir Light"/>
                <a:cs typeface="Avenir Light"/>
              </a:rPr>
              <a:t>P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erfect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Trade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: 3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conditions</a:t>
            </a:r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cxnSp>
        <p:nvCxnSpPr>
          <p:cNvPr id="24" name="Connettore 1 23"/>
          <p:cNvCxnSpPr/>
          <p:nvPr/>
        </p:nvCxnSpPr>
        <p:spPr>
          <a:xfrm flipV="1">
            <a:off x="2868593" y="6295280"/>
            <a:ext cx="4411562" cy="10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ccia destra rientrata 24"/>
          <p:cNvSpPr/>
          <p:nvPr/>
        </p:nvSpPr>
        <p:spPr>
          <a:xfrm rot="16200000">
            <a:off x="5749527" y="4876843"/>
            <a:ext cx="1647903" cy="1188965"/>
          </a:xfrm>
          <a:prstGeom prst="notchedRightArrow">
            <a:avLst/>
          </a:prstGeom>
          <a:gradFill flip="none" rotWithShape="1">
            <a:gsLst>
              <a:gs pos="0">
                <a:srgbClr val="008000"/>
              </a:gs>
              <a:gs pos="100000">
                <a:srgbClr val="FFFFFF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  <a:latin typeface="Avenir Light"/>
                <a:cs typeface="Avenir Light"/>
              </a:rPr>
              <a:t>&gt;+1%</a:t>
            </a:r>
            <a:endParaRPr lang="it-IT" sz="1400" b="1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28" name="Segnaposto contenuto 2"/>
          <p:cNvSpPr txBox="1">
            <a:spLocks/>
          </p:cNvSpPr>
          <p:nvPr/>
        </p:nvSpPr>
        <p:spPr>
          <a:xfrm>
            <a:off x="5693602" y="6305962"/>
            <a:ext cx="1721247" cy="403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Current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level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9" name="Segnaposto contenuto 2"/>
          <p:cNvSpPr txBox="1">
            <a:spLocks/>
          </p:cNvSpPr>
          <p:nvPr/>
        </p:nvSpPr>
        <p:spPr>
          <a:xfrm>
            <a:off x="6880602" y="5425689"/>
            <a:ext cx="1077643" cy="4039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5th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Element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1844091" y="1227341"/>
            <a:ext cx="53647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it-IT" dirty="0" err="1" smtClean="0">
                <a:solidFill>
                  <a:schemeClr val="bg1"/>
                </a:solidFill>
                <a:latin typeface="Avenir Light"/>
                <a:cs typeface="Avenir Light"/>
              </a:rPr>
              <a:t>Current</a:t>
            </a:r>
            <a:r>
              <a:rPr lang="it-IT" dirty="0" smtClean="0">
                <a:solidFill>
                  <a:schemeClr val="bg1"/>
                </a:solidFill>
                <a:latin typeface="Avenir Light"/>
                <a:cs typeface="Avenir Light"/>
              </a:rPr>
              <a:t> </a:t>
            </a:r>
            <a:r>
              <a:rPr lang="it-IT" dirty="0" smtClean="0">
                <a:solidFill>
                  <a:schemeClr val="bg1"/>
                </a:solidFill>
                <a:latin typeface="Avenir Light"/>
                <a:cs typeface="Avenir Light"/>
              </a:rPr>
              <a:t>Price </a:t>
            </a:r>
            <a:r>
              <a:rPr lang="it-IT" dirty="0" err="1" smtClean="0">
                <a:solidFill>
                  <a:schemeClr val="bg1"/>
                </a:solidFill>
                <a:latin typeface="Avenir Light"/>
                <a:cs typeface="Avenir Light"/>
              </a:rPr>
              <a:t>outside</a:t>
            </a:r>
            <a:r>
              <a:rPr lang="it-IT" dirty="0" smtClean="0">
                <a:solidFill>
                  <a:schemeClr val="bg1"/>
                </a:solidFill>
                <a:latin typeface="Avenir Light"/>
                <a:cs typeface="Avenir Light"/>
              </a:rPr>
              <a:t> the </a:t>
            </a:r>
            <a:r>
              <a:rPr lang="it-IT" dirty="0" err="1">
                <a:solidFill>
                  <a:schemeClr val="bg1"/>
                </a:solidFill>
                <a:latin typeface="Avenir Light"/>
                <a:cs typeface="Avenir Light"/>
              </a:rPr>
              <a:t>P</a:t>
            </a:r>
            <a:r>
              <a:rPr lang="it-IT" dirty="0" err="1" smtClean="0">
                <a:solidFill>
                  <a:schemeClr val="bg1"/>
                </a:solidFill>
                <a:latin typeface="Avenir Light"/>
                <a:cs typeface="Avenir Light"/>
              </a:rPr>
              <a:t>redicted</a:t>
            </a:r>
            <a:r>
              <a:rPr lang="it-IT" dirty="0" smtClean="0">
                <a:solidFill>
                  <a:schemeClr val="bg1"/>
                </a:solidFill>
                <a:latin typeface="Avenir Light"/>
                <a:cs typeface="Avenir Light"/>
              </a:rPr>
              <a:t> Price </a:t>
            </a:r>
            <a:r>
              <a:rPr lang="it-IT" dirty="0" err="1" smtClean="0">
                <a:solidFill>
                  <a:schemeClr val="bg1"/>
                </a:solidFill>
                <a:latin typeface="Avenir Light"/>
                <a:cs typeface="Avenir Light"/>
              </a:rPr>
              <a:t>Range</a:t>
            </a:r>
            <a:endParaRPr lang="it-IT" dirty="0" smtClean="0">
              <a:solidFill>
                <a:schemeClr val="bg1"/>
              </a:solidFill>
              <a:latin typeface="Avenir Light"/>
              <a:cs typeface="Avenir Light"/>
            </a:endParaRPr>
          </a:p>
          <a:p>
            <a:pPr marL="342900" indent="-342900" algn="just">
              <a:buAutoNum type="arabicPeriod"/>
            </a:pPr>
            <a:endParaRPr lang="it-IT" sz="800" dirty="0" smtClean="0">
              <a:solidFill>
                <a:schemeClr val="bg1"/>
              </a:solidFill>
              <a:latin typeface="Avenir Light"/>
              <a:cs typeface="Avenir Light"/>
            </a:endParaRPr>
          </a:p>
          <a:p>
            <a:pPr marL="342900" indent="-342900" algn="just">
              <a:buAutoNum type="arabicPeriod"/>
            </a:pPr>
            <a:r>
              <a:rPr lang="it-IT" dirty="0" smtClean="0">
                <a:solidFill>
                  <a:schemeClr val="bg1"/>
                </a:solidFill>
                <a:latin typeface="Avenir Light"/>
                <a:cs typeface="Avenir Light"/>
              </a:rPr>
              <a:t>5th </a:t>
            </a:r>
            <a:r>
              <a:rPr lang="it-IT" dirty="0" err="1" smtClean="0">
                <a:solidFill>
                  <a:schemeClr val="bg1"/>
                </a:solidFill>
                <a:latin typeface="Avenir Light"/>
                <a:cs typeface="Avenir Light"/>
              </a:rPr>
              <a:t>Element</a:t>
            </a:r>
            <a:r>
              <a:rPr lang="it-IT" dirty="0" smtClean="0">
                <a:solidFill>
                  <a:schemeClr val="bg1"/>
                </a:solidFill>
                <a:latin typeface="Avenir Light"/>
                <a:cs typeface="Avenir Light"/>
              </a:rPr>
              <a:t> </a:t>
            </a:r>
            <a:r>
              <a:rPr lang="it-IT" dirty="0" err="1" smtClean="0">
                <a:solidFill>
                  <a:schemeClr val="bg1"/>
                </a:solidFill>
                <a:latin typeface="Avenir Light"/>
                <a:cs typeface="Avenir Light"/>
              </a:rPr>
              <a:t>pointing</a:t>
            </a:r>
            <a:r>
              <a:rPr lang="it-IT" dirty="0" smtClean="0">
                <a:solidFill>
                  <a:schemeClr val="bg1"/>
                </a:solidFill>
                <a:latin typeface="Avenir Light"/>
                <a:cs typeface="Avenir Light"/>
              </a:rPr>
              <a:t> to the Price </a:t>
            </a:r>
            <a:r>
              <a:rPr lang="it-IT" dirty="0" err="1">
                <a:solidFill>
                  <a:schemeClr val="bg1"/>
                </a:solidFill>
                <a:latin typeface="Avenir Light"/>
                <a:cs typeface="Avenir Light"/>
              </a:rPr>
              <a:t>R</a:t>
            </a:r>
            <a:r>
              <a:rPr lang="it-IT" dirty="0" err="1" smtClean="0">
                <a:solidFill>
                  <a:schemeClr val="bg1"/>
                </a:solidFill>
                <a:latin typeface="Avenir Light"/>
                <a:cs typeface="Avenir Light"/>
              </a:rPr>
              <a:t>ange</a:t>
            </a:r>
            <a:endParaRPr lang="it-IT" dirty="0" smtClean="0">
              <a:solidFill>
                <a:schemeClr val="bg1"/>
              </a:solidFill>
              <a:latin typeface="Avenir Light"/>
              <a:cs typeface="Avenir Light"/>
            </a:endParaRPr>
          </a:p>
          <a:p>
            <a:pPr marL="342900" indent="-342900" algn="just">
              <a:buAutoNum type="arabicPeriod"/>
            </a:pPr>
            <a:endParaRPr lang="it-IT" sz="800" dirty="0" smtClean="0">
              <a:solidFill>
                <a:schemeClr val="bg1"/>
              </a:solidFill>
              <a:latin typeface="Avenir Light"/>
              <a:cs typeface="Avenir Light"/>
            </a:endParaRPr>
          </a:p>
          <a:p>
            <a:pPr marL="342900" indent="-342900" algn="just">
              <a:buAutoNum type="arabicPeriod"/>
            </a:pPr>
            <a:r>
              <a:rPr lang="it-IT" dirty="0" smtClean="0">
                <a:solidFill>
                  <a:schemeClr val="bg1"/>
                </a:solidFill>
                <a:latin typeface="Avenir Light"/>
                <a:cs typeface="Avenir Light"/>
              </a:rPr>
              <a:t>5th </a:t>
            </a:r>
            <a:r>
              <a:rPr lang="it-IT" dirty="0" err="1" smtClean="0">
                <a:solidFill>
                  <a:schemeClr val="bg1"/>
                </a:solidFill>
                <a:latin typeface="Avenir Light"/>
                <a:cs typeface="Avenir Light"/>
              </a:rPr>
              <a:t>Element</a:t>
            </a:r>
            <a:r>
              <a:rPr lang="it-IT" dirty="0" smtClean="0">
                <a:solidFill>
                  <a:schemeClr val="bg1"/>
                </a:solidFill>
                <a:latin typeface="Avenir Light"/>
                <a:cs typeface="Avenir Light"/>
              </a:rPr>
              <a:t> Value &gt; 1%</a:t>
            </a:r>
            <a:endParaRPr lang="it-IT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7418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 txBox="1">
            <a:spLocks/>
          </p:cNvSpPr>
          <p:nvPr/>
        </p:nvSpPr>
        <p:spPr>
          <a:xfrm>
            <a:off x="0" y="73880"/>
            <a:ext cx="9144000" cy="291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Outcomes</a:t>
            </a:r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2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Based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upon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available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data,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every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“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perfect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” scenario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assured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100% of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profitable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trades</a:t>
            </a:r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2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perfect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scenario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occurred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in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about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52% of 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analyzed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samples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but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indications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provided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by the model can be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useful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even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in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not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perfect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scenarios</a:t>
            </a:r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2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actual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results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from a subset of the model are 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good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proof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of the model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potential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:</a:t>
            </a:r>
          </a:p>
        </p:txBody>
      </p:sp>
      <p:pic>
        <p:nvPicPr>
          <p:cNvPr id="4" name="Immagine 3" descr="trac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866" y="2713142"/>
            <a:ext cx="49530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3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765720" y="746791"/>
            <a:ext cx="5748644" cy="564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Thank</a:t>
            </a:r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32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you</a:t>
            </a:r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!</a:t>
            </a:r>
          </a:p>
          <a:p>
            <a:endParaRPr lang="it-IT" sz="3200" dirty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r>
              <a:rPr lang="it-IT" sz="24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Marco Lunardi</a:t>
            </a:r>
            <a:endParaRPr lang="it-IT" sz="2400" dirty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r>
              <a:rPr lang="it-IT" sz="20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marcolunardi.github.io</a:t>
            </a:r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r>
              <a:rPr lang="it-IT" sz="20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marco@marcolunardi.com</a:t>
            </a:r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</p:txBody>
      </p:sp>
      <p:pic>
        <p:nvPicPr>
          <p:cNvPr id="3" name="Immagine 2" descr="Marco Lunardi Photo 201505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3" t="1684" r="13968" b="5393"/>
          <a:stretch/>
        </p:blipFill>
        <p:spPr>
          <a:xfrm>
            <a:off x="3694779" y="1906954"/>
            <a:ext cx="1893600" cy="19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61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2867</TotalTime>
  <Words>491</Words>
  <Application>Microsoft Macintosh PowerPoint</Application>
  <PresentationFormat>Presentazione su schermo (4:3)</PresentationFormat>
  <Paragraphs>122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Tema di Office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Manager/>
  <Company>Marco Lunardi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Marco Lunardi</dc:creator>
  <cp:keywords/>
  <dc:description/>
  <cp:lastModifiedBy>Marco Lunardi</cp:lastModifiedBy>
  <cp:revision>182</cp:revision>
  <dcterms:created xsi:type="dcterms:W3CDTF">2015-04-22T15:45:42Z</dcterms:created>
  <dcterms:modified xsi:type="dcterms:W3CDTF">2015-06-24T22:11:16Z</dcterms:modified>
  <cp:category/>
</cp:coreProperties>
</file>