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36" autoAdjust="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87CAD-DA02-8C4C-95C7-2B244E01BF54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BB56-A1F1-594A-ADD9-1D613C6A945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73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FDF0-2707-C24F-8122-0BFB0DD454E3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EB71-0BEE-0346-ADE2-57B4F02A490D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4A8-3AE4-294D-9F3A-3DA12F5239BF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11-70CB-7444-8B2C-A7DC0870090A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CC6F-7336-1744-92A2-BA2DA8CA3AC5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155-1EB9-4F4A-8FE2-DDB815A46E3F}" type="datetime1">
              <a:rPr lang="Zyyy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184F-9FCF-6945-873F-2ADAD73CBADA}" type="datetime1">
              <a:rPr lang="Zyyy" smtClean="0"/>
              <a:t>24/06/15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489D-396A-394A-96E1-57773C0D4D69}" type="datetime1">
              <a:rPr lang="Zyyy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959-CAA7-A449-A7CF-46E0D0288AB4}" type="datetime1">
              <a:rPr lang="Zyyy" smtClean="0"/>
              <a:t>24/06/15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B1A3-61B1-6440-9491-8AF256238CC2}" type="datetime1">
              <a:rPr lang="Zyyy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622-E8F5-5246-A55C-2F2FFCC5F284}" type="datetime1">
              <a:rPr lang="Zyyy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B9C1-6EC4-1D4D-A5FC-F85E89D87E79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07994" y="1799298"/>
            <a:ext cx="5748644" cy="329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Financial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Markets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:</a:t>
            </a: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Optimizing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Options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Trading</a:t>
            </a:r>
          </a:p>
          <a:p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ne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onth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B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efore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xpiration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90720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an Option?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grants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right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or sell the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underlying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stocks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fixed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(the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within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term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Put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example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Bought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stock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$10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up to $15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= $15</a:t>
            </a: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lock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 (right to sell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$15)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many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other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ways to use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them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…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Freccia su 2"/>
          <p:cNvSpPr/>
          <p:nvPr/>
        </p:nvSpPr>
        <p:spPr>
          <a:xfrm>
            <a:off x="5769642" y="3444635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u 6"/>
          <p:cNvSpPr/>
          <p:nvPr/>
        </p:nvSpPr>
        <p:spPr>
          <a:xfrm>
            <a:off x="3197935" y="3444635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8109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best to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?</a:t>
            </a:r>
          </a:p>
          <a:p>
            <a:endParaRPr lang="it-IT" sz="12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profitable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are made on 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minimums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maximums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stock.</a:t>
            </a:r>
          </a:p>
          <a:p>
            <a:pPr algn="just"/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Immagine 3" descr="SP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619735"/>
            <a:ext cx="4965700" cy="3568700"/>
          </a:xfrm>
          <a:prstGeom prst="rect">
            <a:avLst/>
          </a:prstGeom>
        </p:spPr>
      </p:pic>
      <p:sp>
        <p:nvSpPr>
          <p:cNvPr id="7" name="Freccia su 6"/>
          <p:cNvSpPr/>
          <p:nvPr/>
        </p:nvSpPr>
        <p:spPr>
          <a:xfrm>
            <a:off x="4637546" y="5099604"/>
            <a:ext cx="242316" cy="442606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su 7"/>
          <p:cNvSpPr/>
          <p:nvPr/>
        </p:nvSpPr>
        <p:spPr>
          <a:xfrm rot="10800000">
            <a:off x="3003042" y="3079007"/>
            <a:ext cx="242316" cy="43298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7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356627" y="513793"/>
            <a:ext cx="8454665" cy="556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Data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35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of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weekly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S&amp;P 500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index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data</a:t>
            </a:r>
          </a:p>
          <a:p>
            <a:pPr marL="342900" indent="-342900" algn="just">
              <a:buFont typeface="Arial"/>
              <a:buChar char="•"/>
            </a:pP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25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data on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on S&amp;P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500</a:t>
            </a:r>
          </a:p>
          <a:p>
            <a:pPr marL="342900" indent="-342900" algn="just">
              <a:buFont typeface="Arial"/>
              <a:buChar char="•"/>
            </a:pP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426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months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model</a:t>
            </a:r>
          </a:p>
          <a:p>
            <a:pPr marL="342900" indent="-342900" algn="just">
              <a:buFont typeface="Arial"/>
              <a:buChar char="•"/>
            </a:pP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32 input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variables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mostly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averages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and some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customized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data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for free (Google Finance, Yahoo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finance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,…)</a:t>
            </a: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81096"/>
            <a:ext cx="8100222" cy="610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Model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Four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independent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egression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using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Ridge, Lasso,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Elastic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Net</a:t>
            </a: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ross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V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alidation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maximum (green line)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minimum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dashed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 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June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2015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-1.1%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-0.8%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2.2%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2.9%</a:t>
            </a: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3" name="Immagine 2" descr="SP2009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36" y="2946879"/>
            <a:ext cx="3252100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982899" y="482155"/>
            <a:ext cx="7398187" cy="2424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“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Fifth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–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I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developed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measure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distance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(in %)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between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and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crowded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strikes,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tend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approaching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has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to be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checked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matched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range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7" name="Immagine 6" descr="SP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71" y="3565261"/>
            <a:ext cx="3475990" cy="24980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22011" y="4157189"/>
            <a:ext cx="3426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March 9th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2009: 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S&amp;P 500 = 676.53</a:t>
            </a:r>
          </a:p>
          <a:p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indication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: +11.6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%</a:t>
            </a: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March 20th 2009 (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&amp;P 500 = 768.54 (+13.6%)</a:t>
            </a:r>
          </a:p>
        </p:txBody>
      </p:sp>
      <p:sp>
        <p:nvSpPr>
          <p:cNvPr id="10" name="Freccia su 9"/>
          <p:cNvSpPr/>
          <p:nvPr/>
        </p:nvSpPr>
        <p:spPr>
          <a:xfrm>
            <a:off x="6215467" y="5292043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su 10"/>
          <p:cNvSpPr/>
          <p:nvPr/>
        </p:nvSpPr>
        <p:spPr>
          <a:xfrm rot="2400000">
            <a:off x="7502195" y="4539985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6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1264647" y="4231256"/>
            <a:ext cx="1603946" cy="60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</a:t>
            </a:r>
          </a:p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(+/- 1.6%)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Meno 2"/>
          <p:cNvSpPr/>
          <p:nvPr/>
        </p:nvSpPr>
        <p:spPr>
          <a:xfrm>
            <a:off x="2596537" y="3868980"/>
            <a:ext cx="1371600" cy="13716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2849345" y="3257368"/>
            <a:ext cx="1739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2868593" y="5806076"/>
            <a:ext cx="1640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ccia bidirezionale verticale 13"/>
          <p:cNvSpPr/>
          <p:nvPr/>
        </p:nvSpPr>
        <p:spPr>
          <a:xfrm>
            <a:off x="4024433" y="3285400"/>
            <a:ext cx="484632" cy="252067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destra con strisce 14"/>
          <p:cNvSpPr/>
          <p:nvPr/>
        </p:nvSpPr>
        <p:spPr>
          <a:xfrm rot="16200000">
            <a:off x="2747382" y="3577959"/>
            <a:ext cx="1069749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destra con strisce 15"/>
          <p:cNvSpPr/>
          <p:nvPr/>
        </p:nvSpPr>
        <p:spPr>
          <a:xfrm rot="5400000">
            <a:off x="2757993" y="5039497"/>
            <a:ext cx="1048527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>
          <a:xfrm>
            <a:off x="4406395" y="3534756"/>
            <a:ext cx="1747689" cy="111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endParaRPr lang="it-IT" sz="1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ange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(+/- 2.1%)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ncluding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80% of 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a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ctual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2744916" y="2932636"/>
            <a:ext cx="2049372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oof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0" name="Segnaposto contenuto 2"/>
          <p:cNvSpPr txBox="1">
            <a:spLocks/>
          </p:cNvSpPr>
          <p:nvPr/>
        </p:nvSpPr>
        <p:spPr>
          <a:xfrm>
            <a:off x="2744916" y="5806076"/>
            <a:ext cx="205899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f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loor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2" name="Segnaposto contenuto 2"/>
          <p:cNvSpPr txBox="1">
            <a:spLocks/>
          </p:cNvSpPr>
          <p:nvPr/>
        </p:nvSpPr>
        <p:spPr>
          <a:xfrm>
            <a:off x="1264647" y="384877"/>
            <a:ext cx="6509497" cy="56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P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erfect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: 3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conditions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24" name="Connettore 1 23"/>
          <p:cNvCxnSpPr/>
          <p:nvPr/>
        </p:nvCxnSpPr>
        <p:spPr>
          <a:xfrm flipV="1">
            <a:off x="2868593" y="6295280"/>
            <a:ext cx="4411562" cy="10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ccia destra rientrata 24"/>
          <p:cNvSpPr/>
          <p:nvPr/>
        </p:nvSpPr>
        <p:spPr>
          <a:xfrm rot="16200000">
            <a:off x="5749527" y="4876843"/>
            <a:ext cx="1647903" cy="1188965"/>
          </a:xfrm>
          <a:prstGeom prst="notchedRigh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  <a:latin typeface="Avenir Light"/>
                <a:cs typeface="Avenir Light"/>
              </a:rPr>
              <a:t>&gt;+1%</a:t>
            </a:r>
            <a:endParaRPr lang="it-IT" sz="1400" b="1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8" name="Segnaposto contenuto 2"/>
          <p:cNvSpPr txBox="1">
            <a:spLocks/>
          </p:cNvSpPr>
          <p:nvPr/>
        </p:nvSpPr>
        <p:spPr>
          <a:xfrm>
            <a:off x="5693602" y="6305962"/>
            <a:ext cx="1721247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level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9" name="Segnaposto contenuto 2"/>
          <p:cNvSpPr txBox="1">
            <a:spLocks/>
          </p:cNvSpPr>
          <p:nvPr/>
        </p:nvSpPr>
        <p:spPr>
          <a:xfrm>
            <a:off x="6880602" y="5425689"/>
            <a:ext cx="1077643" cy="403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1844091" y="1227341"/>
            <a:ext cx="53647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Current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Price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outside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Avenir Light"/>
                <a:cs typeface="Avenir Light"/>
              </a:rPr>
              <a:t>P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redicted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Range</a:t>
            </a:r>
            <a:endParaRPr lang="it-IT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endParaRPr lang="it-IT" sz="8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pointing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to the Price </a:t>
            </a:r>
            <a:r>
              <a:rPr lang="it-IT" dirty="0" err="1">
                <a:solidFill>
                  <a:schemeClr val="bg1"/>
                </a:solidFill>
                <a:latin typeface="Avenir Light"/>
                <a:cs typeface="Avenir Light"/>
              </a:rPr>
              <a:t>R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ange</a:t>
            </a:r>
            <a:endParaRPr lang="it-IT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endParaRPr lang="it-IT" sz="8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Value &gt; 1%</a:t>
            </a:r>
            <a:endParaRPr lang="it-IT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4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0" y="73880"/>
            <a:ext cx="9144000" cy="291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Outcomes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Based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upon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data,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every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scenario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assured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100% of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profitable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scenario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occurred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about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52% of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analyzed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provided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by the model can be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useful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not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scenarios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results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a subset of the model are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good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proof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model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potential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</p:txBody>
      </p:sp>
      <p:pic>
        <p:nvPicPr>
          <p:cNvPr id="4" name="Immagine 3" descr="tr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66" y="2713142"/>
            <a:ext cx="4953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746791"/>
            <a:ext cx="5748644" cy="564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Thank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you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!</a:t>
            </a:r>
          </a:p>
          <a:p>
            <a:endParaRPr lang="it-IT" sz="32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 Lunardi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marcolunardi.github.io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marco@marcolunardi.com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pic>
        <p:nvPicPr>
          <p:cNvPr id="3" name="Immagine 2" descr="Marco Lunardi Photo 20150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t="1684" r="13968" b="5393"/>
          <a:stretch/>
        </p:blipFill>
        <p:spPr>
          <a:xfrm>
            <a:off x="3694779" y="1906954"/>
            <a:ext cx="18936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491</Words>
  <Application>Microsoft Macintosh PowerPoint</Application>
  <PresentationFormat>Presentazione su schermo (4:3)</PresentationFormat>
  <Paragraphs>120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Manager/>
  <Company>Marco Lunardi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Marco Lunardi</dc:creator>
  <cp:keywords/>
  <dc:description/>
  <cp:lastModifiedBy>Marco Lunardi</cp:lastModifiedBy>
  <cp:revision>177</cp:revision>
  <dcterms:created xsi:type="dcterms:W3CDTF">2015-04-22T15:45:42Z</dcterms:created>
  <dcterms:modified xsi:type="dcterms:W3CDTF">2015-06-24T21:28:39Z</dcterms:modified>
  <cp:category/>
</cp:coreProperties>
</file>