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8" r:id="rId5"/>
    <p:sldId id="269" r:id="rId6"/>
    <p:sldId id="259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8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29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16789"/>
            <a:ext cx="8123035" cy="111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2 </a:t>
            </a:r>
            <a:r>
              <a:rPr lang="it-IT" sz="3200" dirty="0" err="1" smtClean="0"/>
              <a:t>months</a:t>
            </a:r>
            <a:r>
              <a:rPr lang="it-IT" sz="3200" dirty="0" smtClean="0"/>
              <a:t> </a:t>
            </a:r>
            <a:r>
              <a:rPr lang="it-IT" sz="3200" dirty="0" err="1" smtClean="0"/>
              <a:t>before</a:t>
            </a:r>
            <a:r>
              <a:rPr lang="it-IT" sz="3200" dirty="0" smtClean="0"/>
              <a:t> </a:t>
            </a:r>
            <a:r>
              <a:rPr lang="it-IT" sz="3200" dirty="0" err="1" smtClean="0"/>
              <a:t>expiration</a:t>
            </a:r>
            <a:r>
              <a:rPr lang="it-IT" sz="3200" dirty="0" smtClean="0"/>
              <a:t>:</a:t>
            </a:r>
          </a:p>
          <a:p>
            <a:r>
              <a:rPr lang="it-IT" sz="3200" dirty="0" err="1" smtClean="0"/>
              <a:t>Which</a:t>
            </a:r>
            <a:r>
              <a:rPr lang="it-IT" sz="3200" dirty="0" smtClean="0"/>
              <a:t> </a:t>
            </a:r>
            <a:r>
              <a:rPr lang="it-IT" sz="3200" dirty="0" err="1" smtClean="0"/>
              <a:t>it’s</a:t>
            </a:r>
            <a:r>
              <a:rPr lang="it-IT" sz="3200" dirty="0" smtClean="0"/>
              <a:t> best time (and </a:t>
            </a:r>
            <a:r>
              <a:rPr lang="it-IT" sz="3200" dirty="0" err="1" smtClean="0"/>
              <a:t>price</a:t>
            </a:r>
            <a:r>
              <a:rPr lang="it-IT" sz="3200" dirty="0" smtClean="0"/>
              <a:t>) to </a:t>
            </a:r>
            <a:r>
              <a:rPr lang="it-IT" sz="3200" dirty="0" err="1" smtClean="0"/>
              <a:t>trade</a:t>
            </a:r>
            <a:r>
              <a:rPr lang="it-IT" sz="3200" dirty="0" smtClean="0"/>
              <a:t> </a:t>
            </a:r>
            <a:r>
              <a:rPr lang="it-IT" sz="3200" dirty="0" err="1" smtClean="0"/>
              <a:t>options</a:t>
            </a:r>
            <a:r>
              <a:rPr lang="it-IT" sz="3200" dirty="0" smtClean="0"/>
              <a:t> on </a:t>
            </a:r>
            <a:r>
              <a:rPr lang="it-IT" sz="3200" dirty="0" err="1" smtClean="0"/>
              <a:t>financial</a:t>
            </a:r>
            <a:r>
              <a:rPr lang="it-IT" sz="3200" dirty="0" smtClean="0"/>
              <a:t> </a:t>
            </a:r>
            <a:r>
              <a:rPr lang="it-IT" sz="3200" dirty="0" err="1" smtClean="0"/>
              <a:t>markets</a:t>
            </a:r>
            <a:r>
              <a:rPr lang="it-IT" sz="3200" dirty="0" smtClean="0"/>
              <a:t>?</a:t>
            </a:r>
            <a:endParaRPr lang="it-IT" sz="3200" dirty="0"/>
          </a:p>
        </p:txBody>
      </p:sp>
      <p:pic>
        <p:nvPicPr>
          <p:cNvPr id="3" name="Immagine 2" descr="chart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00" y="2194357"/>
            <a:ext cx="6645499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681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data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0009" y="2070150"/>
            <a:ext cx="8100222" cy="40202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35 </a:t>
            </a:r>
            <a:r>
              <a:rPr lang="it-IT" sz="2000" dirty="0" err="1" smtClean="0"/>
              <a:t>years</a:t>
            </a:r>
            <a:r>
              <a:rPr lang="it-IT" sz="2000" dirty="0" smtClean="0"/>
              <a:t> of </a:t>
            </a:r>
            <a:r>
              <a:rPr lang="it-IT" sz="2000" dirty="0" err="1" smtClean="0"/>
              <a:t>daily</a:t>
            </a:r>
            <a:r>
              <a:rPr lang="it-IT" sz="2000" dirty="0" smtClean="0"/>
              <a:t> </a:t>
            </a:r>
            <a:r>
              <a:rPr lang="it-IT" sz="2000" dirty="0" smtClean="0"/>
              <a:t>and </a:t>
            </a:r>
            <a:r>
              <a:rPr lang="it-IT" sz="2000" dirty="0" err="1" smtClean="0"/>
              <a:t>weekly</a:t>
            </a:r>
            <a:r>
              <a:rPr lang="it-IT" sz="2000" dirty="0" smtClean="0"/>
              <a:t> </a:t>
            </a:r>
            <a:r>
              <a:rPr lang="it-IT" sz="2000" dirty="0" smtClean="0"/>
              <a:t>S&amp;P 500 </a:t>
            </a:r>
            <a:r>
              <a:rPr lang="it-IT" sz="2000" dirty="0" err="1" smtClean="0"/>
              <a:t>index</a:t>
            </a:r>
            <a:r>
              <a:rPr lang="it-IT" sz="2000" dirty="0" smtClean="0"/>
              <a:t> data (</a:t>
            </a:r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for free)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25 </a:t>
            </a:r>
            <a:r>
              <a:rPr lang="it-IT" sz="2000" dirty="0" err="1" smtClean="0"/>
              <a:t>years</a:t>
            </a:r>
            <a:r>
              <a:rPr lang="it-IT" sz="2000" dirty="0" smtClean="0"/>
              <a:t> of </a:t>
            </a:r>
            <a:r>
              <a:rPr lang="it-IT" sz="2000" dirty="0" err="1" smtClean="0"/>
              <a:t>daily</a:t>
            </a:r>
            <a:r>
              <a:rPr lang="it-IT" sz="2000" dirty="0" smtClean="0"/>
              <a:t> data on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 on S&amp;P 500 (the </a:t>
            </a:r>
            <a:r>
              <a:rPr lang="it-IT" sz="2000" dirty="0" err="1" smtClean="0"/>
              <a:t>most</a:t>
            </a:r>
            <a:r>
              <a:rPr lang="it-IT" sz="2000" dirty="0" smtClean="0"/>
              <a:t> </a:t>
            </a:r>
            <a:r>
              <a:rPr lang="it-IT" sz="2000" dirty="0" err="1" smtClean="0"/>
              <a:t>recent</a:t>
            </a:r>
            <a:r>
              <a:rPr lang="it-IT" sz="2000" dirty="0" smtClean="0"/>
              <a:t> are for free)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Focus on the last </a:t>
            </a:r>
            <a:r>
              <a:rPr lang="it-IT" sz="2000" dirty="0" err="1" smtClean="0"/>
              <a:t>expiration</a:t>
            </a:r>
            <a:r>
              <a:rPr lang="it-IT" sz="2000" dirty="0" smtClean="0"/>
              <a:t> of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quarter</a:t>
            </a:r>
            <a:r>
              <a:rPr lang="it-IT" sz="2000" dirty="0" smtClean="0"/>
              <a:t> (</a:t>
            </a:r>
            <a:r>
              <a:rPr lang="it-IT" sz="2000" dirty="0" err="1" smtClean="0"/>
              <a:t>most</a:t>
            </a:r>
            <a:r>
              <a:rPr lang="it-IT" sz="2000" dirty="0" smtClean="0"/>
              <a:t> </a:t>
            </a:r>
            <a:r>
              <a:rPr lang="it-IT" sz="2000" dirty="0" err="1" smtClean="0"/>
              <a:t>important</a:t>
            </a:r>
            <a:r>
              <a:rPr lang="it-IT" sz="2000" dirty="0" smtClean="0"/>
              <a:t> </a:t>
            </a:r>
            <a:r>
              <a:rPr lang="it-IT" sz="2000" dirty="0" err="1" smtClean="0"/>
              <a:t>expiration</a:t>
            </a:r>
            <a:r>
              <a:rPr lang="it-IT" sz="2000" dirty="0" smtClean="0"/>
              <a:t>)</a:t>
            </a:r>
          </a:p>
          <a:p>
            <a:pPr marL="0" indent="0">
              <a:buNone/>
            </a:pPr>
            <a:r>
              <a:rPr lang="it-IT" sz="2000" dirty="0" smtClean="0"/>
              <a:t>140 </a:t>
            </a:r>
            <a:r>
              <a:rPr lang="it-IT" sz="2000" dirty="0" err="1" smtClean="0"/>
              <a:t>quarters</a:t>
            </a:r>
            <a:r>
              <a:rPr lang="it-IT" sz="2000" dirty="0" smtClean="0"/>
              <a:t> (</a:t>
            </a:r>
            <a:r>
              <a:rPr lang="it-IT" sz="2000" dirty="0" err="1" smtClean="0"/>
              <a:t>samples</a:t>
            </a:r>
            <a:r>
              <a:rPr lang="it-IT" sz="2000" dirty="0" smtClean="0"/>
              <a:t>) to </a:t>
            </a:r>
            <a:r>
              <a:rPr lang="it-IT" sz="2000" dirty="0" err="1" smtClean="0"/>
              <a:t>train</a:t>
            </a:r>
            <a:r>
              <a:rPr lang="it-IT" sz="2000" dirty="0" smtClean="0"/>
              <a:t> the model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Some </a:t>
            </a:r>
            <a:r>
              <a:rPr lang="it-IT" sz="2000" dirty="0" err="1" smtClean="0"/>
              <a:t>simple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indicators</a:t>
            </a:r>
            <a:r>
              <a:rPr lang="it-IT" sz="2000" dirty="0" smtClean="0"/>
              <a:t> (</a:t>
            </a:r>
            <a:r>
              <a:rPr lang="it-IT" sz="2000" dirty="0" err="1" smtClean="0"/>
              <a:t>mostly</a:t>
            </a:r>
            <a:r>
              <a:rPr lang="it-IT" sz="2000" dirty="0" smtClean="0"/>
              <a:t> </a:t>
            </a:r>
            <a:r>
              <a:rPr lang="it-IT" sz="2000" dirty="0" err="1" smtClean="0"/>
              <a:t>moving</a:t>
            </a:r>
            <a:r>
              <a:rPr lang="it-IT" sz="2000" dirty="0" smtClean="0"/>
              <a:t> </a:t>
            </a:r>
            <a:r>
              <a:rPr lang="it-IT" sz="2000" dirty="0" err="1" smtClean="0"/>
              <a:t>averages</a:t>
            </a:r>
            <a:r>
              <a:rPr lang="it-IT" sz="2000" dirty="0" smtClean="0"/>
              <a:t>) and some </a:t>
            </a:r>
            <a:r>
              <a:rPr lang="it-IT" sz="2000" dirty="0" err="1" smtClean="0"/>
              <a:t>proprietary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indicators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So, the model once </a:t>
            </a:r>
            <a:r>
              <a:rPr lang="it-IT" sz="2000" dirty="0" err="1" smtClean="0"/>
              <a:t>trained</a:t>
            </a:r>
            <a:r>
              <a:rPr lang="it-IT" sz="2000" dirty="0" smtClean="0"/>
              <a:t> can work </a:t>
            </a:r>
            <a:r>
              <a:rPr lang="it-IT" sz="2000" dirty="0" smtClean="0"/>
              <a:t>with data </a:t>
            </a:r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on the web for free (Google Finance, Yahoo Finance, …</a:t>
            </a:r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91973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681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</a:t>
            </a:r>
            <a:r>
              <a:rPr lang="it-IT" sz="3200" dirty="0" smtClean="0"/>
              <a:t>Model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80581" y="2098847"/>
            <a:ext cx="6409624" cy="367163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2400" dirty="0" smtClean="0"/>
              <a:t>4 </a:t>
            </a:r>
            <a:r>
              <a:rPr lang="it-IT" sz="2400" dirty="0" err="1" smtClean="0"/>
              <a:t>independent</a:t>
            </a:r>
            <a:r>
              <a:rPr lang="it-IT" sz="2400" dirty="0" smtClean="0"/>
              <a:t> </a:t>
            </a:r>
            <a:r>
              <a:rPr lang="it-IT" sz="2400" dirty="0" err="1" smtClean="0"/>
              <a:t>regression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</a:t>
            </a:r>
          </a:p>
          <a:p>
            <a:pPr marL="0" indent="0" algn="just">
              <a:buNone/>
            </a:pPr>
            <a:endParaRPr lang="it-IT" sz="2400" dirty="0" smtClean="0"/>
          </a:p>
          <a:p>
            <a:pPr marL="0" indent="0" algn="just">
              <a:buNone/>
            </a:pPr>
            <a:r>
              <a:rPr lang="it-IT" sz="2400" dirty="0" err="1" smtClean="0"/>
              <a:t>Guess</a:t>
            </a:r>
            <a:r>
              <a:rPr lang="it-IT" sz="2400" dirty="0" smtClean="0"/>
              <a:t> the </a:t>
            </a:r>
            <a:r>
              <a:rPr lang="it-IT" sz="2400" dirty="0" err="1" smtClean="0"/>
              <a:t>price</a:t>
            </a:r>
            <a:r>
              <a:rPr lang="it-IT" sz="2400" dirty="0" smtClean="0"/>
              <a:t> </a:t>
            </a:r>
            <a:r>
              <a:rPr lang="it-IT" sz="2400" dirty="0" err="1" smtClean="0"/>
              <a:t>upper</a:t>
            </a:r>
            <a:r>
              <a:rPr lang="it-IT" sz="2400" dirty="0" smtClean="0"/>
              <a:t> </a:t>
            </a:r>
            <a:r>
              <a:rPr lang="it-IT" sz="2400" dirty="0" err="1" smtClean="0"/>
              <a:t>limit</a:t>
            </a:r>
            <a:endParaRPr lang="it-IT" sz="2400" dirty="0" smtClean="0"/>
          </a:p>
          <a:p>
            <a:pPr marL="0" indent="0" algn="just">
              <a:buNone/>
            </a:pPr>
            <a:r>
              <a:rPr lang="it-IT" sz="2400" dirty="0" err="1" smtClean="0"/>
              <a:t>Guess</a:t>
            </a:r>
            <a:r>
              <a:rPr lang="it-IT" sz="2400" dirty="0" smtClean="0"/>
              <a:t> the </a:t>
            </a:r>
            <a:r>
              <a:rPr lang="it-IT" sz="2400" dirty="0" err="1" smtClean="0"/>
              <a:t>price</a:t>
            </a:r>
            <a:r>
              <a:rPr lang="it-IT" sz="2400" dirty="0" smtClean="0"/>
              <a:t> </a:t>
            </a:r>
            <a:r>
              <a:rPr lang="it-IT" sz="2400" dirty="0" err="1" smtClean="0"/>
              <a:t>lower</a:t>
            </a:r>
            <a:r>
              <a:rPr lang="it-IT" sz="2400" dirty="0" smtClean="0"/>
              <a:t> </a:t>
            </a:r>
            <a:r>
              <a:rPr lang="it-IT" sz="2400" dirty="0" err="1" smtClean="0"/>
              <a:t>limit</a:t>
            </a:r>
            <a:endParaRPr lang="it-IT" sz="2400" dirty="0" smtClean="0"/>
          </a:p>
          <a:p>
            <a:pPr marL="0" indent="0" algn="just">
              <a:buNone/>
            </a:pPr>
            <a:r>
              <a:rPr lang="it-IT" sz="2400" dirty="0" err="1" smtClean="0"/>
              <a:t>Guess</a:t>
            </a:r>
            <a:r>
              <a:rPr lang="it-IT" sz="2400" dirty="0" smtClean="0"/>
              <a:t> the </a:t>
            </a:r>
            <a:r>
              <a:rPr lang="it-IT" sz="2400" dirty="0" err="1" smtClean="0"/>
              <a:t>extent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price</a:t>
            </a:r>
            <a:r>
              <a:rPr lang="it-IT" sz="2400" dirty="0" smtClean="0"/>
              <a:t> </a:t>
            </a:r>
            <a:r>
              <a:rPr lang="it-IT" sz="2400" dirty="0" err="1" smtClean="0"/>
              <a:t>movement</a:t>
            </a:r>
            <a:endParaRPr lang="it-IT" sz="2400" dirty="0" smtClean="0"/>
          </a:p>
          <a:p>
            <a:pPr marL="0" indent="0" algn="just">
              <a:buNone/>
            </a:pPr>
            <a:r>
              <a:rPr lang="it-IT" sz="2400" dirty="0" err="1" smtClean="0"/>
              <a:t>Guess</a:t>
            </a:r>
            <a:r>
              <a:rPr lang="it-IT" sz="2400" dirty="0" smtClean="0"/>
              <a:t> the </a:t>
            </a:r>
            <a:r>
              <a:rPr lang="it-IT" sz="2400" dirty="0" err="1" smtClean="0"/>
              <a:t>central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price</a:t>
            </a:r>
            <a:r>
              <a:rPr lang="it-IT" sz="2400" dirty="0" smtClean="0"/>
              <a:t> </a:t>
            </a:r>
            <a:r>
              <a:rPr lang="it-IT" sz="2400" dirty="0" err="1" smtClean="0"/>
              <a:t>movement</a:t>
            </a:r>
            <a:endParaRPr lang="it-IT" sz="2400" dirty="0" smtClean="0"/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 err="1" smtClean="0"/>
              <a:t>Any</a:t>
            </a:r>
            <a:r>
              <a:rPr lang="it-IT" sz="2400" dirty="0" smtClean="0"/>
              <a:t> </a:t>
            </a:r>
            <a:r>
              <a:rPr lang="it-IT" sz="2400" dirty="0" err="1" smtClean="0"/>
              <a:t>intersection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these</a:t>
            </a:r>
            <a:r>
              <a:rPr lang="it-IT" sz="2400" dirty="0" smtClean="0"/>
              <a:t> </a:t>
            </a:r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ranges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our</a:t>
            </a:r>
            <a:r>
              <a:rPr lang="it-IT" sz="2400" dirty="0" smtClean="0"/>
              <a:t> target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600" dirty="0" smtClean="0"/>
              <a:t>Some </a:t>
            </a:r>
            <a:r>
              <a:rPr lang="it-IT" sz="2600" dirty="0" err="1" smtClean="0"/>
              <a:t>Graph</a:t>
            </a:r>
            <a:r>
              <a:rPr lang="it-IT" sz="2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68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6803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</a:t>
            </a:r>
            <a:r>
              <a:rPr lang="it-IT" sz="3200" dirty="0" err="1" smtClean="0"/>
              <a:t>fifth</a:t>
            </a:r>
            <a:r>
              <a:rPr lang="it-IT" sz="3200" dirty="0" smtClean="0"/>
              <a:t> </a:t>
            </a:r>
            <a:r>
              <a:rPr lang="it-IT" sz="3200" dirty="0" err="1" smtClean="0"/>
              <a:t>element</a:t>
            </a:r>
            <a:r>
              <a:rPr lang="it-IT" sz="3200" dirty="0" smtClean="0"/>
              <a:t>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60575" y="2018841"/>
            <a:ext cx="7489654" cy="426161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</a:t>
            </a:r>
            <a:r>
              <a:rPr lang="it-IT" sz="2000" dirty="0" err="1" smtClean="0"/>
              <a:t>upon</a:t>
            </a:r>
            <a:r>
              <a:rPr lang="it-IT" sz="2000" dirty="0" smtClean="0"/>
              <a:t> </a:t>
            </a:r>
            <a:r>
              <a:rPr lang="it-IT" sz="2000" dirty="0" err="1" smtClean="0"/>
              <a:t>main</a:t>
            </a:r>
            <a:r>
              <a:rPr lang="it-IT" sz="2000" dirty="0" smtClean="0"/>
              <a:t>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 open </a:t>
            </a:r>
            <a:r>
              <a:rPr lang="it-IT" sz="2000" dirty="0" err="1" smtClean="0"/>
              <a:t>interests</a:t>
            </a:r>
            <a:r>
              <a:rPr lang="it-IT" sz="2000" dirty="0" smtClean="0"/>
              <a:t> </a:t>
            </a:r>
            <a:r>
              <a:rPr lang="it-IT" sz="2000" dirty="0" err="1" smtClean="0"/>
              <a:t>telling</a:t>
            </a:r>
            <a:r>
              <a:rPr lang="it-IT" sz="2000" dirty="0" smtClean="0"/>
              <a:t> </a:t>
            </a:r>
            <a:r>
              <a:rPr lang="it-IT" sz="2000" dirty="0" err="1" smtClean="0"/>
              <a:t>us</a:t>
            </a:r>
            <a:r>
              <a:rPr lang="it-IT" sz="2000" dirty="0" smtClean="0"/>
              <a:t> </a:t>
            </a:r>
            <a:r>
              <a:rPr lang="it-IT" sz="2000" dirty="0" err="1" smtClean="0"/>
              <a:t>how</a:t>
            </a:r>
            <a:r>
              <a:rPr lang="it-IT" sz="2000" dirty="0" smtClean="0"/>
              <a:t> the </a:t>
            </a:r>
            <a:r>
              <a:rPr lang="it-IT" sz="2000" dirty="0" err="1" smtClean="0"/>
              <a:t>current</a:t>
            </a:r>
            <a:r>
              <a:rPr lang="it-IT" sz="2000" dirty="0" smtClean="0"/>
              <a:t>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level</a:t>
            </a:r>
            <a:r>
              <a:rPr lang="it-IT" sz="2000" dirty="0" smtClean="0"/>
              <a:t> “</a:t>
            </a:r>
            <a:r>
              <a:rPr lang="it-IT" sz="2000" dirty="0" err="1" smtClean="0"/>
              <a:t>challenges</a:t>
            </a:r>
            <a:r>
              <a:rPr lang="it-IT" sz="2000" dirty="0" smtClean="0"/>
              <a:t>” the </a:t>
            </a:r>
            <a:r>
              <a:rPr lang="it-IT" sz="2000" dirty="0" err="1" smtClean="0"/>
              <a:t>exposure</a:t>
            </a:r>
            <a:r>
              <a:rPr lang="it-IT" sz="2000" dirty="0" smtClean="0"/>
              <a:t> by </a:t>
            </a:r>
            <a:r>
              <a:rPr lang="it-IT" sz="2000" dirty="0" err="1" smtClean="0"/>
              <a:t>most</a:t>
            </a:r>
            <a:r>
              <a:rPr lang="it-IT" sz="2000" dirty="0" smtClean="0"/>
              <a:t> </a:t>
            </a:r>
            <a:r>
              <a:rPr lang="it-IT" sz="2000" dirty="0" err="1" smtClean="0"/>
              <a:t>important</a:t>
            </a:r>
            <a:r>
              <a:rPr lang="it-IT" sz="2000" dirty="0" smtClean="0"/>
              <a:t> </a:t>
            </a:r>
            <a:r>
              <a:rPr lang="it-IT" sz="2000" dirty="0" err="1" smtClean="0"/>
              <a:t>investors</a:t>
            </a:r>
            <a:r>
              <a:rPr lang="it-IT" sz="2000" dirty="0" smtClean="0"/>
              <a:t>: </a:t>
            </a:r>
            <a:r>
              <a:rPr lang="it-IT" sz="2000" dirty="0" err="1" smtClean="0"/>
              <a:t>how</a:t>
            </a:r>
            <a:r>
              <a:rPr lang="it-IT" sz="2000" dirty="0" smtClean="0"/>
              <a:t> </a:t>
            </a:r>
            <a:r>
              <a:rPr lang="it-IT" sz="2000" dirty="0" err="1" smtClean="0"/>
              <a:t>much</a:t>
            </a:r>
            <a:r>
              <a:rPr lang="it-IT" sz="2000" dirty="0" smtClean="0"/>
              <a:t> </a:t>
            </a:r>
            <a:r>
              <a:rPr lang="it-IT" sz="2000" dirty="0" err="1" smtClean="0"/>
              <a:t>they’re</a:t>
            </a:r>
            <a:r>
              <a:rPr lang="it-IT" sz="2000" dirty="0" smtClean="0"/>
              <a:t> </a:t>
            </a:r>
            <a:r>
              <a:rPr lang="it-IT" sz="2000" dirty="0" err="1" smtClean="0"/>
              <a:t>going</a:t>
            </a:r>
            <a:r>
              <a:rPr lang="it-IT" sz="2000" dirty="0" smtClean="0"/>
              <a:t> to </a:t>
            </a:r>
            <a:r>
              <a:rPr lang="it-IT" sz="2000" dirty="0" err="1" smtClean="0"/>
              <a:t>lose</a:t>
            </a:r>
            <a:r>
              <a:rPr lang="it-IT" sz="2000" dirty="0" smtClean="0"/>
              <a:t> with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expiration</a:t>
            </a:r>
            <a:r>
              <a:rPr lang="it-IT" sz="2000" dirty="0" smtClean="0"/>
              <a:t> date.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These</a:t>
            </a:r>
            <a:r>
              <a:rPr lang="it-IT" sz="2000" dirty="0" smtClean="0"/>
              <a:t> </a:t>
            </a:r>
            <a:r>
              <a:rPr lang="it-IT" sz="2000" dirty="0" err="1" smtClean="0"/>
              <a:t>investors</a:t>
            </a:r>
            <a:r>
              <a:rPr lang="it-IT" sz="2000" dirty="0" smtClean="0"/>
              <a:t> </a:t>
            </a:r>
            <a:r>
              <a:rPr lang="it-IT" sz="2000" dirty="0" err="1" smtClean="0"/>
              <a:t>able</a:t>
            </a:r>
            <a:r>
              <a:rPr lang="it-IT" sz="2000" dirty="0" smtClean="0"/>
              <a:t> to “</a:t>
            </a:r>
            <a:r>
              <a:rPr lang="it-IT" sz="2000" dirty="0" err="1" smtClean="0"/>
              <a:t>push</a:t>
            </a:r>
            <a:r>
              <a:rPr lang="it-IT" sz="2000" dirty="0" smtClean="0"/>
              <a:t>” and “pull” the market, to some </a:t>
            </a:r>
            <a:r>
              <a:rPr lang="it-IT" sz="2000" dirty="0" err="1" smtClean="0"/>
              <a:t>extent</a:t>
            </a:r>
            <a:r>
              <a:rPr lang="it-IT" sz="2000" dirty="0" smtClean="0"/>
              <a:t>; </a:t>
            </a:r>
            <a:r>
              <a:rPr lang="it-IT" sz="2000" dirty="0" err="1" smtClean="0"/>
              <a:t>you</a:t>
            </a:r>
            <a:r>
              <a:rPr lang="it-IT" sz="2000" dirty="0" smtClean="0"/>
              <a:t> can </a:t>
            </a: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 smtClean="0"/>
              <a:t>clear</a:t>
            </a:r>
            <a:r>
              <a:rPr lang="it-IT" sz="2000" dirty="0" smtClean="0"/>
              <a:t> </a:t>
            </a:r>
            <a:r>
              <a:rPr lang="it-IT" sz="2000" dirty="0" err="1" smtClean="0"/>
              <a:t>samples</a:t>
            </a:r>
            <a:r>
              <a:rPr lang="it-IT" sz="2000" dirty="0" smtClean="0"/>
              <a:t> of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time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close</a:t>
            </a:r>
            <a:r>
              <a:rPr lang="it-IT" sz="2000" dirty="0" smtClean="0"/>
              <a:t>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 </a:t>
            </a:r>
            <a:r>
              <a:rPr lang="it-IT" sz="2000" dirty="0" err="1" smtClean="0"/>
              <a:t>expirations</a:t>
            </a:r>
            <a:r>
              <a:rPr lang="it-IT" sz="2000" dirty="0" smtClean="0"/>
              <a:t>).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err="1" smtClean="0"/>
              <a:t>When</a:t>
            </a:r>
            <a:r>
              <a:rPr lang="it-IT" sz="2000" dirty="0" smtClean="0"/>
              <a:t> the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out of </a:t>
            </a:r>
            <a:r>
              <a:rPr lang="it-IT" sz="2000" dirty="0" err="1" smtClean="0"/>
              <a:t>our</a:t>
            </a:r>
            <a:r>
              <a:rPr lang="it-IT" sz="2000" dirty="0" smtClean="0"/>
              <a:t> </a:t>
            </a:r>
            <a:r>
              <a:rPr lang="it-IT" sz="2000" dirty="0" err="1" smtClean="0"/>
              <a:t>intersection</a:t>
            </a:r>
            <a:r>
              <a:rPr lang="it-IT" sz="2000" dirty="0" smtClean="0"/>
              <a:t>, and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</a:t>
            </a:r>
            <a:r>
              <a:rPr lang="it-IT" sz="2000" dirty="0" smtClean="0"/>
              <a:t>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intersection</a:t>
            </a:r>
            <a:r>
              <a:rPr lang="it-IT" sz="2000" dirty="0" smtClean="0"/>
              <a:t>, </a:t>
            </a:r>
            <a:r>
              <a:rPr lang="it-IT" sz="2000" dirty="0" err="1" smtClean="0"/>
              <a:t>that’s</a:t>
            </a:r>
            <a:r>
              <a:rPr lang="it-IT" sz="2000" dirty="0" smtClean="0"/>
              <a:t> the right time to </a:t>
            </a:r>
            <a:r>
              <a:rPr lang="it-IT" sz="2000" dirty="0" err="1" smtClean="0"/>
              <a:t>trade</a:t>
            </a:r>
            <a:r>
              <a:rPr lang="it-IT" sz="2000" dirty="0" smtClean="0"/>
              <a:t>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err="1"/>
              <a:t>Samples</a:t>
            </a:r>
            <a:r>
              <a:rPr lang="it-IT" sz="2000" dirty="0"/>
              <a:t>: March 9th 2009, </a:t>
            </a:r>
            <a:r>
              <a:rPr lang="it-IT" sz="2000" dirty="0" err="1"/>
              <a:t>June</a:t>
            </a:r>
            <a:r>
              <a:rPr lang="it-IT" sz="2000" dirty="0"/>
              <a:t> 8th 2015,… </a:t>
            </a:r>
          </a:p>
        </p:txBody>
      </p:sp>
    </p:spTree>
    <p:extLst>
      <p:ext uri="{BB962C8B-B14F-4D97-AF65-F5344CB8AC3E}">
        <p14:creationId xmlns:p14="http://schemas.microsoft.com/office/powerpoint/2010/main" val="202195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6803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Model </a:t>
            </a:r>
            <a:r>
              <a:rPr lang="it-IT" sz="3200" dirty="0" err="1" smtClean="0"/>
              <a:t>outcomes</a:t>
            </a:r>
            <a:r>
              <a:rPr lang="it-IT" sz="3200" dirty="0" smtClean="0"/>
              <a:t>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0583" y="2390174"/>
            <a:ext cx="6599629" cy="331024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perfect</a:t>
            </a:r>
            <a:r>
              <a:rPr lang="it-IT" sz="2000" dirty="0" smtClean="0"/>
              <a:t> scenario </a:t>
            </a:r>
            <a:r>
              <a:rPr lang="it-IT" sz="2000" dirty="0" err="1" smtClean="0"/>
              <a:t>happens</a:t>
            </a:r>
            <a:r>
              <a:rPr lang="it-IT" sz="2000" dirty="0" smtClean="0"/>
              <a:t> in </a:t>
            </a:r>
            <a:r>
              <a:rPr lang="it-IT" sz="2000" dirty="0" err="1" smtClean="0"/>
              <a:t>almost</a:t>
            </a:r>
            <a:r>
              <a:rPr lang="it-IT" sz="2000" dirty="0" smtClean="0"/>
              <a:t> 50% of </a:t>
            </a:r>
            <a:r>
              <a:rPr lang="it-IT" sz="2000" dirty="0" err="1" smtClean="0"/>
              <a:t>analyzed</a:t>
            </a:r>
            <a:r>
              <a:rPr lang="it-IT" sz="2000" dirty="0" smtClean="0"/>
              <a:t> </a:t>
            </a:r>
            <a:r>
              <a:rPr lang="it-IT" sz="2000" dirty="0" err="1" smtClean="0"/>
              <a:t>samples</a:t>
            </a:r>
            <a:endParaRPr lang="it-IT" sz="2000" dirty="0" smtClean="0"/>
          </a:p>
          <a:p>
            <a:pPr marL="0" indent="0" algn="just">
              <a:buNone/>
            </a:pPr>
            <a:endParaRPr lang="it-IT" sz="2000" dirty="0"/>
          </a:p>
          <a:p>
            <a:pPr marL="0" indent="0" algn="ctr">
              <a:buNone/>
            </a:pPr>
            <a:r>
              <a:rPr lang="it-IT" sz="2000" dirty="0" smtClean="0"/>
              <a:t>So, </a:t>
            </a:r>
            <a:r>
              <a:rPr lang="it-IT" sz="2000" dirty="0" err="1" smtClean="0"/>
              <a:t>how</a:t>
            </a:r>
            <a:r>
              <a:rPr lang="it-IT" sz="2000" dirty="0" smtClean="0"/>
              <a:t> </a:t>
            </a:r>
            <a:r>
              <a:rPr lang="it-IT" sz="2000" dirty="0" err="1" smtClean="0"/>
              <a:t>much</a:t>
            </a:r>
            <a:r>
              <a:rPr lang="it-IT" sz="2000" dirty="0"/>
              <a:t> </a:t>
            </a:r>
            <a:r>
              <a:rPr lang="it-IT" sz="2000" dirty="0" smtClean="0"/>
              <a:t>profit from </a:t>
            </a:r>
            <a:r>
              <a:rPr lang="it-IT" sz="2000" dirty="0" err="1" smtClean="0"/>
              <a:t>analyzed</a:t>
            </a:r>
            <a:r>
              <a:rPr lang="it-IT" sz="2000" dirty="0" smtClean="0"/>
              <a:t> </a:t>
            </a:r>
            <a:r>
              <a:rPr lang="it-IT" sz="2000" dirty="0" err="1" smtClean="0"/>
              <a:t>samples</a:t>
            </a:r>
            <a:r>
              <a:rPr lang="it-IT" sz="2000" dirty="0" smtClean="0"/>
              <a:t>? </a:t>
            </a:r>
          </a:p>
          <a:p>
            <a:pPr marL="0" indent="0" algn="just">
              <a:buNone/>
            </a:pPr>
            <a:r>
              <a:rPr lang="it-IT" sz="2000" dirty="0" smtClean="0"/>
              <a:t>Your can </a:t>
            </a:r>
            <a:r>
              <a:rPr lang="it-IT" sz="2000" dirty="0" err="1" smtClean="0"/>
              <a:t>keep</a:t>
            </a:r>
            <a:r>
              <a:rPr lang="it-IT" sz="2000" dirty="0" smtClean="0"/>
              <a:t> the </a:t>
            </a:r>
            <a:r>
              <a:rPr lang="it-IT" sz="2000" dirty="0" err="1" smtClean="0"/>
              <a:t>whole</a:t>
            </a:r>
            <a:r>
              <a:rPr lang="it-IT" sz="2000" dirty="0" smtClean="0"/>
              <a:t> profit from an OTM </a:t>
            </a:r>
            <a:r>
              <a:rPr lang="it-IT" sz="2000" dirty="0" err="1" smtClean="0"/>
              <a:t>sold</a:t>
            </a:r>
            <a:r>
              <a:rPr lang="it-IT" sz="2000" dirty="0" smtClean="0"/>
              <a:t> option sale, or </a:t>
            </a:r>
            <a:r>
              <a:rPr lang="it-IT" sz="2000" dirty="0" err="1" smtClean="0"/>
              <a:t>lock</a:t>
            </a:r>
            <a:r>
              <a:rPr lang="it-IT" sz="2000" dirty="0" smtClean="0"/>
              <a:t> in </a:t>
            </a:r>
            <a:r>
              <a:rPr lang="it-IT" sz="2000" dirty="0" err="1" smtClean="0"/>
              <a:t>your</a:t>
            </a:r>
            <a:r>
              <a:rPr lang="it-IT" sz="2000" dirty="0" smtClean="0"/>
              <a:t> </a:t>
            </a:r>
            <a:r>
              <a:rPr lang="it-IT" sz="2000" dirty="0" err="1" smtClean="0"/>
              <a:t>profits</a:t>
            </a:r>
            <a:r>
              <a:rPr lang="it-IT" sz="2000" dirty="0" smtClean="0"/>
              <a:t> from </a:t>
            </a:r>
            <a:r>
              <a:rPr lang="it-IT" sz="2000" dirty="0" err="1" smtClean="0"/>
              <a:t>your</a:t>
            </a:r>
            <a:r>
              <a:rPr lang="it-IT" sz="2000" dirty="0" smtClean="0"/>
              <a:t> </a:t>
            </a:r>
            <a:r>
              <a:rPr lang="it-IT" sz="2000" dirty="0" err="1" smtClean="0"/>
              <a:t>hedged</a:t>
            </a:r>
            <a:r>
              <a:rPr lang="it-IT" sz="2000" dirty="0" smtClean="0"/>
              <a:t> positions, so… </a:t>
            </a:r>
            <a:r>
              <a:rPr lang="it-IT" sz="2000" dirty="0" err="1"/>
              <a:t>c</a:t>
            </a:r>
            <a:r>
              <a:rPr lang="it-IT" sz="2000" dirty="0" err="1" smtClean="0"/>
              <a:t>hoose</a:t>
            </a:r>
            <a:r>
              <a:rPr lang="it-IT" sz="2000" dirty="0" smtClean="0"/>
              <a:t> the </a:t>
            </a:r>
            <a:r>
              <a:rPr lang="it-IT" sz="2000" dirty="0" err="1" smtClean="0"/>
              <a:t>kind</a:t>
            </a:r>
            <a:r>
              <a:rPr lang="it-IT" sz="2000" dirty="0" smtClean="0"/>
              <a:t> of </a:t>
            </a:r>
            <a:r>
              <a:rPr lang="it-IT" sz="2000" dirty="0" err="1" smtClean="0"/>
              <a:t>trade</a:t>
            </a:r>
            <a:r>
              <a:rPr lang="it-IT" sz="2000" dirty="0" smtClean="0"/>
              <a:t> </a:t>
            </a: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need</a:t>
            </a:r>
            <a:r>
              <a:rPr lang="it-IT" sz="2000" dirty="0" smtClean="0"/>
              <a:t>, and just </a:t>
            </a:r>
            <a:r>
              <a:rPr lang="it-IT" sz="2000" dirty="0" err="1" smtClean="0"/>
              <a:t>add</a:t>
            </a:r>
            <a:r>
              <a:rPr lang="it-IT" sz="2000" dirty="0" smtClean="0"/>
              <a:t> </a:t>
            </a:r>
            <a:r>
              <a:rPr lang="it-IT" sz="2000" dirty="0" err="1" smtClean="0"/>
              <a:t>money</a:t>
            </a:r>
            <a:r>
              <a:rPr lang="it-IT" sz="2000" dirty="0" smtClean="0"/>
              <a:t>!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But</a:t>
            </a:r>
            <a:r>
              <a:rPr lang="it-IT" sz="2000" dirty="0" smtClean="0"/>
              <a:t> the </a:t>
            </a:r>
            <a:r>
              <a:rPr lang="it-IT" sz="2000" dirty="0" err="1" smtClean="0"/>
              <a:t>models</a:t>
            </a:r>
            <a:r>
              <a:rPr lang="it-IT" sz="2000" dirty="0" smtClean="0"/>
              <a:t> and the </a:t>
            </a:r>
            <a:r>
              <a:rPr lang="it-IT" sz="2000" dirty="0" err="1" smtClean="0"/>
              <a:t>indicator</a:t>
            </a:r>
            <a:r>
              <a:rPr lang="it-IT" sz="2000" dirty="0" smtClean="0"/>
              <a:t> help </a:t>
            </a:r>
            <a:r>
              <a:rPr lang="it-IT" sz="2000" dirty="0" err="1" smtClean="0"/>
              <a:t>very</a:t>
            </a:r>
            <a:r>
              <a:rPr lang="it-IT" sz="2000" dirty="0" smtClean="0"/>
              <a:t> </a:t>
            </a:r>
            <a:r>
              <a:rPr lang="it-IT" sz="2000" dirty="0" err="1" smtClean="0"/>
              <a:t>much</a:t>
            </a:r>
            <a:r>
              <a:rPr lang="it-IT" sz="2000" dirty="0" smtClean="0"/>
              <a:t> in </a:t>
            </a:r>
            <a:r>
              <a:rPr lang="it-IT" sz="2000" dirty="0" err="1" smtClean="0"/>
              <a:t>supporting</a:t>
            </a:r>
            <a:r>
              <a:rPr lang="it-IT" sz="2000" dirty="0" smtClean="0"/>
              <a:t> the trading </a:t>
            </a:r>
            <a:r>
              <a:rPr lang="it-IT" sz="2000" dirty="0" err="1" smtClean="0"/>
              <a:t>decisions</a:t>
            </a:r>
            <a:r>
              <a:rPr lang="it-IT" sz="2000" dirty="0" smtClean="0"/>
              <a:t> </a:t>
            </a:r>
            <a:r>
              <a:rPr lang="it-IT" sz="2000" dirty="0" err="1" smtClean="0"/>
              <a:t>even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</a:t>
            </a: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don’t</a:t>
            </a:r>
            <a:r>
              <a:rPr lang="it-IT" sz="2000" dirty="0" smtClean="0"/>
              <a:t> </a:t>
            </a:r>
            <a:r>
              <a:rPr lang="it-IT" sz="2000" dirty="0" err="1" smtClean="0"/>
              <a:t>get</a:t>
            </a:r>
            <a:r>
              <a:rPr lang="it-IT" sz="2000" dirty="0" smtClean="0"/>
              <a:t> </a:t>
            </a:r>
            <a:r>
              <a:rPr lang="it-IT" sz="2000" dirty="0" err="1" smtClean="0"/>
              <a:t>this</a:t>
            </a:r>
            <a:r>
              <a:rPr lang="it-IT" sz="2000" dirty="0" smtClean="0"/>
              <a:t> “</a:t>
            </a:r>
            <a:r>
              <a:rPr lang="it-IT" sz="2000" dirty="0" err="1" smtClean="0"/>
              <a:t>perfect</a:t>
            </a:r>
            <a:r>
              <a:rPr lang="it-IT" sz="2000" dirty="0" smtClean="0"/>
              <a:t>” scenario</a:t>
            </a:r>
          </a:p>
        </p:txBody>
      </p:sp>
    </p:spTree>
    <p:extLst>
      <p:ext uri="{BB962C8B-B14F-4D97-AF65-F5344CB8AC3E}">
        <p14:creationId xmlns:p14="http://schemas.microsoft.com/office/powerpoint/2010/main" val="223319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39314" y="1694012"/>
            <a:ext cx="6160899" cy="339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600" dirty="0" smtClean="0"/>
              <a:t>And </a:t>
            </a:r>
            <a:r>
              <a:rPr lang="it-IT" sz="3600" dirty="0" err="1" smtClean="0"/>
              <a:t>it</a:t>
            </a:r>
            <a:r>
              <a:rPr lang="it-IT" sz="3600" dirty="0" smtClean="0"/>
              <a:t> </a:t>
            </a:r>
            <a:r>
              <a:rPr lang="it-IT" sz="3600" dirty="0" err="1" smtClean="0"/>
              <a:t>works</a:t>
            </a:r>
            <a:r>
              <a:rPr lang="it-IT" sz="3600" dirty="0" smtClean="0"/>
              <a:t> </a:t>
            </a:r>
            <a:r>
              <a:rPr lang="it-IT" sz="3600" dirty="0" err="1" smtClean="0"/>
              <a:t>also</a:t>
            </a:r>
            <a:r>
              <a:rPr lang="it-IT" sz="3600" dirty="0" smtClean="0"/>
              <a:t> on </a:t>
            </a:r>
            <a:r>
              <a:rPr lang="it-IT" sz="3600" dirty="0" err="1" smtClean="0"/>
              <a:t>any</a:t>
            </a:r>
            <a:r>
              <a:rPr lang="it-IT" sz="3600" dirty="0" smtClean="0"/>
              <a:t> (</a:t>
            </a:r>
            <a:r>
              <a:rPr lang="it-IT" sz="3600" dirty="0" err="1" smtClean="0"/>
              <a:t>much</a:t>
            </a:r>
            <a:r>
              <a:rPr lang="it-IT" sz="3600" dirty="0" smtClean="0"/>
              <a:t>) </a:t>
            </a:r>
            <a:r>
              <a:rPr lang="it-IT" sz="3600" dirty="0" err="1" smtClean="0"/>
              <a:t>liquid</a:t>
            </a:r>
            <a:r>
              <a:rPr lang="it-IT" sz="3600" dirty="0" smtClean="0"/>
              <a:t> </a:t>
            </a:r>
            <a:r>
              <a:rPr lang="it-IT" sz="3600" dirty="0" err="1" smtClean="0"/>
              <a:t>exchange</a:t>
            </a:r>
            <a:r>
              <a:rPr lang="it-IT" sz="3600" dirty="0" smtClean="0"/>
              <a:t> </a:t>
            </a:r>
            <a:r>
              <a:rPr lang="it-IT" sz="3600" dirty="0" err="1" smtClean="0"/>
              <a:t>traded</a:t>
            </a:r>
            <a:r>
              <a:rPr lang="it-IT" sz="3600" dirty="0" smtClean="0"/>
              <a:t> </a:t>
            </a:r>
            <a:r>
              <a:rPr lang="it-IT" sz="3600" dirty="0" err="1" smtClean="0"/>
              <a:t>asset</a:t>
            </a:r>
            <a:r>
              <a:rPr lang="it-IT" sz="3600" dirty="0" smtClean="0"/>
              <a:t>!</a:t>
            </a:r>
          </a:p>
          <a:p>
            <a:pPr marL="0" indent="0" algn="just">
              <a:buNone/>
            </a:pPr>
            <a:r>
              <a:rPr lang="it-IT" sz="3600" dirty="0" smtClean="0"/>
              <a:t> </a:t>
            </a:r>
          </a:p>
          <a:p>
            <a:pPr marL="0" indent="0" algn="just">
              <a:buNone/>
            </a:pPr>
            <a:r>
              <a:rPr lang="it-IT" sz="3600" dirty="0" smtClean="0"/>
              <a:t>single </a:t>
            </a:r>
            <a:r>
              <a:rPr lang="it-IT" sz="3600" dirty="0" err="1" smtClean="0"/>
              <a:t>stocks</a:t>
            </a:r>
            <a:r>
              <a:rPr lang="it-IT" sz="3600" dirty="0" smtClean="0"/>
              <a:t>, </a:t>
            </a:r>
            <a:r>
              <a:rPr lang="it-IT" sz="3600" dirty="0" err="1" smtClean="0"/>
              <a:t>Forex</a:t>
            </a:r>
            <a:r>
              <a:rPr lang="it-IT" sz="3600" dirty="0" smtClean="0"/>
              <a:t>, </a:t>
            </a:r>
            <a:r>
              <a:rPr lang="it-IT" sz="3600" dirty="0" err="1" smtClean="0"/>
              <a:t>commodities</a:t>
            </a:r>
            <a:r>
              <a:rPr lang="it-IT" sz="3600" dirty="0" smtClean="0"/>
              <a:t>,…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405370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382</Words>
  <Application>Microsoft Macintosh PowerPoint</Application>
  <PresentationFormat>Presentazione su schermo (4:3)</PresentationFormat>
  <Paragraphs>45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di PowerPoint</vt:lpstr>
      <vt:lpstr>The data</vt:lpstr>
      <vt:lpstr>The Model</vt:lpstr>
      <vt:lpstr>The fifth element </vt:lpstr>
      <vt:lpstr>Model outcomes </vt:lpstr>
      <vt:lpstr>Presentazione di PowerPoint</vt:lpstr>
    </vt:vector>
  </TitlesOfParts>
  <Company>Marco Lunardi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Marco Lunardi</dc:creator>
  <cp:lastModifiedBy>Marco Lunardi</cp:lastModifiedBy>
  <cp:revision>95</cp:revision>
  <dcterms:created xsi:type="dcterms:W3CDTF">2015-04-22T15:45:42Z</dcterms:created>
  <dcterms:modified xsi:type="dcterms:W3CDTF">2015-06-19T15:48:54Z</dcterms:modified>
</cp:coreProperties>
</file>