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8" r:id="rId5"/>
    <p:sldId id="259" r:id="rId6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22D0B-DB77-3544-A0FB-4827CAED998D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2F90E-5F4C-DF4D-8DD5-862EFF08E26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918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6989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9BEB-A521-F442-95EE-9225F2587EA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53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9BEB-A521-F442-95EE-9225F2587EA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145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9BEB-A521-F442-95EE-9225F2587EA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66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9BEB-A521-F442-95EE-9225F2587EA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040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9BEB-A521-F442-95EE-9225F2587EA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1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9BEB-A521-F442-95EE-9225F2587EA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695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9BEB-A521-F442-95EE-9225F2587EA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384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9BEB-A521-F442-95EE-9225F2587EA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605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9BEB-A521-F442-95EE-9225F2587EA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95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9BEB-A521-F442-95EE-9225F2587EA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56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9BEB-A521-F442-95EE-9225F2587EA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19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59BEB-A521-F442-95EE-9225F2587EA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35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457200" y="41678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 smtClean="0"/>
              <a:t>2 </a:t>
            </a:r>
            <a:r>
              <a:rPr lang="it-IT" sz="3200" dirty="0" err="1" smtClean="0"/>
              <a:t>months</a:t>
            </a:r>
            <a:r>
              <a:rPr lang="it-IT" sz="3200" dirty="0" smtClean="0"/>
              <a:t> </a:t>
            </a:r>
            <a:r>
              <a:rPr lang="it-IT" sz="3200" dirty="0" err="1" smtClean="0"/>
              <a:t>before</a:t>
            </a:r>
            <a:r>
              <a:rPr lang="it-IT" sz="3200" dirty="0" smtClean="0"/>
              <a:t> </a:t>
            </a:r>
            <a:r>
              <a:rPr lang="it-IT" sz="3200" dirty="0" err="1" smtClean="0"/>
              <a:t>expiration</a:t>
            </a:r>
            <a:r>
              <a:rPr lang="it-IT" sz="3200" dirty="0" smtClean="0"/>
              <a:t>:</a:t>
            </a:r>
          </a:p>
          <a:p>
            <a:r>
              <a:rPr lang="it-IT" sz="3200" dirty="0" err="1" smtClean="0"/>
              <a:t>Which</a:t>
            </a:r>
            <a:r>
              <a:rPr lang="it-IT" sz="3200" dirty="0" smtClean="0"/>
              <a:t> </a:t>
            </a:r>
            <a:r>
              <a:rPr lang="it-IT" sz="3200" dirty="0" err="1" smtClean="0"/>
              <a:t>it’s</a:t>
            </a:r>
            <a:r>
              <a:rPr lang="it-IT" sz="3200" dirty="0" smtClean="0"/>
              <a:t> best time (and </a:t>
            </a:r>
            <a:r>
              <a:rPr lang="it-IT" sz="3200" dirty="0" err="1" smtClean="0"/>
              <a:t>price</a:t>
            </a:r>
            <a:r>
              <a:rPr lang="it-IT" sz="3200" dirty="0" smtClean="0"/>
              <a:t>) to </a:t>
            </a:r>
            <a:r>
              <a:rPr lang="it-IT" sz="3200" dirty="0" err="1" smtClean="0"/>
              <a:t>trade</a:t>
            </a:r>
            <a:r>
              <a:rPr lang="it-IT" sz="3200" dirty="0" smtClean="0"/>
              <a:t> </a:t>
            </a:r>
            <a:r>
              <a:rPr lang="it-IT" sz="3200" dirty="0" err="1" smtClean="0"/>
              <a:t>options</a:t>
            </a:r>
            <a:r>
              <a:rPr lang="it-IT" sz="3200" dirty="0" smtClean="0"/>
              <a:t>?</a:t>
            </a:r>
            <a:endParaRPr lang="it-IT" sz="3200" dirty="0"/>
          </a:p>
        </p:txBody>
      </p:sp>
      <p:pic>
        <p:nvPicPr>
          <p:cNvPr id="3" name="Immagine 2" descr="chart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2114349"/>
            <a:ext cx="6645499" cy="408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1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626810"/>
            <a:ext cx="8229600" cy="1143000"/>
          </a:xfrm>
        </p:spPr>
        <p:txBody>
          <a:bodyPr>
            <a:normAutofit/>
          </a:bodyPr>
          <a:lstStyle/>
          <a:p>
            <a:r>
              <a:rPr lang="it-IT" sz="3200" dirty="0" smtClean="0"/>
              <a:t>The data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0009" y="2070150"/>
            <a:ext cx="8100222" cy="40202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000" dirty="0" smtClean="0"/>
              <a:t>35 </a:t>
            </a:r>
            <a:r>
              <a:rPr lang="it-IT" sz="2000" dirty="0" err="1" smtClean="0"/>
              <a:t>years</a:t>
            </a:r>
            <a:r>
              <a:rPr lang="it-IT" sz="2000" dirty="0" smtClean="0"/>
              <a:t> of </a:t>
            </a:r>
            <a:r>
              <a:rPr lang="it-IT" sz="2000" dirty="0" err="1" smtClean="0"/>
              <a:t>daily</a:t>
            </a:r>
            <a:r>
              <a:rPr lang="it-IT" sz="2000" dirty="0" smtClean="0"/>
              <a:t> </a:t>
            </a:r>
            <a:r>
              <a:rPr lang="it-IT" sz="2000" dirty="0" smtClean="0"/>
              <a:t>and </a:t>
            </a:r>
            <a:r>
              <a:rPr lang="it-IT" sz="2000" dirty="0" err="1" smtClean="0"/>
              <a:t>weekly</a:t>
            </a:r>
            <a:r>
              <a:rPr lang="it-IT" sz="2000" dirty="0" smtClean="0"/>
              <a:t> </a:t>
            </a:r>
            <a:r>
              <a:rPr lang="it-IT" sz="2000" dirty="0" smtClean="0"/>
              <a:t>S&amp;P 500 </a:t>
            </a:r>
            <a:r>
              <a:rPr lang="it-IT" sz="2000" dirty="0" err="1" smtClean="0"/>
              <a:t>index</a:t>
            </a:r>
            <a:r>
              <a:rPr lang="it-IT" sz="2000" dirty="0" smtClean="0"/>
              <a:t> data (</a:t>
            </a:r>
            <a:r>
              <a:rPr lang="it-IT" sz="2000" dirty="0" err="1" smtClean="0"/>
              <a:t>all</a:t>
            </a:r>
            <a:r>
              <a:rPr lang="it-IT" sz="2000" dirty="0" smtClean="0"/>
              <a:t> </a:t>
            </a:r>
            <a:r>
              <a:rPr lang="it-IT" sz="2000" dirty="0" err="1" smtClean="0"/>
              <a:t>available</a:t>
            </a:r>
            <a:r>
              <a:rPr lang="it-IT" sz="2000" dirty="0" smtClean="0"/>
              <a:t> for free)</a:t>
            </a:r>
          </a:p>
          <a:p>
            <a:pPr marL="0" indent="0">
              <a:buNone/>
            </a:pPr>
            <a:endParaRPr lang="it-IT" sz="2000" dirty="0" smtClean="0"/>
          </a:p>
          <a:p>
            <a:pPr marL="0" indent="0">
              <a:buNone/>
            </a:pPr>
            <a:r>
              <a:rPr lang="it-IT" sz="2000" dirty="0" smtClean="0"/>
              <a:t>25 </a:t>
            </a:r>
            <a:r>
              <a:rPr lang="it-IT" sz="2000" dirty="0" err="1" smtClean="0"/>
              <a:t>years</a:t>
            </a:r>
            <a:r>
              <a:rPr lang="it-IT" sz="2000" dirty="0" smtClean="0"/>
              <a:t> of </a:t>
            </a:r>
            <a:r>
              <a:rPr lang="it-IT" sz="2000" dirty="0" err="1" smtClean="0"/>
              <a:t>daily</a:t>
            </a:r>
            <a:r>
              <a:rPr lang="it-IT" sz="2000" dirty="0" smtClean="0"/>
              <a:t> data on </a:t>
            </a:r>
            <a:r>
              <a:rPr lang="it-IT" sz="2000" dirty="0" err="1" smtClean="0"/>
              <a:t>options</a:t>
            </a:r>
            <a:r>
              <a:rPr lang="it-IT" sz="2000" dirty="0" smtClean="0"/>
              <a:t> on S&amp;P 500 (the </a:t>
            </a:r>
            <a:r>
              <a:rPr lang="it-IT" sz="2000" dirty="0" err="1" smtClean="0"/>
              <a:t>most</a:t>
            </a:r>
            <a:r>
              <a:rPr lang="it-IT" sz="2000" dirty="0" smtClean="0"/>
              <a:t> </a:t>
            </a:r>
            <a:r>
              <a:rPr lang="it-IT" sz="2000" dirty="0" err="1" smtClean="0"/>
              <a:t>recent</a:t>
            </a:r>
            <a:r>
              <a:rPr lang="it-IT" sz="2000" dirty="0" smtClean="0"/>
              <a:t> are for free)</a:t>
            </a:r>
          </a:p>
          <a:p>
            <a:pPr marL="0" indent="0">
              <a:buNone/>
            </a:pPr>
            <a:endParaRPr lang="it-IT" sz="2000" dirty="0" smtClean="0"/>
          </a:p>
          <a:p>
            <a:pPr marL="0" indent="0">
              <a:buNone/>
            </a:pPr>
            <a:r>
              <a:rPr lang="it-IT" sz="2000" dirty="0" smtClean="0"/>
              <a:t>Focus on the last </a:t>
            </a:r>
            <a:r>
              <a:rPr lang="it-IT" sz="2000" dirty="0" err="1" smtClean="0"/>
              <a:t>month</a:t>
            </a:r>
            <a:r>
              <a:rPr lang="it-IT" sz="2000" dirty="0" smtClean="0"/>
              <a:t> of </a:t>
            </a:r>
            <a:r>
              <a:rPr lang="it-IT" sz="2000" dirty="0" err="1" smtClean="0"/>
              <a:t>each</a:t>
            </a:r>
            <a:r>
              <a:rPr lang="it-IT" sz="2000" dirty="0" smtClean="0"/>
              <a:t> </a:t>
            </a:r>
            <a:r>
              <a:rPr lang="it-IT" sz="2000" dirty="0" err="1" smtClean="0"/>
              <a:t>quarter</a:t>
            </a:r>
            <a:r>
              <a:rPr lang="it-IT" sz="2000" dirty="0" smtClean="0"/>
              <a:t> (</a:t>
            </a:r>
            <a:r>
              <a:rPr lang="it-IT" sz="2000" dirty="0" err="1" smtClean="0"/>
              <a:t>most</a:t>
            </a:r>
            <a:r>
              <a:rPr lang="it-IT" sz="2000" dirty="0" smtClean="0"/>
              <a:t> </a:t>
            </a:r>
            <a:r>
              <a:rPr lang="it-IT" sz="2000" dirty="0" err="1" smtClean="0"/>
              <a:t>important</a:t>
            </a:r>
            <a:r>
              <a:rPr lang="it-IT" sz="2000" dirty="0" smtClean="0"/>
              <a:t> </a:t>
            </a:r>
            <a:r>
              <a:rPr lang="it-IT" sz="2000" dirty="0" err="1" smtClean="0"/>
              <a:t>expiration</a:t>
            </a:r>
            <a:r>
              <a:rPr lang="it-IT" sz="2000" dirty="0" smtClean="0"/>
              <a:t>)</a:t>
            </a:r>
          </a:p>
          <a:p>
            <a:pPr marL="0" indent="0">
              <a:buNone/>
            </a:pPr>
            <a:r>
              <a:rPr lang="it-IT" sz="2000" dirty="0" smtClean="0"/>
              <a:t>140 </a:t>
            </a:r>
            <a:r>
              <a:rPr lang="it-IT" sz="2000" dirty="0" err="1" smtClean="0"/>
              <a:t>quarters</a:t>
            </a:r>
            <a:r>
              <a:rPr lang="it-IT" sz="2000" dirty="0" smtClean="0"/>
              <a:t> (</a:t>
            </a:r>
            <a:r>
              <a:rPr lang="it-IT" sz="2000" dirty="0" err="1" smtClean="0"/>
              <a:t>samples</a:t>
            </a:r>
            <a:r>
              <a:rPr lang="it-IT" sz="2000" dirty="0" smtClean="0"/>
              <a:t>) to </a:t>
            </a:r>
            <a:r>
              <a:rPr lang="it-IT" sz="2000" dirty="0" err="1" smtClean="0"/>
              <a:t>train</a:t>
            </a:r>
            <a:r>
              <a:rPr lang="it-IT" sz="2000" dirty="0" smtClean="0"/>
              <a:t> the model</a:t>
            </a:r>
          </a:p>
          <a:p>
            <a:pPr marL="0" indent="0">
              <a:buNone/>
            </a:pPr>
            <a:endParaRPr lang="it-IT" sz="2000" dirty="0" smtClean="0"/>
          </a:p>
          <a:p>
            <a:pPr marL="0" indent="0">
              <a:buNone/>
            </a:pPr>
            <a:r>
              <a:rPr lang="it-IT" sz="2000" dirty="0" smtClean="0"/>
              <a:t>Some </a:t>
            </a:r>
            <a:r>
              <a:rPr lang="it-IT" sz="2000" dirty="0" err="1" smtClean="0"/>
              <a:t>simple</a:t>
            </a:r>
            <a:r>
              <a:rPr lang="it-IT" sz="2000" dirty="0" smtClean="0"/>
              <a:t> </a:t>
            </a:r>
            <a:r>
              <a:rPr lang="it-IT" sz="2000" dirty="0" err="1" smtClean="0"/>
              <a:t>indicators</a:t>
            </a:r>
            <a:r>
              <a:rPr lang="it-IT" sz="2000" dirty="0" smtClean="0"/>
              <a:t> (</a:t>
            </a:r>
            <a:r>
              <a:rPr lang="it-IT" sz="2000" dirty="0" err="1" smtClean="0"/>
              <a:t>mostly</a:t>
            </a:r>
            <a:r>
              <a:rPr lang="it-IT" sz="2000" dirty="0" smtClean="0"/>
              <a:t> </a:t>
            </a:r>
            <a:r>
              <a:rPr lang="it-IT" sz="2000" dirty="0" err="1" smtClean="0"/>
              <a:t>moving</a:t>
            </a:r>
            <a:r>
              <a:rPr lang="it-IT" sz="2000" dirty="0" smtClean="0"/>
              <a:t> </a:t>
            </a:r>
            <a:r>
              <a:rPr lang="it-IT" sz="2000" dirty="0" err="1" smtClean="0"/>
              <a:t>averages</a:t>
            </a:r>
            <a:r>
              <a:rPr lang="it-IT" sz="2000" dirty="0" smtClean="0"/>
              <a:t>) and some </a:t>
            </a:r>
            <a:r>
              <a:rPr lang="it-IT" sz="2000" dirty="0" err="1" smtClean="0"/>
              <a:t>proprietary</a:t>
            </a:r>
            <a:r>
              <a:rPr lang="it-IT" sz="2000" dirty="0" smtClean="0"/>
              <a:t> </a:t>
            </a:r>
            <a:r>
              <a:rPr lang="it-IT" sz="2000" dirty="0" err="1" smtClean="0"/>
              <a:t>indicators</a:t>
            </a:r>
            <a:endParaRPr lang="it-IT" sz="2000" dirty="0" smtClean="0"/>
          </a:p>
          <a:p>
            <a:pPr marL="0" indent="0">
              <a:buNone/>
            </a:pPr>
            <a:endParaRPr lang="it-IT" sz="2000" dirty="0" smtClean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 smtClean="0"/>
              <a:t>So, the model once </a:t>
            </a:r>
            <a:r>
              <a:rPr lang="it-IT" sz="2000" dirty="0" err="1" smtClean="0"/>
              <a:t>trained</a:t>
            </a:r>
            <a:r>
              <a:rPr lang="it-IT" sz="2000" dirty="0" smtClean="0"/>
              <a:t> can work </a:t>
            </a:r>
            <a:r>
              <a:rPr lang="it-IT" sz="2000" dirty="0" smtClean="0"/>
              <a:t>with data </a:t>
            </a:r>
            <a:r>
              <a:rPr lang="it-IT" sz="2000" dirty="0" err="1" smtClean="0"/>
              <a:t>available</a:t>
            </a:r>
            <a:r>
              <a:rPr lang="it-IT" sz="2000" dirty="0" smtClean="0"/>
              <a:t> on the web for free (Google Finance, Yahoo Finance, …</a:t>
            </a:r>
            <a:endParaRPr lang="it-IT" sz="2000" dirty="0"/>
          </a:p>
          <a:p>
            <a:pPr marL="0" indent="0">
              <a:buNone/>
            </a:pPr>
            <a:endParaRPr lang="it-IT" sz="2000" dirty="0" smtClean="0"/>
          </a:p>
        </p:txBody>
      </p:sp>
    </p:spTree>
    <p:extLst>
      <p:ext uri="{BB962C8B-B14F-4D97-AF65-F5344CB8AC3E}">
        <p14:creationId xmlns:p14="http://schemas.microsoft.com/office/powerpoint/2010/main" val="1919738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626810"/>
            <a:ext cx="8229600" cy="1143000"/>
          </a:xfrm>
        </p:spPr>
        <p:txBody>
          <a:bodyPr>
            <a:normAutofit/>
          </a:bodyPr>
          <a:lstStyle/>
          <a:p>
            <a:r>
              <a:rPr lang="it-IT" sz="3200" dirty="0" smtClean="0"/>
              <a:t>The </a:t>
            </a:r>
            <a:r>
              <a:rPr lang="it-IT" sz="3200" dirty="0" smtClean="0"/>
              <a:t>Model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60575" y="2288861"/>
            <a:ext cx="7489654" cy="36716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dirty="0" smtClean="0"/>
              <a:t>4 </a:t>
            </a:r>
            <a:r>
              <a:rPr lang="it-IT" sz="2000" dirty="0" err="1" smtClean="0"/>
              <a:t>concurrent</a:t>
            </a:r>
            <a:r>
              <a:rPr lang="it-IT" sz="2000" dirty="0"/>
              <a:t> </a:t>
            </a:r>
            <a:r>
              <a:rPr lang="it-IT" sz="2000" dirty="0" err="1" smtClean="0"/>
              <a:t>regression</a:t>
            </a:r>
            <a:r>
              <a:rPr lang="it-IT" sz="2000" dirty="0" smtClean="0"/>
              <a:t> </a:t>
            </a:r>
            <a:r>
              <a:rPr lang="it-IT" sz="2000" dirty="0" err="1" smtClean="0"/>
              <a:t>models</a:t>
            </a:r>
            <a:r>
              <a:rPr lang="it-IT" sz="2000" dirty="0" smtClean="0"/>
              <a:t>:</a:t>
            </a:r>
          </a:p>
          <a:p>
            <a:pPr marL="0" indent="0" algn="just">
              <a:buNone/>
            </a:pPr>
            <a:endParaRPr lang="it-IT" sz="2000" dirty="0" smtClean="0"/>
          </a:p>
          <a:p>
            <a:pPr marL="0" indent="0" algn="just">
              <a:buNone/>
            </a:pPr>
            <a:r>
              <a:rPr lang="it-IT" sz="2000" dirty="0" err="1" smtClean="0"/>
              <a:t>Guess</a:t>
            </a:r>
            <a:r>
              <a:rPr lang="it-IT" sz="2000" dirty="0" smtClean="0"/>
              <a:t> the </a:t>
            </a:r>
            <a:r>
              <a:rPr lang="it-IT" sz="2000" dirty="0" err="1" smtClean="0"/>
              <a:t>price</a:t>
            </a:r>
            <a:r>
              <a:rPr lang="it-IT" sz="2000" dirty="0" smtClean="0"/>
              <a:t> </a:t>
            </a:r>
            <a:r>
              <a:rPr lang="it-IT" sz="2000" dirty="0" err="1" smtClean="0"/>
              <a:t>upper</a:t>
            </a:r>
            <a:r>
              <a:rPr lang="it-IT" sz="2000" dirty="0" smtClean="0"/>
              <a:t> </a:t>
            </a:r>
            <a:r>
              <a:rPr lang="it-IT" sz="2000" dirty="0" err="1" smtClean="0"/>
              <a:t>limit</a:t>
            </a:r>
            <a:endParaRPr lang="it-IT" sz="2000" dirty="0" smtClean="0"/>
          </a:p>
          <a:p>
            <a:pPr marL="0" indent="0" algn="just">
              <a:buNone/>
            </a:pPr>
            <a:r>
              <a:rPr lang="it-IT" sz="2000" dirty="0" err="1" smtClean="0"/>
              <a:t>Guess</a:t>
            </a:r>
            <a:r>
              <a:rPr lang="it-IT" sz="2000" dirty="0" smtClean="0"/>
              <a:t> the </a:t>
            </a:r>
            <a:r>
              <a:rPr lang="it-IT" sz="2000" dirty="0" err="1" smtClean="0"/>
              <a:t>price</a:t>
            </a:r>
            <a:r>
              <a:rPr lang="it-IT" sz="2000" dirty="0" smtClean="0"/>
              <a:t> </a:t>
            </a:r>
            <a:r>
              <a:rPr lang="it-IT" sz="2000" dirty="0" err="1" smtClean="0"/>
              <a:t>lower</a:t>
            </a:r>
            <a:r>
              <a:rPr lang="it-IT" sz="2000" dirty="0" smtClean="0"/>
              <a:t> </a:t>
            </a:r>
            <a:r>
              <a:rPr lang="it-IT" sz="2000" dirty="0" err="1" smtClean="0"/>
              <a:t>limit</a:t>
            </a:r>
            <a:endParaRPr lang="it-IT" sz="2000" dirty="0" smtClean="0"/>
          </a:p>
          <a:p>
            <a:pPr marL="0" indent="0" algn="just">
              <a:buNone/>
            </a:pPr>
            <a:r>
              <a:rPr lang="it-IT" sz="2000" dirty="0" err="1" smtClean="0"/>
              <a:t>Guess</a:t>
            </a:r>
            <a:r>
              <a:rPr lang="it-IT" sz="2000" dirty="0" smtClean="0"/>
              <a:t> the </a:t>
            </a:r>
            <a:r>
              <a:rPr lang="it-IT" sz="2000" dirty="0" err="1" smtClean="0"/>
              <a:t>extent</a:t>
            </a:r>
            <a:r>
              <a:rPr lang="it-IT" sz="2000" dirty="0" smtClean="0"/>
              <a:t> of the </a:t>
            </a:r>
            <a:r>
              <a:rPr lang="it-IT" sz="2000" dirty="0" err="1" smtClean="0"/>
              <a:t>price</a:t>
            </a:r>
            <a:r>
              <a:rPr lang="it-IT" sz="2000" dirty="0" smtClean="0"/>
              <a:t> </a:t>
            </a:r>
            <a:r>
              <a:rPr lang="it-IT" sz="2000" dirty="0" err="1" smtClean="0"/>
              <a:t>movement</a:t>
            </a:r>
            <a:endParaRPr lang="it-IT" sz="2000" dirty="0" smtClean="0"/>
          </a:p>
          <a:p>
            <a:pPr marL="0" indent="0" algn="just">
              <a:buNone/>
            </a:pPr>
            <a:r>
              <a:rPr lang="it-IT" sz="2000" dirty="0" err="1" smtClean="0"/>
              <a:t>Guess</a:t>
            </a:r>
            <a:r>
              <a:rPr lang="it-IT" sz="2000" dirty="0" smtClean="0"/>
              <a:t> the </a:t>
            </a:r>
            <a:r>
              <a:rPr lang="it-IT" sz="2000" dirty="0" err="1" smtClean="0"/>
              <a:t>central</a:t>
            </a:r>
            <a:r>
              <a:rPr lang="it-IT" sz="2000" dirty="0" smtClean="0"/>
              <a:t> </a:t>
            </a:r>
            <a:r>
              <a:rPr lang="it-IT" sz="2000" dirty="0" err="1" smtClean="0"/>
              <a:t>point</a:t>
            </a:r>
            <a:r>
              <a:rPr lang="it-IT" sz="2000" dirty="0" smtClean="0"/>
              <a:t> of the </a:t>
            </a:r>
            <a:r>
              <a:rPr lang="it-IT" sz="2000" dirty="0" err="1" smtClean="0"/>
              <a:t>price</a:t>
            </a:r>
            <a:r>
              <a:rPr lang="it-IT" sz="2000" dirty="0" smtClean="0"/>
              <a:t> </a:t>
            </a:r>
            <a:r>
              <a:rPr lang="it-IT" sz="2000" dirty="0" err="1" smtClean="0"/>
              <a:t>movement</a:t>
            </a:r>
            <a:endParaRPr lang="it-IT" sz="2000" dirty="0" smtClean="0"/>
          </a:p>
          <a:p>
            <a:pPr marL="0" indent="0" algn="just">
              <a:buNone/>
            </a:pPr>
            <a:endParaRPr lang="it-IT" sz="2000" dirty="0"/>
          </a:p>
          <a:p>
            <a:pPr marL="0" indent="0" algn="just">
              <a:buNone/>
            </a:pPr>
            <a:r>
              <a:rPr lang="it-IT" sz="2000" dirty="0" err="1" smtClean="0"/>
              <a:t>Any</a:t>
            </a:r>
            <a:r>
              <a:rPr lang="it-IT" sz="2000" dirty="0" smtClean="0"/>
              <a:t> </a:t>
            </a:r>
            <a:r>
              <a:rPr lang="it-IT" sz="2000" dirty="0" err="1" smtClean="0"/>
              <a:t>intersection</a:t>
            </a:r>
            <a:r>
              <a:rPr lang="it-IT" sz="2000" dirty="0" smtClean="0"/>
              <a:t> of </a:t>
            </a:r>
            <a:r>
              <a:rPr lang="it-IT" sz="2000" dirty="0" err="1" smtClean="0"/>
              <a:t>these</a:t>
            </a:r>
            <a:r>
              <a:rPr lang="it-IT" sz="2000" dirty="0" smtClean="0"/>
              <a:t> </a:t>
            </a:r>
            <a:r>
              <a:rPr lang="it-IT" sz="2000" dirty="0" err="1" smtClean="0"/>
              <a:t>two</a:t>
            </a:r>
            <a:r>
              <a:rPr lang="it-IT" sz="2000" dirty="0" smtClean="0"/>
              <a:t> </a:t>
            </a:r>
            <a:r>
              <a:rPr lang="it-IT" sz="2000" dirty="0" err="1" smtClean="0"/>
              <a:t>ranges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our</a:t>
            </a:r>
            <a:r>
              <a:rPr lang="it-IT" sz="2000" dirty="0" smtClean="0"/>
              <a:t> target</a:t>
            </a:r>
          </a:p>
        </p:txBody>
      </p:sp>
    </p:spTree>
    <p:extLst>
      <p:ext uri="{BB962C8B-B14F-4D97-AF65-F5344CB8AC3E}">
        <p14:creationId xmlns:p14="http://schemas.microsoft.com/office/powerpoint/2010/main" val="380682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26803"/>
            <a:ext cx="8229600" cy="1143000"/>
          </a:xfrm>
        </p:spPr>
        <p:txBody>
          <a:bodyPr>
            <a:normAutofit/>
          </a:bodyPr>
          <a:lstStyle/>
          <a:p>
            <a:r>
              <a:rPr lang="it-IT" sz="3200" dirty="0" smtClean="0"/>
              <a:t>The </a:t>
            </a:r>
            <a:r>
              <a:rPr lang="it-IT" sz="3200" dirty="0" err="1" smtClean="0"/>
              <a:t>fifth</a:t>
            </a:r>
            <a:r>
              <a:rPr lang="it-IT" sz="3200" dirty="0" smtClean="0"/>
              <a:t> </a:t>
            </a:r>
            <a:r>
              <a:rPr lang="it-IT" sz="3200" dirty="0" err="1" smtClean="0"/>
              <a:t>element</a:t>
            </a:r>
            <a:r>
              <a:rPr lang="it-IT" sz="3200" dirty="0" smtClean="0"/>
              <a:t>… 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60575" y="2018841"/>
            <a:ext cx="7489654" cy="42616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dirty="0" err="1" smtClean="0"/>
              <a:t>One</a:t>
            </a:r>
            <a:r>
              <a:rPr lang="it-IT" sz="2000" dirty="0" smtClean="0"/>
              <a:t> </a:t>
            </a:r>
            <a:r>
              <a:rPr lang="it-IT" sz="2000" dirty="0" err="1" smtClean="0"/>
              <a:t>indicator</a:t>
            </a:r>
            <a:r>
              <a:rPr lang="it-IT" sz="2000" dirty="0" smtClean="0"/>
              <a:t> </a:t>
            </a:r>
            <a:r>
              <a:rPr lang="it-IT" sz="2000" dirty="0" err="1" smtClean="0"/>
              <a:t>based</a:t>
            </a:r>
            <a:r>
              <a:rPr lang="it-IT" sz="2000" dirty="0" smtClean="0"/>
              <a:t> </a:t>
            </a:r>
            <a:r>
              <a:rPr lang="it-IT" sz="2000" dirty="0" err="1" smtClean="0"/>
              <a:t>upon</a:t>
            </a:r>
            <a:r>
              <a:rPr lang="it-IT" sz="2000" dirty="0" smtClean="0"/>
              <a:t> </a:t>
            </a:r>
            <a:r>
              <a:rPr lang="it-IT" sz="2000" dirty="0" err="1" smtClean="0"/>
              <a:t>main</a:t>
            </a:r>
            <a:r>
              <a:rPr lang="it-IT" sz="2000" dirty="0" smtClean="0"/>
              <a:t> </a:t>
            </a:r>
            <a:r>
              <a:rPr lang="it-IT" sz="2000" dirty="0" err="1" smtClean="0"/>
              <a:t>options</a:t>
            </a:r>
            <a:r>
              <a:rPr lang="it-IT" sz="2000" dirty="0" smtClean="0"/>
              <a:t> open </a:t>
            </a:r>
            <a:r>
              <a:rPr lang="it-IT" sz="2000" dirty="0" err="1" smtClean="0"/>
              <a:t>interests</a:t>
            </a:r>
            <a:r>
              <a:rPr lang="it-IT" sz="2000" dirty="0" smtClean="0"/>
              <a:t> </a:t>
            </a:r>
            <a:r>
              <a:rPr lang="it-IT" sz="2000" dirty="0" err="1" smtClean="0"/>
              <a:t>telling</a:t>
            </a:r>
            <a:r>
              <a:rPr lang="it-IT" sz="2000" dirty="0" smtClean="0"/>
              <a:t> </a:t>
            </a:r>
            <a:r>
              <a:rPr lang="it-IT" sz="2000" dirty="0" err="1" smtClean="0"/>
              <a:t>us</a:t>
            </a:r>
            <a:r>
              <a:rPr lang="it-IT" sz="2000" dirty="0" smtClean="0"/>
              <a:t> </a:t>
            </a:r>
            <a:r>
              <a:rPr lang="it-IT" sz="2000" dirty="0" err="1" smtClean="0"/>
              <a:t>how</a:t>
            </a:r>
            <a:r>
              <a:rPr lang="it-IT" sz="2000" dirty="0" smtClean="0"/>
              <a:t> the </a:t>
            </a:r>
            <a:r>
              <a:rPr lang="it-IT" sz="2000" dirty="0" err="1" smtClean="0"/>
              <a:t>current</a:t>
            </a:r>
            <a:r>
              <a:rPr lang="it-IT" sz="2000" dirty="0" smtClean="0"/>
              <a:t> </a:t>
            </a:r>
            <a:r>
              <a:rPr lang="it-IT" sz="2000" dirty="0" err="1" smtClean="0"/>
              <a:t>price</a:t>
            </a:r>
            <a:r>
              <a:rPr lang="it-IT" sz="2000" dirty="0" smtClean="0"/>
              <a:t> </a:t>
            </a:r>
            <a:r>
              <a:rPr lang="it-IT" sz="2000" dirty="0" err="1" smtClean="0"/>
              <a:t>level</a:t>
            </a:r>
            <a:r>
              <a:rPr lang="it-IT" sz="2000" dirty="0" smtClean="0"/>
              <a:t> “</a:t>
            </a:r>
            <a:r>
              <a:rPr lang="it-IT" sz="2000" dirty="0" err="1" smtClean="0"/>
              <a:t>challenges</a:t>
            </a:r>
            <a:r>
              <a:rPr lang="it-IT" sz="2000" dirty="0" smtClean="0"/>
              <a:t>” the </a:t>
            </a:r>
            <a:r>
              <a:rPr lang="it-IT" sz="2000" dirty="0" err="1" smtClean="0"/>
              <a:t>exposure</a:t>
            </a:r>
            <a:r>
              <a:rPr lang="it-IT" sz="2000" dirty="0" smtClean="0"/>
              <a:t> by </a:t>
            </a:r>
            <a:r>
              <a:rPr lang="it-IT" sz="2000" dirty="0" err="1" smtClean="0"/>
              <a:t>most</a:t>
            </a:r>
            <a:r>
              <a:rPr lang="it-IT" sz="2000" dirty="0" smtClean="0"/>
              <a:t> </a:t>
            </a:r>
            <a:r>
              <a:rPr lang="it-IT" sz="2000" dirty="0" err="1" smtClean="0"/>
              <a:t>important</a:t>
            </a:r>
            <a:r>
              <a:rPr lang="it-IT" sz="2000" dirty="0" smtClean="0"/>
              <a:t> </a:t>
            </a:r>
            <a:r>
              <a:rPr lang="it-IT" sz="2000" dirty="0" err="1" smtClean="0"/>
              <a:t>investors</a:t>
            </a:r>
            <a:r>
              <a:rPr lang="it-IT" sz="2000" dirty="0" smtClean="0"/>
              <a:t>, </a:t>
            </a:r>
            <a:r>
              <a:rPr lang="it-IT" sz="2000" dirty="0" err="1" smtClean="0"/>
              <a:t>those</a:t>
            </a:r>
            <a:r>
              <a:rPr lang="it-IT" sz="2000" dirty="0" smtClean="0"/>
              <a:t> </a:t>
            </a:r>
            <a:r>
              <a:rPr lang="it-IT" sz="2000" dirty="0" err="1" smtClean="0"/>
              <a:t>able</a:t>
            </a:r>
            <a:r>
              <a:rPr lang="it-IT" sz="2000" dirty="0" smtClean="0"/>
              <a:t> to “</a:t>
            </a:r>
            <a:r>
              <a:rPr lang="it-IT" sz="2000" dirty="0" err="1" smtClean="0"/>
              <a:t>push</a:t>
            </a:r>
            <a:r>
              <a:rPr lang="it-IT" sz="2000" dirty="0" smtClean="0"/>
              <a:t>” and “pull” the market, to some </a:t>
            </a:r>
            <a:r>
              <a:rPr lang="it-IT" sz="2000" dirty="0" err="1" smtClean="0"/>
              <a:t>extent</a:t>
            </a:r>
            <a:r>
              <a:rPr lang="it-IT" sz="2000" dirty="0" smtClean="0"/>
              <a:t> (</a:t>
            </a:r>
            <a:r>
              <a:rPr lang="it-IT" sz="2000" dirty="0" err="1" smtClean="0"/>
              <a:t>mostly</a:t>
            </a:r>
            <a:r>
              <a:rPr lang="it-IT" sz="2000" dirty="0" smtClean="0"/>
              <a:t> </a:t>
            </a:r>
            <a:r>
              <a:rPr lang="it-IT" sz="2000" dirty="0" err="1" smtClean="0"/>
              <a:t>when</a:t>
            </a:r>
            <a:r>
              <a:rPr lang="it-IT" sz="2000" dirty="0" smtClean="0"/>
              <a:t> </a:t>
            </a:r>
            <a:r>
              <a:rPr lang="it-IT" sz="2000" dirty="0" err="1" smtClean="0"/>
              <a:t>close</a:t>
            </a:r>
            <a:r>
              <a:rPr lang="it-IT" sz="2000" dirty="0" smtClean="0"/>
              <a:t> to </a:t>
            </a:r>
            <a:r>
              <a:rPr lang="it-IT" sz="2000" dirty="0" err="1" smtClean="0"/>
              <a:t>options</a:t>
            </a:r>
            <a:r>
              <a:rPr lang="it-IT" sz="2000" dirty="0" smtClean="0"/>
              <a:t> </a:t>
            </a:r>
            <a:r>
              <a:rPr lang="it-IT" sz="2000" dirty="0" err="1" smtClean="0"/>
              <a:t>expirations</a:t>
            </a:r>
            <a:r>
              <a:rPr lang="it-IT" sz="2000" dirty="0" smtClean="0"/>
              <a:t>).</a:t>
            </a:r>
          </a:p>
          <a:p>
            <a:pPr marL="0" indent="0" algn="just">
              <a:buNone/>
            </a:pPr>
            <a:endParaRPr lang="it-IT" sz="2000" dirty="0"/>
          </a:p>
          <a:p>
            <a:pPr marL="0" indent="0" algn="just">
              <a:buNone/>
            </a:pPr>
            <a:r>
              <a:rPr lang="it-IT" sz="2000" dirty="0" err="1" smtClean="0"/>
              <a:t>When</a:t>
            </a:r>
            <a:r>
              <a:rPr lang="it-IT" sz="2000" dirty="0" smtClean="0"/>
              <a:t> the </a:t>
            </a:r>
            <a:r>
              <a:rPr lang="it-IT" sz="2000" dirty="0" err="1" smtClean="0"/>
              <a:t>price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out of </a:t>
            </a:r>
            <a:r>
              <a:rPr lang="it-IT" sz="2000" dirty="0" err="1" smtClean="0"/>
              <a:t>our</a:t>
            </a:r>
            <a:r>
              <a:rPr lang="it-IT" sz="2000" dirty="0" smtClean="0"/>
              <a:t> </a:t>
            </a:r>
            <a:r>
              <a:rPr lang="it-IT" sz="2000" dirty="0" err="1" smtClean="0"/>
              <a:t>intersection</a:t>
            </a:r>
            <a:r>
              <a:rPr lang="it-IT" sz="2000" dirty="0" smtClean="0"/>
              <a:t>, and </a:t>
            </a:r>
            <a:r>
              <a:rPr lang="it-IT" sz="2000" dirty="0" err="1" smtClean="0"/>
              <a:t>this</a:t>
            </a:r>
            <a:r>
              <a:rPr lang="it-IT" sz="2000" dirty="0" smtClean="0"/>
              <a:t> </a:t>
            </a:r>
            <a:r>
              <a:rPr lang="it-IT" sz="2000" dirty="0" err="1" smtClean="0"/>
              <a:t>indicator</a:t>
            </a:r>
            <a:r>
              <a:rPr lang="it-IT" sz="2000" dirty="0" smtClean="0"/>
              <a:t> </a:t>
            </a:r>
            <a:r>
              <a:rPr lang="it-IT" sz="2000" dirty="0" err="1" smtClean="0"/>
              <a:t>points</a:t>
            </a:r>
            <a:r>
              <a:rPr lang="it-IT" sz="2000" dirty="0" smtClean="0"/>
              <a:t> to the </a:t>
            </a:r>
            <a:r>
              <a:rPr lang="it-IT" sz="2000" dirty="0" err="1" smtClean="0"/>
              <a:t>intersection</a:t>
            </a:r>
            <a:r>
              <a:rPr lang="it-IT" sz="2000" dirty="0" smtClean="0"/>
              <a:t>, </a:t>
            </a:r>
            <a:r>
              <a:rPr lang="it-IT" sz="2000" dirty="0" err="1" smtClean="0"/>
              <a:t>that’s</a:t>
            </a:r>
            <a:r>
              <a:rPr lang="it-IT" sz="2000" dirty="0" smtClean="0"/>
              <a:t> the right time to </a:t>
            </a:r>
            <a:r>
              <a:rPr lang="it-IT" sz="2000" dirty="0" err="1" smtClean="0"/>
              <a:t>trade</a:t>
            </a:r>
            <a:r>
              <a:rPr lang="it-IT" sz="2000" dirty="0" smtClean="0"/>
              <a:t> </a:t>
            </a:r>
            <a:r>
              <a:rPr lang="it-IT" sz="2000" dirty="0" err="1" smtClean="0"/>
              <a:t>options</a:t>
            </a:r>
            <a:r>
              <a:rPr lang="it-IT" sz="2000" dirty="0" smtClean="0"/>
              <a:t>.</a:t>
            </a:r>
          </a:p>
          <a:p>
            <a:pPr marL="0" indent="0" algn="just">
              <a:buNone/>
            </a:pPr>
            <a:endParaRPr lang="it-IT" sz="2000" dirty="0"/>
          </a:p>
          <a:p>
            <a:pPr marL="0" indent="0" algn="just">
              <a:buNone/>
            </a:pPr>
            <a:r>
              <a:rPr lang="it-IT" sz="2000" dirty="0" err="1" smtClean="0"/>
              <a:t>It</a:t>
            </a:r>
            <a:r>
              <a:rPr lang="it-IT" sz="2000" dirty="0" smtClean="0"/>
              <a:t> </a:t>
            </a:r>
            <a:r>
              <a:rPr lang="it-IT" sz="2000" dirty="0" err="1" smtClean="0"/>
              <a:t>doesn’t</a:t>
            </a:r>
            <a:r>
              <a:rPr lang="it-IT" sz="2000" dirty="0" smtClean="0"/>
              <a:t> </a:t>
            </a:r>
            <a:r>
              <a:rPr lang="it-IT" sz="2000" dirty="0" err="1" smtClean="0"/>
              <a:t>happens</a:t>
            </a:r>
            <a:r>
              <a:rPr lang="it-IT" sz="2000" dirty="0" smtClean="0"/>
              <a:t> for </a:t>
            </a:r>
            <a:r>
              <a:rPr lang="it-IT" sz="2000" dirty="0" err="1" smtClean="0"/>
              <a:t>each</a:t>
            </a:r>
            <a:r>
              <a:rPr lang="it-IT" sz="2000" dirty="0" smtClean="0"/>
              <a:t> </a:t>
            </a:r>
            <a:r>
              <a:rPr lang="it-IT" sz="2000" dirty="0" err="1" smtClean="0"/>
              <a:t>quarter</a:t>
            </a:r>
            <a:r>
              <a:rPr lang="it-IT" sz="2000" dirty="0"/>
              <a:t> </a:t>
            </a:r>
            <a:r>
              <a:rPr lang="it-IT" sz="2000" dirty="0" smtClean="0"/>
              <a:t>(</a:t>
            </a:r>
            <a:r>
              <a:rPr lang="it-IT" sz="2000" dirty="0" err="1" smtClean="0"/>
              <a:t>about</a:t>
            </a:r>
            <a:r>
              <a:rPr lang="it-IT" sz="2000" dirty="0" smtClean="0"/>
              <a:t> 50%), </a:t>
            </a:r>
            <a:r>
              <a:rPr lang="it-IT" sz="2000" dirty="0" err="1" smtClean="0"/>
              <a:t>but</a:t>
            </a:r>
            <a:r>
              <a:rPr lang="it-IT" sz="2000" dirty="0" smtClean="0"/>
              <a:t> </a:t>
            </a:r>
            <a:r>
              <a:rPr lang="it-IT" sz="2000" dirty="0" err="1" smtClean="0"/>
              <a:t>when</a:t>
            </a:r>
            <a:r>
              <a:rPr lang="it-IT" sz="2000" dirty="0" smtClean="0"/>
              <a:t> </a:t>
            </a:r>
            <a:r>
              <a:rPr lang="it-IT" sz="2000" dirty="0" err="1" smtClean="0"/>
              <a:t>it</a:t>
            </a:r>
            <a:r>
              <a:rPr lang="it-IT" sz="2000" dirty="0" smtClean="0"/>
              <a:t> </a:t>
            </a:r>
            <a:r>
              <a:rPr lang="it-IT" sz="2000" dirty="0" err="1" smtClean="0"/>
              <a:t>happens</a:t>
            </a:r>
            <a:r>
              <a:rPr lang="it-IT" sz="2000" dirty="0" smtClean="0"/>
              <a:t> </a:t>
            </a:r>
            <a:r>
              <a:rPr lang="it-IT" sz="2000" dirty="0" err="1" smtClean="0"/>
              <a:t>you</a:t>
            </a:r>
            <a:r>
              <a:rPr lang="it-IT" sz="2000" dirty="0" smtClean="0"/>
              <a:t> </a:t>
            </a:r>
            <a:r>
              <a:rPr lang="it-IT" sz="2000" dirty="0" err="1" smtClean="0"/>
              <a:t>always</a:t>
            </a:r>
            <a:r>
              <a:rPr lang="it-IT" sz="2000" dirty="0" smtClean="0"/>
              <a:t> take home </a:t>
            </a:r>
            <a:r>
              <a:rPr lang="it-IT" sz="2000" dirty="0" err="1" smtClean="0"/>
              <a:t>all</a:t>
            </a:r>
            <a:r>
              <a:rPr lang="it-IT" sz="2000" dirty="0" smtClean="0"/>
              <a:t> </a:t>
            </a:r>
            <a:r>
              <a:rPr lang="it-IT" sz="2000" dirty="0" err="1" smtClean="0"/>
              <a:t>your</a:t>
            </a:r>
            <a:r>
              <a:rPr lang="it-IT" sz="2000" dirty="0" smtClean="0"/>
              <a:t> </a:t>
            </a:r>
            <a:r>
              <a:rPr lang="it-IT" sz="2000" dirty="0" err="1" smtClean="0"/>
              <a:t>expected</a:t>
            </a:r>
            <a:r>
              <a:rPr lang="it-IT" sz="2000" dirty="0" smtClean="0"/>
              <a:t> profit</a:t>
            </a:r>
          </a:p>
          <a:p>
            <a:pPr marL="0" indent="0" algn="just">
              <a:buNone/>
            </a:pPr>
            <a:endParaRPr lang="it-IT" sz="2000" dirty="0"/>
          </a:p>
          <a:p>
            <a:pPr marL="0" indent="0" algn="just">
              <a:buNone/>
            </a:pPr>
            <a:r>
              <a:rPr lang="it-IT" sz="2000" dirty="0" err="1" smtClean="0"/>
              <a:t>Samples</a:t>
            </a:r>
            <a:r>
              <a:rPr lang="it-IT" sz="2000" dirty="0" smtClean="0"/>
              <a:t>: March 9th 2009, </a:t>
            </a:r>
            <a:r>
              <a:rPr lang="it-IT" sz="2000" dirty="0" err="1" smtClean="0"/>
              <a:t>June</a:t>
            </a:r>
            <a:r>
              <a:rPr lang="it-IT" sz="2000" dirty="0" smtClean="0"/>
              <a:t> 8th 2015,… </a:t>
            </a:r>
          </a:p>
        </p:txBody>
      </p:sp>
    </p:spTree>
    <p:extLst>
      <p:ext uri="{BB962C8B-B14F-4D97-AF65-F5344CB8AC3E}">
        <p14:creationId xmlns:p14="http://schemas.microsoft.com/office/powerpoint/2010/main" val="2021954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9319" y="2252109"/>
            <a:ext cx="5550882" cy="33983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3600" dirty="0" smtClean="0"/>
              <a:t>And </a:t>
            </a:r>
            <a:r>
              <a:rPr lang="it-IT" sz="3600" dirty="0" err="1" smtClean="0"/>
              <a:t>it</a:t>
            </a:r>
            <a:r>
              <a:rPr lang="it-IT" sz="3600" dirty="0" smtClean="0"/>
              <a:t> </a:t>
            </a:r>
            <a:r>
              <a:rPr lang="it-IT" sz="3600" dirty="0" err="1" smtClean="0"/>
              <a:t>works</a:t>
            </a:r>
            <a:r>
              <a:rPr lang="it-IT" sz="3600" dirty="0" smtClean="0"/>
              <a:t> </a:t>
            </a:r>
            <a:r>
              <a:rPr lang="it-IT" sz="3600" dirty="0" err="1" smtClean="0"/>
              <a:t>also</a:t>
            </a:r>
            <a:r>
              <a:rPr lang="it-IT" sz="3600" dirty="0" smtClean="0"/>
              <a:t> on </a:t>
            </a:r>
            <a:r>
              <a:rPr lang="it-IT" sz="3600" dirty="0" err="1" smtClean="0"/>
              <a:t>any</a:t>
            </a:r>
            <a:r>
              <a:rPr lang="it-IT" sz="3600" dirty="0" smtClean="0"/>
              <a:t> </a:t>
            </a:r>
            <a:r>
              <a:rPr lang="it-IT" sz="3600" dirty="0" err="1" smtClean="0"/>
              <a:t>liquid</a:t>
            </a:r>
            <a:r>
              <a:rPr lang="it-IT" sz="3600" dirty="0" smtClean="0"/>
              <a:t> </a:t>
            </a:r>
            <a:r>
              <a:rPr lang="it-IT" sz="3600" dirty="0" err="1" smtClean="0"/>
              <a:t>exchange</a:t>
            </a:r>
            <a:r>
              <a:rPr lang="it-IT" sz="3600" dirty="0" smtClean="0"/>
              <a:t> </a:t>
            </a:r>
            <a:r>
              <a:rPr lang="it-IT" sz="3600" dirty="0" err="1" smtClean="0"/>
              <a:t>traded</a:t>
            </a:r>
            <a:r>
              <a:rPr lang="it-IT" sz="3600" dirty="0" smtClean="0"/>
              <a:t> </a:t>
            </a:r>
            <a:r>
              <a:rPr lang="it-IT" sz="3600" dirty="0" err="1" smtClean="0"/>
              <a:t>asset</a:t>
            </a:r>
            <a:r>
              <a:rPr lang="it-IT" sz="3600" dirty="0" smtClean="0"/>
              <a:t>!</a:t>
            </a:r>
            <a:r>
              <a:rPr lang="it-IT" sz="3600" dirty="0" smtClean="0"/>
              <a:t> (single </a:t>
            </a:r>
            <a:r>
              <a:rPr lang="it-IT" sz="3600" dirty="0" err="1" smtClean="0"/>
              <a:t>stocks</a:t>
            </a:r>
            <a:r>
              <a:rPr lang="it-IT" sz="3600" dirty="0" smtClean="0"/>
              <a:t>, </a:t>
            </a:r>
            <a:r>
              <a:rPr lang="it-IT" sz="3600" dirty="0" err="1" smtClean="0"/>
              <a:t>currencies</a:t>
            </a:r>
            <a:r>
              <a:rPr lang="it-IT" sz="3600" dirty="0" smtClean="0"/>
              <a:t>, </a:t>
            </a:r>
            <a:r>
              <a:rPr lang="it-IT" sz="3600" dirty="0" err="1" smtClean="0"/>
              <a:t>commodities</a:t>
            </a:r>
            <a:r>
              <a:rPr lang="it-IT" sz="3600" dirty="0" smtClean="0"/>
              <a:t>,…)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4053702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292</Words>
  <Application>Microsoft Macintosh PowerPoint</Application>
  <PresentationFormat>Presentazione su schermo (4:3)</PresentationFormat>
  <Paragraphs>33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Tema di Office</vt:lpstr>
      <vt:lpstr>Presentazione di PowerPoint</vt:lpstr>
      <vt:lpstr>The data</vt:lpstr>
      <vt:lpstr>The Model</vt:lpstr>
      <vt:lpstr>The fifth element… </vt:lpstr>
      <vt:lpstr>Presentazione di PowerPoint</vt:lpstr>
    </vt:vector>
  </TitlesOfParts>
  <Company>Marco Lunardi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Marco Lunardi</dc:creator>
  <cp:lastModifiedBy>Marco Lunardi</cp:lastModifiedBy>
  <cp:revision>79</cp:revision>
  <dcterms:created xsi:type="dcterms:W3CDTF">2015-04-22T15:45:42Z</dcterms:created>
  <dcterms:modified xsi:type="dcterms:W3CDTF">2015-06-19T14:15:22Z</dcterms:modified>
</cp:coreProperties>
</file>