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77" r:id="rId9"/>
    <p:sldId id="278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36" autoAdjust="0"/>
  </p:normalViewPr>
  <p:slideViewPr>
    <p:cSldViewPr snapToGrid="0" snapToObjects="1">
      <p:cViewPr varScale="1">
        <p:scale>
          <a:sx n="132" d="100"/>
          <a:sy n="132" d="100"/>
        </p:scale>
        <p:origin x="-17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87CAD-DA02-8C4C-95C7-2B244E01BF54}" type="datetimeFigureOut">
              <a:rPr lang="it-IT" smtClean="0"/>
              <a:t>24/06/15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DBB56-A1F1-594A-ADD9-1D613C6A945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973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2D0B-DB77-3544-A0FB-4827CAED998D}" type="datetimeFigureOut">
              <a:rPr lang="it-IT" smtClean="0"/>
              <a:t>24/06/15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F90E-5F4C-DF4D-8DD5-862EFF08E2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18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24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9F54-0049-5244-953B-4E00BBA61D33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4816-DFB6-D046-9272-34FBBB758DC3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0CD3-E5A4-0C46-A90D-E68799C9DBAD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F666-D8A4-E043-BBA8-F9DBB0149C54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FDC4-B4F0-274C-899A-A740C1289A53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F420-0932-A044-9D0E-7A23FDE9816D}" type="datetime1">
              <a:rPr lang="x-none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9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FCFE9-29F8-6649-A783-7939F40A056A}" type="datetime1">
              <a:rPr lang="x-none" smtClean="0"/>
              <a:t>24/06/15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8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3B6-CBA2-BE4A-A7F5-30652FBC9E06}" type="datetime1">
              <a:rPr lang="x-none" smtClean="0"/>
              <a:t>24/06/15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0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665A-A66A-F545-87F8-53051B5D74E9}" type="datetime1">
              <a:rPr lang="x-none" smtClean="0"/>
              <a:t>24/06/15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BAAF-DFE5-5849-BC9C-7A7DF235CC45}" type="datetime1">
              <a:rPr lang="x-none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5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CE0A-858B-2640-91E5-DA1440EEBC05}" type="datetime1">
              <a:rPr lang="x-none" smtClean="0"/>
              <a:t>24/06/15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DD78-0100-C74F-B6DC-B2111832CB69}" type="datetime1">
              <a:rPr lang="x-none" smtClean="0"/>
              <a:t>24/06/15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Marco Lunardi - Final Project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65720" y="1616480"/>
            <a:ext cx="5748644" cy="329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Financial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Markets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:</a:t>
            </a: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Optimizing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Options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Trading</a:t>
            </a:r>
          </a:p>
          <a:p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ne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onth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B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efore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E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xpiration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4054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What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an Option?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contract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grants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the right 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or sell the “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underlying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stocks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fixed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(the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)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within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term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, the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</a:p>
          <a:p>
            <a:pPr algn="just"/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Put option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example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Bought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stock A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$10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goes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up to $15</a:t>
            </a: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put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= $15</a:t>
            </a: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to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lock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-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in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our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profit (right to sell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$15)</a:t>
            </a: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many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other</a:t>
            </a:r>
            <a:r>
              <a:rPr lang="it-IT" sz="18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ways to use </a:t>
            </a:r>
            <a:r>
              <a:rPr lang="it-IT" sz="18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them</a:t>
            </a:r>
            <a:r>
              <a:rPr lang="it-IT" sz="1800" dirty="0" smtClean="0">
                <a:solidFill>
                  <a:srgbClr val="FFFFFF"/>
                </a:solidFill>
                <a:latin typeface="Avenir Light"/>
                <a:cs typeface="Avenir Light"/>
              </a:rPr>
              <a:t>…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Freccia su 2"/>
          <p:cNvSpPr/>
          <p:nvPr/>
        </p:nvSpPr>
        <p:spPr>
          <a:xfrm>
            <a:off x="5769642" y="3194463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u 6"/>
          <p:cNvSpPr/>
          <p:nvPr/>
        </p:nvSpPr>
        <p:spPr>
          <a:xfrm>
            <a:off x="3197935" y="3194463"/>
            <a:ext cx="339242" cy="5165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15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40548"/>
            <a:ext cx="8100222" cy="584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best to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?</a:t>
            </a: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option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are made on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minimums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maximums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stock.</a:t>
            </a:r>
          </a:p>
          <a:p>
            <a:pPr algn="just"/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Immagine 3" descr="SP20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379185"/>
            <a:ext cx="4965700" cy="3568700"/>
          </a:xfrm>
          <a:prstGeom prst="rect">
            <a:avLst/>
          </a:prstGeom>
        </p:spPr>
      </p:pic>
      <p:sp>
        <p:nvSpPr>
          <p:cNvPr id="7" name="Freccia su 6"/>
          <p:cNvSpPr/>
          <p:nvPr/>
        </p:nvSpPr>
        <p:spPr>
          <a:xfrm>
            <a:off x="4637546" y="4859054"/>
            <a:ext cx="242316" cy="442606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su 7"/>
          <p:cNvSpPr/>
          <p:nvPr/>
        </p:nvSpPr>
        <p:spPr>
          <a:xfrm rot="10800000">
            <a:off x="3003042" y="2838457"/>
            <a:ext cx="242316" cy="432984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71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904418" y="346388"/>
            <a:ext cx="7418150" cy="556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Data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35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of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weekly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S&amp;P 500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index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data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25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years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of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data on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on S&amp;P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500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426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months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)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train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model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32 input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variables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mostly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averages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some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customized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indicators</a:t>
            </a: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data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available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for free (Google Finance, Yahoo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finance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,…)</a:t>
            </a: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02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620009" y="221302"/>
            <a:ext cx="8100222" cy="593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Models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Four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independent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egression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odels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using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Ridge, Lasso,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Elastic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Net</a:t>
            </a: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and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C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ross </a:t>
            </a:r>
            <a:r>
              <a:rPr lang="it-IT" sz="2400" dirty="0" err="1">
                <a:solidFill>
                  <a:srgbClr val="FFFFFF"/>
                </a:solidFill>
                <a:latin typeface="Avenir Light"/>
                <a:cs typeface="Avenir Light"/>
              </a:rPr>
              <a:t>V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alidation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maximum (green line)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minimum 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middle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dashed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line) </a:t>
            </a:r>
          </a:p>
          <a:p>
            <a:pPr marL="342900" indent="-342900" algn="just">
              <a:buFont typeface="Arial"/>
              <a:buChar char="•"/>
            </a:pPr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June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2015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-1.1%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-0.8%</a:t>
            </a: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Price </a:t>
            </a:r>
            <a:r>
              <a:rPr lang="it-IT" sz="1600" dirty="0" err="1">
                <a:solidFill>
                  <a:srgbClr val="FFFFFF"/>
                </a:solidFill>
                <a:latin typeface="Avenir Light"/>
                <a:cs typeface="Avenir Light"/>
              </a:rPr>
              <a:t>m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ovement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width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 2.2%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against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2.9%</a:t>
            </a:r>
          </a:p>
          <a:p>
            <a:endParaRPr lang="it-IT" sz="16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3" name="Immagine 2" descr="SP2009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36" y="2687085"/>
            <a:ext cx="3252100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1193036" y="327139"/>
            <a:ext cx="6735025" cy="242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“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Fifth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–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</a:p>
          <a:p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An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Indicator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developed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measure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distance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(in %)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between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and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most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crowded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”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strikes,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that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tend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attract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when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expiration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approaching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.</a:t>
            </a:r>
          </a:p>
          <a:p>
            <a:pPr algn="just"/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has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to be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checked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daily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and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matched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range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7" name="Immagine 6" descr="SP20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71" y="3218869"/>
            <a:ext cx="3475990" cy="249809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193036" y="3906485"/>
            <a:ext cx="3155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March 9th 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2009: 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S&amp;P 500 = 676.53</a:t>
            </a:r>
          </a:p>
          <a:p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indication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: +11.6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%</a:t>
            </a:r>
          </a:p>
          <a:p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March 20th 2009 (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options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expir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): </a:t>
            </a:r>
          </a:p>
          <a:p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S</a:t>
            </a:r>
            <a:r>
              <a:rPr lang="it-IT" sz="1400" dirty="0">
                <a:solidFill>
                  <a:srgbClr val="FFFFFF"/>
                </a:solidFill>
                <a:latin typeface="Avenir Light"/>
                <a:cs typeface="Avenir Light"/>
              </a:rPr>
              <a:t>&amp;P 500 = 768.54 (+13.6%)</a:t>
            </a:r>
          </a:p>
        </p:txBody>
      </p:sp>
      <p:sp>
        <p:nvSpPr>
          <p:cNvPr id="10" name="Freccia su 9"/>
          <p:cNvSpPr/>
          <p:nvPr/>
        </p:nvSpPr>
        <p:spPr>
          <a:xfrm>
            <a:off x="6215467" y="4945651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su 10"/>
          <p:cNvSpPr/>
          <p:nvPr/>
        </p:nvSpPr>
        <p:spPr>
          <a:xfrm rot="2400000">
            <a:off x="7502195" y="4193593"/>
            <a:ext cx="242316" cy="336765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6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2004207" y="3967128"/>
            <a:ext cx="1603946" cy="606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middle</a:t>
            </a:r>
          </a:p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point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(+/- 1.6%)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Meno 2"/>
          <p:cNvSpPr/>
          <p:nvPr/>
        </p:nvSpPr>
        <p:spPr>
          <a:xfrm>
            <a:off x="3336097" y="3604852"/>
            <a:ext cx="1371600" cy="13716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/>
          <p:cNvCxnSpPr/>
          <p:nvPr/>
        </p:nvCxnSpPr>
        <p:spPr>
          <a:xfrm>
            <a:off x="3588905" y="2993240"/>
            <a:ext cx="17393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3608153" y="5541948"/>
            <a:ext cx="1640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ccia bidirezionale verticale 13"/>
          <p:cNvSpPr/>
          <p:nvPr/>
        </p:nvSpPr>
        <p:spPr>
          <a:xfrm>
            <a:off x="4763993" y="3021272"/>
            <a:ext cx="484632" cy="252067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destra con strisce 14"/>
          <p:cNvSpPr/>
          <p:nvPr/>
        </p:nvSpPr>
        <p:spPr>
          <a:xfrm rot="16200000">
            <a:off x="3486942" y="3313831"/>
            <a:ext cx="1069749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destra con strisce 15"/>
          <p:cNvSpPr/>
          <p:nvPr/>
        </p:nvSpPr>
        <p:spPr>
          <a:xfrm rot="5400000">
            <a:off x="3497553" y="4775369"/>
            <a:ext cx="1048527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/>
          <p:cNvSpPr txBox="1">
            <a:spLocks/>
          </p:cNvSpPr>
          <p:nvPr/>
        </p:nvSpPr>
        <p:spPr>
          <a:xfrm>
            <a:off x="5145955" y="3270628"/>
            <a:ext cx="1747689" cy="1112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endParaRPr lang="it-IT" sz="1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ange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(+/- 2.1%)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ncluding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80% of </a:t>
            </a:r>
          </a:p>
          <a:p>
            <a:pPr algn="just"/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a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ctual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3484476" y="2668508"/>
            <a:ext cx="2049372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oof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0" name="Segnaposto contenuto 2"/>
          <p:cNvSpPr txBox="1">
            <a:spLocks/>
          </p:cNvSpPr>
          <p:nvPr/>
        </p:nvSpPr>
        <p:spPr>
          <a:xfrm>
            <a:off x="3484476" y="5541948"/>
            <a:ext cx="2058993" cy="40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Predicted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400" dirty="0" err="1">
                <a:solidFill>
                  <a:srgbClr val="FFFFFF"/>
                </a:solidFill>
                <a:latin typeface="Avenir Light"/>
                <a:cs typeface="Avenir Light"/>
              </a:rPr>
              <a:t>f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loor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”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2" name="Segnaposto contenuto 2"/>
          <p:cNvSpPr txBox="1">
            <a:spLocks/>
          </p:cNvSpPr>
          <p:nvPr/>
        </p:nvSpPr>
        <p:spPr>
          <a:xfrm>
            <a:off x="1264647" y="230925"/>
            <a:ext cx="6509497" cy="56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>
                <a:solidFill>
                  <a:srgbClr val="FFFFFF"/>
                </a:solidFill>
                <a:latin typeface="Avenir Light"/>
                <a:cs typeface="Avenir Light"/>
              </a:rPr>
              <a:t>P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erfect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Trade</a:t>
            </a:r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in Graphics</a:t>
            </a:r>
          </a:p>
        </p:txBody>
      </p:sp>
      <p:cxnSp>
        <p:nvCxnSpPr>
          <p:cNvPr id="24" name="Connettore 1 23"/>
          <p:cNvCxnSpPr/>
          <p:nvPr/>
        </p:nvCxnSpPr>
        <p:spPr>
          <a:xfrm flipV="1">
            <a:off x="3608153" y="6031152"/>
            <a:ext cx="4411562" cy="10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ccia destra rientrata 24"/>
          <p:cNvSpPr/>
          <p:nvPr/>
        </p:nvSpPr>
        <p:spPr>
          <a:xfrm rot="16200000">
            <a:off x="6489087" y="4612715"/>
            <a:ext cx="1647903" cy="1188965"/>
          </a:xfrm>
          <a:prstGeom prst="notchedRight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1400" b="1" dirty="0" smtClean="0">
                <a:solidFill>
                  <a:schemeClr val="tx1"/>
                </a:solidFill>
                <a:latin typeface="Avenir Light"/>
                <a:cs typeface="Avenir Light"/>
              </a:rPr>
              <a:t>&gt;+1%</a:t>
            </a:r>
            <a:endParaRPr lang="it-IT" sz="1400" b="1" dirty="0">
              <a:solidFill>
                <a:schemeClr val="tx1"/>
              </a:solidFill>
              <a:latin typeface="Avenir Light"/>
              <a:cs typeface="Avenir Light"/>
            </a:endParaRPr>
          </a:p>
        </p:txBody>
      </p:sp>
      <p:sp>
        <p:nvSpPr>
          <p:cNvPr id="28" name="Segnaposto contenuto 2"/>
          <p:cNvSpPr txBox="1">
            <a:spLocks/>
          </p:cNvSpPr>
          <p:nvPr/>
        </p:nvSpPr>
        <p:spPr>
          <a:xfrm>
            <a:off x="6433162" y="6041834"/>
            <a:ext cx="1721247" cy="403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Current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price</a:t>
            </a:r>
            <a:r>
              <a:rPr lang="it-IT" sz="1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level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9" name="Segnaposto contenuto 2"/>
          <p:cNvSpPr txBox="1">
            <a:spLocks/>
          </p:cNvSpPr>
          <p:nvPr/>
        </p:nvSpPr>
        <p:spPr>
          <a:xfrm>
            <a:off x="7620162" y="5161561"/>
            <a:ext cx="1077643" cy="403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400" smtClean="0">
                <a:solidFill>
                  <a:srgbClr val="FFFFFF"/>
                </a:solidFill>
                <a:latin typeface="Avenir Light"/>
                <a:cs typeface="Avenir Light"/>
              </a:rPr>
              <a:t>5th </a:t>
            </a:r>
            <a:r>
              <a:rPr lang="it-IT" sz="1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Element</a:t>
            </a:r>
            <a:endParaRPr lang="it-IT" sz="1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769717" y="812421"/>
            <a:ext cx="7639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  <a:latin typeface="Avenir Light"/>
                <a:cs typeface="Avenir Light"/>
              </a:rPr>
              <a:t>3 </a:t>
            </a:r>
            <a:r>
              <a:rPr lang="it-IT" sz="20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conditions</a:t>
            </a:r>
            <a:r>
              <a:rPr lang="it-IT" sz="2000" dirty="0" smtClean="0">
                <a:solidFill>
                  <a:schemeClr val="bg1"/>
                </a:solidFill>
                <a:latin typeface="Avenir Light"/>
                <a:cs typeface="Avenir Light"/>
              </a:rPr>
              <a:t> to be </a:t>
            </a:r>
            <a:r>
              <a:rPr lang="it-IT" sz="20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verified</a:t>
            </a:r>
            <a:r>
              <a:rPr lang="it-IT" sz="2000" dirty="0">
                <a:solidFill>
                  <a:schemeClr val="bg1"/>
                </a:solidFill>
                <a:latin typeface="Avenir Light"/>
                <a:cs typeface="Avenir Light"/>
              </a:rPr>
              <a:t>:</a:t>
            </a:r>
            <a:endParaRPr lang="it-IT" sz="20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algn="ctr"/>
            <a:endParaRPr lang="it-IT" sz="1600" dirty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Current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outside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the </a:t>
            </a:r>
            <a:r>
              <a:rPr lang="it-IT" sz="1600" dirty="0" err="1">
                <a:solidFill>
                  <a:schemeClr val="bg1"/>
                </a:solidFill>
                <a:latin typeface="Avenir Light"/>
                <a:cs typeface="Avenir Light"/>
              </a:rPr>
              <a:t>P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redicted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Price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Range</a:t>
            </a:r>
            <a:endParaRPr lang="it-IT" sz="16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pointing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to the Price </a:t>
            </a:r>
            <a:r>
              <a:rPr lang="it-IT" sz="1600" dirty="0" err="1">
                <a:solidFill>
                  <a:schemeClr val="bg1"/>
                </a:solidFill>
                <a:latin typeface="Avenir Light"/>
                <a:cs typeface="Avenir Light"/>
              </a:rPr>
              <a:t>R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ange</a:t>
            </a:r>
            <a:endParaRPr lang="it-IT" sz="1600" dirty="0" smtClean="0">
              <a:solidFill>
                <a:schemeClr val="bg1"/>
              </a:solidFill>
              <a:latin typeface="Avenir Light"/>
              <a:cs typeface="Avenir Light"/>
            </a:endParaRPr>
          </a:p>
          <a:p>
            <a:pPr marL="342900" indent="-342900" algn="ctr">
              <a:buAutoNum type="arabicPeriod"/>
            </a:pP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5th </a:t>
            </a:r>
            <a:r>
              <a:rPr lang="it-IT" sz="1600" dirty="0" err="1" smtClean="0">
                <a:solidFill>
                  <a:schemeClr val="bg1"/>
                </a:solidFill>
                <a:latin typeface="Avenir Light"/>
                <a:cs typeface="Avenir Light"/>
              </a:rPr>
              <a:t>Element</a:t>
            </a:r>
            <a:r>
              <a:rPr lang="it-IT" sz="1600" dirty="0" smtClean="0">
                <a:solidFill>
                  <a:schemeClr val="bg1"/>
                </a:solidFill>
                <a:latin typeface="Avenir Light"/>
                <a:cs typeface="Avenir Light"/>
              </a:rPr>
              <a:t> Value &gt; 1%</a:t>
            </a:r>
            <a:endParaRPr lang="it-IT" sz="1600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741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327130" y="186966"/>
            <a:ext cx="8495754" cy="291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Outcomes</a:t>
            </a:r>
            <a:endParaRPr lang="it-IT" sz="24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8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Every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“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” scenario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assured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100% of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expected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profit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scenario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occurred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about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52% of 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analyzed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samples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but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indications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provided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by the model can be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useful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even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in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not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perfect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scenarios</a:t>
            </a:r>
            <a:endParaRPr lang="it-IT" sz="16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endParaRPr lang="it-IT" sz="1000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The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actual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results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a subset of the model are a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good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proof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 of the model </a:t>
            </a:r>
            <a:r>
              <a:rPr lang="it-IT" sz="16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potential</a:t>
            </a:r>
            <a:r>
              <a:rPr lang="it-IT" sz="1600" dirty="0" smtClean="0">
                <a:solidFill>
                  <a:srgbClr val="FFFFFF"/>
                </a:solidFill>
                <a:latin typeface="Avenir Light"/>
                <a:cs typeface="Avenir Light"/>
              </a:rPr>
              <a:t>:</a:t>
            </a:r>
          </a:p>
        </p:txBody>
      </p:sp>
      <p:pic>
        <p:nvPicPr>
          <p:cNvPr id="3" name="Immagine 2" descr="tra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8" y="2724045"/>
            <a:ext cx="438912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1765720" y="698681"/>
            <a:ext cx="5748644" cy="564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Thank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 </a:t>
            </a:r>
            <a:r>
              <a:rPr lang="it-IT" sz="32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you</a:t>
            </a:r>
            <a:r>
              <a:rPr lang="it-IT" sz="32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!</a:t>
            </a:r>
          </a:p>
          <a:p>
            <a:endParaRPr lang="it-IT" sz="32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400" dirty="0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 Lunardi</a:t>
            </a:r>
            <a:endParaRPr lang="it-IT" sz="2400" dirty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marcolunardi.github.io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r>
              <a:rPr lang="it-IT" sz="2000" dirty="0" err="1" smtClean="0">
                <a:solidFill>
                  <a:srgbClr val="FFFFFF"/>
                </a:solidFill>
                <a:latin typeface="Avenir Light"/>
                <a:ea typeface="AppleGothic"/>
                <a:cs typeface="Avenir Light"/>
              </a:rPr>
              <a:t>marco@marcolunardi.com</a:t>
            </a:r>
            <a:endParaRPr lang="it-IT" sz="20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  <a:p>
            <a:endParaRPr lang="it-IT" sz="3200" dirty="0" smtClean="0">
              <a:solidFill>
                <a:srgbClr val="FFFFFF"/>
              </a:solidFill>
              <a:latin typeface="Avenir Light"/>
              <a:ea typeface="AppleGothic"/>
              <a:cs typeface="Avenir Light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>
                <a:solidFill>
                  <a:srgbClr val="FFFFFF"/>
                </a:solidFill>
              </a:rPr>
              <a:t>Marco Lunardi - Final Project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5" name="Immagine 4" descr="met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36" y="71505"/>
            <a:ext cx="561340" cy="904240"/>
          </a:xfrm>
          <a:prstGeom prst="rect">
            <a:avLst/>
          </a:prstGeom>
        </p:spPr>
      </p:pic>
      <p:pic>
        <p:nvPicPr>
          <p:cNvPr id="3" name="Immagine 2" descr="Marco Lunardi Photo 201505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t="1684" r="13968" b="5393"/>
          <a:stretch/>
        </p:blipFill>
        <p:spPr>
          <a:xfrm>
            <a:off x="3694779" y="1858844"/>
            <a:ext cx="1893600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535</Words>
  <Application>Microsoft Macintosh PowerPoint</Application>
  <PresentationFormat>Presentazione su schermo (4:3)</PresentationFormat>
  <Paragraphs>124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Manager/>
  <Company>Marco Lunardi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Marco Lunardi</dc:creator>
  <cp:keywords/>
  <dc:description/>
  <cp:lastModifiedBy>Marco Lunardi</cp:lastModifiedBy>
  <cp:revision>161</cp:revision>
  <dcterms:created xsi:type="dcterms:W3CDTF">2015-04-22T15:45:42Z</dcterms:created>
  <dcterms:modified xsi:type="dcterms:W3CDTF">2015-06-24T16:21:29Z</dcterms:modified>
  <cp:category/>
</cp:coreProperties>
</file>