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42"/>
    <p:restoredTop sz="94694"/>
  </p:normalViewPr>
  <p:slideViewPr>
    <p:cSldViewPr snapToGrid="0" snapToObjects="1">
      <p:cViewPr varScale="1">
        <p:scale>
          <a:sx n="122" d="100"/>
          <a:sy n="122" d="100"/>
        </p:scale>
        <p:origin x="216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1E07C-F8D9-D142-869A-E23AA138F1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771759-659D-9F4E-87E1-2C8D8EA65B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3F056-A7DF-F042-B8BC-E7D80A6E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86144-C356-9647-AC8E-2FB355071F6F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D1714-35AE-4541-A285-B9ADB7392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DAD4E-7DED-0747-9092-C31D81556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50A63-7993-8840-B022-7CE024E0E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111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A56BF-B4AC-5C45-9F3C-73E276CFD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C0FDC2-E78F-AD4C-BBBE-089A86321F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F3E66-9CF0-C844-8503-92FDB7273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86144-C356-9647-AC8E-2FB355071F6F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C72E68-0A46-5E4E-8156-2C7317B71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26094-A07F-C24C-809D-14F7688E9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50A63-7993-8840-B022-7CE024E0E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226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25785A-3259-7148-A1AB-1F80ED2269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681A51-0DBB-9C4F-9AEA-9EF4F10282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D2937-E938-2646-AB0D-19A1DEDD4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86144-C356-9647-AC8E-2FB355071F6F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06D8E-83B1-0D4D-9623-7A9A08AFA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A7E62-CAA8-1547-AA51-299478497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50A63-7993-8840-B022-7CE024E0E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798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CD9B7-CC5E-4A47-812F-EF3A96AD6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5B142-674B-244E-AB70-97AE2661F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608D2-34BB-5B43-8B63-50EEBE77E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86144-C356-9647-AC8E-2FB355071F6F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E865AA-0456-9648-8D70-391B6D937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89AAC-8849-7546-9B8D-97EAB6E78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50A63-7993-8840-B022-7CE024E0E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51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520AA-EFBA-5F4A-9DD3-0CE7B8247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DD9326-4940-6C46-AE4D-CFC3811D8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4F4060-5DB6-A740-B9D6-23F35E274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86144-C356-9647-AC8E-2FB355071F6F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CD6F4-68A3-C845-A9BC-405274EED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25EC3-DFAF-6A43-A986-39CA1CECC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50A63-7993-8840-B022-7CE024E0E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772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F9D22-3929-0D4D-A84C-DA08A2ECB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61E64-41DF-1241-950C-19EFEF63F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F8F18C-811D-AE47-943F-F92312EC2B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0F78AC-BB53-5644-8DC4-72B06C9E9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86144-C356-9647-AC8E-2FB355071F6F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001A5E-3760-D843-B255-4C74052ED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DE96D5-2A47-554B-807E-D24A9BCDC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50A63-7993-8840-B022-7CE024E0E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840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75C29-77A6-BE43-A68B-33780CCFC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835CB0-7AD0-3640-9C94-CC6BBFDCE2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41B1F9-E966-B045-844F-AC3CD8A48F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6D74CD-C246-3C46-94EF-316007FA7A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B6367C-DD3A-0547-9CCB-E3DBB9C22E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C56117-9CAB-6E49-AD40-F9F306439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86144-C356-9647-AC8E-2FB355071F6F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7F1F16-5C33-D04D-97CC-AFD7AE27D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8BB151-7A1D-CB4F-BFF6-4CB86AB6F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50A63-7993-8840-B022-7CE024E0E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278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51951-9162-C84B-BFB9-43FB75A39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2A2E58-046F-2D4F-9304-363D681D1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86144-C356-9647-AC8E-2FB355071F6F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FC1D54-4D88-1E43-9098-216ACDF9F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31116A-9F67-9246-B1A9-AA4A8D974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50A63-7993-8840-B022-7CE024E0E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45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9F9AB2-5BBA-5C40-BF91-DFEFAC3C7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86144-C356-9647-AC8E-2FB355071F6F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A2BBA2-8291-2141-A87C-EA77F48E5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92B43E-0711-B743-9EB2-D0BC67CAC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50A63-7993-8840-B022-7CE024E0E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91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42B5A-ADFA-EE43-B686-6A5751EE4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883CC-C768-DA44-8251-0EA1D4A21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678E0B-BC4A-8447-8A4D-02D02AC05D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A8270C-AF0F-7443-93C1-B50A21E08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86144-C356-9647-AC8E-2FB355071F6F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0596EE-AB99-2C41-B0D1-40FE5B3EE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CF00A6-E21C-874A-BB2F-4CC0553F3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50A63-7993-8840-B022-7CE024E0E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18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EBFB3-6D19-0D46-BEA6-1EB24DA5B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B958F9-B7E0-1B4B-8560-9BFC4E2784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339B39-1BAB-F745-8DA9-9F1267B9A8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3ACCB2-5680-0F4F-A72E-AE36FB9C8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86144-C356-9647-AC8E-2FB355071F6F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9E314D-50D5-7348-96AC-7A36C2B9F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E5BE0B-8EA3-0843-B0A4-ADD019098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50A63-7993-8840-B022-7CE024E0E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398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F9FB90-3C64-4F4F-92BE-30149CE0B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15281C-A9D6-0046-A24B-B2F8DD52E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BBCDA-4510-364A-B4DA-2577B7AF8A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486144-C356-9647-AC8E-2FB355071F6F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AAB0E-2BD1-BE40-A528-C1DA8CEB87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F340B8-7B28-E94C-AE99-7EFE45D4C0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50A63-7993-8840-B022-7CE024E0E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31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CAA2B-5841-594E-9498-7A4D3482D1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UNSURE 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638B15-9B49-A449-8AC5-17440040E5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UNcertainty</a:t>
            </a:r>
            <a:r>
              <a:rPr lang="en-US" dirty="0"/>
              <a:t> for Safe Utilization of machine </a:t>
            </a:r>
            <a:r>
              <a:rPr lang="en-US" dirty="0" err="1"/>
              <a:t>leaRning</a:t>
            </a:r>
            <a:r>
              <a:rPr lang="en-US" dirty="0"/>
              <a:t> in </a:t>
            </a:r>
            <a:r>
              <a:rPr lang="en-US" dirty="0" err="1"/>
              <a:t>mEdical</a:t>
            </a:r>
            <a:r>
              <a:rPr lang="en-US" dirty="0"/>
              <a:t> imaging</a:t>
            </a:r>
          </a:p>
          <a:p>
            <a:endParaRPr lang="en-US" dirty="0"/>
          </a:p>
          <a:p>
            <a:r>
              <a:rPr lang="en-US" sz="1600" dirty="0"/>
              <a:t>Tal </a:t>
            </a:r>
            <a:r>
              <a:rPr lang="en-US" sz="1600" dirty="0" err="1"/>
              <a:t>Arbel</a:t>
            </a:r>
            <a:r>
              <a:rPr lang="en-US" sz="1600" dirty="0"/>
              <a:t>, Christian Baumgartner, Adrian Dalca, Carole Sudre, Ryutaro </a:t>
            </a:r>
            <a:r>
              <a:rPr lang="en-US" sz="1600" dirty="0" err="1"/>
              <a:t>Tanno</a:t>
            </a:r>
            <a:r>
              <a:rPr lang="en-US" sz="1600" dirty="0"/>
              <a:t>, Sandy Wells</a:t>
            </a:r>
          </a:p>
        </p:txBody>
      </p:sp>
    </p:spTree>
    <p:extLst>
      <p:ext uri="{BB962C8B-B14F-4D97-AF65-F5344CB8AC3E}">
        <p14:creationId xmlns:p14="http://schemas.microsoft.com/office/powerpoint/2010/main" val="1106570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B58A4-066A-7643-A07B-2F1C5DD95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951"/>
          </a:xfrm>
        </p:spPr>
        <p:txBody>
          <a:bodyPr>
            <a:normAutofit/>
          </a:bodyPr>
          <a:lstStyle/>
          <a:p>
            <a:r>
              <a:rPr lang="en-US" sz="3200" dirty="0"/>
              <a:t>Rationale and </a:t>
            </a:r>
            <a:r>
              <a:rPr lang="en-US" sz="3200" dirty="0" err="1"/>
              <a:t>organisation</a:t>
            </a:r>
            <a:endParaRPr lang="en-US" sz="3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F6EB0C-5505-564F-AAC2-280D50C752C6}"/>
              </a:ext>
            </a:extLst>
          </p:cNvPr>
          <p:cNvSpPr/>
          <p:nvPr/>
        </p:nvSpPr>
        <p:spPr>
          <a:xfrm>
            <a:off x="838200" y="1439605"/>
            <a:ext cx="927275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Rationale / Objective</a:t>
            </a:r>
          </a:p>
          <a:p>
            <a:endParaRPr lang="en-US" sz="2000" dirty="0"/>
          </a:p>
          <a:p>
            <a:r>
              <a:rPr lang="en-US" sz="2000" dirty="0"/>
              <a:t>Started at MICCAI 2018</a:t>
            </a:r>
          </a:p>
          <a:p>
            <a:r>
              <a:rPr lang="en-US" sz="2000" dirty="0"/>
              <a:t>Bringing the community together around the theme of uncertainty</a:t>
            </a:r>
          </a:p>
          <a:p>
            <a:r>
              <a:rPr lang="en-US" sz="2000" dirty="0"/>
              <a:t>Essential for clinical translation / assessment of safety</a:t>
            </a:r>
          </a:p>
          <a:p>
            <a:r>
              <a:rPr lang="en-US" sz="2000" dirty="0"/>
              <a:t>Not directed towards MIC or CAI but spanning both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3E21BA-308E-7A48-9A8B-6E3AC0E6079F}"/>
              </a:ext>
            </a:extLst>
          </p:cNvPr>
          <p:cNvSpPr/>
          <p:nvPr/>
        </p:nvSpPr>
        <p:spPr>
          <a:xfrm>
            <a:off x="838199" y="4184670"/>
            <a:ext cx="870519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/>
              <a:t>Organisation</a:t>
            </a:r>
            <a:endParaRPr lang="en-US" sz="2000" b="1" dirty="0"/>
          </a:p>
          <a:p>
            <a:endParaRPr lang="en-US" sz="2000" dirty="0"/>
          </a:p>
          <a:p>
            <a:r>
              <a:rPr lang="en-US" sz="2000" dirty="0"/>
              <a:t>6 </a:t>
            </a:r>
            <a:r>
              <a:rPr lang="en-US" sz="2000" dirty="0" err="1"/>
              <a:t>organisers</a:t>
            </a:r>
            <a:r>
              <a:rPr lang="en-US" sz="2000" dirty="0"/>
              <a:t>, 4 countries</a:t>
            </a:r>
          </a:p>
          <a:p>
            <a:r>
              <a:rPr lang="en-US" sz="2000" dirty="0"/>
              <a:t>15 final submissions – 21 reviewers – 3 reviewers per paper – 2 </a:t>
            </a:r>
            <a:r>
              <a:rPr lang="en-US" sz="2000" dirty="0" err="1"/>
              <a:t>metareviewers</a:t>
            </a:r>
            <a:endParaRPr lang="en-US" sz="2000" dirty="0"/>
          </a:p>
          <a:p>
            <a:r>
              <a:rPr lang="en-US" sz="2000" dirty="0"/>
              <a:t>8 paper finally selected – 3 long orals – 5 spotlight talks</a:t>
            </a:r>
          </a:p>
          <a:p>
            <a:r>
              <a:rPr lang="en-US" sz="2000" dirty="0"/>
              <a:t>2 keynotes</a:t>
            </a:r>
          </a:p>
          <a:p>
            <a:r>
              <a:rPr lang="en-US" sz="2000" dirty="0"/>
              <a:t>Long orals: 15’ + 5’ questions – Spotlights: 5’ without questions</a:t>
            </a:r>
          </a:p>
        </p:txBody>
      </p:sp>
    </p:spTree>
    <p:extLst>
      <p:ext uri="{BB962C8B-B14F-4D97-AF65-F5344CB8AC3E}">
        <p14:creationId xmlns:p14="http://schemas.microsoft.com/office/powerpoint/2010/main" val="2407808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FCDB5-7AD1-0640-B26C-1D495E5BB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8765"/>
          </a:xfrm>
        </p:spPr>
        <p:txBody>
          <a:bodyPr>
            <a:normAutofit/>
          </a:bodyPr>
          <a:lstStyle/>
          <a:p>
            <a:r>
              <a:rPr lang="en-US" sz="3200" dirty="0"/>
              <a:t>Program for the day / Practical </a:t>
            </a:r>
            <a:r>
              <a:rPr lang="en-US" sz="3200" dirty="0" err="1"/>
              <a:t>organisation</a:t>
            </a:r>
            <a:endParaRPr lang="en-US" sz="3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1A7D98-4CFE-254A-B7DE-579AF8A765F5}"/>
              </a:ext>
            </a:extLst>
          </p:cNvPr>
          <p:cNvSpPr/>
          <p:nvPr/>
        </p:nvSpPr>
        <p:spPr>
          <a:xfrm>
            <a:off x="346840" y="1177159"/>
            <a:ext cx="11613931" cy="5344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sz="1400" b="1" dirty="0">
                <a:latin typeface="Arial" panose="020B0604020202020204" pitchFamily="34" charset="0"/>
                <a:ea typeface="Arial" panose="020B0604020202020204" pitchFamily="34" charset="0"/>
              </a:rPr>
              <a:t>12.30 - 12.35 Welcoming words </a:t>
            </a:r>
            <a:endParaRPr lang="en-GB" sz="14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sz="1400" b="1" dirty="0">
                <a:latin typeface="Arial" panose="020B0604020202020204" pitchFamily="34" charset="0"/>
                <a:ea typeface="Arial" panose="020B0604020202020204" pitchFamily="34" charset="0"/>
              </a:rPr>
              <a:t>12.35 - 13.10 Keynote 1 - Koen van </a:t>
            </a:r>
            <a:r>
              <a:rPr lang="en-GB" sz="1400" b="1" dirty="0" err="1">
                <a:latin typeface="Arial" panose="020B0604020202020204" pitchFamily="34" charset="0"/>
                <a:ea typeface="Arial" panose="020B0604020202020204" pitchFamily="34" charset="0"/>
              </a:rPr>
              <a:t>Leemput</a:t>
            </a:r>
            <a:r>
              <a:rPr lang="en-GB" sz="1400" b="1" dirty="0">
                <a:latin typeface="Arial" panose="020B0604020202020204" pitchFamily="34" charset="0"/>
                <a:ea typeface="Arial" panose="020B0604020202020204" pitchFamily="34" charset="0"/>
              </a:rPr>
              <a:t> - 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Input and output uncertainty in medical image analysis</a:t>
            </a:r>
            <a:endParaRPr lang="en-GB" sz="140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sz="1400" b="1" dirty="0">
                <a:latin typeface="Arial" panose="020B0604020202020204" pitchFamily="34" charset="0"/>
                <a:ea typeface="Arial" panose="020B0604020202020204" pitchFamily="34" charset="0"/>
              </a:rPr>
              <a:t>13.10 – 2.00 Oral session 1</a:t>
            </a:r>
            <a:endParaRPr lang="en-GB" sz="14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indent="457200">
              <a:lnSpc>
                <a:spcPct val="115000"/>
              </a:lnSpc>
              <a:spcAft>
                <a:spcPts val="0"/>
              </a:spcAft>
            </a:pPr>
            <a:r>
              <a:rPr lang="en-GB" sz="1400" dirty="0">
                <a:latin typeface="Arial" panose="020B0604020202020204" pitchFamily="34" charset="0"/>
                <a:ea typeface="Arial" panose="020B0604020202020204" pitchFamily="34" charset="0"/>
              </a:rPr>
              <a:t>13.10 - 13.30 Long Oral 1 “Propagating Uncertainty Across Cascaded Medical Imaging Tasks for Improved Deep learning Inference” </a:t>
            </a:r>
            <a:r>
              <a:rPr lang="en-GB" sz="1400" b="1" dirty="0">
                <a:latin typeface="Arial" panose="020B0604020202020204" pitchFamily="34" charset="0"/>
                <a:ea typeface="Arial" panose="020B0604020202020204" pitchFamily="34" charset="0"/>
              </a:rPr>
              <a:t>Raghav Mehta</a:t>
            </a:r>
            <a:r>
              <a:rPr lang="en-GB" sz="1400" dirty="0">
                <a:latin typeface="Arial" panose="020B0604020202020204" pitchFamily="34" charset="0"/>
                <a:ea typeface="Arial" panose="020B0604020202020204" pitchFamily="34" charset="0"/>
              </a:rPr>
              <a:t>, Thomas D </a:t>
            </a:r>
            <a:r>
              <a:rPr lang="en-GB" sz="1400" dirty="0" err="1">
                <a:latin typeface="Arial" panose="020B0604020202020204" pitchFamily="34" charset="0"/>
                <a:ea typeface="Arial" panose="020B0604020202020204" pitchFamily="34" charset="0"/>
              </a:rPr>
              <a:t>Christinck</a:t>
            </a:r>
            <a:r>
              <a:rPr lang="en-GB" sz="1400" dirty="0">
                <a:latin typeface="Arial" panose="020B0604020202020204" pitchFamily="34" charset="0"/>
                <a:ea typeface="Arial" panose="020B0604020202020204" pitchFamily="34" charset="0"/>
              </a:rPr>
              <a:t>, Tanya Nair, Paul Lemaitre, Douglas Arnold, Tal </a:t>
            </a:r>
            <a:r>
              <a:rPr lang="en-GB" sz="1400" dirty="0" err="1">
                <a:latin typeface="Arial" panose="020B0604020202020204" pitchFamily="34" charset="0"/>
                <a:ea typeface="Arial" panose="020B0604020202020204" pitchFamily="34" charset="0"/>
              </a:rPr>
              <a:t>Arbel</a:t>
            </a:r>
            <a:endParaRPr lang="en-GB" sz="14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indent="457200">
              <a:lnSpc>
                <a:spcPct val="115000"/>
              </a:lnSpc>
              <a:spcAft>
                <a:spcPts val="0"/>
              </a:spcAft>
            </a:pPr>
            <a:r>
              <a:rPr lang="en-GB" sz="1400" dirty="0">
                <a:latin typeface="Arial" panose="020B0604020202020204" pitchFamily="34" charset="0"/>
                <a:ea typeface="Arial" panose="020B0604020202020204" pitchFamily="34" charset="0"/>
              </a:rPr>
              <a:t>13.30 - 13.35 Spotlight 1 “Probabilistic Surface reconstruction with unknown Correspondence” Dennis Madsen, Thomas Vetter, Marcel </a:t>
            </a:r>
            <a:r>
              <a:rPr lang="en-GB" sz="1400" dirty="0" err="1">
                <a:latin typeface="Arial" panose="020B0604020202020204" pitchFamily="34" charset="0"/>
                <a:ea typeface="Arial" panose="020B0604020202020204" pitchFamily="34" charset="0"/>
              </a:rPr>
              <a:t>Luthi</a:t>
            </a:r>
            <a:endParaRPr lang="en-GB" sz="14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indent="457200">
              <a:lnSpc>
                <a:spcPct val="115000"/>
              </a:lnSpc>
              <a:spcAft>
                <a:spcPts val="0"/>
              </a:spcAft>
            </a:pPr>
            <a:r>
              <a:rPr lang="en-GB" sz="1400" dirty="0">
                <a:latin typeface="Arial" panose="020B0604020202020204" pitchFamily="34" charset="0"/>
                <a:ea typeface="Arial" panose="020B0604020202020204" pitchFamily="34" charset="0"/>
              </a:rPr>
              <a:t>13.35 - 13.40 Spotlight 2 “Probabilistic Image Registration via Deep Multi=class Classification Characterizing uncertainty” Alireza </a:t>
            </a:r>
            <a:r>
              <a:rPr lang="en-GB" sz="1400" dirty="0" err="1">
                <a:latin typeface="Arial" panose="020B0604020202020204" pitchFamily="34" charset="0"/>
                <a:ea typeface="Arial" panose="020B0604020202020204" pitchFamily="34" charset="0"/>
              </a:rPr>
              <a:t>Sedghi</a:t>
            </a:r>
            <a:r>
              <a:rPr lang="en-GB" sz="1400" dirty="0">
                <a:latin typeface="Arial" panose="020B0604020202020204" pitchFamily="34" charset="0"/>
                <a:ea typeface="Arial" panose="020B0604020202020204" pitchFamily="34" charset="0"/>
              </a:rPr>
              <a:t>, </a:t>
            </a:r>
            <a:r>
              <a:rPr lang="en-GB" sz="1400" b="1" dirty="0" err="1">
                <a:latin typeface="Arial" panose="020B0604020202020204" pitchFamily="34" charset="0"/>
                <a:ea typeface="Arial" panose="020B0604020202020204" pitchFamily="34" charset="0"/>
              </a:rPr>
              <a:t>Jie</a:t>
            </a:r>
            <a:r>
              <a:rPr lang="en-GB" sz="1400" b="1" dirty="0">
                <a:latin typeface="Arial" panose="020B0604020202020204" pitchFamily="34" charset="0"/>
                <a:ea typeface="Arial" panose="020B0604020202020204" pitchFamily="34" charset="0"/>
              </a:rPr>
              <a:t> Luo</a:t>
            </a:r>
            <a:r>
              <a:rPr lang="en-GB" sz="1400" dirty="0">
                <a:latin typeface="Arial" panose="020B0604020202020204" pitchFamily="34" charset="0"/>
                <a:ea typeface="Arial" panose="020B0604020202020204" pitchFamily="34" charset="0"/>
              </a:rPr>
              <a:t>, Tina </a:t>
            </a:r>
            <a:r>
              <a:rPr lang="en-GB" sz="1400" dirty="0" err="1">
                <a:latin typeface="Arial" panose="020B0604020202020204" pitchFamily="34" charset="0"/>
                <a:ea typeface="Arial" panose="020B0604020202020204" pitchFamily="34" charset="0"/>
              </a:rPr>
              <a:t>Kapur</a:t>
            </a:r>
            <a:r>
              <a:rPr lang="en-GB" sz="1400" dirty="0">
                <a:latin typeface="Arial" panose="020B0604020202020204" pitchFamily="34" charset="0"/>
                <a:ea typeface="Arial" panose="020B0604020202020204" pitchFamily="34" charset="0"/>
              </a:rPr>
              <a:t>, Parvin Mousavi, William M Wells</a:t>
            </a:r>
          </a:p>
          <a:p>
            <a:pPr indent="457200">
              <a:lnSpc>
                <a:spcPct val="115000"/>
              </a:lnSpc>
              <a:spcAft>
                <a:spcPts val="0"/>
              </a:spcAft>
            </a:pPr>
            <a:r>
              <a:rPr lang="en-GB" sz="1400" dirty="0">
                <a:latin typeface="Arial" panose="020B0604020202020204" pitchFamily="34" charset="0"/>
                <a:ea typeface="Arial" panose="020B0604020202020204" pitchFamily="34" charset="0"/>
              </a:rPr>
              <a:t>13.40 - 13.45 Spotlight 3 “Reg R-CNN: Lesion Detection and Grading under Noisy Labels” Gregor N </a:t>
            </a:r>
            <a:r>
              <a:rPr lang="en-GB" sz="1400" dirty="0" err="1">
                <a:latin typeface="Arial" panose="020B0604020202020204" pitchFamily="34" charset="0"/>
                <a:ea typeface="Arial" panose="020B0604020202020204" pitchFamily="34" charset="0"/>
              </a:rPr>
              <a:t>Ramien</a:t>
            </a:r>
            <a:r>
              <a:rPr lang="en-GB" sz="1400" dirty="0">
                <a:latin typeface="Arial" panose="020B0604020202020204" pitchFamily="34" charset="0"/>
                <a:ea typeface="Arial" panose="020B0604020202020204" pitchFamily="34" charset="0"/>
              </a:rPr>
              <a:t>, Paul </a:t>
            </a:r>
            <a:r>
              <a:rPr lang="en-GB" sz="1400" dirty="0" err="1">
                <a:latin typeface="Arial" panose="020B0604020202020204" pitchFamily="34" charset="0"/>
                <a:ea typeface="Arial" panose="020B0604020202020204" pitchFamily="34" charset="0"/>
              </a:rPr>
              <a:t>Jäger</a:t>
            </a:r>
            <a:r>
              <a:rPr lang="en-GB" sz="1400" dirty="0">
                <a:latin typeface="Arial" panose="020B0604020202020204" pitchFamily="34" charset="0"/>
                <a:ea typeface="Arial" panose="020B0604020202020204" pitchFamily="34" charset="0"/>
              </a:rPr>
              <a:t>, Simon A Kohl, Klaus H. Maier-Hein – presented by </a:t>
            </a:r>
            <a:r>
              <a:rPr lang="en-GB" sz="1400" b="1" dirty="0">
                <a:latin typeface="Arial" panose="020B0604020202020204" pitchFamily="34" charset="0"/>
                <a:ea typeface="Arial" panose="020B0604020202020204" pitchFamily="34" charset="0"/>
              </a:rPr>
              <a:t>David </a:t>
            </a:r>
            <a:r>
              <a:rPr lang="en-GB" sz="1400" b="1" dirty="0" err="1">
                <a:latin typeface="Arial" panose="020B0604020202020204" pitchFamily="34" charset="0"/>
                <a:ea typeface="Arial" panose="020B0604020202020204" pitchFamily="34" charset="0"/>
              </a:rPr>
              <a:t>Zimmerer</a:t>
            </a:r>
            <a:endParaRPr lang="en-GB" sz="1400" b="1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indent="457200">
              <a:lnSpc>
                <a:spcPct val="115000"/>
              </a:lnSpc>
              <a:spcAft>
                <a:spcPts val="0"/>
              </a:spcAft>
            </a:pPr>
            <a:r>
              <a:rPr lang="en-GB" sz="1400" dirty="0">
                <a:latin typeface="Arial" panose="020B0604020202020204" pitchFamily="34" charset="0"/>
                <a:ea typeface="Arial" panose="020B0604020202020204" pitchFamily="34" charset="0"/>
              </a:rPr>
              <a:t>13.45 - 13.50 Spotlight 4 “Quantifying Uncertainty of deep neural networks in skin lesion classification” </a:t>
            </a:r>
            <a:r>
              <a:rPr lang="en-GB" sz="1400" b="1" dirty="0">
                <a:latin typeface="Arial" panose="020B0604020202020204" pitchFamily="34" charset="0"/>
                <a:ea typeface="Arial" panose="020B0604020202020204" pitchFamily="34" charset="0"/>
              </a:rPr>
              <a:t>Pieter Van </a:t>
            </a:r>
            <a:r>
              <a:rPr lang="en-GB" sz="1400" b="1" dirty="0" err="1">
                <a:latin typeface="Arial" panose="020B0604020202020204" pitchFamily="34" charset="0"/>
                <a:ea typeface="Arial" panose="020B0604020202020204" pitchFamily="34" charset="0"/>
              </a:rPr>
              <a:t>Molle</a:t>
            </a:r>
            <a:endParaRPr lang="en-GB" sz="1400" b="1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indent="457200">
              <a:lnSpc>
                <a:spcPct val="115000"/>
              </a:lnSpc>
              <a:spcAft>
                <a:spcPts val="0"/>
              </a:spcAft>
            </a:pPr>
            <a:r>
              <a:rPr lang="en-GB" sz="1400" dirty="0">
                <a:latin typeface="Arial" panose="020B0604020202020204" pitchFamily="34" charset="0"/>
                <a:ea typeface="Arial" panose="020B0604020202020204" pitchFamily="34" charset="0"/>
              </a:rPr>
              <a:t>13.50 - 13.55 Spotlight 5 “A Generalized Approach to Determine Confident Samples for Deep Neural Network on Unseen data” Min Zhang, Kevin Leung, </a:t>
            </a:r>
            <a:r>
              <a:rPr lang="en-GB" sz="1400" b="1" dirty="0" err="1">
                <a:latin typeface="Arial" panose="020B0604020202020204" pitchFamily="34" charset="0"/>
                <a:ea typeface="Arial" panose="020B0604020202020204" pitchFamily="34" charset="0"/>
              </a:rPr>
              <a:t>Zili</a:t>
            </a:r>
            <a:r>
              <a:rPr lang="en-GB" sz="1400" b="1" dirty="0">
                <a:latin typeface="Arial" panose="020B0604020202020204" pitchFamily="34" charset="0"/>
                <a:ea typeface="Arial" panose="020B0604020202020204" pitchFamily="34" charset="0"/>
              </a:rPr>
              <a:t> Ma</a:t>
            </a:r>
            <a:r>
              <a:rPr lang="en-GB" sz="1400" dirty="0">
                <a:latin typeface="Arial" panose="020B0604020202020204" pitchFamily="34" charset="0"/>
                <a:ea typeface="Arial" panose="020B0604020202020204" pitchFamily="34" charset="0"/>
              </a:rPr>
              <a:t>, Wen </a:t>
            </a:r>
            <a:r>
              <a:rPr lang="en-GB" sz="1400" dirty="0" err="1">
                <a:latin typeface="Arial" panose="020B0604020202020204" pitchFamily="34" charset="0"/>
                <a:ea typeface="Arial" panose="020B0604020202020204" pitchFamily="34" charset="0"/>
              </a:rPr>
              <a:t>Jin</a:t>
            </a:r>
            <a:r>
              <a:rPr lang="en-GB" sz="1400" dirty="0">
                <a:latin typeface="Arial" panose="020B0604020202020204" pitchFamily="34" charset="0"/>
                <a:ea typeface="Arial" panose="020B0604020202020204" pitchFamily="34" charset="0"/>
              </a:rPr>
              <a:t>, </a:t>
            </a:r>
            <a:r>
              <a:rPr lang="en-GB" sz="1400" dirty="0" err="1">
                <a:latin typeface="Arial" panose="020B0604020202020204" pitchFamily="34" charset="0"/>
                <a:ea typeface="Arial" panose="020B0604020202020204" pitchFamily="34" charset="0"/>
              </a:rPr>
              <a:t>Avinash</a:t>
            </a:r>
            <a:r>
              <a:rPr lang="en-GB" sz="1400" dirty="0">
                <a:latin typeface="Arial" panose="020B0604020202020204" pitchFamily="34" charset="0"/>
                <a:ea typeface="Arial" panose="020B0604020202020204" pitchFamily="34" charset="0"/>
              </a:rPr>
              <a:t> Gopal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sz="1400" b="1" dirty="0">
                <a:latin typeface="Arial" panose="020B0604020202020204" pitchFamily="34" charset="0"/>
                <a:ea typeface="Arial" panose="020B0604020202020204" pitchFamily="34" charset="0"/>
              </a:rPr>
              <a:t>14.00 - 15.00 Poster session - coffee break – Room </a:t>
            </a:r>
            <a:r>
              <a:rPr lang="en-GB" sz="1400" b="1" dirty="0" err="1">
                <a:latin typeface="Arial" panose="020B0604020202020204" pitchFamily="34" charset="0"/>
                <a:ea typeface="Arial" panose="020B0604020202020204" pitchFamily="34" charset="0"/>
              </a:rPr>
              <a:t>Espana</a:t>
            </a:r>
            <a:r>
              <a:rPr lang="en-GB" sz="1400" b="1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endParaRPr lang="en-GB" sz="14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sz="1400" b="1" dirty="0">
                <a:latin typeface="Arial" panose="020B0604020202020204" pitchFamily="34" charset="0"/>
                <a:ea typeface="Arial" panose="020B0604020202020204" pitchFamily="34" charset="0"/>
              </a:rPr>
              <a:t>15.00 - 15.35 Keynote 2 - </a:t>
            </a:r>
            <a:r>
              <a:rPr lang="en-GB" sz="1400" b="1" dirty="0" err="1">
                <a:latin typeface="Arial" panose="020B0604020202020204" pitchFamily="34" charset="0"/>
                <a:ea typeface="Arial" panose="020B0604020202020204" pitchFamily="34" charset="0"/>
              </a:rPr>
              <a:t>Yinzheng</a:t>
            </a:r>
            <a:r>
              <a:rPr lang="en-GB" sz="1400" b="1" dirty="0">
                <a:latin typeface="Arial" panose="020B0604020202020204" pitchFamily="34" charset="0"/>
                <a:ea typeface="Arial" panose="020B0604020202020204" pitchFamily="34" charset="0"/>
              </a:rPr>
              <a:t> Li</a:t>
            </a:r>
            <a:endParaRPr lang="en-GB" sz="14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sz="1400" b="1" dirty="0">
                <a:latin typeface="Arial" panose="020B0604020202020204" pitchFamily="34" charset="0"/>
                <a:ea typeface="Arial" panose="020B0604020202020204" pitchFamily="34" charset="0"/>
              </a:rPr>
              <a:t>15.35 – 16.15 Oral session 2</a:t>
            </a:r>
            <a:endParaRPr lang="en-GB" sz="14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indent="457200">
              <a:lnSpc>
                <a:spcPct val="115000"/>
              </a:lnSpc>
              <a:spcAft>
                <a:spcPts val="0"/>
              </a:spcAft>
            </a:pPr>
            <a:r>
              <a:rPr lang="en-GB" sz="1400" dirty="0">
                <a:latin typeface="Arial" panose="020B0604020202020204" pitchFamily="34" charset="0"/>
                <a:ea typeface="Arial" panose="020B0604020202020204" pitchFamily="34" charset="0"/>
              </a:rPr>
              <a:t>15.35 - 15.55 Long Oral 2 “Fast Nonparametric Mutual-Information based registration and uncertainty estimation” </a:t>
            </a:r>
            <a:r>
              <a:rPr lang="en-GB" sz="1400" b="1" dirty="0">
                <a:latin typeface="Arial" panose="020B0604020202020204" pitchFamily="34" charset="0"/>
                <a:ea typeface="Arial" panose="020B0604020202020204" pitchFamily="34" charset="0"/>
              </a:rPr>
              <a:t>Mikael </a:t>
            </a:r>
            <a:r>
              <a:rPr lang="en-GB" sz="1400" b="1" dirty="0" err="1">
                <a:latin typeface="Arial" panose="020B0604020202020204" pitchFamily="34" charset="0"/>
                <a:ea typeface="Arial" panose="020B0604020202020204" pitchFamily="34" charset="0"/>
              </a:rPr>
              <a:t>Agn</a:t>
            </a:r>
            <a:r>
              <a:rPr lang="en-GB" sz="1400" dirty="0">
                <a:latin typeface="Arial" panose="020B0604020202020204" pitchFamily="34" charset="0"/>
                <a:ea typeface="Arial" panose="020B0604020202020204" pitchFamily="34" charset="0"/>
              </a:rPr>
              <a:t>, Koen Van </a:t>
            </a:r>
            <a:r>
              <a:rPr lang="en-GB" sz="1400" dirty="0" err="1">
                <a:latin typeface="Arial" panose="020B0604020202020204" pitchFamily="34" charset="0"/>
                <a:ea typeface="Arial" panose="020B0604020202020204" pitchFamily="34" charset="0"/>
              </a:rPr>
              <a:t>Leemput</a:t>
            </a:r>
            <a:endParaRPr lang="en-GB" sz="14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indent="457200">
              <a:lnSpc>
                <a:spcPct val="115000"/>
              </a:lnSpc>
              <a:spcAft>
                <a:spcPts val="0"/>
              </a:spcAft>
            </a:pPr>
            <a:r>
              <a:rPr lang="en-GB" sz="1400" dirty="0">
                <a:latin typeface="Arial" panose="020B0604020202020204" pitchFamily="34" charset="0"/>
                <a:ea typeface="Arial" panose="020B0604020202020204" pitchFamily="34" charset="0"/>
              </a:rPr>
              <a:t>15.55 - 16.15 Long Oral 3 “Out of distribution detection for intra operative functional imaging” </a:t>
            </a:r>
            <a:r>
              <a:rPr lang="en-GB" sz="1400" b="1" dirty="0">
                <a:latin typeface="Arial" panose="020B0604020202020204" pitchFamily="34" charset="0"/>
                <a:ea typeface="Arial" panose="020B0604020202020204" pitchFamily="34" charset="0"/>
              </a:rPr>
              <a:t>Tim Adler</a:t>
            </a:r>
            <a:r>
              <a:rPr lang="en-GB" sz="1400" dirty="0">
                <a:latin typeface="Arial" panose="020B0604020202020204" pitchFamily="34" charset="0"/>
                <a:ea typeface="Arial" panose="020B0604020202020204" pitchFamily="34" charset="0"/>
              </a:rPr>
              <a:t>, Leonardo Ayala, Lynton </a:t>
            </a:r>
            <a:r>
              <a:rPr lang="en-GB" sz="1400" dirty="0" err="1">
                <a:latin typeface="Arial" panose="020B0604020202020204" pitchFamily="34" charset="0"/>
                <a:ea typeface="Arial" panose="020B0604020202020204" pitchFamily="34" charset="0"/>
              </a:rPr>
              <a:t>Ardizzone</a:t>
            </a:r>
            <a:r>
              <a:rPr lang="en-GB" sz="1400" dirty="0">
                <a:latin typeface="Arial" panose="020B0604020202020204" pitchFamily="34" charset="0"/>
                <a:ea typeface="Arial" panose="020B0604020202020204" pitchFamily="34" charset="0"/>
              </a:rPr>
              <a:t>, Hannes </a:t>
            </a:r>
            <a:r>
              <a:rPr lang="en-GB" sz="1400" dirty="0" err="1">
                <a:latin typeface="Arial" panose="020B0604020202020204" pitchFamily="34" charset="0"/>
                <a:ea typeface="Arial" panose="020B0604020202020204" pitchFamily="34" charset="0"/>
              </a:rPr>
              <a:t>Kenngott</a:t>
            </a:r>
            <a:r>
              <a:rPr lang="en-GB" sz="1400" dirty="0">
                <a:latin typeface="Arial" panose="020B0604020202020204" pitchFamily="34" charset="0"/>
                <a:ea typeface="Arial" panose="020B0604020202020204" pitchFamily="34" charset="0"/>
              </a:rPr>
              <a:t>, Anant </a:t>
            </a:r>
            <a:r>
              <a:rPr lang="en-GB" sz="1400" dirty="0" err="1">
                <a:latin typeface="Arial" panose="020B0604020202020204" pitchFamily="34" charset="0"/>
                <a:ea typeface="Arial" panose="020B0604020202020204" pitchFamily="34" charset="0"/>
              </a:rPr>
              <a:t>Vemuri</a:t>
            </a:r>
            <a:r>
              <a:rPr lang="en-GB" sz="1400" dirty="0">
                <a:latin typeface="Arial" panose="020B0604020202020204" pitchFamily="34" charset="0"/>
                <a:ea typeface="Arial" panose="020B0604020202020204" pitchFamily="34" charset="0"/>
              </a:rPr>
              <a:t>, Beat Muller-Stich, Carsten Rother, Ullrich </a:t>
            </a:r>
            <a:r>
              <a:rPr lang="en-GB" sz="1400" dirty="0" err="1">
                <a:latin typeface="Arial" panose="020B0604020202020204" pitchFamily="34" charset="0"/>
                <a:ea typeface="Arial" panose="020B0604020202020204" pitchFamily="34" charset="0"/>
              </a:rPr>
              <a:t>Köthe</a:t>
            </a:r>
            <a:r>
              <a:rPr lang="en-GB" sz="1400" dirty="0">
                <a:latin typeface="Arial" panose="020B0604020202020204" pitchFamily="34" charset="0"/>
                <a:ea typeface="Arial" panose="020B0604020202020204" pitchFamily="34" charset="0"/>
              </a:rPr>
              <a:t>, Lena Mair-Hein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sz="1400" b="1" dirty="0">
                <a:latin typeface="Arial" panose="020B0604020202020204" pitchFamily="34" charset="0"/>
                <a:ea typeface="Arial" panose="020B0604020202020204" pitchFamily="34" charset="0"/>
              </a:rPr>
              <a:t>16.15 - 16.30 Concluding remarks – Best paper award</a:t>
            </a:r>
            <a:endParaRPr lang="en-GB" sz="14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531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2DDD7-DBB5-F94E-A33C-E14CF028B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0021"/>
            <a:ext cx="10515600" cy="654379"/>
          </a:xfrm>
        </p:spPr>
        <p:txBody>
          <a:bodyPr>
            <a:normAutofit/>
          </a:bodyPr>
          <a:lstStyle/>
          <a:p>
            <a:r>
              <a:rPr lang="en-US" sz="3200" dirty="0"/>
              <a:t>Best paper award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70FA05-7357-ED4C-9C77-0964E9BFA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0" y="1086179"/>
            <a:ext cx="7810500" cy="551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968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437</Words>
  <Application>Microsoft Macintosh PowerPoint</Application>
  <PresentationFormat>Widescreen</PresentationFormat>
  <Paragraphs>35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UNSURE Workshop</vt:lpstr>
      <vt:lpstr>Rationale and organisation</vt:lpstr>
      <vt:lpstr>Program for the day / Practical organisation</vt:lpstr>
      <vt:lpstr>Best paper award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UNSURE Workshop</dc:title>
  <dc:creator>Sudre, Carole</dc:creator>
  <cp:lastModifiedBy>Sudre, Carole</cp:lastModifiedBy>
  <cp:revision>3</cp:revision>
  <dcterms:created xsi:type="dcterms:W3CDTF">2019-10-16T21:57:52Z</dcterms:created>
  <dcterms:modified xsi:type="dcterms:W3CDTF">2019-10-16T22:26:23Z</dcterms:modified>
</cp:coreProperties>
</file>