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9.xml" ContentType="application/inkml+xml"/>
  <Override PartName="/ppt/notesSlides/notesSlide6.xml" ContentType="application/vnd.openxmlformats-officedocument.presentationml.notesSlide+xml"/>
  <Override PartName="/ppt/ink/ink10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2" r:id="rId3"/>
    <p:sldId id="270" r:id="rId4"/>
    <p:sldId id="258" r:id="rId5"/>
    <p:sldId id="297" r:id="rId6"/>
    <p:sldId id="260" r:id="rId7"/>
    <p:sldId id="261" r:id="rId8"/>
    <p:sldId id="262" r:id="rId9"/>
    <p:sldId id="298" r:id="rId10"/>
    <p:sldId id="301" r:id="rId11"/>
    <p:sldId id="300" r:id="rId12"/>
    <p:sldId id="265" r:id="rId13"/>
    <p:sldId id="302" r:id="rId14"/>
    <p:sldId id="303" r:id="rId15"/>
    <p:sldId id="304" r:id="rId16"/>
    <p:sldId id="305" r:id="rId17"/>
    <p:sldId id="288" r:id="rId18"/>
    <p:sldId id="307" r:id="rId19"/>
    <p:sldId id="308" r:id="rId20"/>
    <p:sldId id="309" r:id="rId21"/>
    <p:sldId id="283" r:id="rId22"/>
    <p:sldId id="285" r:id="rId23"/>
    <p:sldId id="306" r:id="rId24"/>
    <p:sldId id="286" r:id="rId25"/>
    <p:sldId id="276" r:id="rId26"/>
    <p:sldId id="280" r:id="rId27"/>
    <p:sldId id="278" r:id="rId28"/>
    <p:sldId id="277" r:id="rId29"/>
    <p:sldId id="296" r:id="rId30"/>
    <p:sldId id="294" r:id="rId31"/>
    <p:sldId id="293" r:id="rId32"/>
    <p:sldId id="279" r:id="rId33"/>
    <p:sldId id="281" r:id="rId3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521484-1094-4C74-957D-DE03AEE5A777}">
          <p14:sldIdLst>
            <p14:sldId id="256"/>
            <p14:sldId id="272"/>
            <p14:sldId id="270"/>
            <p14:sldId id="258"/>
            <p14:sldId id="297"/>
            <p14:sldId id="260"/>
            <p14:sldId id="261"/>
            <p14:sldId id="262"/>
            <p14:sldId id="298"/>
            <p14:sldId id="301"/>
            <p14:sldId id="300"/>
            <p14:sldId id="265"/>
            <p14:sldId id="302"/>
            <p14:sldId id="303"/>
            <p14:sldId id="304"/>
            <p14:sldId id="305"/>
            <p14:sldId id="288"/>
            <p14:sldId id="307"/>
            <p14:sldId id="308"/>
            <p14:sldId id="309"/>
            <p14:sldId id="283"/>
            <p14:sldId id="285"/>
            <p14:sldId id="306"/>
            <p14:sldId id="286"/>
            <p14:sldId id="276"/>
            <p14:sldId id="280"/>
            <p14:sldId id="278"/>
            <p14:sldId id="277"/>
            <p14:sldId id="296"/>
            <p14:sldId id="294"/>
            <p14:sldId id="293"/>
            <p14:sldId id="279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29" autoAdjust="0"/>
    <p:restoredTop sz="94660"/>
  </p:normalViewPr>
  <p:slideViewPr>
    <p:cSldViewPr snapToGrid="0">
      <p:cViewPr>
        <p:scale>
          <a:sx n="85" d="100"/>
          <a:sy n="85" d="100"/>
        </p:scale>
        <p:origin x="27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16T09:49:36.59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6909.52686"/>
      <inkml:brushProperty name="anchorY" value="11042.39453"/>
      <inkml:brushProperty name="scaleFactor" value="0.5"/>
    </inkml:brush>
  </inkml:definitions>
  <inkml:trace contextRef="#ctx0" brushRef="#br0">590 17 1376 0 0,'0'0'0'0'0,"0"0"136"0"0,0 0 2221 0 0,0 0 2744 0 0,0 0-2047 0 0,0 0-2376 0 0,-1-1 676 0 0,-1 0-469 0 0,-2-2-506 0 0,-3 0 458 0 0,-3-1-377 0 0,-3 1-155 0 0,-3 2-49 0 0,-3 1-132 0 0,0 4-53 0 0,2 0 3 0 0,1 3-10 0 0,-1 1 0 0 0,-3 5 0 0 0,-4 6 0 0 0,-7 7 0 0 0,-4 6 0 0 0,-7 7 75 0 0,0 6-59 0 0,-1 4 96 0 0,1 4 11 0 0,5 3-29 0 0,2 5-14 0 0,4 3-80 0 0,8-4-64 0 0,5-4 12 0 0,6 0 63 0 0,3 3-96 0 0,5 1 31 0 0,5 3-10 0 0,5-6 0 0 0,1-5 0 0 0,7 0 0 0 0,6 1 0 0 0,7 2-74 0 0,8 2 95 0 0,6-2-32 0 0,6-1-73 0 0,5-5 108 0 0,2-5-36 0 0,-4-9 12 0 0,-4-9 0 0 0,0-7 75 0 0,-34-17-48 0 0,0 1 0 0 0,-1-1 0 0 0,5 0-27 0 0,-2-2 52 0 0,0 1-1 0 0,13-2-51 0 0,-7-1 139 0 0,21-5-139 0 0,26-11 46 0 0,4-9-44 0 0,-41 12 83 0 0,12-8-85 0 0,-10 4-199 0 0,6-8 199 0 0,24-19-13 0 0,-10 0-75 0 0,-9 3 17 0 0,-8 3-1 0 0,-6 1 0 0 0,-5 1 84 0 0,1-5-24 0 0,-2-1 12 0 0,-1 1 0 0 0,-1-9 0 0 0,-2 0 0 0 0,-4 0 0 0 0,-4-5 75 0 0,-4 3 6 0 0,-5 4 50 0 0,-4 4-10 0 0,-3 5 17 0 0,-7-1 230 0 0,-8-2 46 0 0,-6 0-26 0 0,-7 0-4 0 0,-9 2-14 0 0,-1 6-233 0 0,0 6 64 0 0,-4 4 154 0 0,-7 1-63 0 0,2 4-157 0 0,8 4 14 0 0,0 0 124 0 0,4-1-194 0 0,6 0-78 0 0,5 2 94 0 0,5 2-116 0 0,4 1 31 0 0,4 1-10 0 0,1 3 0 0 0,1 2 0 0 0,-3 0-1026 0 0,-1 3-5587 0 0,-1 2 226 0 0,4 2-2836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17T02:09:18.30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92.51025"/>
      <inkml:brushProperty name="anchorY" value="230.43976"/>
      <inkml:brushProperty name="scaleFactor" value="0.5"/>
    </inkml:brush>
  </inkml:definitions>
  <inkml:trace contextRef="#ctx0" brushRef="#br0">1605 81 8608 0 0,'0'0'0'0'0,"0"-6"384"0"0,0-3 196 0 0,0-4-700 0 0,0 0 212 0 0,0 3 804 0 0,0-1-107 0 0,0 4 123 0 0,-6 0 20 0 0,-3 2 87 0 0,-7 6 1190 0 0,-8 6-661 0 0,-8 5-191 0 0,-4 6-102 0 0,-2 2-843 0 0,1 0 201 0 0,-4 2 323 0 0,2 0-733 0 0,-3-1 226 0 0,-8 4 10 0 0,-11 6-523 0 0,-15 8 462 0 0,-17 11 150 0 0,-4 6-352 0 0,-1 3-36 0 0,-14 12 60 0 0,4 1-142 0 0,9-3 27 0 0,-2 7 72 0 0,12-2-109 0 0,12-3-48 0 0,5 8 87 0 0,44-42-34 0 0,-7 12-53 0 0,19-21-5 0 0,0 1 0 0 0,-2 7 5 0 0,10-13 3 0 0,0 1 1 0 0,1 0-1 0 0,-1 7-3 0 0,5-10-18 0 0,1 0-1 0 0,0 0 0 0 0,1 0 1 0 0,2 4 18 0 0,1 2 7 0 0,0 0 0 0 0,3-1 0 0 0,3 13-7 0 0,1-6-47 0 0,2 0-1 0 0,14 28 48 0 0,-8-20 24 0 0,26 39-24 0 0,-17-41-48 0 0,0-3 0 0 0,11 11 48 0 0,9 3-60 0 0,41 34 60 0 0,-11-18 12 0 0,5-1-12 0 0,95 59-86 0 0,-7-18 107 0 0,29-7-32 0 0,-11-20-63 0 0,-12-18 95 0 0,-89-38-32 0 0,13-1 11 0 0,-5-6 0 0 0,6-4 0 0 0,-3-8 318 0 0,34-4-318 0 0,-18-8 208 0 0,34-10-208 0 0,120-28-451 0 0,-20-9 396 0 0,-6-11-17 0 0,-31 2-30 0 0,-9-5-209 0 0,-12-6-281 0 0,-8-7 616 0 0,-11-9 568 0 0,-15-6-451 0 0,-97 55-146 0 0,19-21 5 0 0,-41 30 25 0 0,0-2-1 0 0,3-8-24 0 0,-15 14 38 0 0,-1-1-1 0 0,15-27-37 0 0,-23 30 49 0 0,0 0 0 0 0,-2-1 0 0 0,3-12-49 0 0,-6 14 21 0 0,-1-2 1 0 0,-1 0 0 0 0,0-6-22 0 0,-4 11 32 0 0,0-1 1 0 0,-2 1-1 0 0,-1-15-32 0 0,-1 9 58 0 0,-2 3-1 0 0,0 0 0 0 0,-4-8-57 0 0,1 0 23 0 0,-3-1 0 0 0,-2-2-23 0 0,0 5 43 0 0,-2 1 0 0 0,-3-5-43 0 0,-6-11 72 0 0,-11-13-72 0 0,-30-40 82 0 0,-5 7-97 0 0,-2 10 122 0 0,0 8-134 0 0,-3 10 152 0 0,37 36-157 0 0,-4 0 32 0 0,-2 2 128 0 0,-2 1-128 0 0,2 4-32 0 0,-7-1 32 0 0,-49-16 16 0 0,-2 6 68 0 0,-5 5-108 0 0,-1 8 111 0 0,-19 7-34 0 0,-21 14 30 0 0,3 8-24 0 0,5 9-67 0 0,-6 12 130 0 0,-10 13-154 0 0,-8 10-157 0 0,-11 4-247 0 0,17-4-11436 0 0,33-10-2665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16T09:50:48.86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4684.7334"/>
      <inkml:brushProperty name="anchorY" value="9065.37305"/>
      <inkml:brushProperty name="scaleFactor" value="0.5"/>
    </inkml:brush>
  </inkml:definitions>
  <inkml:trace contextRef="#ctx0" brushRef="#br0">398 786 0 0 0,'0'0'0'0'0,"0"0"0"0"0,3 2 0 0 0,1 2 2072 0 0,3 0 976 0 0,1 0-992 0 0,0-1-1440 0 0,-2 0-62 0 0,-2-2 157 0 0,1 1 660 0 0,-1-1-331 0 0,-2 0-68 0 0,0-1 34 0 0,-1 1-28 0 0,0-2 26 0 0,-1-3 38 0 0,-3-6-167 0 0,-2-4-173 0 0,-4-5-116 0 0,-1-5-221 0 0,-3-6 44 0 0,-4-4-23 0 0,-5-4-228 0 0,-4-4-158 0 0,-4-2 116 0 0,-1 1 47 0 0,1 0-111 0 0,0 0-52 0 0,3 2 13 0 0,4 3-125 0 0,2 1 60 0 0,2 2 60 0 0,4 4-20 0 0,4 4 12 0 0,2 6 0 0 0,2 2 0 0 0,0 3 0 0 0,2 3 0 0 0,0 2 0 0 0,1 2 0 0 0,2 2 0 0 0,0 2 0 0 0,1 2 84 0 0,0 2-108 0 0,1 0 36 0 0,0 1-96 0 0,0 0 108 0 0,-2 2-129 0 0,0 1 57 0 0,-1 3 56 0 0,-1 4-19 0 0,0 6 11 0 0,-2 2-74 0 0,2 1 95 0 0,-1-1-32 0 0,2-2 11 0 0,0-1 0 0 0,-1 2-74 0 0,1 1 170 0 0,0 2-26 0 0,-2 2-322 0 0,1 0 240 0 0,1 0 6 0 0,0-2-8 0 0,0-4 14 0 0,1-3 0 0 0,1-5 0 0 0,1-2 0 0 0,-1-4 0 0 0,1-1 0 0 0,0-1 215 0 0,1 0-164 0 0,-1-2-53 0 0,1-3-215 0 0,0-3 190 0 0,1-1 21 0 0,-1-4 170 0 0,1-3-140 0 0,-1-3-20 0 0,-1 2 6 0 0,-1 0-112 0 0,1 1 131 0 0,-1-2-44 0 0,0-1 15 0 0,1-4 0 0 0,0-1 0 0 0,0 0 0 0 0,0 3 0 0 0,0 2 0 0 0,1 1 0 0 0,1 1 0 0 0,0 3 0 0 0,0-1 94 0 0,1 1-121 0 0,-1-1 40 0 0,1 1-13 0 0,-1 2 0 0 0,0 3 0 0 0,-1 3 0 0 0,0 0 0 0 0,0 3 0 0 0,-1 0 0 0 0,0 2 0 0 0,0 1 0 0 0,1-1 0 0 0,0 2 0 0 0,3 0 0 0 0,1 0 0 0 0,2 1 0 0 0,3 3 84 0 0,2 2-108 0 0,3 4 36 0 0,2 4-12 0 0,1 3 0 0 0,1 1 0 0 0,-2 0 75 0 0,0-2-3 0 0,-3-1 5 0 0,-1 0-90 0 0,-2-3-76 0 0,0 0 43 0 0,1 0-22 0 0,1 1 79 0 0,0-2-22 0 0,0 0 11 0 0,-1 0 0 0 0,-1-2 0 0 0,-1-1 0 0 0,-1-2 0 0 0,-2-1 0 0 0,-1 0 0 0 0,-2-3 0 0 0,1 1 0 0 0,-2-1-196 0 0,-1-1-634 0 0,0 0 598 0 0,-1-1-12607 0 0,-1-1 7474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16T09:49:36.59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6909.52686"/>
      <inkml:brushProperty name="anchorY" value="11042.39453"/>
      <inkml:brushProperty name="scaleFactor" value="0.5"/>
    </inkml:brush>
  </inkml:definitions>
  <inkml:trace contextRef="#ctx0" brushRef="#br0">590 17 1376 0 0,'0'0'0'0'0,"0"0"136"0"0,0 0 2221 0 0,0 0 2744 0 0,0 0-2047 0 0,0 0-2376 0 0,-1-1 676 0 0,-1 0-469 0 0,-2-2-506 0 0,-3 0 458 0 0,-3-1-377 0 0,-3 1-155 0 0,-3 2-49 0 0,-3 1-132 0 0,0 4-53 0 0,2 0 3 0 0,1 3-10 0 0,-1 1 0 0 0,-3 5 0 0 0,-4 6 0 0 0,-7 7 0 0 0,-4 6 0 0 0,-7 7 75 0 0,0 6-59 0 0,-1 4 96 0 0,1 4 11 0 0,5 3-29 0 0,2 5-14 0 0,4 3-80 0 0,8-4-64 0 0,5-4 12 0 0,6 0 63 0 0,3 3-96 0 0,5 1 31 0 0,5 3-10 0 0,5-6 0 0 0,1-5 0 0 0,7 0 0 0 0,6 1 0 0 0,7 2-74 0 0,8 2 95 0 0,6-2-32 0 0,6-1-73 0 0,5-5 108 0 0,2-5-36 0 0,-4-9 12 0 0,-4-9 0 0 0,0-7 75 0 0,-34-17-48 0 0,0 1 0 0 0,-1-1 0 0 0,5 0-27 0 0,-2-2 52 0 0,0 1-1 0 0,13-2-51 0 0,-7-1 139 0 0,21-5-139 0 0,26-11 46 0 0,4-9-44 0 0,-41 12 83 0 0,12-8-85 0 0,-10 4-199 0 0,6-8 199 0 0,24-19-13 0 0,-10 0-75 0 0,-9 3 17 0 0,-8 3-1 0 0,-6 1 0 0 0,-5 1 84 0 0,1-5-24 0 0,-2-1 12 0 0,-1 1 0 0 0,-1-9 0 0 0,-2 0 0 0 0,-4 0 0 0 0,-4-5 75 0 0,-4 3 6 0 0,-5 4 50 0 0,-4 4-10 0 0,-3 5 17 0 0,-7-1 230 0 0,-8-2 46 0 0,-6 0-26 0 0,-7 0-4 0 0,-9 2-14 0 0,-1 6-233 0 0,0 6 64 0 0,-4 4 154 0 0,-7 1-63 0 0,2 4-157 0 0,8 4 14 0 0,0 0 124 0 0,4-1-194 0 0,6 0-78 0 0,5 2 94 0 0,5 2-116 0 0,4 1 31 0 0,4 1-10 0 0,1 3 0 0 0,1 2 0 0 0,-3 0-1026 0 0,-1 3-5587 0 0,-1 2 226 0 0,4 2-2836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16T09:50:48.86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4684.7334"/>
      <inkml:brushProperty name="anchorY" value="9065.37305"/>
      <inkml:brushProperty name="scaleFactor" value="0.5"/>
    </inkml:brush>
  </inkml:definitions>
  <inkml:trace contextRef="#ctx0" brushRef="#br0">398 786 0 0 0,'0'0'0'0'0,"0"0"0"0"0,3 2 0 0 0,1 2 2072 0 0,3 0 976 0 0,1 0-992 0 0,0-1-1440 0 0,-2 0-62 0 0,-2-2 157 0 0,1 1 660 0 0,-1-1-331 0 0,-2 0-68 0 0,0-1 34 0 0,-1 1-28 0 0,0-2 26 0 0,-1-3 38 0 0,-3-6-167 0 0,-2-4-173 0 0,-4-5-116 0 0,-1-5-221 0 0,-3-6 44 0 0,-4-4-23 0 0,-5-4-228 0 0,-4-4-158 0 0,-4-2 116 0 0,-1 1 47 0 0,1 0-111 0 0,0 0-52 0 0,3 2 13 0 0,4 3-125 0 0,2 1 60 0 0,2 2 60 0 0,4 4-20 0 0,4 4 12 0 0,2 6 0 0 0,2 2 0 0 0,0 3 0 0 0,2 3 0 0 0,0 2 0 0 0,1 2 0 0 0,2 2 0 0 0,0 2 0 0 0,1 2 84 0 0,0 2-108 0 0,1 0 36 0 0,0 1-96 0 0,0 0 108 0 0,-2 2-129 0 0,0 1 57 0 0,-1 3 56 0 0,-1 4-19 0 0,0 6 11 0 0,-2 2-74 0 0,2 1 95 0 0,-1-1-32 0 0,2-2 11 0 0,0-1 0 0 0,-1 2-74 0 0,1 1 170 0 0,0 2-26 0 0,-2 2-322 0 0,1 0 240 0 0,1 0 6 0 0,0-2-8 0 0,0-4 14 0 0,1-3 0 0 0,1-5 0 0 0,1-2 0 0 0,-1-4 0 0 0,1-1 0 0 0,0-1 215 0 0,1 0-164 0 0,-1-2-53 0 0,1-3-215 0 0,0-3 190 0 0,1-1 21 0 0,-1-4 170 0 0,1-3-140 0 0,-1-3-20 0 0,-1 2 6 0 0,-1 0-112 0 0,1 1 131 0 0,-1-2-44 0 0,0-1 15 0 0,1-4 0 0 0,0-1 0 0 0,0 0 0 0 0,0 3 0 0 0,0 2 0 0 0,1 1 0 0 0,1 1 0 0 0,0 3 0 0 0,0-1 94 0 0,1 1-121 0 0,-1-1 40 0 0,1 1-13 0 0,-1 2 0 0 0,0 3 0 0 0,-1 3 0 0 0,0 0 0 0 0,0 3 0 0 0,-1 0 0 0 0,0 2 0 0 0,0 1 0 0 0,1-1 0 0 0,0 2 0 0 0,3 0 0 0 0,1 0 0 0 0,2 1 0 0 0,3 3 84 0 0,2 2-108 0 0,3 4 36 0 0,2 4-12 0 0,1 3 0 0 0,1 1 0 0 0,-2 0 75 0 0,0-2-3 0 0,-3-1 5 0 0,-1 0-90 0 0,-2-3-76 0 0,0 0 43 0 0,1 0-22 0 0,1 1 79 0 0,0-2-22 0 0,0 0 11 0 0,-1 0 0 0 0,-1-2 0 0 0,-1-1 0 0 0,-1-2 0 0 0,-2-1 0 0 0,-1 0 0 0 0,-2-3 0 0 0,1 1 0 0 0,-2-1-196 0 0,-1-1-634 0 0,0 0 598 0 0,-1-1-12607 0 0,-1-1 7474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16T09:51:55.7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6267.97168"/>
      <inkml:brushProperty name="anchorY" value="10985.0498"/>
      <inkml:brushProperty name="scaleFactor" value="0.5"/>
    </inkml:brush>
  </inkml:definitions>
  <inkml:trace contextRef="#ctx0" brushRef="#br0">135 280 1376 0 0,'0'0'0'0'0,"0"0"128"0"0,0 0 1157 0 0,0 0-87 0 0,0 0 142 0 0,0 0 30 0 0,0 0-975 0 0,0 0 477 0 0,-3 0-448 0 0,-3 2-171 0 0,-2 1-117 0 0,-1 0-31 0 0,0 2 203 0 0,-1 0 139 0 0,2 0-290 0 0,0 0 217 0 0,0-1 350 0 0,-1 1-123 0 0,2-1-345 0 0,-2 0 115 0 0,2-1 342 0 0,0-1-469 0 0,1 0 159 0 0,2 0 238 0 0,-2 1-260 0 0,2-1-169 0 0,1 0 199 0 0,1 0 405 0 0,1-1-230 0 0,0 0-66 0 0,1-1-24 0 0,0 0-101 0 0,0 0-215 0 0,0 0 7 0 0,1 0 157 0 0,-1 0-95 0 0,3 1 8 0 0,3 0-34 0 0,3 0-162 0 0,2 0 43 0 0,2-2-24 0 0,4-3 19 0 0,2-1-6 0 0,4-4-15 0 0,2-1 4 0 0,2-1-20 0 0,1-2 4 0 0,0 1-76 0 0,0-1 95 0 0,-3 2-32 0 0,-3 0-63 0 0,-3 2 95 0 0,-5 2-106 0 0,2-2 31 0 0,1 1 65 0 0,3-2-12 0 0,3 0 7 0 0,1 1-82 0 0,-3 0 136 0 0,1 1-25 0 0,-3 1-27 0 0,-2 1 4 0 0,1-1 72 0 0,0 1-69 0 0,2 1 70 0 0,2-1-10 0 0,0 1-81 0 0,-2 1-58 0 0,2-1-72 0 0,-3 0-25 0 0,-3 1 120 0 0,-4 0 71 0 0,-2 0-126 0 0,-1-1 48 0 0,0 0-16 0 0,0 0 0 0 0,1 0 0 0 0,-3 2 75 0 0,-1 1-96 0 0,-2 0 31 0 0,-1 1-299 0 0,-2 1 250 0 0,2-1 33 0 0,0 1-12 0 0,1-1-66 0 0,0 1 108 0 0,-1-1 39 0 0,0 0-84 0 0,3-1 31 0 0,1-1-10 0 0,-1 0 0 0 0,-1 0-74 0 0,1 0 95 0 0,-1 0-32 0 0,-2 0 11 0 0,-1 2 0 0 0,-1 0 140 0 0,0 0 63 0 0,-1 1-131 0 0,0 0-72 0 0,-1-2 17 0 0,-1-1-17 0 0,-2-1 159 0 0,0 0 132 0 0,0-2-197 0 0,-1 0-94 0 0,-2 0 99 0 0,1 1-120 0 0,-2 2 31 0 0,0-1-10 0 0,0 2 0 0 0,-1 2 0 0 0,1 0 0 0 0,3 0 0 0 0,1 1 0 0 0,1-1 0 0 0,2 1 0 0 0,1-1 0 0 0,0 0 0 0 0,-1 0 0 0 0,-2-1 0 0 0,0 0 0 0 0,1 0 0 0 0,-3 2 0 0 0,0 0 0 0 0,-3 0 75 0 0,-5 2 16 0 0,-5 0-38 0 0,-4 1-58 0 0,-1 0 15 0 0,0-2-10 0 0,0 0 0 0 0,-1 1 0 0 0,0 0 75 0 0,3-2-96 0 0,0 1 106 0 0,3-1-106 0 0,2 0 106 0 0,4 1-106 0 0,3-1 115 0 0,3 0-118 0 0,3-1 36 0 0,2 1 72 0 0,1-1-108 0 0,0 0 111 0 0,0-1-108 0 0,-1 0 31 0 0,0-1 65 0 0,1 1-96 0 0,-1 0 31 0 0,1 1-10 0 0,2 0 0 0 0,0 0 0 0 0,4 0 0 0 0,4-1 0 0 0,5-1 0 0 0,2 1 0 0 0,3-1 0 0 0,1 1 0 0 0,-1-1 0 0 0,1 0 0 0 0,-2-2 0 0 0,3 1 0 0 0,-2 1 0 0 0,-1 0 0 0 0,-3 1 0 0 0,-1 0 0 0 0,-1 1 0 0 0,0 0 0 0 0,-1 0 0 0 0,-2 0 0 0 0,2 0 0 0 0,1 0 0 0 0,-1 0 0 0 0,-3 0 0 0 0,0-1 0 0 0,-3 1 0 0 0,1-1 75 0 0,1-1-96 0 0,-2 1 31 0 0,-2 0-10 0 0,-1 0 0 0 0,-2 1 0 0 0,-1-1 0 0 0,2 2 0 0 0,-1 0 0 0 0,-1 0 0 0 0,1-1 0 0 0,-2 1 0 0 0,1 0 0 0 0,-1 0 0 0 0,0 2 0 0 0,0 1 0 0 0,-1 2 0 0 0,-1 0 0 0 0,0 1 0 0 0,-1 1 0 0 0,0-1 0 0 0,-2 1 0 0 0,-1 2 0 0 0,-1 2 0 0 0,-5 2 0 0 0,-5 2 0 0 0,-1-1 0 0 0,0 0 0 0 0,-1-1-102 0 0,0-2 131 0 0,2 0-118 0 0,-1-1 110 0 0,0 1-32 0 0,2-1 11 0 0,2 1 0 0 0,1 0 0 0 0,1-1 0 0 0,1-1 0 0 0,1 0 0 0 0,2-2 0 0 0,0 0 0 0 0,2-1 0 0 0,0-1 0 0 0,2-1 0 0 0,1-2 0 0 0,2-1 0 0 0,0-1 0 0 0,1-1 0 0 0,0 0-121 0 0,0 0-40 0 0,0 0-454 0 0,1 0-561 0 0,-1 0-12760 0 0,0-1 7889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16T09:49:36.59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6909.52686"/>
      <inkml:brushProperty name="anchorY" value="11042.39453"/>
      <inkml:brushProperty name="scaleFactor" value="0.5"/>
    </inkml:brush>
  </inkml:definitions>
  <inkml:trace contextRef="#ctx0" brushRef="#br0">590 17 1376 0 0,'0'0'0'0'0,"0"0"136"0"0,0 0 2221 0 0,0 0 2744 0 0,0 0-2047 0 0,0 0-2376 0 0,-1-1 676 0 0,-1 0-469 0 0,-2-2-506 0 0,-3 0 458 0 0,-3-1-377 0 0,-3 1-155 0 0,-3 2-49 0 0,-3 1-132 0 0,0 4-53 0 0,2 0 3 0 0,1 3-10 0 0,-1 1 0 0 0,-3 5 0 0 0,-4 6 0 0 0,-7 7 0 0 0,-4 6 0 0 0,-7 7 75 0 0,0 6-59 0 0,-1 4 96 0 0,1 4 11 0 0,5 3-29 0 0,2 5-14 0 0,4 3-80 0 0,8-4-64 0 0,5-4 12 0 0,6 0 63 0 0,3 3-96 0 0,5 1 31 0 0,5 3-10 0 0,5-6 0 0 0,1-5 0 0 0,7 0 0 0 0,6 1 0 0 0,7 2-74 0 0,8 2 95 0 0,6-2-32 0 0,6-1-73 0 0,5-5 108 0 0,2-5-36 0 0,-4-9 12 0 0,-4-9 0 0 0,0-7 75 0 0,-34-17-48 0 0,0 1 0 0 0,-1-1 0 0 0,5 0-27 0 0,-2-2 52 0 0,0 1-1 0 0,13-2-51 0 0,-7-1 139 0 0,21-5-139 0 0,26-11 46 0 0,4-9-44 0 0,-41 12 83 0 0,12-8-85 0 0,-10 4-199 0 0,6-8 199 0 0,24-19-13 0 0,-10 0-75 0 0,-9 3 17 0 0,-8 3-1 0 0,-6 1 0 0 0,-5 1 84 0 0,1-5-24 0 0,-2-1 12 0 0,-1 1 0 0 0,-1-9 0 0 0,-2 0 0 0 0,-4 0 0 0 0,-4-5 75 0 0,-4 3 6 0 0,-5 4 50 0 0,-4 4-10 0 0,-3 5 17 0 0,-7-1 230 0 0,-8-2 46 0 0,-6 0-26 0 0,-7 0-4 0 0,-9 2-14 0 0,-1 6-233 0 0,0 6 64 0 0,-4 4 154 0 0,-7 1-63 0 0,2 4-157 0 0,8 4 14 0 0,0 0 124 0 0,4-1-194 0 0,6 0-78 0 0,5 2 94 0 0,5 2-116 0 0,4 1 31 0 0,4 1-10 0 0,1 3 0 0 0,1 2 0 0 0,-3 0-1026 0 0,-1 3-5587 0 0,-1 2 226 0 0,4 2-2836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16T09:50:48.86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4684.7334"/>
      <inkml:brushProperty name="anchorY" value="9065.37305"/>
      <inkml:brushProperty name="scaleFactor" value="0.5"/>
    </inkml:brush>
  </inkml:definitions>
  <inkml:trace contextRef="#ctx0" brushRef="#br0">398 786 0 0 0,'0'0'0'0'0,"0"0"0"0"0,3 2 0 0 0,1 2 2072 0 0,3 0 976 0 0,1 0-992 0 0,0-1-1440 0 0,-2 0-62 0 0,-2-2 157 0 0,1 1 660 0 0,-1-1-331 0 0,-2 0-68 0 0,0-1 34 0 0,-1 1-28 0 0,0-2 26 0 0,-1-3 38 0 0,-3-6-167 0 0,-2-4-173 0 0,-4-5-116 0 0,-1-5-221 0 0,-3-6 44 0 0,-4-4-23 0 0,-5-4-228 0 0,-4-4-158 0 0,-4-2 116 0 0,-1 1 47 0 0,1 0-111 0 0,0 0-52 0 0,3 2 13 0 0,4 3-125 0 0,2 1 60 0 0,2 2 60 0 0,4 4-20 0 0,4 4 12 0 0,2 6 0 0 0,2 2 0 0 0,0 3 0 0 0,2 3 0 0 0,0 2 0 0 0,1 2 0 0 0,2 2 0 0 0,0 2 0 0 0,1 2 84 0 0,0 2-108 0 0,1 0 36 0 0,0 1-96 0 0,0 0 108 0 0,-2 2-129 0 0,0 1 57 0 0,-1 3 56 0 0,-1 4-19 0 0,0 6 11 0 0,-2 2-74 0 0,2 1 95 0 0,-1-1-32 0 0,2-2 11 0 0,0-1 0 0 0,-1 2-74 0 0,1 1 170 0 0,0 2-26 0 0,-2 2-322 0 0,1 0 240 0 0,1 0 6 0 0,0-2-8 0 0,0-4 14 0 0,1-3 0 0 0,1-5 0 0 0,1-2 0 0 0,-1-4 0 0 0,1-1 0 0 0,0-1 215 0 0,1 0-164 0 0,-1-2-53 0 0,1-3-215 0 0,0-3 190 0 0,1-1 21 0 0,-1-4 170 0 0,1-3-140 0 0,-1-3-20 0 0,-1 2 6 0 0,-1 0-112 0 0,1 1 131 0 0,-1-2-44 0 0,0-1 15 0 0,1-4 0 0 0,0-1 0 0 0,0 0 0 0 0,0 3 0 0 0,0 2 0 0 0,1 1 0 0 0,1 1 0 0 0,0 3 0 0 0,0-1 94 0 0,1 1-121 0 0,-1-1 40 0 0,1 1-13 0 0,-1 2 0 0 0,0 3 0 0 0,-1 3 0 0 0,0 0 0 0 0,0 3 0 0 0,-1 0 0 0 0,0 2 0 0 0,0 1 0 0 0,1-1 0 0 0,0 2 0 0 0,3 0 0 0 0,1 0 0 0 0,2 1 0 0 0,3 3 84 0 0,2 2-108 0 0,3 4 36 0 0,2 4-12 0 0,1 3 0 0 0,1 1 0 0 0,-2 0 75 0 0,0-2-3 0 0,-3-1 5 0 0,-1 0-90 0 0,-2-3-76 0 0,0 0 43 0 0,1 0-22 0 0,1 1 79 0 0,0-2-22 0 0,0 0 11 0 0,-1 0 0 0 0,-1-2 0 0 0,-1-1 0 0 0,-1-2 0 0 0,-2-1 0 0 0,-1 0 0 0 0,-2-3 0 0 0,1 1 0 0 0,-2-1-196 0 0,-1-1-634 0 0,0 0 598 0 0,-1-1-12607 0 0,-1-1 7474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16T09:51:55.7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6267.97168"/>
      <inkml:brushProperty name="anchorY" value="10985.0498"/>
      <inkml:brushProperty name="scaleFactor" value="0.5"/>
    </inkml:brush>
  </inkml:definitions>
  <inkml:trace contextRef="#ctx0" brushRef="#br0">135 280 1376 0 0,'0'0'0'0'0,"0"0"128"0"0,0 0 1157 0 0,0 0-87 0 0,0 0 142 0 0,0 0 30 0 0,0 0-975 0 0,0 0 477 0 0,-3 0-448 0 0,-3 2-171 0 0,-2 1-117 0 0,-1 0-31 0 0,0 2 203 0 0,-1 0 139 0 0,2 0-290 0 0,0 0 217 0 0,0-1 350 0 0,-1 1-123 0 0,2-1-345 0 0,-2 0 115 0 0,2-1 342 0 0,0-1-469 0 0,1 0 159 0 0,2 0 238 0 0,-2 1-260 0 0,2-1-169 0 0,1 0 199 0 0,1 0 405 0 0,1-1-230 0 0,0 0-66 0 0,1-1-24 0 0,0 0-101 0 0,0 0-215 0 0,0 0 7 0 0,1 0 157 0 0,-1 0-95 0 0,3 1 8 0 0,3 0-34 0 0,3 0-162 0 0,2 0 43 0 0,2-2-24 0 0,4-3 19 0 0,2-1-6 0 0,4-4-15 0 0,2-1 4 0 0,2-1-20 0 0,1-2 4 0 0,0 1-76 0 0,0-1 95 0 0,-3 2-32 0 0,-3 0-63 0 0,-3 2 95 0 0,-5 2-106 0 0,2-2 31 0 0,1 1 65 0 0,3-2-12 0 0,3 0 7 0 0,1 1-82 0 0,-3 0 136 0 0,1 1-25 0 0,-3 1-27 0 0,-2 1 4 0 0,1-1 72 0 0,0 1-69 0 0,2 1 70 0 0,2-1-10 0 0,0 1-81 0 0,-2 1-58 0 0,2-1-72 0 0,-3 0-25 0 0,-3 1 120 0 0,-4 0 71 0 0,-2 0-126 0 0,-1-1 48 0 0,0 0-16 0 0,0 0 0 0 0,1 0 0 0 0,-3 2 75 0 0,-1 1-96 0 0,-2 0 31 0 0,-1 1-299 0 0,-2 1 250 0 0,2-1 33 0 0,0 1-12 0 0,1-1-66 0 0,0 1 108 0 0,-1-1 39 0 0,0 0-84 0 0,3-1 31 0 0,1-1-10 0 0,-1 0 0 0 0,-1 0-74 0 0,1 0 95 0 0,-1 0-32 0 0,-2 0 11 0 0,-1 2 0 0 0,-1 0 140 0 0,0 0 63 0 0,-1 1-131 0 0,0 0-72 0 0,-1-2 17 0 0,-1-1-17 0 0,-2-1 159 0 0,0 0 132 0 0,0-2-197 0 0,-1 0-94 0 0,-2 0 99 0 0,1 1-120 0 0,-2 2 31 0 0,0-1-10 0 0,0 2 0 0 0,-1 2 0 0 0,1 0 0 0 0,3 0 0 0 0,1 1 0 0 0,1-1 0 0 0,2 1 0 0 0,1-1 0 0 0,0 0 0 0 0,-1 0 0 0 0,-2-1 0 0 0,0 0 0 0 0,1 0 0 0 0,-3 2 0 0 0,0 0 0 0 0,-3 0 75 0 0,-5 2 16 0 0,-5 0-38 0 0,-4 1-58 0 0,-1 0 15 0 0,0-2-10 0 0,0 0 0 0 0,-1 1 0 0 0,0 0 75 0 0,3-2-96 0 0,0 1 106 0 0,3-1-106 0 0,2 0 106 0 0,4 1-106 0 0,3-1 115 0 0,3 0-118 0 0,3-1 36 0 0,2 1 72 0 0,1-1-108 0 0,0 0 111 0 0,0-1-108 0 0,-1 0 31 0 0,0-1 65 0 0,1 1-96 0 0,-1 0 31 0 0,1 1-10 0 0,2 0 0 0 0,0 0 0 0 0,4 0 0 0 0,4-1 0 0 0,5-1 0 0 0,2 1 0 0 0,3-1 0 0 0,1 1 0 0 0,-1-1 0 0 0,1 0 0 0 0,-2-2 0 0 0,3 1 0 0 0,-2 1 0 0 0,-1 0 0 0 0,-3 1 0 0 0,-1 0 0 0 0,-1 1 0 0 0,0 0 0 0 0,-1 0 0 0 0,-2 0 0 0 0,2 0 0 0 0,1 0 0 0 0,-1 0 0 0 0,-3 0 0 0 0,0-1 0 0 0,-3 1 0 0 0,1-1 75 0 0,1-1-96 0 0,-2 1 31 0 0,-2 0-10 0 0,-1 0 0 0 0,-2 1 0 0 0,-1-1 0 0 0,2 2 0 0 0,-1 0 0 0 0,-1 0 0 0 0,1-1 0 0 0,-2 1 0 0 0,1 0 0 0 0,-1 0 0 0 0,0 2 0 0 0,0 1 0 0 0,-1 2 0 0 0,-1 0 0 0 0,0 1 0 0 0,-1 1 0 0 0,0-1 0 0 0,-2 1 0 0 0,-1 2 0 0 0,-1 2 0 0 0,-5 2 0 0 0,-5 2 0 0 0,-1-1 0 0 0,0 0 0 0 0,-1-1-102 0 0,0-2 131 0 0,2 0-118 0 0,-1-1 110 0 0,0 1-32 0 0,2-1 11 0 0,2 1 0 0 0,1 0 0 0 0,1-1 0 0 0,1-1 0 0 0,1 0 0 0 0,2-2 0 0 0,0 0 0 0 0,2-1 0 0 0,0-1 0 0 0,2-1 0 0 0,1-2 0 0 0,2-1 0 0 0,0-1 0 0 0,1-1 0 0 0,0 0-121 0 0,0 0-40 0 0,0 0-454 0 0,1 0-561 0 0,-1 0-12760 0 0,0-1 7889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17T02:09:36.60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995.89209"/>
      <inkml:brushProperty name="anchorY" value="-11983.52344"/>
      <inkml:brushProperty name="scaleFactor" value="0.5"/>
    </inkml:brush>
  </inkml:definitions>
  <inkml:trace contextRef="#ctx0" brushRef="#br0">1094 136 5984 0 0,'0'0'0'0'0,"0"0"536"0"0,0 0-504 0 0,1 0 1553 0 0,0 0 1663 0 0,1 0-2211 0 0,3-3 429 0 0,1-1 1151 0 0,-2-3-865 0 0,0 0-1146 0 0,-1 1 336 0 0,-1 2 524 0 0,-1-2-406 0 0,-11 0 76 0 0,-9 2-116 0 0,-11 8-166 0 0,-6 5-598 0 0,-5 5 154 0 0,-13 14 116 0 0,-16 17-274 0 0,-15 17 16 0 0,-13 14-84 0 0,-9 11-102 0 0,-5 6 13 0 0,2 6-14 0 0,8 3-94 0 0,18-7 26 0 0,18-11-13 0 0,51-59 0 0 0,1-1 0 0 0,-5 13 0 0 0,10-15 0 0 0,1-1 0 0 0,1 0 0 0 0,-1 6 0 0 0,3-1-37 0 0,0-1 0 0 0,0 23 36 0 0,2-18 12 0 0,2 1 0 0 0,2 5-11 0 0,1-8-43 0 0,1 1 1 0 0,2 4 42 0 0,1-8-24 0 0,1-2 0 0 0,0 0 0 0 0,3 1 24 0 0,2 7 16 0 0,16 28-16 0 0,20 28-88 0 0,-21-46 109 0 0,2-1-21 0 0,28 35-11 0 0,3-4-73 0 0,4-7 108 0 0,6-4-36 0 0,6-6 12 0 0,6-4 0 0 0,5-6 0 0 0,23 3 0 0 0,5-5 0 0 0,3-5-102 0 0,0-6 131 0 0,-5-10-165 0 0,-1-7 96 0 0,4-2-77 0 0,1-7 10 0 0,3-4-4 0 0,-2-19-1027 0 0,-8-2 1138 0 0,136-43 218 0 0,-127 23-534 0 0,17-12 316 0 0,-40 9-261 0 0,45-28 261 0 0,-75 32-101 0 0,0-3 1 0 0,7-10 100 0 0,-22 14-78 0 0,0-4 1 0 0,16-21 77 0 0,-30 27-39 0 0,-2-3 1 0 0,22-32 38 0 0,-31 37 0 0 0,-2-2 0 0 0,-1-1 0 0 0,-2-1 0 0 0,-4 8-7 0 0,-2-2 0 0 0,12-35 7 0 0,-17 42 66 0 0,-1-2-1 0 0,-2 0 0 0 0,-1-4-65 0 0,-3 12 84 0 0,-1 1 0 0 0,-1 1 0 0 0,-1 0 0 0 0,-2-17-84 0 0,2 6 150 0 0,-3 2-1 0 0,-2 0 0 0 0,0-1-149 0 0,-4-3 326 0 0,0 1-1 0 0,-12-24-325 0 0,7 20 118 0 0,-3 0 0 0 0,-5-6-118 0 0,-5-8 280 0 0,-8-5-280 0 0,-31-39 235 0 0,-3 7-9 0 0,-21-6 147 0 0,-21-5-229 0 0,-7 7-37 0 0,-6 10-107 0 0,67 50 91 0 0,-29-11-91 0 0,27 19-22 0 0,-46-12 22 0 0,39 18-204 0 0,-49-5 204 0 0,41 12-41 0 0,-45 2 41 0 0,46 7-1 0 0,-53 8 1 0 0,49-1-15 0 0,-25 8 15 0 0,30 0-3425 0 0,-34 13 3425 0 0,34-9-12782 0 0,5 3-2305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9C2AC-D2B2-4D72-AC99-B7F554721F9F}" type="datetimeFigureOut">
              <a:rPr lang="en-US" smtClean="0"/>
              <a:t>16-Oct-19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63F25-0F35-496B-A665-B0E53A428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12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this, make a general introduction stating the goal, discretization and present posterior of parameters and such. Then this slide or maybe together. Label images and </a:t>
            </a:r>
            <a:r>
              <a:rPr lang="en-US" dirty="0" err="1"/>
              <a:t>discretizise</a:t>
            </a:r>
            <a:r>
              <a:rPr lang="en-US" dirty="0"/>
              <a:t> them in 4 in the same color to make the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63F25-0F35-496B-A665-B0E53A428D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11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slides missing, summarizing EM. Also: show what delta is and just say that S is a smoother matrix and show how it smooths the image.    Say somewhere that it is FFT, so I don’t forget to mention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63F25-0F35-496B-A665-B0E53A428D6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13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show FFT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63F25-0F35-496B-A665-B0E53A428D6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53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 complete optimization experiment here. Say that we use dice score to measure accuracy, and point to the labels.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63F25-0F35-496B-A665-B0E53A428D6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5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last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63F25-0F35-496B-A665-B0E53A428D6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86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deformations, how would this look?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63F25-0F35-496B-A665-B0E53A428D6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37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deformations, how would this look?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63F25-0F35-496B-A665-B0E53A428D6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7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deformations, how would this look?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63F25-0F35-496B-A665-B0E53A428D6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13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deformations, how would this look?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63F25-0F35-496B-A665-B0E53A428D6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39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this here but just mention it really fast and that we don’t have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63F25-0F35-496B-A665-B0E53A428D6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7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serve as an alternative to Demons in SSD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63F25-0F35-496B-A665-B0E53A428D6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8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this, make a general introduction stating the goal, discretization and present posterior of parameters and such. Then this slide or maybe together. Label images and </a:t>
            </a:r>
            <a:r>
              <a:rPr lang="en-US" dirty="0" err="1"/>
              <a:t>discretizise</a:t>
            </a:r>
            <a:r>
              <a:rPr lang="en-US" dirty="0"/>
              <a:t> them in 4 in the same color to make the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63F25-0F35-496B-A665-B0E53A428D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52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d, nothing about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63F25-0F35-496B-A665-B0E53A428D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64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 of what we’ve said so far, then about optimization. Proportional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63F25-0F35-496B-A665-B0E53A428D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10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 of what we’ve said so far, then about optimization. Proportional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63F25-0F35-496B-A665-B0E53A428D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5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 of what we’ve said so far, then about optimization. Proportional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63F25-0F35-496B-A665-B0E53A428D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54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 of what we’ve said so far, then about optimization. Proportional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63F25-0F35-496B-A665-B0E53A428D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9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all equations and show them instead in image.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63F25-0F35-496B-A665-B0E53A428D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66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slides missing, summarizing EM. Also: show what delta is and just say that S is a smoother matrix and show how it smooths the image.    Say somewhere that it is FFT, so I don’t forget to mention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63F25-0F35-496B-A665-B0E53A428D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23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E6E6-5D82-454F-89ED-6BE08AA3B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FB517-2F46-49D4-98CC-CAF86BDF2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AAC7A-16D0-4DF5-86FA-0E978FE9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0407-BAC5-4EF1-AFFC-78E8449BAC38}" type="datetimeFigureOut">
              <a:rPr lang="es-ES" smtClean="0"/>
              <a:t>16/10/2019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11658-A807-4011-8365-EA65F1587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5EDFC-9FDC-42CB-93A0-993BF5C3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9972-A55F-4706-8311-15C59F1D3C88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885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B55B-E654-436D-B7FA-B699AA7B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BFA48-26A5-4C70-A0D6-12E32A6DE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418B0-B478-4577-980B-5180DBF1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0407-BAC5-4EF1-AFFC-78E8449BAC38}" type="datetimeFigureOut">
              <a:rPr lang="es-ES" smtClean="0"/>
              <a:t>16/10/2019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EF50E-99B4-4835-81D4-55EE594E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B064D-7F98-4C43-B842-5DF582ED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9972-A55F-4706-8311-15C59F1D3C88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027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DA7B4-8DCA-4363-AAF1-738AFDF9D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0537C-6E11-4EF1-9D1F-61B004CB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3DA01-9DB9-4FB8-B6C2-E83714AF6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0407-BAC5-4EF1-AFFC-78E8449BAC38}" type="datetimeFigureOut">
              <a:rPr lang="es-ES" smtClean="0"/>
              <a:t>16/10/2019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645C7-EF1B-48B9-A88F-1A2D48F9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D5C8F-1944-4F3B-AAB6-23946AA4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9972-A55F-4706-8311-15C59F1D3C88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449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4926-0429-4488-928D-B9DE500F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7B335-4237-4829-A2F4-2D2DFBFA0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badi Extra Light" panose="020B0204020104020204" pitchFamily="34" charset="0"/>
              </a:defRPr>
            </a:lvl1pPr>
            <a:lvl2pPr>
              <a:defRPr>
                <a:latin typeface="Abadi Extra Light" panose="020B0204020104020204" pitchFamily="34" charset="0"/>
              </a:defRPr>
            </a:lvl2pPr>
            <a:lvl3pPr>
              <a:defRPr>
                <a:latin typeface="Abadi Extra Light" panose="020B0204020104020204" pitchFamily="34" charset="0"/>
              </a:defRPr>
            </a:lvl3pPr>
            <a:lvl4pPr>
              <a:defRPr>
                <a:latin typeface="Abadi Extra Light" panose="020B0204020104020204" pitchFamily="34" charset="0"/>
              </a:defRPr>
            </a:lvl4pPr>
            <a:lvl5pPr>
              <a:defRPr>
                <a:latin typeface="Abadi Extra Light" panose="020B02040201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C2889-1CEC-4E03-A5AE-F742BD2B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 Extra Light" panose="020B0204020104020204" pitchFamily="34" charset="0"/>
              </a:defRPr>
            </a:lvl1pPr>
          </a:lstStyle>
          <a:p>
            <a:fld id="{BB150407-BAC5-4EF1-AFFC-78E8449BAC38}" type="datetimeFigureOut">
              <a:rPr lang="es-ES" smtClean="0"/>
              <a:pPr/>
              <a:t>16/10/2019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2CB96-AAC0-452F-B545-4E4B979A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 Extra Light" panose="020B0204020104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B10DF-1BA5-41B1-B221-478EB30C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 Extra Light" panose="020B0204020104020204" pitchFamily="34" charset="0"/>
              </a:defRPr>
            </a:lvl1pPr>
          </a:lstStyle>
          <a:p>
            <a:fld id="{C84F9972-A55F-4706-8311-15C59F1D3C88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196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CC25-88F5-4324-8C98-B4FCBD46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E5903-073A-41B1-BD38-F2FB4DB9D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3EE6-8684-4817-9610-9589DDCB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0407-BAC5-4EF1-AFFC-78E8449BAC38}" type="datetimeFigureOut">
              <a:rPr lang="es-ES" smtClean="0"/>
              <a:t>16/10/2019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23821-2DEE-4608-B7A2-6566CAB2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7A608-8530-4E4E-AF72-C7867FD62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9972-A55F-4706-8311-15C59F1D3C88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411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7D94-778D-4651-BF9B-649A4660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AFB0C-0852-45D0-ABE2-1BD8DCE82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badi Extra Light" panose="020B0204020104020204" pitchFamily="34" charset="0"/>
              </a:defRPr>
            </a:lvl1pPr>
            <a:lvl2pPr>
              <a:defRPr>
                <a:latin typeface="Abadi Extra Light" panose="020B0204020104020204" pitchFamily="34" charset="0"/>
              </a:defRPr>
            </a:lvl2pPr>
            <a:lvl3pPr>
              <a:defRPr>
                <a:latin typeface="Abadi Extra Light" panose="020B0204020104020204" pitchFamily="34" charset="0"/>
              </a:defRPr>
            </a:lvl3pPr>
            <a:lvl4pPr>
              <a:defRPr>
                <a:latin typeface="Abadi Extra Light" panose="020B0204020104020204" pitchFamily="34" charset="0"/>
              </a:defRPr>
            </a:lvl4pPr>
            <a:lvl5pPr>
              <a:defRPr>
                <a:latin typeface="Abadi Extra Light" panose="020B02040201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1B792-A32E-4562-8118-426CF6F22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badi Extra Light" panose="020B0204020104020204" pitchFamily="34" charset="0"/>
              </a:defRPr>
            </a:lvl1pPr>
            <a:lvl2pPr>
              <a:defRPr>
                <a:latin typeface="Abadi Extra Light" panose="020B0204020104020204" pitchFamily="34" charset="0"/>
              </a:defRPr>
            </a:lvl2pPr>
            <a:lvl3pPr>
              <a:defRPr>
                <a:latin typeface="Abadi Extra Light" panose="020B0204020104020204" pitchFamily="34" charset="0"/>
              </a:defRPr>
            </a:lvl3pPr>
            <a:lvl4pPr>
              <a:defRPr>
                <a:latin typeface="Abadi Extra Light" panose="020B0204020104020204" pitchFamily="34" charset="0"/>
              </a:defRPr>
            </a:lvl4pPr>
            <a:lvl5pPr>
              <a:defRPr>
                <a:latin typeface="Abadi Extra Light" panose="020B02040201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E8F35-E5E4-48BB-9184-0668DCFE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0407-BAC5-4EF1-AFFC-78E8449BAC38}" type="datetimeFigureOut">
              <a:rPr lang="es-ES" smtClean="0"/>
              <a:t>16/10/2019</a:t>
            </a:fld>
            <a:endParaRPr lang="es-E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8D264-3D3A-4FAB-9178-74A8BCC4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1F8FF-C771-481E-9D07-B70B899E4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9972-A55F-4706-8311-15C59F1D3C88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296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470A-7E80-4B4E-BC22-2CF9989E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2CC5D-F14A-42D5-8D74-C12C7D0C4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1522E-A126-4C3C-851A-20790EAAE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2F3E8-9921-4997-A456-DA2034503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7FB54-F94A-42D6-9939-9A3AA1CB4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F309A-8C10-436D-BF9F-0D71F4F4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0407-BAC5-4EF1-AFFC-78E8449BAC38}" type="datetimeFigureOut">
              <a:rPr lang="es-ES" smtClean="0"/>
              <a:t>16/10/2019</a:t>
            </a:fld>
            <a:endParaRPr lang="es-E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256847-DE0D-4330-BB9F-11F23FD1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75D84-D899-4173-B332-BBCF6B91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9972-A55F-4706-8311-15C59F1D3C88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877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8D25-4835-42F4-BEAF-BEDF082F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70BE3A-ADB5-4759-9CB8-269F3148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0407-BAC5-4EF1-AFFC-78E8449BAC38}" type="datetimeFigureOut">
              <a:rPr lang="es-ES" smtClean="0"/>
              <a:t>16/10/2019</a:t>
            </a:fld>
            <a:endParaRPr lang="es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81019-2A23-490E-B9B0-34ECEF3B6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C7EC2-8731-4FDE-B964-3C5A89B7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9972-A55F-4706-8311-15C59F1D3C88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576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28CDAD-08A5-41F3-B0C2-304595F0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0407-BAC5-4EF1-AFFC-78E8449BAC38}" type="datetimeFigureOut">
              <a:rPr lang="es-ES" smtClean="0"/>
              <a:t>16/10/2019</a:t>
            </a:fld>
            <a:endParaRPr lang="es-E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644302-F9BC-462E-8531-0CC80628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561D7-9157-4DF7-843C-07B44FA6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9972-A55F-4706-8311-15C59F1D3C88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562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06F6E-3CA7-468B-8513-23D9152D3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EBB1A-0DE4-430F-9FDA-E7287B2CD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D82E7-3FDC-4645-B083-B649D79B7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1C8AC-2FD8-4FD2-BB51-AB5A3604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0407-BAC5-4EF1-AFFC-78E8449BAC38}" type="datetimeFigureOut">
              <a:rPr lang="es-ES" smtClean="0"/>
              <a:t>16/10/2019</a:t>
            </a:fld>
            <a:endParaRPr lang="es-E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22F48-22D9-4801-9E65-8E130280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8DD33-1975-4CD3-BBE7-44D1703C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9972-A55F-4706-8311-15C59F1D3C88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247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DC6B-9E99-452F-A3B5-F18498D5C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CAE2E1-35A3-4FF3-BEBF-36640077B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C60A1-DEB5-43B1-9C0C-44D32B1E6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E1EF5-5930-4DAF-875D-6530BB55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0407-BAC5-4EF1-AFFC-78E8449BAC38}" type="datetimeFigureOut">
              <a:rPr lang="es-ES" smtClean="0"/>
              <a:t>16/10/2019</a:t>
            </a:fld>
            <a:endParaRPr lang="es-E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3E026-E8AB-4FD3-B7E6-FE5BAC037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26D18-75EA-4AD3-A5D5-B6639E1D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9972-A55F-4706-8311-15C59F1D3C88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801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5A6DB-B038-4384-B82A-941674C07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A3A65-1A80-4EFA-8061-758BF2C25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6BCF-59AF-4E4F-BBB8-CA7715683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50407-BAC5-4EF1-AFFC-78E8449BAC38}" type="datetimeFigureOut">
              <a:rPr lang="es-ES" smtClean="0"/>
              <a:t>16/10/2019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3FC4C-710B-4692-B991-F2512EA13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C4DAF-B836-42C3-8196-59A18D6D2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F9972-A55F-4706-8311-15C59F1D3C88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037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12" Type="http://schemas.openxmlformats.org/officeDocument/2006/relationships/image" Target="../media/image30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customXml" Target="../ink/ink2.xml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6.png"/><Relationship Id="rId9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5.xml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12" Type="http://schemas.openxmlformats.org/officeDocument/2006/relationships/image" Target="../media/image30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customXml" Target="../ink/ink4.xml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6.png"/><Relationship Id="rId9" Type="http://schemas.openxmlformats.org/officeDocument/2006/relationships/customXml" Target="../ink/ink3.xml"/><Relationship Id="rId1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8.xml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12" Type="http://schemas.openxmlformats.org/officeDocument/2006/relationships/image" Target="../media/image30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customXml" Target="../ink/ink7.xml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6.png"/><Relationship Id="rId9" Type="http://schemas.openxmlformats.org/officeDocument/2006/relationships/customXml" Target="../ink/ink6.xml"/><Relationship Id="rId1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6.png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customXml" Target="../ink/ink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7.emf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5.emf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0.gif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1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3.png"/><Relationship Id="rId5" Type="http://schemas.openxmlformats.org/officeDocument/2006/relationships/image" Target="../media/image2.png"/><Relationship Id="rId10" Type="http://schemas.openxmlformats.org/officeDocument/2006/relationships/image" Target="../media/image1.png"/><Relationship Id="rId4" Type="http://schemas.openxmlformats.org/officeDocument/2006/relationships/image" Target="../media/image52.png"/><Relationship Id="rId9" Type="http://schemas.openxmlformats.org/officeDocument/2006/relationships/image" Target="../media/image50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3.png"/><Relationship Id="rId5" Type="http://schemas.openxmlformats.org/officeDocument/2006/relationships/image" Target="../media/image2.png"/><Relationship Id="rId10" Type="http://schemas.openxmlformats.org/officeDocument/2006/relationships/image" Target="../media/image1.png"/><Relationship Id="rId4" Type="http://schemas.openxmlformats.org/officeDocument/2006/relationships/image" Target="../media/image52.png"/><Relationship Id="rId9" Type="http://schemas.openxmlformats.org/officeDocument/2006/relationships/image" Target="../media/image50.gi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12" Type="http://schemas.openxmlformats.org/officeDocument/2006/relationships/image" Target="../media/image5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1.png"/><Relationship Id="rId5" Type="http://schemas.openxmlformats.org/officeDocument/2006/relationships/image" Target="../media/image51.png"/><Relationship Id="rId10" Type="http://schemas.openxmlformats.org/officeDocument/2006/relationships/image" Target="../media/image50.gif"/><Relationship Id="rId4" Type="http://schemas.openxmlformats.org/officeDocument/2006/relationships/image" Target="../media/image54.png"/><Relationship Id="rId9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emf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4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ED849F-E101-49F0-8F72-F3C435FBD842}"/>
              </a:ext>
            </a:extLst>
          </p:cNvPr>
          <p:cNvSpPr/>
          <p:nvPr/>
        </p:nvSpPr>
        <p:spPr>
          <a:xfrm>
            <a:off x="0" y="3008671"/>
            <a:ext cx="12192000" cy="3849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D4438-A4EC-4431-846D-AA7C5D6C5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215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000" i="1" dirty="0">
                <a:solidFill>
                  <a:schemeClr val="bg1"/>
                </a:solidFill>
                <a:latin typeface="Abadi Extra Light" panose="020B0204020104020204" pitchFamily="34" charset="0"/>
                <a:ea typeface="Batang" panose="020B0503020000020004" pitchFamily="18" charset="-127"/>
                <a:cs typeface="Aharoni" panose="020B0604020202020204" pitchFamily="2" charset="-79"/>
              </a:rPr>
              <a:t>Fast Nonparametric </a:t>
            </a:r>
            <a:br>
              <a:rPr lang="en-US" dirty="0">
                <a:solidFill>
                  <a:schemeClr val="bg1"/>
                </a:solidFill>
                <a:latin typeface="Aharoni" panose="020B0604020202020204" pitchFamily="2" charset="-79"/>
                <a:ea typeface="Batang" panose="020B0503020000020004" pitchFamily="18" charset="-127"/>
                <a:cs typeface="Aharoni" panose="020B0604020202020204" pitchFamily="2" charset="-79"/>
              </a:rPr>
            </a:br>
            <a:r>
              <a:rPr lang="en-US" dirty="0">
                <a:solidFill>
                  <a:schemeClr val="bg1"/>
                </a:solidFill>
                <a:latin typeface="Aharoni" panose="020B0604020202020204" pitchFamily="2" charset="-79"/>
                <a:ea typeface="Batang" panose="020B0503020000020004" pitchFamily="18" charset="-127"/>
                <a:cs typeface="Aharoni" panose="020B0604020202020204" pitchFamily="2" charset="-79"/>
              </a:rPr>
              <a:t>Mutual-Information-based Registration </a:t>
            </a:r>
            <a:br>
              <a:rPr lang="en-US" dirty="0">
                <a:latin typeface="Aharoni" panose="020B0604020202020204" pitchFamily="2" charset="-79"/>
                <a:ea typeface="Batang" panose="020B0503020000020004" pitchFamily="18" charset="-127"/>
                <a:cs typeface="Aharoni" panose="020B0604020202020204" pitchFamily="2" charset="-79"/>
              </a:rPr>
            </a:br>
            <a:r>
              <a:rPr lang="en-US" sz="4000" i="1" dirty="0">
                <a:solidFill>
                  <a:schemeClr val="accent5">
                    <a:lumMod val="75000"/>
                  </a:schemeClr>
                </a:solidFill>
                <a:latin typeface="Abadi Extra Light" panose="020B0204020104020204" pitchFamily="34" charset="0"/>
                <a:ea typeface="Batang" panose="020B0503020000020004" pitchFamily="18" charset="-127"/>
                <a:cs typeface="Aharoni" panose="020B0604020202020204" pitchFamily="2" charset="-79"/>
              </a:rPr>
              <a:t>&amp;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haroni" panose="020B0604020202020204" pitchFamily="2" charset="-79"/>
                <a:ea typeface="Batang" panose="020B0503020000020004" pitchFamily="18" charset="-127"/>
                <a:cs typeface="Aharoni" panose="020B0604020202020204" pitchFamily="2" charset="-79"/>
              </a:rPr>
              <a:t> 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  <a:latin typeface="Aharoni" panose="020B0604020202020204" pitchFamily="2" charset="-79"/>
                <a:ea typeface="Batang" panose="020B0503020000020004" pitchFamily="18" charset="-127"/>
                <a:cs typeface="Aharoni" panose="020B0604020202020204" pitchFamily="2" charset="-79"/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haroni" panose="020B0604020202020204" pitchFamily="2" charset="-79"/>
                <a:ea typeface="Batang" panose="020B0503020000020004" pitchFamily="18" charset="-127"/>
                <a:cs typeface="Aharoni" panose="020B0604020202020204" pitchFamily="2" charset="-79"/>
              </a:rPr>
              <a:t>Uncertainty Estimation</a:t>
            </a:r>
            <a:endParaRPr lang="es-ES" dirty="0">
              <a:solidFill>
                <a:schemeClr val="accent5">
                  <a:lumMod val="75000"/>
                </a:schemeClr>
              </a:solidFill>
              <a:latin typeface="Aharoni" panose="020B0604020202020204" pitchFamily="2" charset="-79"/>
              <a:ea typeface="Batang" panose="020B0503020000020004" pitchFamily="18" charset="-127"/>
              <a:cs typeface="Aharoni" panose="020B0604020202020204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9E46FE-649D-4C90-8BA5-C22BC140820D}"/>
              </a:ext>
            </a:extLst>
          </p:cNvPr>
          <p:cNvSpPr txBox="1"/>
          <p:nvPr/>
        </p:nvSpPr>
        <p:spPr>
          <a:xfrm>
            <a:off x="3424686" y="5043577"/>
            <a:ext cx="5342627" cy="45432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buClr>
                <a:schemeClr val="accent6"/>
              </a:buClr>
            </a:pP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Abadi Extra Light" panose="020B0204020104020204" pitchFamily="34" charset="0"/>
              </a:rPr>
              <a:t>Mikael Agn and Koen Van Leemput</a:t>
            </a:r>
          </a:p>
          <a:p>
            <a:pPr algn="ctr">
              <a:buClr>
                <a:schemeClr val="accent6"/>
              </a:buClr>
            </a:pPr>
            <a:r>
              <a:rPr lang="en-US" sz="2400" i="1" dirty="0">
                <a:solidFill>
                  <a:schemeClr val="accent5">
                    <a:lumMod val="50000"/>
                  </a:schemeClr>
                </a:solidFill>
                <a:latin typeface="Abadi Extra Light" panose="020B0204020104020204" pitchFamily="34" charset="0"/>
              </a:rPr>
              <a:t>DTU Health Tech, Denmark</a:t>
            </a:r>
            <a:br>
              <a:rPr lang="en-US" sz="2400" i="1" dirty="0">
                <a:solidFill>
                  <a:schemeClr val="accent5">
                    <a:lumMod val="50000"/>
                  </a:schemeClr>
                </a:solidFill>
                <a:latin typeface="Abadi Extra Light" panose="020B0204020104020204" pitchFamily="34" charset="0"/>
              </a:rPr>
            </a:br>
            <a:r>
              <a:rPr lang="en-US" sz="2400" i="1" dirty="0" err="1">
                <a:solidFill>
                  <a:schemeClr val="accent5">
                    <a:lumMod val="50000"/>
                  </a:schemeClr>
                </a:solidFill>
                <a:latin typeface="Abadi Extra Light" panose="020B0204020104020204" pitchFamily="34" charset="0"/>
              </a:rPr>
              <a:t>Martinos</a:t>
            </a:r>
            <a:r>
              <a:rPr lang="en-US" sz="2400" i="1" dirty="0">
                <a:solidFill>
                  <a:schemeClr val="accent5">
                    <a:lumMod val="50000"/>
                  </a:schemeClr>
                </a:solidFill>
                <a:latin typeface="Abadi Extra Light" panose="020B0204020104020204" pitchFamily="34" charset="0"/>
              </a:rPr>
              <a:t> Center, MGH, USA</a:t>
            </a:r>
            <a:endParaRPr lang="en-US" sz="2400" b="0" i="1" dirty="0">
              <a:solidFill>
                <a:srgbClr val="FF0000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6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A00DCE-DAD7-4859-83D9-B475F1774A8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39A3B8-EAA6-4AD3-8205-4608B73FDF72}"/>
                  </a:ext>
                </a:extLst>
              </p:cNvPr>
              <p:cNvSpPr txBox="1"/>
              <p:nvPr/>
            </p:nvSpPr>
            <p:spPr>
              <a:xfrm>
                <a:off x="6096000" y="2792901"/>
                <a:ext cx="3141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s-ES" sz="32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39A3B8-EAA6-4AD3-8205-4608B73FD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92901"/>
                <a:ext cx="31418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05C91A-A370-4AE8-AA91-77F52FA581CD}"/>
                  </a:ext>
                </a:extLst>
              </p:cNvPr>
              <p:cNvSpPr txBox="1"/>
              <p:nvPr/>
            </p:nvSpPr>
            <p:spPr>
              <a:xfrm>
                <a:off x="5833215" y="4852276"/>
                <a:ext cx="3462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s-ES" sz="32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05C91A-A370-4AE8-AA91-77F52FA58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215" y="4852276"/>
                <a:ext cx="34624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2987600-3904-4870-A87F-C2CC248AE4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482346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B-spline centered at each deformed point.</a:t>
                </a:r>
                <a:r>
                  <a:rPr lang="en-US" dirty="0"/>
                  <a:t> </a:t>
                </a:r>
              </a:p>
              <a:p>
                <a:pPr marL="0" indent="0">
                  <a:buClr>
                    <a:schemeClr val="accent6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accent6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6">
                      <a:lumMod val="50000"/>
                    </a:schemeClr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2987600-3904-4870-A87F-C2CC248AE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4823460" cy="4351338"/>
              </a:xfrm>
              <a:prstGeom prst="rect">
                <a:avLst/>
              </a:prstGeom>
              <a:blipFill>
                <a:blip r:embed="rId4"/>
                <a:stretch>
                  <a:fillRect l="-2276" t="-238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2FE146-0281-4E24-8A12-9F2DAD874B58}"/>
                  </a:ext>
                </a:extLst>
              </p:cNvPr>
              <p:cNvSpPr txBox="1"/>
              <p:nvPr/>
            </p:nvSpPr>
            <p:spPr>
              <a:xfrm>
                <a:off x="8206036" y="1644417"/>
                <a:ext cx="3784690" cy="76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2FE146-0281-4E24-8A12-9F2DAD874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036" y="1644417"/>
                <a:ext cx="3784690" cy="7684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43C2EA54-A7E6-4F91-AB9B-C15310E4C6BF}"/>
              </a:ext>
            </a:extLst>
          </p:cNvPr>
          <p:cNvSpPr/>
          <p:nvPr/>
        </p:nvSpPr>
        <p:spPr>
          <a:xfrm>
            <a:off x="0" y="442452"/>
            <a:ext cx="8545606" cy="10677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CB2AB791-F21F-4D2A-B0A0-F9D66C1F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Generate latent variables n</a:t>
            </a:r>
            <a:endParaRPr lang="es-ES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33800D38-037D-4AFA-8B64-ABAD573DFC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9228" y="1825626"/>
            <a:ext cx="3356753" cy="4351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068A1-8088-46A2-8B45-41072712F258}"/>
                  </a:ext>
                </a:extLst>
              </p:cNvPr>
              <p:cNvSpPr txBox="1"/>
              <p:nvPr/>
            </p:nvSpPr>
            <p:spPr>
              <a:xfrm>
                <a:off x="7823766" y="3640771"/>
                <a:ext cx="4633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sv-SE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" sz="3200" i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068A1-8088-46A2-8B45-41072712F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766" y="3640771"/>
                <a:ext cx="463332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EAB7FB-B36F-4B0B-BB5C-D7EFDBF3AAB9}"/>
                  </a:ext>
                </a:extLst>
              </p:cNvPr>
              <p:cNvSpPr txBox="1"/>
              <p:nvPr/>
            </p:nvSpPr>
            <p:spPr>
              <a:xfrm>
                <a:off x="7206433" y="4001293"/>
                <a:ext cx="4617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" sz="3200" i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EAB7FB-B36F-4B0B-BB5C-D7EFDBF3A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433" y="4001293"/>
                <a:ext cx="461729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183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8F61DAE-02D9-4923-B3A8-D6559F032BCD}"/>
              </a:ext>
            </a:extLst>
          </p:cNvPr>
          <p:cNvSpPr/>
          <p:nvPr/>
        </p:nvSpPr>
        <p:spPr>
          <a:xfrm>
            <a:off x="0" y="442452"/>
            <a:ext cx="8545606" cy="10677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E160E-EF5A-41EE-B581-691D72D8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Generate latent variables n</a:t>
            </a:r>
            <a:endParaRPr lang="es-ES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A00DCE-DAD7-4859-83D9-B475F1774A8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46BECDBC-D231-4981-A229-CD722C0C3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9228" y="1825626"/>
            <a:ext cx="3356752" cy="43513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39A3B8-EAA6-4AD3-8205-4608B73FDF72}"/>
                  </a:ext>
                </a:extLst>
              </p:cNvPr>
              <p:cNvSpPr txBox="1"/>
              <p:nvPr/>
            </p:nvSpPr>
            <p:spPr>
              <a:xfrm>
                <a:off x="6096000" y="2792901"/>
                <a:ext cx="3141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s-ES" sz="32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39A3B8-EAA6-4AD3-8205-4608B73FD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92901"/>
                <a:ext cx="31418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05C91A-A370-4AE8-AA91-77F52FA581CD}"/>
                  </a:ext>
                </a:extLst>
              </p:cNvPr>
              <p:cNvSpPr txBox="1"/>
              <p:nvPr/>
            </p:nvSpPr>
            <p:spPr>
              <a:xfrm>
                <a:off x="5833215" y="4852276"/>
                <a:ext cx="3462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s-ES" sz="32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05C91A-A370-4AE8-AA91-77F52FA58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215" y="4852276"/>
                <a:ext cx="34624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A64DD0-13ED-4CF2-A79B-97614205CA27}"/>
                  </a:ext>
                </a:extLst>
              </p:cNvPr>
              <p:cNvSpPr txBox="1"/>
              <p:nvPr/>
            </p:nvSpPr>
            <p:spPr>
              <a:xfrm>
                <a:off x="6063940" y="3822588"/>
                <a:ext cx="3462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3200" b="1" i="0" smtClean="0"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es-ES" sz="32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A64DD0-13ED-4CF2-A79B-97614205C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940" y="3822588"/>
                <a:ext cx="34624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FAACA4C0-C3B9-46FA-88D0-DAB40D74BB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482346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B-spline centered at each deformed point.</a:t>
                </a:r>
                <a:r>
                  <a:rPr lang="en-US" dirty="0"/>
                  <a:t> </a:t>
                </a:r>
              </a:p>
              <a:p>
                <a:pPr marL="0" indent="0">
                  <a:buClr>
                    <a:schemeClr val="accent6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accent6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6">
                      <a:lumMod val="50000"/>
                    </a:schemeClr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FAACA4C0-C3B9-46FA-88D0-DAB40D74B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4823460" cy="4351338"/>
              </a:xfrm>
              <a:prstGeom prst="rect">
                <a:avLst/>
              </a:prstGeom>
              <a:blipFill>
                <a:blip r:embed="rId6"/>
                <a:stretch>
                  <a:fillRect l="-2276" t="-238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3634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9AB8B2B-8DD1-4041-A036-A25F03972F22}"/>
              </a:ext>
            </a:extLst>
          </p:cNvPr>
          <p:cNvSpPr/>
          <p:nvPr/>
        </p:nvSpPr>
        <p:spPr>
          <a:xfrm>
            <a:off x="0" y="442452"/>
            <a:ext cx="6992471" cy="10677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E160E-EF5A-41EE-B581-691D72D8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Generate u through n</a:t>
            </a:r>
            <a:endParaRPr lang="es-ES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8B971E74-067B-4BAA-87FD-835B767FF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9228" y="1825626"/>
            <a:ext cx="3356752" cy="43513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BC2BD0-0679-431A-AD63-FB61B5EB1E67}"/>
                  </a:ext>
                </a:extLst>
              </p:cNvPr>
              <p:cNvSpPr txBox="1"/>
              <p:nvPr/>
            </p:nvSpPr>
            <p:spPr>
              <a:xfrm>
                <a:off x="6096000" y="2792901"/>
                <a:ext cx="3141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s-ES" sz="32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BC2BD0-0679-431A-AD63-FB61B5EB1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92901"/>
                <a:ext cx="31418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FFE1FC8-ED36-4798-8AB6-75179B0AD838}"/>
                  </a:ext>
                </a:extLst>
              </p:cNvPr>
              <p:cNvSpPr txBox="1"/>
              <p:nvPr/>
            </p:nvSpPr>
            <p:spPr>
              <a:xfrm>
                <a:off x="5833215" y="4852276"/>
                <a:ext cx="3462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s-ES" sz="32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FFE1FC8-ED36-4798-8AB6-75179B0AD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215" y="4852276"/>
                <a:ext cx="34624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0B923E-C11B-40C1-8719-F0A7F12AC2BD}"/>
                  </a:ext>
                </a:extLst>
              </p:cNvPr>
              <p:cNvSpPr txBox="1"/>
              <p:nvPr/>
            </p:nvSpPr>
            <p:spPr>
              <a:xfrm>
                <a:off x="6063940" y="3822588"/>
                <a:ext cx="3462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3200" b="1" i="0" smtClean="0"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es-ES" sz="32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0B923E-C11B-40C1-8719-F0A7F12AC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940" y="3822588"/>
                <a:ext cx="34624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612F9BE4-073A-40F8-810E-7F58C03868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825625"/>
                <a:ext cx="4814977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Introduce</a:t>
                </a:r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endParaRPr lang="en-US" b="0" i="1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parameterizes</a:t>
                </a:r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 the probability of class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in</a:t>
                </a:r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b="1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to generate</a:t>
                </a:r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 an intensity in</a:t>
                </a:r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e>
                          <m:r>
                            <a:rPr lang="en-US" b="1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0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E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612F9BE4-073A-40F8-810E-7F58C0386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5"/>
                <a:ext cx="4814977" cy="4351338"/>
              </a:xfrm>
              <a:prstGeom prst="rect">
                <a:avLst/>
              </a:prstGeom>
              <a:blipFill>
                <a:blip r:embed="rId6"/>
                <a:stretch>
                  <a:fillRect l="-2152" t="-210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E07AD108-D7AD-4DD7-99FF-97120684B56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6"/>
          <a:stretch/>
        </p:blipFill>
        <p:spPr>
          <a:xfrm>
            <a:off x="9278471" y="2317217"/>
            <a:ext cx="2440862" cy="23309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BD26F65-9C05-4D60-BE04-FD7EB6768C5E}"/>
                  </a:ext>
                </a:extLst>
              </p:cNvPr>
              <p:cNvSpPr/>
              <p:nvPr/>
            </p:nvSpPr>
            <p:spPr>
              <a:xfrm>
                <a:off x="10203211" y="1588919"/>
                <a:ext cx="57740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𝛉</m:t>
                      </m:r>
                    </m:oMath>
                  </m:oMathPara>
                </a14:m>
                <a:endParaRPr lang="es-ES" sz="3600" b="1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BD26F65-9C05-4D60-BE04-FD7EB6768C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211" y="1588919"/>
                <a:ext cx="577401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359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9AB8B2B-8DD1-4041-A036-A25F03972F22}"/>
              </a:ext>
            </a:extLst>
          </p:cNvPr>
          <p:cNvSpPr/>
          <p:nvPr/>
        </p:nvSpPr>
        <p:spPr>
          <a:xfrm>
            <a:off x="0" y="442452"/>
            <a:ext cx="6992471" cy="10677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E160E-EF5A-41EE-B581-691D72D8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Generate u through n</a:t>
            </a:r>
            <a:endParaRPr lang="es-ES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8B971E74-067B-4BAA-87FD-835B767FF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9228" y="1825626"/>
            <a:ext cx="3356752" cy="435133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BC2BD0-0679-431A-AD63-FB61B5EB1E67}"/>
                  </a:ext>
                </a:extLst>
              </p:cNvPr>
              <p:cNvSpPr txBox="1"/>
              <p:nvPr/>
            </p:nvSpPr>
            <p:spPr>
              <a:xfrm>
                <a:off x="6096000" y="2792901"/>
                <a:ext cx="3141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s-ES" sz="32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BC2BD0-0679-431A-AD63-FB61B5EB1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92901"/>
                <a:ext cx="31418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FFE1FC8-ED36-4798-8AB6-75179B0AD838}"/>
                  </a:ext>
                </a:extLst>
              </p:cNvPr>
              <p:cNvSpPr txBox="1"/>
              <p:nvPr/>
            </p:nvSpPr>
            <p:spPr>
              <a:xfrm>
                <a:off x="5833215" y="4852276"/>
                <a:ext cx="3462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s-ES" sz="32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FFE1FC8-ED36-4798-8AB6-75179B0AD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215" y="4852276"/>
                <a:ext cx="34624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0B923E-C11B-40C1-8719-F0A7F12AC2BD}"/>
                  </a:ext>
                </a:extLst>
              </p:cNvPr>
              <p:cNvSpPr txBox="1"/>
              <p:nvPr/>
            </p:nvSpPr>
            <p:spPr>
              <a:xfrm>
                <a:off x="6063940" y="3822588"/>
                <a:ext cx="3462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3200" b="1" i="0" smtClean="0"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es-ES" sz="32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0B923E-C11B-40C1-8719-F0A7F12AC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940" y="3822588"/>
                <a:ext cx="34624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612F9BE4-073A-40F8-810E-7F58C03868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825625"/>
                <a:ext cx="4814977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Introduce</a:t>
                </a:r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endParaRPr lang="en-US" b="0" i="1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parameterizes</a:t>
                </a:r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 the probability of class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in</a:t>
                </a:r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b="1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to generate</a:t>
                </a:r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 an intensity in</a:t>
                </a:r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e>
                          <m:r>
                            <a:rPr lang="en-US" b="1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0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E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612F9BE4-073A-40F8-810E-7F58C0386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5"/>
                <a:ext cx="4814977" cy="4351338"/>
              </a:xfrm>
              <a:prstGeom prst="rect">
                <a:avLst/>
              </a:prstGeom>
              <a:blipFill>
                <a:blip r:embed="rId6"/>
                <a:stretch>
                  <a:fillRect l="-2152" t="-210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E07AD108-D7AD-4DD7-99FF-97120684B56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6"/>
          <a:stretch/>
        </p:blipFill>
        <p:spPr>
          <a:xfrm>
            <a:off x="9278471" y="2317217"/>
            <a:ext cx="2440862" cy="23309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BD26F65-9C05-4D60-BE04-FD7EB6768C5E}"/>
                  </a:ext>
                </a:extLst>
              </p:cNvPr>
              <p:cNvSpPr/>
              <p:nvPr/>
            </p:nvSpPr>
            <p:spPr>
              <a:xfrm>
                <a:off x="10203211" y="1588919"/>
                <a:ext cx="57740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𝛉</m:t>
                      </m:r>
                    </m:oMath>
                  </m:oMathPara>
                </a14:m>
                <a:endParaRPr lang="es-ES" sz="3600" b="1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BD26F65-9C05-4D60-BE04-FD7EB6768C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211" y="1588919"/>
                <a:ext cx="577401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EFDEABD-EFA7-4399-AC63-7C8DEC206AEB}"/>
                  </a:ext>
                </a:extLst>
              </p14:cNvPr>
              <p14:cNvContentPartPr/>
              <p14:nvPr/>
            </p14:nvContentPartPr>
            <p14:xfrm>
              <a:off x="7543554" y="4850117"/>
              <a:ext cx="462240" cy="523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EFDEABD-EFA7-4399-AC63-7C8DEC206AE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25914" y="4832477"/>
                <a:ext cx="49788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FBAEFB7-42F5-4EF7-ABD4-785BAEB53D47}"/>
                  </a:ext>
                </a:extLst>
              </p14:cNvPr>
              <p14:cNvContentPartPr/>
              <p14:nvPr/>
            </p14:nvContentPartPr>
            <p14:xfrm>
              <a:off x="10806062" y="4600399"/>
              <a:ext cx="163440" cy="292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FBAEFB7-42F5-4EF7-ABD4-785BAEB53D4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788062" y="4582399"/>
                <a:ext cx="199080" cy="32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6598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9AB8B2B-8DD1-4041-A036-A25F03972F22}"/>
              </a:ext>
            </a:extLst>
          </p:cNvPr>
          <p:cNvSpPr/>
          <p:nvPr/>
        </p:nvSpPr>
        <p:spPr>
          <a:xfrm>
            <a:off x="0" y="442452"/>
            <a:ext cx="6992471" cy="10677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E160E-EF5A-41EE-B581-691D72D8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Generate u through n</a:t>
            </a:r>
            <a:endParaRPr lang="es-ES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8B971E74-067B-4BAA-87FD-835B767FF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9228" y="1825626"/>
            <a:ext cx="3356752" cy="435133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BC2BD0-0679-431A-AD63-FB61B5EB1E67}"/>
                  </a:ext>
                </a:extLst>
              </p:cNvPr>
              <p:cNvSpPr txBox="1"/>
              <p:nvPr/>
            </p:nvSpPr>
            <p:spPr>
              <a:xfrm>
                <a:off x="6096000" y="2792901"/>
                <a:ext cx="3141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s-ES" sz="32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BC2BD0-0679-431A-AD63-FB61B5EB1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92901"/>
                <a:ext cx="31418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FFE1FC8-ED36-4798-8AB6-75179B0AD838}"/>
                  </a:ext>
                </a:extLst>
              </p:cNvPr>
              <p:cNvSpPr txBox="1"/>
              <p:nvPr/>
            </p:nvSpPr>
            <p:spPr>
              <a:xfrm>
                <a:off x="5833215" y="4852276"/>
                <a:ext cx="3462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s-ES" sz="32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FFE1FC8-ED36-4798-8AB6-75179B0AD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215" y="4852276"/>
                <a:ext cx="34624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0B923E-C11B-40C1-8719-F0A7F12AC2BD}"/>
                  </a:ext>
                </a:extLst>
              </p:cNvPr>
              <p:cNvSpPr txBox="1"/>
              <p:nvPr/>
            </p:nvSpPr>
            <p:spPr>
              <a:xfrm>
                <a:off x="6063940" y="3822588"/>
                <a:ext cx="3462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3200" b="1" i="0" smtClean="0"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es-ES" sz="32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0B923E-C11B-40C1-8719-F0A7F12AC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940" y="3822588"/>
                <a:ext cx="34624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612F9BE4-073A-40F8-810E-7F58C03868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825625"/>
                <a:ext cx="4814977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Introduce</a:t>
                </a:r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endParaRPr lang="en-US" b="0" i="1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parameterizes</a:t>
                </a:r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 the probability of class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in</a:t>
                </a:r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b="1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to generate</a:t>
                </a:r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 an intensity in</a:t>
                </a:r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e>
                          <m:r>
                            <a:rPr lang="en-US" b="1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0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E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612F9BE4-073A-40F8-810E-7F58C0386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5"/>
                <a:ext cx="4814977" cy="4351338"/>
              </a:xfrm>
              <a:prstGeom prst="rect">
                <a:avLst/>
              </a:prstGeom>
              <a:blipFill>
                <a:blip r:embed="rId6"/>
                <a:stretch>
                  <a:fillRect l="-2152" t="-210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E07AD108-D7AD-4DD7-99FF-97120684B56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6"/>
          <a:stretch/>
        </p:blipFill>
        <p:spPr>
          <a:xfrm>
            <a:off x="9278471" y="2317217"/>
            <a:ext cx="2440862" cy="23309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BD26F65-9C05-4D60-BE04-FD7EB6768C5E}"/>
                  </a:ext>
                </a:extLst>
              </p:cNvPr>
              <p:cNvSpPr/>
              <p:nvPr/>
            </p:nvSpPr>
            <p:spPr>
              <a:xfrm>
                <a:off x="10203211" y="1588919"/>
                <a:ext cx="57740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𝛉</m:t>
                      </m:r>
                    </m:oMath>
                  </m:oMathPara>
                </a14:m>
                <a:endParaRPr lang="es-ES" sz="3600" b="1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BD26F65-9C05-4D60-BE04-FD7EB6768C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211" y="1588919"/>
                <a:ext cx="577401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EFDEABD-EFA7-4399-AC63-7C8DEC206AEB}"/>
                  </a:ext>
                </a:extLst>
              </p14:cNvPr>
              <p14:cNvContentPartPr/>
              <p14:nvPr/>
            </p14:nvContentPartPr>
            <p14:xfrm>
              <a:off x="7543554" y="4850117"/>
              <a:ext cx="462240" cy="523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EFDEABD-EFA7-4399-AC63-7C8DEC206AE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25914" y="4832477"/>
                <a:ext cx="49788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FBAEFB7-42F5-4EF7-ABD4-785BAEB53D47}"/>
                  </a:ext>
                </a:extLst>
              </p14:cNvPr>
              <p14:cNvContentPartPr/>
              <p14:nvPr/>
            </p14:nvContentPartPr>
            <p14:xfrm>
              <a:off x="10806062" y="4600399"/>
              <a:ext cx="163440" cy="292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FBAEFB7-42F5-4EF7-ABD4-785BAEB53D4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788062" y="4582399"/>
                <a:ext cx="19908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A0D135-A44F-477F-9273-7F920749A9B3}"/>
                  </a:ext>
                </a:extLst>
              </p14:cNvPr>
              <p14:cNvContentPartPr/>
              <p14:nvPr/>
            </p14:nvContentPartPr>
            <p14:xfrm>
              <a:off x="9063011" y="3736932"/>
              <a:ext cx="299520" cy="126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A0D135-A44F-477F-9273-7F920749A9B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45011" y="3718932"/>
                <a:ext cx="335160" cy="16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9710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9AB8B2B-8DD1-4041-A036-A25F03972F22}"/>
              </a:ext>
            </a:extLst>
          </p:cNvPr>
          <p:cNvSpPr/>
          <p:nvPr/>
        </p:nvSpPr>
        <p:spPr>
          <a:xfrm>
            <a:off x="0" y="442452"/>
            <a:ext cx="6992471" cy="10677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E160E-EF5A-41EE-B581-691D72D8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Generate u through n</a:t>
            </a:r>
            <a:endParaRPr lang="es-ES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8B971E74-067B-4BAA-87FD-835B767FF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9228" y="1825626"/>
            <a:ext cx="3356751" cy="435133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BC2BD0-0679-431A-AD63-FB61B5EB1E67}"/>
                  </a:ext>
                </a:extLst>
              </p:cNvPr>
              <p:cNvSpPr txBox="1"/>
              <p:nvPr/>
            </p:nvSpPr>
            <p:spPr>
              <a:xfrm>
                <a:off x="6096000" y="2792901"/>
                <a:ext cx="3141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s-ES" sz="32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BC2BD0-0679-431A-AD63-FB61B5EB1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92901"/>
                <a:ext cx="31418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FFE1FC8-ED36-4798-8AB6-75179B0AD838}"/>
                  </a:ext>
                </a:extLst>
              </p:cNvPr>
              <p:cNvSpPr txBox="1"/>
              <p:nvPr/>
            </p:nvSpPr>
            <p:spPr>
              <a:xfrm>
                <a:off x="5833215" y="4852276"/>
                <a:ext cx="3462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s-ES" sz="32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FFE1FC8-ED36-4798-8AB6-75179B0AD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215" y="4852276"/>
                <a:ext cx="34624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0B923E-C11B-40C1-8719-F0A7F12AC2BD}"/>
                  </a:ext>
                </a:extLst>
              </p:cNvPr>
              <p:cNvSpPr txBox="1"/>
              <p:nvPr/>
            </p:nvSpPr>
            <p:spPr>
              <a:xfrm>
                <a:off x="6063940" y="3822588"/>
                <a:ext cx="3462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3200" b="1" i="0" smtClean="0"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es-ES" sz="32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0B923E-C11B-40C1-8719-F0A7F12AC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940" y="3822588"/>
                <a:ext cx="34624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612F9BE4-073A-40F8-810E-7F58C03868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825625"/>
                <a:ext cx="4814977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Introduce</a:t>
                </a:r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endParaRPr lang="en-US" b="0" i="1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parameterizes</a:t>
                </a:r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 the probability of class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in</a:t>
                </a:r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b="1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to generate</a:t>
                </a:r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 an intensity in</a:t>
                </a:r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e>
                          <m:r>
                            <a:rPr lang="en-US" b="1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0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E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612F9BE4-073A-40F8-810E-7F58C0386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5"/>
                <a:ext cx="4814977" cy="4351338"/>
              </a:xfrm>
              <a:prstGeom prst="rect">
                <a:avLst/>
              </a:prstGeom>
              <a:blipFill>
                <a:blip r:embed="rId6"/>
                <a:stretch>
                  <a:fillRect l="-2152" t="-210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E07AD108-D7AD-4DD7-99FF-97120684B56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6"/>
          <a:stretch/>
        </p:blipFill>
        <p:spPr>
          <a:xfrm>
            <a:off x="9278471" y="2317217"/>
            <a:ext cx="2440862" cy="23309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BD26F65-9C05-4D60-BE04-FD7EB6768C5E}"/>
                  </a:ext>
                </a:extLst>
              </p:cNvPr>
              <p:cNvSpPr/>
              <p:nvPr/>
            </p:nvSpPr>
            <p:spPr>
              <a:xfrm>
                <a:off x="10203211" y="1588919"/>
                <a:ext cx="57740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𝛉</m:t>
                      </m:r>
                    </m:oMath>
                  </m:oMathPara>
                </a14:m>
                <a:endParaRPr lang="es-ES" sz="3600" b="1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BD26F65-9C05-4D60-BE04-FD7EB6768C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211" y="1588919"/>
                <a:ext cx="577401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EFDEABD-EFA7-4399-AC63-7C8DEC206AEB}"/>
                  </a:ext>
                </a:extLst>
              </p14:cNvPr>
              <p14:cNvContentPartPr/>
              <p14:nvPr/>
            </p14:nvContentPartPr>
            <p14:xfrm>
              <a:off x="7543554" y="4850117"/>
              <a:ext cx="462240" cy="523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EFDEABD-EFA7-4399-AC63-7C8DEC206AE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25914" y="4832477"/>
                <a:ext cx="49788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FBAEFB7-42F5-4EF7-ABD4-785BAEB53D47}"/>
                  </a:ext>
                </a:extLst>
              </p14:cNvPr>
              <p14:cNvContentPartPr/>
              <p14:nvPr/>
            </p14:nvContentPartPr>
            <p14:xfrm>
              <a:off x="10806062" y="4600399"/>
              <a:ext cx="163440" cy="292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FBAEFB7-42F5-4EF7-ABD4-785BAEB53D4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788062" y="4582399"/>
                <a:ext cx="19908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A0D135-A44F-477F-9273-7F920749A9B3}"/>
                  </a:ext>
                </a:extLst>
              </p14:cNvPr>
              <p14:cNvContentPartPr/>
              <p14:nvPr/>
            </p14:nvContentPartPr>
            <p14:xfrm>
              <a:off x="9063011" y="3736932"/>
              <a:ext cx="299520" cy="126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A0D135-A44F-477F-9273-7F920749A9B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45011" y="3718932"/>
                <a:ext cx="335160" cy="16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0509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9AB8B2B-8DD1-4041-A036-A25F03972F22}"/>
              </a:ext>
            </a:extLst>
          </p:cNvPr>
          <p:cNvSpPr/>
          <p:nvPr/>
        </p:nvSpPr>
        <p:spPr>
          <a:xfrm>
            <a:off x="0" y="442452"/>
            <a:ext cx="6992471" cy="10677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E160E-EF5A-41EE-B581-691D72D8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Generate u through n</a:t>
            </a:r>
            <a:endParaRPr lang="es-ES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8B971E74-067B-4BAA-87FD-835B767FF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9228" y="1825626"/>
            <a:ext cx="3356751" cy="435133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BC2BD0-0679-431A-AD63-FB61B5EB1E67}"/>
                  </a:ext>
                </a:extLst>
              </p:cNvPr>
              <p:cNvSpPr txBox="1"/>
              <p:nvPr/>
            </p:nvSpPr>
            <p:spPr>
              <a:xfrm>
                <a:off x="6096000" y="2792901"/>
                <a:ext cx="3141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s-ES" sz="32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BC2BD0-0679-431A-AD63-FB61B5EB1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92901"/>
                <a:ext cx="31418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FFE1FC8-ED36-4798-8AB6-75179B0AD838}"/>
                  </a:ext>
                </a:extLst>
              </p:cNvPr>
              <p:cNvSpPr txBox="1"/>
              <p:nvPr/>
            </p:nvSpPr>
            <p:spPr>
              <a:xfrm>
                <a:off x="5833215" y="4852276"/>
                <a:ext cx="3462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s-ES" sz="32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FFE1FC8-ED36-4798-8AB6-75179B0AD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215" y="4852276"/>
                <a:ext cx="34624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0B923E-C11B-40C1-8719-F0A7F12AC2BD}"/>
                  </a:ext>
                </a:extLst>
              </p:cNvPr>
              <p:cNvSpPr txBox="1"/>
              <p:nvPr/>
            </p:nvSpPr>
            <p:spPr>
              <a:xfrm>
                <a:off x="6063940" y="3822588"/>
                <a:ext cx="3462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3200" b="1" i="0" smtClean="0"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es-ES" sz="32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0B923E-C11B-40C1-8719-F0A7F12AC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940" y="3822588"/>
                <a:ext cx="34624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612F9BE4-073A-40F8-810E-7F58C03868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825625"/>
                <a:ext cx="4814977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Introduce</a:t>
                </a:r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endParaRPr lang="en-US" b="0" i="1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parameterizes</a:t>
                </a:r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 the probability of class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in</a:t>
                </a:r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b="1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to generate</a:t>
                </a:r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 an intensity in</a:t>
                </a:r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e>
                          <m:r>
                            <a:rPr lang="en-US" b="1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0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E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612F9BE4-073A-40F8-810E-7F58C0386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5"/>
                <a:ext cx="4814977" cy="4351338"/>
              </a:xfrm>
              <a:prstGeom prst="rect">
                <a:avLst/>
              </a:prstGeom>
              <a:blipFill>
                <a:blip r:embed="rId6"/>
                <a:stretch>
                  <a:fillRect l="-2152" t="-210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E07AD108-D7AD-4DD7-99FF-97120684B56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6"/>
          <a:stretch/>
        </p:blipFill>
        <p:spPr>
          <a:xfrm>
            <a:off x="9278471" y="2317217"/>
            <a:ext cx="2440862" cy="23309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BD26F65-9C05-4D60-BE04-FD7EB6768C5E}"/>
                  </a:ext>
                </a:extLst>
              </p:cNvPr>
              <p:cNvSpPr/>
              <p:nvPr/>
            </p:nvSpPr>
            <p:spPr>
              <a:xfrm>
                <a:off x="10203211" y="1588919"/>
                <a:ext cx="57740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𝛉</m:t>
                      </m:r>
                    </m:oMath>
                  </m:oMathPara>
                </a14:m>
                <a:endParaRPr lang="es-ES" sz="3600" b="1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BD26F65-9C05-4D60-BE04-FD7EB6768C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211" y="1588919"/>
                <a:ext cx="577401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3B5775-55C3-42FA-A4D8-16B22204EFED}"/>
                  </a:ext>
                </a:extLst>
              </p:cNvPr>
              <p:cNvSpPr txBox="1"/>
              <p:nvPr/>
            </p:nvSpPr>
            <p:spPr>
              <a:xfrm>
                <a:off x="7936370" y="468463"/>
                <a:ext cx="3111749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Dir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𝛂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3B5775-55C3-42FA-A4D8-16B22204E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370" y="468463"/>
                <a:ext cx="3111749" cy="10384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494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C1684D-E393-4259-9655-F1BE94E4E1D5}"/>
              </a:ext>
            </a:extLst>
          </p:cNvPr>
          <p:cNvSpPr/>
          <p:nvPr/>
        </p:nvSpPr>
        <p:spPr>
          <a:xfrm>
            <a:off x="-1" y="442452"/>
            <a:ext cx="9540689" cy="10677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3FD65-DD3A-4A74-B937-3C0F6E82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 of generative model</a:t>
            </a:r>
            <a:endParaRPr lang="es-E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6B8D4-EC59-47B6-B3BE-589DCEED7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Parameter priors: </a:t>
                </a:r>
                <a14:m>
                  <m:oMath xmlns:m="http://schemas.openxmlformats.org/officeDocument/2006/math">
                    <m:r>
                      <a:rPr lang="sv-SE" b="0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                  </m:t>
                    </m:r>
                    <m:r>
                      <a:rPr lang="sv-SE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</m:d>
                    <m:r>
                      <a:rPr lang="sv-SE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endParaRPr lang="es-E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lnSpc>
                    <a:spcPct val="160000"/>
                  </a:lnSpc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:r>
                  <a:rPr lang="es-ES" dirty="0" err="1">
                    <a:solidFill>
                      <a:schemeClr val="accent6">
                        <a:lumMod val="50000"/>
                      </a:schemeClr>
                    </a:solidFill>
                  </a:rPr>
                  <a:t>Joint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accent6">
                        <a:lumMod val="50000"/>
                      </a:schemeClr>
                    </a:solidFill>
                  </a:rPr>
                  <a:t>probability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: 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</m:d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</m:d>
                  </m:oMath>
                </a14:m>
                <a:endParaRPr lang="es-E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Marginal </a:t>
                </a:r>
                <a:r>
                  <a:rPr lang="es-ES" dirty="0" err="1">
                    <a:solidFill>
                      <a:schemeClr val="accent6">
                        <a:lumMod val="50000"/>
                      </a:schemeClr>
                    </a:solidFill>
                  </a:rPr>
                  <a:t>distribution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:</a:t>
                </a:r>
                <a:br>
                  <a:rPr lang="en-US" b="0" i="0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sv-SE" b="0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         </m:t>
                    </m:r>
                    <m:r>
                      <a:rPr lang="sv-SE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</m:d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  <m:r>
                              <a:rPr lang="en-US" b="1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  <m:e>
                            <m:r>
                              <a:rPr lang="en-US" b="1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𝛉</m:t>
                            </m:r>
                            <m:r>
                              <a:rPr lang="en-US" b="1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𝐝</m:t>
                            </m:r>
                          </m:e>
                        </m:d>
                      </m:e>
                    </m:nary>
                  </m:oMath>
                </a14:m>
                <a:endParaRPr lang="es-E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:r>
                  <a:rPr lang="es-ES" dirty="0" err="1">
                    <a:solidFill>
                      <a:schemeClr val="accent6">
                        <a:lumMod val="50000"/>
                      </a:schemeClr>
                    </a:solidFill>
                  </a:rPr>
                  <a:t>To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register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s-ES" b="1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accent6">
                        <a:lumMod val="50000"/>
                      </a:schemeClr>
                    </a:solidFill>
                  </a:rPr>
                  <a:t>with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s-ES" b="1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,</a:t>
                </a:r>
                <a:br>
                  <a:rPr lang="es-ES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s-ES" dirty="0" err="1">
                    <a:solidFill>
                      <a:schemeClr val="accent6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maximize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posterior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b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sv-SE" b="0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          </m:t>
                    </m:r>
                    <m:r>
                      <a:rPr lang="sv-SE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</m:d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</m:d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6B8D4-EC59-47B6-B3BE-589DCEED7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98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1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C1684D-E393-4259-9655-F1BE94E4E1D5}"/>
              </a:ext>
            </a:extLst>
          </p:cNvPr>
          <p:cNvSpPr/>
          <p:nvPr/>
        </p:nvSpPr>
        <p:spPr>
          <a:xfrm>
            <a:off x="-1" y="442452"/>
            <a:ext cx="9540689" cy="10677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3FD65-DD3A-4A74-B937-3C0F6E82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 of generative model</a:t>
            </a:r>
            <a:endParaRPr lang="es-E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6B8D4-EC59-47B6-B3BE-589DCEED7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Parameter priors: </a:t>
                </a:r>
                <a14:m>
                  <m:oMath xmlns:m="http://schemas.openxmlformats.org/officeDocument/2006/math">
                    <m:r>
                      <a:rPr lang="sv-SE" b="0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                  </m:t>
                    </m:r>
                    <m:r>
                      <a:rPr lang="sv-SE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</m:d>
                    <m:r>
                      <a:rPr lang="sv-SE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endParaRPr lang="es-E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lnSpc>
                    <a:spcPct val="160000"/>
                  </a:lnSpc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:r>
                  <a:rPr lang="es-ES" dirty="0" err="1">
                    <a:solidFill>
                      <a:schemeClr val="accent6">
                        <a:lumMod val="50000"/>
                      </a:schemeClr>
                    </a:solidFill>
                  </a:rPr>
                  <a:t>Joint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accent6">
                        <a:lumMod val="50000"/>
                      </a:schemeClr>
                    </a:solidFill>
                  </a:rPr>
                  <a:t>probability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: 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</m:d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</m:d>
                  </m:oMath>
                </a14:m>
                <a:endParaRPr lang="es-E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Marginal </a:t>
                </a:r>
                <a:r>
                  <a:rPr lang="es-ES" dirty="0" err="1">
                    <a:solidFill>
                      <a:schemeClr val="accent6">
                        <a:lumMod val="50000"/>
                      </a:schemeClr>
                    </a:solidFill>
                  </a:rPr>
                  <a:t>distribution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:</a:t>
                </a:r>
                <a:br>
                  <a:rPr lang="en-US" b="0" i="0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sv-SE" b="0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         </m:t>
                    </m:r>
                    <m:r>
                      <a:rPr lang="sv-SE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</m:d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  <m:r>
                              <a:rPr lang="en-US" b="1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  <m:e>
                            <m:r>
                              <a:rPr lang="en-US" b="1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𝛉</m:t>
                            </m:r>
                            <m:r>
                              <a:rPr lang="en-US" b="1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𝐝</m:t>
                            </m:r>
                          </m:e>
                        </m:d>
                      </m:e>
                    </m:nary>
                  </m:oMath>
                </a14:m>
                <a:endParaRPr lang="es-E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:r>
                  <a:rPr lang="es-ES" dirty="0" err="1">
                    <a:solidFill>
                      <a:schemeClr val="accent6">
                        <a:lumMod val="50000"/>
                      </a:schemeClr>
                    </a:solidFill>
                  </a:rPr>
                  <a:t>To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register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s-ES" b="1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accent6">
                        <a:lumMod val="50000"/>
                      </a:schemeClr>
                    </a:solidFill>
                  </a:rPr>
                  <a:t>with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s-ES" b="1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,</a:t>
                </a:r>
                <a:br>
                  <a:rPr lang="es-ES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s-ES" dirty="0" err="1">
                    <a:solidFill>
                      <a:schemeClr val="accent6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maximize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posterior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b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sv-SE" b="0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          </m:t>
                    </m:r>
                    <m:r>
                      <a:rPr lang="sv-SE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</m:d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</m:d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6B8D4-EC59-47B6-B3BE-589DCEED7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98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3249057-7DE6-4450-9A70-336A76B90BD5}"/>
                  </a:ext>
                </a:extLst>
              </p14:cNvPr>
              <p14:cNvContentPartPr/>
              <p14:nvPr/>
            </p14:nvContentPartPr>
            <p14:xfrm>
              <a:off x="8089731" y="2524263"/>
              <a:ext cx="1217160" cy="839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3249057-7DE6-4450-9A70-336A76B90B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71731" y="2506263"/>
                <a:ext cx="1252800" cy="87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6182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C1684D-E393-4259-9655-F1BE94E4E1D5}"/>
              </a:ext>
            </a:extLst>
          </p:cNvPr>
          <p:cNvSpPr/>
          <p:nvPr/>
        </p:nvSpPr>
        <p:spPr>
          <a:xfrm>
            <a:off x="-1" y="442452"/>
            <a:ext cx="9540689" cy="10677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3FD65-DD3A-4A74-B937-3C0F6E82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 of generative model</a:t>
            </a:r>
            <a:endParaRPr lang="es-E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6B8D4-EC59-47B6-B3BE-589DCEED7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Parameter priors: </a:t>
                </a:r>
                <a14:m>
                  <m:oMath xmlns:m="http://schemas.openxmlformats.org/officeDocument/2006/math">
                    <m:r>
                      <a:rPr lang="sv-SE" b="0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                  </m:t>
                    </m:r>
                    <m:r>
                      <a:rPr lang="sv-SE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</m:d>
                    <m:r>
                      <a:rPr lang="sv-SE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endParaRPr lang="es-E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lnSpc>
                    <a:spcPct val="160000"/>
                  </a:lnSpc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:r>
                  <a:rPr lang="es-ES" dirty="0" err="1">
                    <a:solidFill>
                      <a:schemeClr val="accent6">
                        <a:lumMod val="50000"/>
                      </a:schemeClr>
                    </a:solidFill>
                  </a:rPr>
                  <a:t>Joint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accent6">
                        <a:lumMod val="50000"/>
                      </a:schemeClr>
                    </a:solidFill>
                  </a:rPr>
                  <a:t>probability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: 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</m:d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</m:d>
                  </m:oMath>
                </a14:m>
                <a:endParaRPr lang="es-E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Marginal </a:t>
                </a:r>
                <a:r>
                  <a:rPr lang="es-ES" dirty="0" err="1">
                    <a:solidFill>
                      <a:schemeClr val="accent6">
                        <a:lumMod val="50000"/>
                      </a:schemeClr>
                    </a:solidFill>
                  </a:rPr>
                  <a:t>distribution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:</a:t>
                </a:r>
                <a:br>
                  <a:rPr lang="en-US" b="0" i="0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sv-SE" b="0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         </m:t>
                    </m:r>
                    <m:r>
                      <a:rPr lang="sv-SE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</m:d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  <m:r>
                              <a:rPr lang="en-US" b="1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  <m:e>
                            <m:r>
                              <a:rPr lang="en-US" b="1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𝛉</m:t>
                            </m:r>
                            <m:r>
                              <a:rPr lang="en-US" b="1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𝐝</m:t>
                            </m:r>
                          </m:e>
                        </m:d>
                      </m:e>
                    </m:nary>
                  </m:oMath>
                </a14:m>
                <a:endParaRPr lang="es-E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:r>
                  <a:rPr lang="es-ES" dirty="0" err="1">
                    <a:solidFill>
                      <a:schemeClr val="accent6">
                        <a:lumMod val="50000"/>
                      </a:schemeClr>
                    </a:solidFill>
                  </a:rPr>
                  <a:t>To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register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s-ES" b="1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accent6">
                        <a:lumMod val="50000"/>
                      </a:schemeClr>
                    </a:solidFill>
                  </a:rPr>
                  <a:t>with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s-ES" b="1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,</a:t>
                </a:r>
                <a:br>
                  <a:rPr lang="es-ES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s-ES" dirty="0" err="1">
                    <a:solidFill>
                      <a:schemeClr val="accent6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maximize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posterior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b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sv-SE" b="0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          </m:t>
                    </m:r>
                    <m:r>
                      <a:rPr lang="sv-SE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</m:d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</m:d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6B8D4-EC59-47B6-B3BE-589DCEED7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98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CFE27F9-291A-4F6F-B505-4D20E527C4EF}"/>
                  </a:ext>
                </a:extLst>
              </p14:cNvPr>
              <p14:cNvContentPartPr/>
              <p14:nvPr/>
            </p14:nvContentPartPr>
            <p14:xfrm>
              <a:off x="6547491" y="2416263"/>
              <a:ext cx="1645920" cy="938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CFE27F9-291A-4F6F-B505-4D20E527C4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9491" y="2398263"/>
                <a:ext cx="1681560" cy="97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258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5B5B395-6338-4D35-A963-5E12DA34D74B}"/>
              </a:ext>
            </a:extLst>
          </p:cNvPr>
          <p:cNvSpPr/>
          <p:nvPr/>
        </p:nvSpPr>
        <p:spPr>
          <a:xfrm>
            <a:off x="660728" y="2161888"/>
            <a:ext cx="5305978" cy="4987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00EFE-73DF-4E35-BBAA-F5E9DBB6A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728" y="2161888"/>
            <a:ext cx="5305978" cy="2681482"/>
          </a:xfr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Sum of squared differences (SSD)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For uni-modal images.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Associated probabilistic model.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Fast, dedicated optimization algorithm – Demons.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2A2B44-22CF-4981-9E10-C6BD2FDFD7F6}"/>
              </a:ext>
            </a:extLst>
          </p:cNvPr>
          <p:cNvSpPr/>
          <p:nvPr/>
        </p:nvSpPr>
        <p:spPr>
          <a:xfrm>
            <a:off x="-1" y="442452"/>
            <a:ext cx="8990617" cy="10677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36A19-D4CB-4A3E-BD02-F4AF52283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Similarity metrics: MI vs. SSD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C1F923-DAE2-4B53-A453-0D4771986EF2}"/>
              </a:ext>
            </a:extLst>
          </p:cNvPr>
          <p:cNvSpPr/>
          <p:nvPr/>
        </p:nvSpPr>
        <p:spPr>
          <a:xfrm>
            <a:off x="6119109" y="2161888"/>
            <a:ext cx="5360546" cy="4987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B42F1F3-817F-451D-83EF-910B62A9AFC2}"/>
              </a:ext>
            </a:extLst>
          </p:cNvPr>
          <p:cNvSpPr txBox="1">
            <a:spLocks/>
          </p:cNvSpPr>
          <p:nvPr/>
        </p:nvSpPr>
        <p:spPr>
          <a:xfrm>
            <a:off x="6119108" y="2161888"/>
            <a:ext cx="5360547" cy="2681482"/>
          </a:xfrm>
          <a:prstGeom prst="rect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Mutual Information (MI)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For multi-modal images.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 associated probabilistic model.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General-purpose optimization algorithms.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657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C1684D-E393-4259-9655-F1BE94E4E1D5}"/>
              </a:ext>
            </a:extLst>
          </p:cNvPr>
          <p:cNvSpPr/>
          <p:nvPr/>
        </p:nvSpPr>
        <p:spPr>
          <a:xfrm>
            <a:off x="-1" y="442452"/>
            <a:ext cx="9540689" cy="10677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3FD65-DD3A-4A74-B937-3C0F6E82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 of generative model</a:t>
            </a:r>
            <a:endParaRPr lang="es-E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6B8D4-EC59-47B6-B3BE-589DCEED7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Parameter priors: </a:t>
                </a:r>
                <a14:m>
                  <m:oMath xmlns:m="http://schemas.openxmlformats.org/officeDocument/2006/math">
                    <m:r>
                      <a:rPr lang="sv-SE" b="0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                  </m:t>
                    </m:r>
                    <m:r>
                      <a:rPr lang="sv-SE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</m:d>
                    <m:r>
                      <a:rPr lang="sv-SE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endParaRPr lang="es-E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lnSpc>
                    <a:spcPct val="160000"/>
                  </a:lnSpc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:r>
                  <a:rPr lang="es-ES" dirty="0" err="1">
                    <a:solidFill>
                      <a:schemeClr val="accent6">
                        <a:lumMod val="50000"/>
                      </a:schemeClr>
                    </a:solidFill>
                  </a:rPr>
                  <a:t>Joint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accent6">
                        <a:lumMod val="50000"/>
                      </a:schemeClr>
                    </a:solidFill>
                  </a:rPr>
                  <a:t>probability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: 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</m:d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</m:d>
                  </m:oMath>
                </a14:m>
                <a:endParaRPr lang="es-E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Marginal </a:t>
                </a:r>
                <a:r>
                  <a:rPr lang="es-ES" dirty="0" err="1">
                    <a:solidFill>
                      <a:schemeClr val="accent6">
                        <a:lumMod val="50000"/>
                      </a:schemeClr>
                    </a:solidFill>
                  </a:rPr>
                  <a:t>distribution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:</a:t>
                </a:r>
                <a:br>
                  <a:rPr lang="en-US" b="0" i="0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sv-SE" b="0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         </m:t>
                    </m:r>
                    <m:r>
                      <a:rPr lang="sv-SE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</m:d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  <m:r>
                              <a:rPr lang="en-US" b="1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  <m:e>
                            <m:r>
                              <a:rPr lang="en-US" b="1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𝛉</m:t>
                            </m:r>
                            <m:r>
                              <a:rPr lang="en-US" b="1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𝐝</m:t>
                            </m:r>
                          </m:e>
                        </m:d>
                      </m:e>
                    </m:nary>
                  </m:oMath>
                </a14:m>
                <a:endParaRPr lang="es-E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:r>
                  <a:rPr lang="es-ES" dirty="0" err="1">
                    <a:solidFill>
                      <a:schemeClr val="accent6">
                        <a:lumMod val="50000"/>
                      </a:schemeClr>
                    </a:solidFill>
                  </a:rPr>
                  <a:t>To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register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s-ES" b="1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accent6">
                        <a:lumMod val="50000"/>
                      </a:schemeClr>
                    </a:solidFill>
                  </a:rPr>
                  <a:t>with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s-ES" b="1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,</a:t>
                </a:r>
                <a:br>
                  <a:rPr lang="es-ES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s-ES" dirty="0" err="1">
                    <a:solidFill>
                      <a:schemeClr val="accent6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maximize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posterior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b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sv-SE" b="0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          </m:t>
                    </m:r>
                    <m:r>
                      <a:rPr lang="sv-SE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</m:d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</m:d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6B8D4-EC59-47B6-B3BE-589DCEED7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98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064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B74E0C-E55A-42A0-9B07-444926794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5733" y="93313"/>
            <a:ext cx="3367020" cy="44080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7621281-3DE9-4628-A952-E931CAD766DC}"/>
              </a:ext>
            </a:extLst>
          </p:cNvPr>
          <p:cNvSpPr/>
          <p:nvPr/>
        </p:nvSpPr>
        <p:spPr>
          <a:xfrm>
            <a:off x="1" y="442452"/>
            <a:ext cx="4767532" cy="10677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3FD65-DD3A-4A74-B937-3C0F6E82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Optimization</a:t>
            </a:r>
            <a:endParaRPr lang="es-E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6B8D4-EC59-47B6-B3BE-589DCEED7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33247" cy="4351338"/>
              </a:xfrm>
            </p:spPr>
            <p:txBody>
              <a:bodyPr>
                <a:normAutofit lnSpcReduction="10000"/>
              </a:bodyPr>
              <a:lstStyle/>
              <a:p>
                <a:pPr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We optimize for </a:t>
                </a: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 by </a:t>
                </a:r>
              </a:p>
              <a:p>
                <a:pPr marL="0" indent="0">
                  <a:buClr>
                    <a:schemeClr val="accent6"/>
                  </a:buClr>
                  <a:buNone/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Abadi" panose="020B0604020104020204" pitchFamily="34" charset="0"/>
                  </a:rPr>
                  <a:t>Expectation-Maximization (EM),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with:</a:t>
                </a:r>
              </a:p>
              <a:p>
                <a:pPr lvl="1">
                  <a:lnSpc>
                    <a:spcPct val="150000"/>
                  </a:lnSpc>
                  <a:buClr>
                    <a:schemeClr val="accent6"/>
                  </a:buClr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Weights – soft node assignments. </a:t>
                </a:r>
              </a:p>
              <a:p>
                <a:pPr marL="457200" lvl="1" indent="0">
                  <a:lnSpc>
                    <a:spcPct val="150000"/>
                  </a:lnSpc>
                  <a:buClr>
                    <a:schemeClr val="accent6"/>
                  </a:buClr>
                  <a:buNone/>
                </a:pPr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</a:rPr>
                  <a:t>	</a:t>
                </a:r>
                <a:endParaRPr lang="en-US" i="1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  <a:buClr>
                    <a:schemeClr val="accent6"/>
                  </a:buClr>
                </a:pPr>
                <a:r>
                  <a:rPr lang="es-ES" dirty="0" err="1">
                    <a:solidFill>
                      <a:schemeClr val="accent6">
                        <a:lumMod val="50000"/>
                      </a:schemeClr>
                    </a:solidFill>
                  </a:rPr>
                  <a:t>Update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accent6">
                        <a:lumMod val="50000"/>
                      </a:schemeClr>
                    </a:solidFill>
                  </a:rPr>
                  <a:t>for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:</a:t>
                </a:r>
                <a:endParaRPr lang="en-US" b="0" i="1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 algn="ctr">
                  <a:lnSpc>
                    <a:spcPct val="150000"/>
                  </a:lnSpc>
                  <a:buClr>
                    <a:schemeClr val="accent6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+(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,  </a:t>
                </a:r>
                <a:b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6B8D4-EC59-47B6-B3BE-589DCEED7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33247" cy="4351338"/>
              </a:xfrm>
              <a:blipFill>
                <a:blip r:embed="rId4"/>
                <a:stretch>
                  <a:fillRect l="-2123" t="-350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B458BA-E00F-4700-93D5-8595922EA1B5}"/>
                  </a:ext>
                </a:extLst>
              </p:cNvPr>
              <p:cNvSpPr txBox="1"/>
              <p:nvPr/>
            </p:nvSpPr>
            <p:spPr>
              <a:xfrm>
                <a:off x="6153207" y="1055519"/>
                <a:ext cx="3141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s-ES" sz="32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B458BA-E00F-4700-93D5-8595922EA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207" y="1055519"/>
                <a:ext cx="31418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C7D27A-90CC-4505-BFB6-63E67953F0C6}"/>
                  </a:ext>
                </a:extLst>
              </p:cNvPr>
              <p:cNvSpPr txBox="1"/>
              <p:nvPr/>
            </p:nvSpPr>
            <p:spPr>
              <a:xfrm>
                <a:off x="5839932" y="3131724"/>
                <a:ext cx="3462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s-ES" sz="32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C7D27A-90CC-4505-BFB6-63E67953F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932" y="3131724"/>
                <a:ext cx="346249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F5D2C2A-A377-4810-909B-2D3FF3036E8E}"/>
                  </a:ext>
                </a:extLst>
              </p:cNvPr>
              <p:cNvSpPr/>
              <p:nvPr/>
            </p:nvSpPr>
            <p:spPr>
              <a:xfrm>
                <a:off x="8367331" y="2051634"/>
                <a:ext cx="3001143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sv-SE" sz="24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24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F5D2C2A-A377-4810-909B-2D3FF3036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331" y="2051634"/>
                <a:ext cx="3001143" cy="491417"/>
              </a:xfrm>
              <a:prstGeom prst="rect">
                <a:avLst/>
              </a:prstGeom>
              <a:blipFill>
                <a:blip r:embed="rId7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A picture containing black, white, looking, brick&#10;&#10;Description automatically generated">
            <a:extLst>
              <a:ext uri="{FF2B5EF4-FFF2-40B4-BE49-F238E27FC236}">
                <a16:creationId xmlns:a16="http://schemas.microsoft.com/office/drawing/2014/main" id="{8904C31F-709A-4ACC-98C7-C137F82C49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519" y="4217016"/>
            <a:ext cx="2164696" cy="21646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70A08D-8BFE-4E43-8732-ED4E99CF9462}"/>
              </a:ext>
            </a:extLst>
          </p:cNvPr>
          <p:cNvSpPr txBox="1"/>
          <p:nvPr/>
        </p:nvSpPr>
        <p:spPr>
          <a:xfrm>
            <a:off x="9672887" y="629756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buClr>
                <a:schemeClr val="accent6"/>
              </a:buClr>
            </a:pPr>
            <a:r>
              <a:rPr lang="sv-SE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endParaRPr lang="en-US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5DF3CC-D64B-4C0C-93B4-0A4F89209385}"/>
              </a:ext>
            </a:extLst>
          </p:cNvPr>
          <p:cNvSpPr txBox="1"/>
          <p:nvPr/>
        </p:nvSpPr>
        <p:spPr>
          <a:xfrm rot="5400000">
            <a:off x="7738784" y="504485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buClr>
                <a:schemeClr val="accent6"/>
              </a:buClr>
            </a:pPr>
            <a:r>
              <a:rPr lang="sv-SE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711733-FCAD-4485-9C0F-56F5737562FB}"/>
                  </a:ext>
                </a:extLst>
              </p:cNvPr>
              <p:cNvSpPr txBox="1"/>
              <p:nvPr/>
            </p:nvSpPr>
            <p:spPr>
              <a:xfrm>
                <a:off x="9318667" y="3634273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 algn="l">
                  <a:buClr>
                    <a:schemeClr val="accent6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3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711733-FCAD-4485-9C0F-56F573756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667" y="3634273"/>
                <a:ext cx="914400" cy="9144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875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0D37C2-719F-4C73-8F3E-587A81CAA8E2}"/>
              </a:ext>
            </a:extLst>
          </p:cNvPr>
          <p:cNvSpPr/>
          <p:nvPr/>
        </p:nvSpPr>
        <p:spPr>
          <a:xfrm>
            <a:off x="1" y="442452"/>
            <a:ext cx="4767532" cy="10677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3FD65-DD3A-4A74-B937-3C0F6E82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Optimization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98EDD-F04B-405B-8592-06AA21064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" r="38273" b="33412"/>
          <a:stretch/>
        </p:blipFill>
        <p:spPr>
          <a:xfrm>
            <a:off x="6973001" y="370576"/>
            <a:ext cx="5149812" cy="523973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A260F4A-9799-43B6-A93A-95A3542AECA6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6061875" cy="883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Approximate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 B-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splines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with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Gaussians</a:t>
            </a:r>
            <a:endParaRPr lang="es-E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Clr>
                <a:schemeClr val="accent6"/>
              </a:buClr>
              <a:buNone/>
            </a:pP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update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 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  <a:ea typeface="Cambria Math" panose="02040503050406030204" pitchFamily="18" charset="0"/>
              </a:rPr>
              <a:t>in 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  <a:ea typeface="Cambria Math" panose="02040503050406030204" pitchFamily="18" charset="0"/>
              </a:rPr>
              <a:t>closed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  <a:ea typeface="Cambria Math" panose="02040503050406030204" pitchFamily="18" charset="0"/>
              </a:rPr>
              <a:t> 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  <a:ea typeface="Cambria Math" panose="02040503050406030204" pitchFamily="18" charset="0"/>
              </a:rPr>
              <a:t>form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  <a:ea typeface="Cambria Math" panose="02040503050406030204" pitchFamily="18" charset="0"/>
              </a:rPr>
              <a:t>.</a:t>
            </a:r>
            <a:endParaRPr lang="es-E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472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A135EA5-6E4E-4713-8FD5-6926270A5B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91"/>
          <a:stretch/>
        </p:blipFill>
        <p:spPr>
          <a:xfrm>
            <a:off x="6385842" y="2651810"/>
            <a:ext cx="3642037" cy="40294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C838C7-824B-4242-943A-B8559A09A7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50"/>
          <a:stretch/>
        </p:blipFill>
        <p:spPr>
          <a:xfrm>
            <a:off x="1220495" y="2651809"/>
            <a:ext cx="3642038" cy="39789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0D37C2-719F-4C73-8F3E-587A81CAA8E2}"/>
              </a:ext>
            </a:extLst>
          </p:cNvPr>
          <p:cNvSpPr/>
          <p:nvPr/>
        </p:nvSpPr>
        <p:spPr>
          <a:xfrm>
            <a:off x="1" y="442452"/>
            <a:ext cx="4767532" cy="10677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3FD65-DD3A-4A74-B937-3C0F6E82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Optimization</a:t>
            </a:r>
            <a:endParaRPr lang="es-E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D9428C7-3AB2-49F5-A731-D45ED1AC5C25}"/>
                  </a:ext>
                </a:extLst>
              </p:cNvPr>
              <p:cNvSpPr/>
              <p:nvPr/>
            </p:nvSpPr>
            <p:spPr>
              <a:xfrm>
                <a:off x="4095745" y="4744153"/>
                <a:ext cx="511679" cy="892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𝛅</m:t>
                      </m:r>
                    </m:oMath>
                  </m:oMathPara>
                </a14:m>
                <a:endParaRPr lang="sv-SE" sz="3200" b="1" i="0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en-US" sz="20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D9428C7-3AB2-49F5-A731-D45ED1AC5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45" y="4744153"/>
                <a:ext cx="511679" cy="892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6F83572-E31C-4651-8BA5-A6FBE85A4E5C}"/>
                  </a:ext>
                </a:extLst>
              </p:cNvPr>
              <p:cNvSpPr/>
              <p:nvPr/>
            </p:nvSpPr>
            <p:spPr>
              <a:xfrm>
                <a:off x="1712314" y="2857172"/>
                <a:ext cx="2740815" cy="10303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sv-SE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6F83572-E31C-4651-8BA5-A6FBE85A4E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314" y="2857172"/>
                <a:ext cx="2740815" cy="10303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3F6A5C-4520-44AA-9AD1-439843E62EFF}"/>
                  </a:ext>
                </a:extLst>
              </p:cNvPr>
              <p:cNvSpPr/>
              <p:nvPr/>
            </p:nvSpPr>
            <p:spPr>
              <a:xfrm>
                <a:off x="9274541" y="4744153"/>
                <a:ext cx="537327" cy="892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v-SE" sz="3200" b="1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𝐝</m:t>
                      </m:r>
                    </m:oMath>
                  </m:oMathPara>
                </a14:m>
                <a:endParaRPr lang="sv-SE" sz="3200" b="1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en-US" sz="20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3F6A5C-4520-44AA-9AD1-439843E62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541" y="4744153"/>
                <a:ext cx="537327" cy="892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C45EFB6-1662-4A7F-AAAC-E55E67D96CB3}"/>
                  </a:ext>
                </a:extLst>
              </p:cNvPr>
              <p:cNvSpPr/>
              <p:nvPr/>
            </p:nvSpPr>
            <p:spPr>
              <a:xfrm>
                <a:off x="7013098" y="3071465"/>
                <a:ext cx="13508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sz="28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US" sz="28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𝛅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C45EFB6-1662-4A7F-AAAC-E55E67D96C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098" y="3071465"/>
                <a:ext cx="135081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80A9D4CD-2606-4943-A1FB-DF0397DAB61C}"/>
              </a:ext>
            </a:extLst>
          </p:cNvPr>
          <p:cNvSpPr/>
          <p:nvPr/>
        </p:nvSpPr>
        <p:spPr>
          <a:xfrm>
            <a:off x="1180799" y="3054565"/>
            <a:ext cx="542735" cy="5427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000" dirty="0">
                <a:latin typeface="Abadi" panose="020B0604020104020204" pitchFamily="34" charset="0"/>
                <a:cs typeface="Aharoni" panose="02010803020104030203" pitchFamily="2" charset="-79"/>
              </a:rPr>
              <a:t>1</a:t>
            </a:r>
            <a:endParaRPr lang="en-US" sz="4000" dirty="0"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BA0E3A-1F56-429A-A5E0-31395B7CC31F}"/>
              </a:ext>
            </a:extLst>
          </p:cNvPr>
          <p:cNvSpPr/>
          <p:nvPr/>
        </p:nvSpPr>
        <p:spPr>
          <a:xfrm>
            <a:off x="6492374" y="3054565"/>
            <a:ext cx="542735" cy="5427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000" dirty="0">
                <a:latin typeface="Abadi" panose="020B0604020104020204" pitchFamily="34" charset="0"/>
                <a:cs typeface="Aharoni" panose="02010803020104030203" pitchFamily="2" charset="-79"/>
              </a:rPr>
              <a:t>2</a:t>
            </a:r>
            <a:endParaRPr lang="en-US" sz="4000" dirty="0"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0978E292-F5B6-4275-B248-2D3A97B9801D}"/>
              </a:ext>
            </a:extLst>
          </p:cNvPr>
          <p:cNvSpPr/>
          <p:nvPr/>
        </p:nvSpPr>
        <p:spPr>
          <a:xfrm>
            <a:off x="8436846" y="2705096"/>
            <a:ext cx="910624" cy="511687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latin typeface="Abadi" panose="020B0604020104020204" pitchFamily="34" charset="0"/>
              </a:rPr>
              <a:t>FFT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2E9EBC2-1A1F-4DE4-B66B-1992D2C2A58F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6061875" cy="883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Approximate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 B-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splines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with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Gaussians</a:t>
            </a:r>
            <a:endParaRPr lang="es-E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Clr>
                <a:schemeClr val="accent6"/>
              </a:buClr>
              <a:buNone/>
            </a:pP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update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 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  <a:ea typeface="Cambria Math" panose="02040503050406030204" pitchFamily="18" charset="0"/>
              </a:rPr>
              <a:t>in 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  <a:ea typeface="Cambria Math" panose="02040503050406030204" pitchFamily="18" charset="0"/>
              </a:rPr>
              <a:t>closed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  <a:ea typeface="Cambria Math" panose="02040503050406030204" pitchFamily="18" charset="0"/>
              </a:rPr>
              <a:t> 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  <a:ea typeface="Cambria Math" panose="02040503050406030204" pitchFamily="18" charset="0"/>
              </a:rPr>
              <a:t>form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  <a:ea typeface="Cambria Math" panose="02040503050406030204" pitchFamily="18" charset="0"/>
              </a:rPr>
              <a:t>.</a:t>
            </a:r>
            <a:endParaRPr lang="es-E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384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014009-6DB3-44A5-92F9-69E7845CCC36}"/>
              </a:ext>
            </a:extLst>
          </p:cNvPr>
          <p:cNvSpPr/>
          <p:nvPr/>
        </p:nvSpPr>
        <p:spPr>
          <a:xfrm>
            <a:off x="0" y="442452"/>
            <a:ext cx="5083833" cy="10677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0E5AE-8991-4465-A5DE-FF16F836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Gibbs sampler</a:t>
            </a:r>
            <a:endParaRPr lang="es-E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61C92-0475-45FE-A31B-2D81154D2B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:r>
                  <a:rPr lang="es-ES" dirty="0" err="1">
                    <a:solidFill>
                      <a:schemeClr val="accent6">
                        <a:lumMod val="50000"/>
                      </a:schemeClr>
                    </a:solidFill>
                  </a:rPr>
                  <a:t>Nodes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: 		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6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0" smtClean="0">
                                                <a:solidFill>
                                                  <a:schemeClr val="accent6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𝐝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6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6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0" smtClean="0">
                                                <a:solidFill>
                                                  <a:schemeClr val="accent6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𝛉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6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ES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accent6"/>
                  </a:buClr>
                  <a:buNone/>
                </a:pPr>
                <a:endParaRPr lang="es-E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:r>
                  <a:rPr lang="es-ES" dirty="0" err="1">
                    <a:solidFill>
                      <a:schemeClr val="accent6">
                        <a:lumMod val="50000"/>
                      </a:schemeClr>
                    </a:solidFill>
                  </a:rPr>
                  <a:t>Intensity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accent6">
                        <a:lumMod val="50000"/>
                      </a:schemeClr>
                    </a:solidFill>
                  </a:rPr>
                  <a:t>parameters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: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Dir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     </m:t>
                    </m:r>
                  </m:oMath>
                </a14:m>
                <a:endParaRPr lang="en-US" b="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0" indent="0">
                  <a:buClr>
                    <a:schemeClr val="accent6"/>
                  </a:buClr>
                  <a:buNone/>
                </a:pPr>
                <a:r>
                  <a:rPr lang="en-US" b="0" dirty="0">
                    <a:solidFill>
                      <a:schemeClr val="accent6">
                        <a:lumMod val="50000"/>
                      </a:schemeClr>
                    </a:solidFill>
                  </a:rPr>
                  <a:t>                                             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m:rPr>
                                <m:nor/>
                              </m:rPr>
                              <a:rPr lang="es-ES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s-ES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</a:rPr>
                              <m:t>…</m:t>
                            </m:r>
                            <m:r>
                              <m:rPr>
                                <m:nor/>
                              </m:rPr>
                              <a:rPr lang="es-ES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E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0" indent="0">
                  <a:buClr>
                    <a:schemeClr val="accent6"/>
                  </a:buClr>
                  <a:buNone/>
                </a:pPr>
                <a:endParaRPr lang="es-E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Deformation </a:t>
                </a:r>
                <a:r>
                  <a:rPr lang="es-ES" dirty="0" err="1">
                    <a:solidFill>
                      <a:schemeClr val="accent6">
                        <a:lumMod val="50000"/>
                      </a:schemeClr>
                    </a:solidFill>
                  </a:rPr>
                  <a:t>field</a:t>
                </a: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: </a:t>
                </a: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𝐝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𝛅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1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0" indent="0">
                  <a:buClr>
                    <a:schemeClr val="accent6"/>
                  </a:buClr>
                  <a:buNone/>
                </a:pPr>
                <a:r>
                  <a:rPr lang="es-E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</a:p>
              <a:p>
                <a:pPr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:endParaRPr lang="es-E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endParaRPr lang="es-E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61C92-0475-45FE-A31B-2D81154D2B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294A4766-B22C-49DF-86A9-102BD3D7F057}"/>
              </a:ext>
            </a:extLst>
          </p:cNvPr>
          <p:cNvSpPr/>
          <p:nvPr/>
        </p:nvSpPr>
        <p:spPr>
          <a:xfrm>
            <a:off x="8481724" y="5207069"/>
            <a:ext cx="910624" cy="511687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latin typeface="Abadi" panose="020B0604020104020204" pitchFamily="34" charset="0"/>
              </a:rPr>
              <a:t>FFT</a:t>
            </a:r>
            <a:endParaRPr lang="en-US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329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B578AB1-AEEC-48D0-B950-7AAEB390709C}"/>
              </a:ext>
            </a:extLst>
          </p:cNvPr>
          <p:cNvSpPr/>
          <p:nvPr/>
        </p:nvSpPr>
        <p:spPr>
          <a:xfrm>
            <a:off x="0" y="442452"/>
            <a:ext cx="6009736" cy="10677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6252B-9CF2-46D4-B4F7-BA1F3D20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Equivalence to MI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4DEBFF-965A-48E1-9A8D-2EB35ED3E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34964" y="844084"/>
            <a:ext cx="4208807" cy="5400916"/>
          </a:xfr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CA06951-2F5B-43BF-B5FF-AC46134F1997}"/>
              </a:ext>
            </a:extLst>
          </p:cNvPr>
          <p:cNvGrpSpPr/>
          <p:nvPr/>
        </p:nvGrpSpPr>
        <p:grpSpPr>
          <a:xfrm>
            <a:off x="1823579" y="2852742"/>
            <a:ext cx="4128433" cy="3640134"/>
            <a:chOff x="1408455" y="3429000"/>
            <a:chExt cx="3474873" cy="3063875"/>
          </a:xfrm>
        </p:grpSpPr>
        <p:sp>
          <p:nvSpPr>
            <p:cNvPr id="12" name="Arrow: Left 11">
              <a:extLst>
                <a:ext uri="{FF2B5EF4-FFF2-40B4-BE49-F238E27FC236}">
                  <a16:creationId xmlns:a16="http://schemas.microsoft.com/office/drawing/2014/main" id="{8AAF324E-F0E8-4439-8C8B-DFA81361E083}"/>
                </a:ext>
              </a:extLst>
            </p:cNvPr>
            <p:cNvSpPr/>
            <p:nvPr/>
          </p:nvSpPr>
          <p:spPr>
            <a:xfrm>
              <a:off x="2018582" y="5405884"/>
              <a:ext cx="1270959" cy="948906"/>
            </a:xfrm>
            <a:prstGeom prst="leftArrow">
              <a:avLst>
                <a:gd name="adj1" fmla="val 62121"/>
                <a:gd name="adj2" fmla="val 3787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19F652-258B-4B68-9794-BC62EAEA1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8455" y="3429000"/>
              <a:ext cx="1629588" cy="190198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C818DC8-CEE2-47D2-A9E0-D09E6106F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53740" y="4590886"/>
              <a:ext cx="1629588" cy="1901989"/>
            </a:xfrm>
            <a:prstGeom prst="rect">
              <a:avLst/>
            </a:prstGeom>
          </p:spPr>
        </p:pic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CE7335-16B3-4724-807B-720953734F0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9657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badi Extra Light" panose="020B0204020104020204" pitchFamily="34" charset="0"/>
              </a:rPr>
              <a:t>Translation experiment using 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latin typeface="Abadi Extra Light" panose="020B0204020104020204" pitchFamily="34" charset="0"/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badi Extra Light" panose="020B0204020104020204" pitchFamily="34" charset="0"/>
              </a:rPr>
              <a:t>32 intensity levels per image.</a:t>
            </a:r>
            <a:endParaRPr lang="es-ES" dirty="0">
              <a:solidFill>
                <a:schemeClr val="accent2">
                  <a:lumMod val="50000"/>
                </a:schemeClr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85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8E571F3-8397-4BAC-97CF-22879742225D}"/>
              </a:ext>
            </a:extLst>
          </p:cNvPr>
          <p:cNvSpPr/>
          <p:nvPr/>
        </p:nvSpPr>
        <p:spPr>
          <a:xfrm>
            <a:off x="0" y="442452"/>
            <a:ext cx="8012012" cy="10677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CAC95-FE52-4651-9634-E5C4B316B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Optimization experiment</a:t>
            </a:r>
            <a:endParaRPr lang="es-E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C5070F-F8AE-4B45-94C2-DBDD8AE10206}"/>
              </a:ext>
            </a:extLst>
          </p:cNvPr>
          <p:cNvGrpSpPr/>
          <p:nvPr/>
        </p:nvGrpSpPr>
        <p:grpSpPr>
          <a:xfrm>
            <a:off x="809454" y="3588424"/>
            <a:ext cx="10651557" cy="3092428"/>
            <a:chOff x="769197" y="2100518"/>
            <a:chExt cx="10651557" cy="309242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5DA315A-D4F5-42F6-BB50-C65CD632A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69197" y="2100518"/>
              <a:ext cx="8012012" cy="309242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DE99EFE-A849-4A42-BBCD-50D379B3BFBC}"/>
                </a:ext>
              </a:extLst>
            </p:cNvPr>
            <p:cNvSpPr/>
            <p:nvPr/>
          </p:nvSpPr>
          <p:spPr>
            <a:xfrm>
              <a:off x="8807768" y="2167298"/>
              <a:ext cx="2612986" cy="2946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62577D3-3CD4-424A-AF8E-89173BB3E3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/>
            </a:blip>
            <a:srcRect l="1845" t="1434" r="758" b="1"/>
            <a:stretch/>
          </p:blipFill>
          <p:spPr>
            <a:xfrm>
              <a:off x="8892008" y="2274435"/>
              <a:ext cx="2415626" cy="2752837"/>
            </a:xfrm>
            <a:prstGeom prst="rect">
              <a:avLst/>
            </a:prstGeom>
          </p:spPr>
        </p:pic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6CE1DA5-2E36-4C1D-B946-B459A49B542B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13471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badi Extra Light" panose="020B0204020104020204" pitchFamily="34" charset="0"/>
              </a:rPr>
              <a:t>6 subjects registered to 10 subjects (60 pairs). 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badi Extra Light" panose="020B0204020104020204" pitchFamily="34" charset="0"/>
              </a:rPr>
              <a:t>Varying flexibility (highest: 2.4 millions effective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badi Extra Light" panose="020B0204020104020204" pitchFamily="34" charset="0"/>
              </a:rPr>
              <a:t>DoF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badi Extra Light" panose="020B0204020104020204" pitchFamily="34" charset="0"/>
              </a:rPr>
              <a:t>).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badi Extra Light" panose="020B0204020104020204" pitchFamily="34" charset="0"/>
              </a:rPr>
              <a:t>4 resolution levels with 100 iterations in each.</a:t>
            </a:r>
            <a:endParaRPr lang="es-ES" dirty="0">
              <a:solidFill>
                <a:schemeClr val="accent2">
                  <a:lumMod val="50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719958-A1A6-4560-8772-80474E1E042F}"/>
              </a:ext>
            </a:extLst>
          </p:cNvPr>
          <p:cNvSpPr txBox="1"/>
          <p:nvPr/>
        </p:nvSpPr>
        <p:spPr>
          <a:xfrm>
            <a:off x="1880559" y="2994653"/>
            <a:ext cx="442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endParaRPr lang="es-ES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E88FA4-60B4-493F-9E99-6BC193AC7C39}"/>
              </a:ext>
            </a:extLst>
          </p:cNvPr>
          <p:cNvSpPr txBox="1"/>
          <p:nvPr/>
        </p:nvSpPr>
        <p:spPr>
          <a:xfrm>
            <a:off x="4553828" y="2994653"/>
            <a:ext cx="461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endParaRPr lang="es-ES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37AD38-7D98-4C23-B7D1-BF40C36A32B4}"/>
              </a:ext>
            </a:extLst>
          </p:cNvPr>
          <p:cNvSpPr txBox="1"/>
          <p:nvPr/>
        </p:nvSpPr>
        <p:spPr>
          <a:xfrm>
            <a:off x="6423940" y="2994653"/>
            <a:ext cx="20681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Verdana" panose="020B0604030504040204" pitchFamily="34" charset="0"/>
                <a:ea typeface="Verdana" panose="020B0604030504040204" pitchFamily="34" charset="0"/>
              </a:rPr>
              <a:t>deformed</a:t>
            </a:r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v</a:t>
            </a:r>
            <a:endParaRPr lang="es-ES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EBF59F-9F60-425F-85AD-2EC3A14EA325}"/>
              </a:ext>
            </a:extLst>
          </p:cNvPr>
          <p:cNvSpPr txBox="1"/>
          <p:nvPr/>
        </p:nvSpPr>
        <p:spPr>
          <a:xfrm>
            <a:off x="8908217" y="3198537"/>
            <a:ext cx="25250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Verdana" panose="020B0604030504040204" pitchFamily="34" charset="0"/>
                <a:ea typeface="Verdana" panose="020B0604030504040204" pitchFamily="34" charset="0"/>
              </a:rPr>
              <a:t>segmentations</a:t>
            </a:r>
            <a:endParaRPr lang="es-ES" sz="2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4749814-7E6C-464A-B46C-B0402A11E5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527" y="420872"/>
            <a:ext cx="3000633" cy="277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9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A81FE8E-27C6-48F7-988D-82276DD786BC}"/>
              </a:ext>
            </a:extLst>
          </p:cNvPr>
          <p:cNvSpPr/>
          <p:nvPr/>
        </p:nvSpPr>
        <p:spPr>
          <a:xfrm>
            <a:off x="-1" y="442452"/>
            <a:ext cx="11467382" cy="10677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78CAC-8B5E-4CD4-AFE2-B5C481E7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Results – comparing to </a:t>
            </a:r>
            <a:r>
              <a:rPr lang="en-US" dirty="0" err="1">
                <a:solidFill>
                  <a:schemeClr val="bg1"/>
                </a:solidFill>
              </a:rPr>
              <a:t>Elastix</a:t>
            </a:r>
            <a:r>
              <a:rPr lang="en-US" dirty="0">
                <a:solidFill>
                  <a:schemeClr val="bg1"/>
                </a:solidFill>
              </a:rPr>
              <a:t> (FFD, MI)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55D7CD-0846-4752-90B4-E52FD47164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65" b="34378"/>
          <a:stretch/>
        </p:blipFill>
        <p:spPr>
          <a:xfrm>
            <a:off x="3541687" y="1610430"/>
            <a:ext cx="8650313" cy="515741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541689-D59C-4E8C-B326-799BB6F53CD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1874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badi Extra Light" panose="020B0204020104020204" pitchFamily="34" charset="0"/>
              </a:rPr>
              <a:t>MRI T1 to T2.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badi Extra Light" panose="020B0204020104020204" pitchFamily="34" charset="0"/>
              </a:rPr>
              <a:t>Varying model flexibility and number of iterations.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badi Extra Light" panose="020B0204020104020204" pitchFamily="34" charset="0"/>
              </a:rPr>
              <a:t>Dice scores for 10 largest structures. </a:t>
            </a:r>
            <a:endParaRPr lang="es-ES" dirty="0">
              <a:solidFill>
                <a:schemeClr val="accent2">
                  <a:lumMod val="50000"/>
                </a:schemeClr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56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B5A0EB76-D733-44B7-B488-54E2ACF15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9445" y="2969680"/>
            <a:ext cx="3089885" cy="349073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E5013E4-9489-4D9E-9C9C-EA40747CAB27}"/>
              </a:ext>
            </a:extLst>
          </p:cNvPr>
          <p:cNvSpPr/>
          <p:nvPr/>
        </p:nvSpPr>
        <p:spPr>
          <a:xfrm>
            <a:off x="-1" y="442452"/>
            <a:ext cx="9788107" cy="10677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D7DC8-0C06-4876-8E56-C5DC3D4CA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Sampler 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̶  </a:t>
            </a:r>
            <a:r>
              <a:rPr lang="en-US" dirty="0">
                <a:solidFill>
                  <a:schemeClr val="bg1"/>
                </a:solidFill>
              </a:rPr>
              <a:t>uncertainty estimation</a:t>
            </a:r>
            <a:r>
              <a:rPr lang="en-US" dirty="0"/>
              <a:t> </a:t>
            </a:r>
            <a:endParaRPr lang="es-E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99B0A0-6EB8-4826-9C98-4DF82C15AA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8" t="-1" r="8541" b="10973"/>
          <a:stretch/>
        </p:blipFill>
        <p:spPr>
          <a:xfrm>
            <a:off x="4203942" y="2676975"/>
            <a:ext cx="3140011" cy="37940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CFC4BC-58B7-4B78-98C4-F14970D8D8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52" y="2959233"/>
            <a:ext cx="3196052" cy="35986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9BDD11-DB02-4E33-973E-C47A534AC804}"/>
                  </a:ext>
                </a:extLst>
              </p:cNvPr>
              <p:cNvSpPr txBox="1"/>
              <p:nvPr/>
            </p:nvSpPr>
            <p:spPr>
              <a:xfrm>
                <a:off x="560982" y="2465689"/>
                <a:ext cx="3747357" cy="546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std map </a:t>
                </a:r>
                <a:r>
                  <a:rPr lang="en-US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overlayed</a:t>
                </a:r>
                <a:r>
                  <a:rPr lang="en-US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sv-SE" sz="2800" b="1" i="0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𝐯</m:t>
                    </m:r>
                    <m:r>
                      <a:rPr lang="sv-SE" sz="2800" b="1" i="0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800" b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sv-SE" sz="2800" b="1" i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𝐝</m:t>
                        </m:r>
                      </m:e>
                    </m:acc>
                  </m:oMath>
                </a14:m>
                <a:r>
                  <a:rPr lang="es-E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9BDD11-DB02-4E33-973E-C47A534AC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82" y="2465689"/>
                <a:ext cx="3747357" cy="546753"/>
              </a:xfrm>
              <a:prstGeom prst="rect">
                <a:avLst/>
              </a:prstGeom>
              <a:blipFill>
                <a:blip r:embed="rId6"/>
                <a:stretch>
                  <a:fillRect l="-1301" t="-6667" r="-3089" b="-30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249B2DC-3DFB-46BD-8315-ACF38EC31BA2}"/>
              </a:ext>
            </a:extLst>
          </p:cNvPr>
          <p:cNvSpPr txBox="1"/>
          <p:nvPr/>
        </p:nvSpPr>
        <p:spPr>
          <a:xfrm>
            <a:off x="4525688" y="2469810"/>
            <a:ext cx="3112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  </a:t>
            </a:r>
            <a:r>
              <a:rPr lang="es-E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5DC084-74B8-4394-A224-43B306115724}"/>
                  </a:ext>
                </a:extLst>
              </p:cNvPr>
              <p:cNvSpPr txBox="1"/>
              <p:nvPr/>
            </p:nvSpPr>
            <p:spPr>
              <a:xfrm>
                <a:off x="7469001" y="2438693"/>
                <a:ext cx="3112415" cy="552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𝐯</m:t>
                      </m:r>
                      <m:r>
                        <a:rPr lang="sv-SE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𝐝</m:t>
                          </m:r>
                        </m:e>
                        <m: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sup>
                      </m:sSup>
                      <m:r>
                        <a:rPr lang="sv-S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5DC084-74B8-4394-A224-43B306115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01" y="2438693"/>
                <a:ext cx="3112415" cy="5522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 descr="A picture containing photo, clock, old, sitting&#10;&#10;Description automatically generated">
            <a:extLst>
              <a:ext uri="{FF2B5EF4-FFF2-40B4-BE49-F238E27FC236}">
                <a16:creationId xmlns:a16="http://schemas.microsoft.com/office/drawing/2014/main" id="{EDC61AEA-1A16-4930-90AB-55D1D1B1697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4" t="7234" r="24434" b="23906"/>
          <a:stretch/>
        </p:blipFill>
        <p:spPr>
          <a:xfrm>
            <a:off x="9928036" y="348608"/>
            <a:ext cx="2134292" cy="23656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AF70C983-29D6-40B6-90AB-C0DA78CFB5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1404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20 000 samples starting at estimated mode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𝐝</m:t>
                        </m:r>
                      </m:e>
                    </m:acc>
                  </m:oMath>
                </a14:m>
                <a:r>
                  <a:rPr lang="es-ES" dirty="0">
                    <a:solidFill>
                      <a:schemeClr val="accent2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AF70C983-29D6-40B6-90AB-C0DA78CFB5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14045"/>
              </a:xfrm>
              <a:blipFill>
                <a:blip r:embed="rId9"/>
                <a:stretch>
                  <a:fillRect l="-1043" t="-12871" b="-89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39E0DB2C-CAE0-4917-B215-0184E614E96E}"/>
              </a:ext>
            </a:extLst>
          </p:cNvPr>
          <p:cNvSpPr/>
          <p:nvPr/>
        </p:nvSpPr>
        <p:spPr>
          <a:xfrm>
            <a:off x="10814969" y="0"/>
            <a:ext cx="336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endParaRPr lang="en-US" sz="2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BEDFA4D-F3CE-480A-89C7-7167C2290BF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0" r="33076"/>
          <a:stretch/>
        </p:blipFill>
        <p:spPr>
          <a:xfrm>
            <a:off x="4165379" y="2905303"/>
            <a:ext cx="3175729" cy="364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4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E5013E4-9489-4D9E-9C9C-EA40747CAB27}"/>
              </a:ext>
            </a:extLst>
          </p:cNvPr>
          <p:cNvSpPr/>
          <p:nvPr/>
        </p:nvSpPr>
        <p:spPr>
          <a:xfrm>
            <a:off x="-1" y="442452"/>
            <a:ext cx="9788107" cy="10677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D7DC8-0C06-4876-8E56-C5DC3D4CA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Sampler 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̶  </a:t>
            </a:r>
            <a:r>
              <a:rPr lang="en-US" dirty="0">
                <a:solidFill>
                  <a:schemeClr val="bg1"/>
                </a:solidFill>
              </a:rPr>
              <a:t>uncertainty estimation</a:t>
            </a:r>
            <a:r>
              <a:rPr lang="en-US" dirty="0"/>
              <a:t> </a:t>
            </a:r>
            <a:endParaRPr lang="es-E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99B0A0-6EB8-4826-9C98-4DF82C15AA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8" t="-1" r="8541" b="10973"/>
          <a:stretch/>
        </p:blipFill>
        <p:spPr>
          <a:xfrm>
            <a:off x="4203942" y="2676975"/>
            <a:ext cx="3140011" cy="37940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CFC4BC-58B7-4B78-98C4-F14970D8D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52" y="2959233"/>
            <a:ext cx="3196052" cy="3598628"/>
          </a:xfrm>
          <a:prstGeom prst="rect">
            <a:avLst/>
          </a:prstGeom>
        </p:spPr>
      </p:pic>
      <p:pic>
        <p:nvPicPr>
          <p:cNvPr id="23" name="Picture 22" descr="A picture containing photo, clock, old, sitting&#10;&#10;Description automatically generated">
            <a:extLst>
              <a:ext uri="{FF2B5EF4-FFF2-40B4-BE49-F238E27FC236}">
                <a16:creationId xmlns:a16="http://schemas.microsoft.com/office/drawing/2014/main" id="{EDC61AEA-1A16-4930-90AB-55D1D1B1697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4" t="7234" r="24434" b="23906"/>
          <a:stretch/>
        </p:blipFill>
        <p:spPr>
          <a:xfrm>
            <a:off x="9928036" y="348608"/>
            <a:ext cx="2134292" cy="23656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AF70C983-29D6-40B6-90AB-C0DA78CFB5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1404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20 000 samples starting at estimated mode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𝐝</m:t>
                        </m:r>
                      </m:e>
                    </m:acc>
                  </m:oMath>
                </a14:m>
                <a:r>
                  <a:rPr lang="es-ES" dirty="0">
                    <a:solidFill>
                      <a:schemeClr val="accent2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AF70C983-29D6-40B6-90AB-C0DA78CFB5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14045"/>
              </a:xfrm>
              <a:blipFill>
                <a:blip r:embed="rId8"/>
                <a:stretch>
                  <a:fillRect l="-1043" t="-12871" b="-89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39E0DB2C-CAE0-4917-B215-0184E614E96E}"/>
              </a:ext>
            </a:extLst>
          </p:cNvPr>
          <p:cNvSpPr/>
          <p:nvPr/>
        </p:nvSpPr>
        <p:spPr>
          <a:xfrm>
            <a:off x="10814969" y="0"/>
            <a:ext cx="336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endParaRPr lang="en-US" sz="24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5A0EB76-D733-44B7-B488-54E2ACF15E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9445" y="2969680"/>
            <a:ext cx="3089885" cy="349073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BEDFA4D-F3CE-480A-89C7-7167C2290BF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0" r="33076"/>
          <a:stretch/>
        </p:blipFill>
        <p:spPr>
          <a:xfrm>
            <a:off x="4165379" y="2905303"/>
            <a:ext cx="3175729" cy="3645539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477C1D00-F198-4CE7-979B-977980B6760C}"/>
              </a:ext>
            </a:extLst>
          </p:cNvPr>
          <p:cNvSpPr/>
          <p:nvPr/>
        </p:nvSpPr>
        <p:spPr>
          <a:xfrm>
            <a:off x="7932279" y="4128042"/>
            <a:ext cx="891960" cy="89196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9B87B1-15CE-4BF5-9231-A0B7A06C7944}"/>
              </a:ext>
            </a:extLst>
          </p:cNvPr>
          <p:cNvSpPr/>
          <p:nvPr/>
        </p:nvSpPr>
        <p:spPr>
          <a:xfrm>
            <a:off x="4696350" y="4128042"/>
            <a:ext cx="891960" cy="89196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BB2A02-0165-48FE-991B-55B2E83EADBB}"/>
              </a:ext>
            </a:extLst>
          </p:cNvPr>
          <p:cNvSpPr/>
          <p:nvPr/>
        </p:nvSpPr>
        <p:spPr>
          <a:xfrm>
            <a:off x="1449201" y="4128042"/>
            <a:ext cx="891960" cy="89196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FB14B3-C319-4AAF-BC9D-9A4620228E69}"/>
                  </a:ext>
                </a:extLst>
              </p:cNvPr>
              <p:cNvSpPr txBox="1"/>
              <p:nvPr/>
            </p:nvSpPr>
            <p:spPr>
              <a:xfrm>
                <a:off x="560982" y="2465689"/>
                <a:ext cx="3747357" cy="546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std map </a:t>
                </a:r>
                <a:r>
                  <a:rPr lang="en-US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overlayed</a:t>
                </a:r>
                <a:r>
                  <a:rPr lang="en-US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sv-SE" sz="2800" b="1" i="0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𝐯</m:t>
                    </m:r>
                    <m:r>
                      <a:rPr lang="sv-SE" sz="2800" b="1" i="0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800" b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sv-SE" sz="2800" b="1" i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𝐝</m:t>
                        </m:r>
                      </m:e>
                    </m:acc>
                  </m:oMath>
                </a14:m>
                <a:r>
                  <a:rPr lang="es-E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FB14B3-C319-4AAF-BC9D-9A4620228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82" y="2465689"/>
                <a:ext cx="3747357" cy="546753"/>
              </a:xfrm>
              <a:prstGeom prst="rect">
                <a:avLst/>
              </a:prstGeom>
              <a:blipFill>
                <a:blip r:embed="rId11"/>
                <a:stretch>
                  <a:fillRect l="-1301" t="-6667" r="-3089" b="-30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67EAAC0-4541-40DE-8168-F7B2B08B5355}"/>
              </a:ext>
            </a:extLst>
          </p:cNvPr>
          <p:cNvSpPr txBox="1"/>
          <p:nvPr/>
        </p:nvSpPr>
        <p:spPr>
          <a:xfrm>
            <a:off x="4525688" y="2469810"/>
            <a:ext cx="3112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  </a:t>
            </a:r>
            <a:r>
              <a:rPr lang="es-E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A59E74-584A-46DD-A014-C286C9C2382D}"/>
                  </a:ext>
                </a:extLst>
              </p:cNvPr>
              <p:cNvSpPr txBox="1"/>
              <p:nvPr/>
            </p:nvSpPr>
            <p:spPr>
              <a:xfrm>
                <a:off x="7469001" y="2438693"/>
                <a:ext cx="3112415" cy="552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𝐯</m:t>
                      </m:r>
                      <m:r>
                        <a:rPr lang="sv-SE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𝐝</m:t>
                          </m:r>
                        </m:e>
                        <m: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sup>
                      </m:sSup>
                      <m:r>
                        <a:rPr lang="sv-S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A59E74-584A-46DD-A014-C286C9C23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01" y="2438693"/>
                <a:ext cx="3112415" cy="55226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13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6C0874-B333-47A2-95BA-70052190071D}"/>
              </a:ext>
            </a:extLst>
          </p:cNvPr>
          <p:cNvSpPr/>
          <p:nvPr/>
        </p:nvSpPr>
        <p:spPr>
          <a:xfrm>
            <a:off x="0" y="442452"/>
            <a:ext cx="4925961" cy="10677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99FCC-3747-483B-850D-97BF1117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Contributions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C3A65-68E6-402C-B7E1-D275D6F70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MI computation with partial volume interpolation can be 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re-cast as a generative probabilistic model.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Using model structure to derive:</a:t>
            </a:r>
          </a:p>
          <a:p>
            <a:pPr lvl="1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Expectation-Maximization optimization algorithm similar to Demons.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Gibbs sampler for uncertainty estimation. 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958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E5013E4-9489-4D9E-9C9C-EA40747CAB27}"/>
              </a:ext>
            </a:extLst>
          </p:cNvPr>
          <p:cNvSpPr/>
          <p:nvPr/>
        </p:nvSpPr>
        <p:spPr>
          <a:xfrm>
            <a:off x="-1" y="442452"/>
            <a:ext cx="9788107" cy="10677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D7DC8-0C06-4876-8E56-C5DC3D4CA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Sampler 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̶  </a:t>
            </a:r>
            <a:r>
              <a:rPr lang="en-US" dirty="0">
                <a:solidFill>
                  <a:schemeClr val="bg1"/>
                </a:solidFill>
              </a:rPr>
              <a:t>uncertainty estimation</a:t>
            </a:r>
            <a:r>
              <a:rPr lang="en-US" dirty="0"/>
              <a:t> </a:t>
            </a:r>
            <a:endParaRPr lang="es-E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99B0A0-6EB8-4826-9C98-4DF82C15AA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8" t="-1" r="8541" b="10973"/>
          <a:stretch/>
        </p:blipFill>
        <p:spPr>
          <a:xfrm>
            <a:off x="4203942" y="2676975"/>
            <a:ext cx="3140011" cy="37940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CFC4BC-58B7-4B78-98C4-F14970D8D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52" y="2959233"/>
            <a:ext cx="3196052" cy="3598628"/>
          </a:xfrm>
          <a:prstGeom prst="rect">
            <a:avLst/>
          </a:prstGeom>
        </p:spPr>
      </p:pic>
      <p:pic>
        <p:nvPicPr>
          <p:cNvPr id="23" name="Picture 22" descr="A picture containing photo, clock, old, sitting&#10;&#10;Description automatically generated">
            <a:extLst>
              <a:ext uri="{FF2B5EF4-FFF2-40B4-BE49-F238E27FC236}">
                <a16:creationId xmlns:a16="http://schemas.microsoft.com/office/drawing/2014/main" id="{EDC61AEA-1A16-4930-90AB-55D1D1B1697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4" t="7234" r="24434" b="23906"/>
          <a:stretch/>
        </p:blipFill>
        <p:spPr>
          <a:xfrm>
            <a:off x="9928036" y="348608"/>
            <a:ext cx="2134292" cy="23656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AF70C983-29D6-40B6-90AB-C0DA78CFB5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1404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20 000 samples starting at estimated mode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𝐝</m:t>
                        </m:r>
                      </m:e>
                    </m:acc>
                  </m:oMath>
                </a14:m>
                <a:r>
                  <a:rPr lang="es-ES" dirty="0">
                    <a:solidFill>
                      <a:schemeClr val="accent2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AF70C983-29D6-40B6-90AB-C0DA78CFB5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14045"/>
              </a:xfrm>
              <a:blipFill>
                <a:blip r:embed="rId8"/>
                <a:stretch>
                  <a:fillRect l="-1043" t="-12871" b="-89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39E0DB2C-CAE0-4917-B215-0184E614E96E}"/>
              </a:ext>
            </a:extLst>
          </p:cNvPr>
          <p:cNvSpPr/>
          <p:nvPr/>
        </p:nvSpPr>
        <p:spPr>
          <a:xfrm>
            <a:off x="10814969" y="0"/>
            <a:ext cx="336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endParaRPr lang="en-US" sz="24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5A0EB76-D733-44B7-B488-54E2ACF15E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9445" y="2969680"/>
            <a:ext cx="3089885" cy="349073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BEDFA4D-F3CE-480A-89C7-7167C2290BF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0" r="33076"/>
          <a:stretch/>
        </p:blipFill>
        <p:spPr>
          <a:xfrm>
            <a:off x="4165379" y="2905303"/>
            <a:ext cx="3175729" cy="3645539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477C1D00-F198-4CE7-979B-977980B6760C}"/>
              </a:ext>
            </a:extLst>
          </p:cNvPr>
          <p:cNvSpPr/>
          <p:nvPr/>
        </p:nvSpPr>
        <p:spPr>
          <a:xfrm>
            <a:off x="8568407" y="5076881"/>
            <a:ext cx="891960" cy="89196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159D211-8F44-44EE-BC97-CDA7AB183F09}"/>
              </a:ext>
            </a:extLst>
          </p:cNvPr>
          <p:cNvSpPr/>
          <p:nvPr/>
        </p:nvSpPr>
        <p:spPr>
          <a:xfrm>
            <a:off x="5307263" y="5076881"/>
            <a:ext cx="891960" cy="89196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970894-0431-43ED-B9B7-D16D122FC783}"/>
              </a:ext>
            </a:extLst>
          </p:cNvPr>
          <p:cNvSpPr/>
          <p:nvPr/>
        </p:nvSpPr>
        <p:spPr>
          <a:xfrm>
            <a:off x="2032467" y="5076881"/>
            <a:ext cx="891960" cy="89196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430F77-1860-491A-81B0-F2BB51429C9A}"/>
                  </a:ext>
                </a:extLst>
              </p:cNvPr>
              <p:cNvSpPr txBox="1"/>
              <p:nvPr/>
            </p:nvSpPr>
            <p:spPr>
              <a:xfrm>
                <a:off x="560982" y="2465689"/>
                <a:ext cx="3747357" cy="546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std map </a:t>
                </a:r>
                <a:r>
                  <a:rPr lang="en-US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overlayed</a:t>
                </a:r>
                <a:r>
                  <a:rPr lang="en-US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sv-SE" sz="2800" b="1" i="0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𝐯</m:t>
                    </m:r>
                    <m:r>
                      <a:rPr lang="sv-SE" sz="2800" b="1" i="0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800" b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sv-SE" sz="2800" b="1" i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𝐝</m:t>
                        </m:r>
                      </m:e>
                    </m:acc>
                  </m:oMath>
                </a14:m>
                <a:r>
                  <a:rPr lang="es-E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430F77-1860-491A-81B0-F2BB51429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82" y="2465689"/>
                <a:ext cx="3747357" cy="546753"/>
              </a:xfrm>
              <a:prstGeom prst="rect">
                <a:avLst/>
              </a:prstGeom>
              <a:blipFill>
                <a:blip r:embed="rId11"/>
                <a:stretch>
                  <a:fillRect l="-1301" t="-6667" r="-3089" b="-30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F2FE6F3-9B00-4FA6-AE27-0EBA2AD81870}"/>
              </a:ext>
            </a:extLst>
          </p:cNvPr>
          <p:cNvSpPr txBox="1"/>
          <p:nvPr/>
        </p:nvSpPr>
        <p:spPr>
          <a:xfrm>
            <a:off x="4525688" y="2469810"/>
            <a:ext cx="3112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  </a:t>
            </a:r>
            <a:r>
              <a:rPr lang="es-E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787306-9DEF-4123-B79E-0E4FDEAB9D8B}"/>
                  </a:ext>
                </a:extLst>
              </p:cNvPr>
              <p:cNvSpPr txBox="1"/>
              <p:nvPr/>
            </p:nvSpPr>
            <p:spPr>
              <a:xfrm>
                <a:off x="7469001" y="2438693"/>
                <a:ext cx="3112415" cy="552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𝐯</m:t>
                      </m:r>
                      <m:r>
                        <a:rPr lang="sv-SE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𝐝</m:t>
                          </m:r>
                        </m:e>
                        <m: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sup>
                      </m:sSup>
                      <m:r>
                        <a:rPr lang="sv-S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787306-9DEF-4123-B79E-0E4FDEAB9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01" y="2438693"/>
                <a:ext cx="3112415" cy="55226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480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B0F32A-3A04-4DAB-8BA2-9171C68EE531}"/>
                  </a:ext>
                </a:extLst>
              </p:cNvPr>
              <p:cNvSpPr txBox="1"/>
              <p:nvPr/>
            </p:nvSpPr>
            <p:spPr>
              <a:xfrm>
                <a:off x="560982" y="2465689"/>
                <a:ext cx="3747357" cy="546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std map </a:t>
                </a:r>
                <a:r>
                  <a:rPr lang="en-US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overlayed</a:t>
                </a:r>
                <a:r>
                  <a:rPr lang="en-US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sv-SE" sz="2800" b="1" i="0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𝐯</m:t>
                    </m:r>
                    <m:r>
                      <a:rPr lang="sv-SE" sz="2800" b="1" i="0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800" b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sv-SE" sz="2800" b="1" i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𝐝</m:t>
                        </m:r>
                      </m:e>
                    </m:acc>
                  </m:oMath>
                </a14:m>
                <a:r>
                  <a:rPr lang="es-E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B0F32A-3A04-4DAB-8BA2-9171C68EE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82" y="2465689"/>
                <a:ext cx="3747357" cy="546753"/>
              </a:xfrm>
              <a:prstGeom prst="rect">
                <a:avLst/>
              </a:prstGeom>
              <a:blipFill>
                <a:blip r:embed="rId3"/>
                <a:stretch>
                  <a:fillRect l="-1301" t="-6667" r="-3089" b="-30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22BAAC8-FCF5-48E5-B82C-395BC8F02ED2}"/>
              </a:ext>
            </a:extLst>
          </p:cNvPr>
          <p:cNvSpPr txBox="1"/>
          <p:nvPr/>
        </p:nvSpPr>
        <p:spPr>
          <a:xfrm>
            <a:off x="4525688" y="2469810"/>
            <a:ext cx="3112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  </a:t>
            </a:r>
            <a:r>
              <a:rPr lang="es-E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DE7581-00AC-4E17-92BA-F08697058859}"/>
                  </a:ext>
                </a:extLst>
              </p:cNvPr>
              <p:cNvSpPr txBox="1"/>
              <p:nvPr/>
            </p:nvSpPr>
            <p:spPr>
              <a:xfrm>
                <a:off x="7469001" y="2438693"/>
                <a:ext cx="3112415" cy="552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𝐯</m:t>
                      </m:r>
                      <m:r>
                        <a:rPr lang="sv-SE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𝐝</m:t>
                          </m:r>
                        </m:e>
                        <m: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sup>
                      </m:sSup>
                      <m:r>
                        <a:rPr lang="sv-S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DE7581-00AC-4E17-92BA-F08697058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01" y="2438693"/>
                <a:ext cx="3112415" cy="5522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EE5013E4-9489-4D9E-9C9C-EA40747CAB27}"/>
              </a:ext>
            </a:extLst>
          </p:cNvPr>
          <p:cNvSpPr/>
          <p:nvPr/>
        </p:nvSpPr>
        <p:spPr>
          <a:xfrm>
            <a:off x="-1" y="442452"/>
            <a:ext cx="9788107" cy="10677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D7DC8-0C06-4876-8E56-C5DC3D4CA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Sampler 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̶  </a:t>
            </a:r>
            <a:r>
              <a:rPr lang="en-US" dirty="0">
                <a:solidFill>
                  <a:schemeClr val="bg1"/>
                </a:solidFill>
              </a:rPr>
              <a:t>uncertainty estimation</a:t>
            </a:r>
            <a:r>
              <a:rPr lang="en-US" dirty="0"/>
              <a:t> </a:t>
            </a:r>
            <a:endParaRPr lang="es-E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99B0A0-6EB8-4826-9C98-4DF82C15AA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8" t="-1" r="8541" b="10973"/>
          <a:stretch/>
        </p:blipFill>
        <p:spPr>
          <a:xfrm>
            <a:off x="4203942" y="2676975"/>
            <a:ext cx="3140011" cy="37940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CFC4BC-58B7-4B78-98C4-F14970D8D8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52" y="2959233"/>
            <a:ext cx="3196052" cy="35986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5DC084-74B8-4394-A224-43B306115724}"/>
                  </a:ext>
                </a:extLst>
              </p:cNvPr>
              <p:cNvSpPr txBox="1"/>
              <p:nvPr/>
            </p:nvSpPr>
            <p:spPr>
              <a:xfrm>
                <a:off x="7469001" y="2534063"/>
                <a:ext cx="3112415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𝐝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s-E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5DC084-74B8-4394-A224-43B306115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01" y="2534063"/>
                <a:ext cx="3112415" cy="541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 descr="A picture containing photo, clock, old, sitting&#10;&#10;Description automatically generated">
            <a:extLst>
              <a:ext uri="{FF2B5EF4-FFF2-40B4-BE49-F238E27FC236}">
                <a16:creationId xmlns:a16="http://schemas.microsoft.com/office/drawing/2014/main" id="{EDC61AEA-1A16-4930-90AB-55D1D1B1697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4" t="7234" r="24434" b="23906"/>
          <a:stretch/>
        </p:blipFill>
        <p:spPr>
          <a:xfrm>
            <a:off x="9928036" y="348608"/>
            <a:ext cx="2134292" cy="23656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AF70C983-29D6-40B6-90AB-C0DA78CFB5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1404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20 000 samples starting at estimated mode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𝐝</m:t>
                        </m:r>
                      </m:e>
                    </m:acc>
                  </m:oMath>
                </a14:m>
                <a:r>
                  <a:rPr lang="es-ES" dirty="0">
                    <a:solidFill>
                      <a:schemeClr val="accent2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AF70C983-29D6-40B6-90AB-C0DA78CFB5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14045"/>
              </a:xfrm>
              <a:blipFill>
                <a:blip r:embed="rId9"/>
                <a:stretch>
                  <a:fillRect l="-1043" t="-12871" b="-89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39E0DB2C-CAE0-4917-B215-0184E614E96E}"/>
              </a:ext>
            </a:extLst>
          </p:cNvPr>
          <p:cNvSpPr/>
          <p:nvPr/>
        </p:nvSpPr>
        <p:spPr>
          <a:xfrm>
            <a:off x="10814969" y="0"/>
            <a:ext cx="336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endParaRPr lang="en-US" sz="24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5A0EB76-D733-44B7-B488-54E2ACF15E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9445" y="2969680"/>
            <a:ext cx="3089885" cy="349073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BEDFA4D-F3CE-480A-89C7-7167C2290BF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0" r="33076"/>
          <a:stretch/>
        </p:blipFill>
        <p:spPr>
          <a:xfrm>
            <a:off x="4165379" y="2905303"/>
            <a:ext cx="3175729" cy="36455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0B8968-5656-40D3-BBD7-40A241599AE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20" b="26465"/>
          <a:stretch/>
        </p:blipFill>
        <p:spPr>
          <a:xfrm>
            <a:off x="6540618" y="2552734"/>
            <a:ext cx="4274352" cy="25555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067B112-8C12-4379-B667-F2AF163B877B}"/>
              </a:ext>
            </a:extLst>
          </p:cNvPr>
          <p:cNvSpPr/>
          <p:nvPr/>
        </p:nvSpPr>
        <p:spPr>
          <a:xfrm>
            <a:off x="6540617" y="2552734"/>
            <a:ext cx="3975709" cy="217187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108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A56B8E-1978-4BCE-AE97-F6EFE94E07B0}"/>
              </a:ext>
            </a:extLst>
          </p:cNvPr>
          <p:cNvSpPr/>
          <p:nvPr/>
        </p:nvSpPr>
        <p:spPr>
          <a:xfrm>
            <a:off x="-1" y="442452"/>
            <a:ext cx="11467382" cy="10677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FBAFC-9687-42A5-B855-E19A728B4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Results – comparing to Demons (SSD)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3123E6-4A7F-485C-AF34-93D95BC64CC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1874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badi Extra Light" panose="020B0204020104020204" pitchFamily="34" charset="0"/>
              </a:rPr>
              <a:t>Same experiments, but T1 to T1. 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badi Extra Light" panose="020B0204020104020204" pitchFamily="34" charset="0"/>
              </a:rPr>
              <a:t>Highest model flexibility and number of iterations.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791020-E940-4A60-BED1-A3FF2D0DFB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" r="41492" b="35108"/>
          <a:stretch/>
        </p:blipFill>
        <p:spPr>
          <a:xfrm>
            <a:off x="3998893" y="1620191"/>
            <a:ext cx="7669056" cy="523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47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04F3C6-305C-45F0-A7C8-DE3ABB6C880A}"/>
              </a:ext>
            </a:extLst>
          </p:cNvPr>
          <p:cNvSpPr/>
          <p:nvPr/>
        </p:nvSpPr>
        <p:spPr>
          <a:xfrm>
            <a:off x="0" y="442452"/>
            <a:ext cx="8488392" cy="10677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26C21-CF56-4342-908F-A74FB31F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bg1"/>
                </a:solidFill>
              </a:rPr>
              <a:t>Summary</a:t>
            </a:r>
            <a:r>
              <a:rPr lang="es-ES" dirty="0">
                <a:solidFill>
                  <a:schemeClr val="bg1"/>
                </a:solidFill>
              </a:rPr>
              <a:t> and </a:t>
            </a:r>
            <a:r>
              <a:rPr lang="es-ES" dirty="0" err="1">
                <a:solidFill>
                  <a:schemeClr val="bg1"/>
                </a:solidFill>
              </a:rPr>
              <a:t>future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work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1B0EE-4646-4F47-8476-915D6B40A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Fast, dedicated optimizer for MI.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Alternative to Demons. 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Gibbs sampler enables uncertainty estimation for MI. 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Future work:</a:t>
            </a:r>
          </a:p>
          <a:p>
            <a:pPr lvl="1">
              <a:buClr>
                <a:schemeClr val="accent1"/>
              </a:buClr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Diffeomorphic registration.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933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83BEA89-BC8B-42B3-90D6-AFBEB2281001}"/>
              </a:ext>
            </a:extLst>
          </p:cNvPr>
          <p:cNvSpPr/>
          <p:nvPr/>
        </p:nvSpPr>
        <p:spPr>
          <a:xfrm>
            <a:off x="-1" y="442452"/>
            <a:ext cx="6312311" cy="10677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E160E-EF5A-41EE-B581-691D72D8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statement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0174755-C819-4178-9DBF-03D68B8E791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05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</a:rPr>
              <a:t>Register image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</a:rPr>
              <a:t> with image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  <a:ea typeface="Cambria Math" panose="02040503050406030204" pitchFamily="18" charset="0"/>
              </a:rPr>
              <a:t>.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  <a:ea typeface="Cambria Math" panose="02040503050406030204" pitchFamily="18" charset="0"/>
              </a:rPr>
              <a:t>Different contrast properties.</a:t>
            </a:r>
            <a:endParaRPr lang="es-ES" dirty="0">
              <a:solidFill>
                <a:schemeClr val="accent6">
                  <a:lumMod val="50000"/>
                </a:schemeClr>
              </a:solidFill>
              <a:latin typeface="Abadi Extra Light" panose="020B0204020104020204" pitchFamily="34" charset="0"/>
              <a:ea typeface="Cambria Math" panose="02040503050406030204" pitchFamily="18" charset="0"/>
            </a:endParaRPr>
          </a:p>
          <a:p>
            <a:endParaRPr lang="es-ES" dirty="0">
              <a:ea typeface="Cambria Math" panose="020405030504060302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E5B7C3-B07F-487F-81AA-646D6389C7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87" r="33037" b="2801"/>
          <a:stretch/>
        </p:blipFill>
        <p:spPr>
          <a:xfrm>
            <a:off x="7291600" y="615555"/>
            <a:ext cx="2277153" cy="2551967"/>
          </a:xfrm>
          <a:prstGeom prst="rect">
            <a:avLst/>
          </a:prstGeom>
        </p:spPr>
      </p:pic>
      <p:pic>
        <p:nvPicPr>
          <p:cNvPr id="18" name="Picture 17" descr="A picture containing photo, clock, old, sitting&#10;&#10;Description automatically generated">
            <a:extLst>
              <a:ext uri="{FF2B5EF4-FFF2-40B4-BE49-F238E27FC236}">
                <a16:creationId xmlns:a16="http://schemas.microsoft.com/office/drawing/2014/main" id="{ED26FE44-8C69-4533-A85B-3C467671E3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4" t="7233" r="24434" b="25284"/>
          <a:stretch/>
        </p:blipFill>
        <p:spPr>
          <a:xfrm>
            <a:off x="9547127" y="565547"/>
            <a:ext cx="2395409" cy="2601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D68C2C1-E859-4B75-8C41-4DA97D225D3C}"/>
                  </a:ext>
                </a:extLst>
              </p:cNvPr>
              <p:cNvSpPr txBox="1"/>
              <p:nvPr/>
            </p:nvSpPr>
            <p:spPr>
              <a:xfrm>
                <a:off x="8257052" y="195062"/>
                <a:ext cx="3462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s-ES" sz="32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D68C2C1-E859-4B75-8C41-4DA97D225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052" y="195062"/>
                <a:ext cx="34624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1384C1-F82C-4688-A3FA-FA32D0DDC075}"/>
                  </a:ext>
                </a:extLst>
              </p:cNvPr>
              <p:cNvSpPr txBox="1"/>
              <p:nvPr/>
            </p:nvSpPr>
            <p:spPr>
              <a:xfrm>
                <a:off x="10548043" y="196230"/>
                <a:ext cx="3141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s-ES" sz="3200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1384C1-F82C-4688-A3FA-FA32D0DDC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043" y="196230"/>
                <a:ext cx="314189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04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83BEA89-BC8B-42B3-90D6-AFBEB2281001}"/>
              </a:ext>
            </a:extLst>
          </p:cNvPr>
          <p:cNvSpPr/>
          <p:nvPr/>
        </p:nvSpPr>
        <p:spPr>
          <a:xfrm>
            <a:off x="-1" y="442452"/>
            <a:ext cx="6312311" cy="10677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34A942-0DAA-4685-A05A-90E3963A8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9228" y="1825625"/>
            <a:ext cx="3356755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DE160E-EF5A-41EE-B581-691D72D8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statement</a:t>
            </a:r>
            <a:endParaRPr lang="es-E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086129-17D6-48C3-AEDF-01C0CB70A1BA}"/>
                  </a:ext>
                </a:extLst>
              </p:cNvPr>
              <p:cNvSpPr txBox="1"/>
              <p:nvPr/>
            </p:nvSpPr>
            <p:spPr>
              <a:xfrm>
                <a:off x="5833215" y="4852276"/>
                <a:ext cx="3462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s-ES" sz="32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086129-17D6-48C3-AEDF-01C0CB70A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215" y="4852276"/>
                <a:ext cx="34624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77FC41-FDD7-42A5-A660-91C79559E097}"/>
                  </a:ext>
                </a:extLst>
              </p:cNvPr>
              <p:cNvSpPr txBox="1"/>
              <p:nvPr/>
            </p:nvSpPr>
            <p:spPr>
              <a:xfrm>
                <a:off x="5833215" y="4135161"/>
                <a:ext cx="3141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s-ES" sz="32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77FC41-FDD7-42A5-A660-91C79559E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215" y="4135161"/>
                <a:ext cx="31418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0174755-C819-4178-9DBF-03D68B8E791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9962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</a:rPr>
              <a:t>Register image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</a:rPr>
              <a:t> with image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  <a:ea typeface="Cambria Math" panose="02040503050406030204" pitchFamily="18" charset="0"/>
              </a:rPr>
              <a:t>.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  <a:ea typeface="Cambria Math" panose="02040503050406030204" pitchFamily="18" charset="0"/>
              </a:rPr>
              <a:t>Different contrast properties.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  <a:ea typeface="Cambria Math" panose="02040503050406030204" pitchFamily="18" charset="0"/>
              </a:rPr>
              <a:t>Discretize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  <a:ea typeface="Cambria Math" panose="02040503050406030204" pitchFamily="18" charset="0"/>
              </a:rPr>
              <a:t>into 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  <a:ea typeface="Cambria Math" panose="02040503050406030204" pitchFamily="18" charset="0"/>
              </a:rPr>
              <a:t> levels and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  <a:ea typeface="Cambria Math" panose="02040503050406030204" pitchFamily="18" charset="0"/>
              </a:rPr>
              <a:t>into 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  <a:ea typeface="Cambria Math" panose="02040503050406030204" pitchFamily="18" charset="0"/>
              </a:rPr>
              <a:t> levels . </a:t>
            </a:r>
          </a:p>
          <a:p>
            <a:pPr marL="0" indent="0">
              <a:buClr>
                <a:schemeClr val="accent6"/>
              </a:buClr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  <a:latin typeface="Abadi Extra Light" panose="020B0204020104020204" pitchFamily="34" charset="0"/>
              <a:ea typeface="Cambria Math" panose="020405030504060302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E5B7C3-B07F-487F-81AA-646D6389C7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87" r="33037" b="2801"/>
          <a:stretch/>
        </p:blipFill>
        <p:spPr>
          <a:xfrm>
            <a:off x="7291600" y="615555"/>
            <a:ext cx="2277153" cy="2551967"/>
          </a:xfrm>
          <a:prstGeom prst="rect">
            <a:avLst/>
          </a:prstGeom>
        </p:spPr>
      </p:pic>
      <p:pic>
        <p:nvPicPr>
          <p:cNvPr id="18" name="Picture 17" descr="A picture containing photo, clock, old, sitting&#10;&#10;Description automatically generated">
            <a:extLst>
              <a:ext uri="{FF2B5EF4-FFF2-40B4-BE49-F238E27FC236}">
                <a16:creationId xmlns:a16="http://schemas.microsoft.com/office/drawing/2014/main" id="{ED26FE44-8C69-4533-A85B-3C467671E3B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4" t="7233" r="24434" b="25284"/>
          <a:stretch/>
        </p:blipFill>
        <p:spPr>
          <a:xfrm>
            <a:off x="9547127" y="565547"/>
            <a:ext cx="2395409" cy="2601975"/>
          </a:xfrm>
          <a:prstGeom prst="rect">
            <a:avLst/>
          </a:prstGeom>
        </p:spPr>
      </p:pic>
      <p:pic>
        <p:nvPicPr>
          <p:cNvPr id="23" name="Picture 22" descr="A picture containing food&#10;&#10;Description automatically generated">
            <a:extLst>
              <a:ext uri="{FF2B5EF4-FFF2-40B4-BE49-F238E27FC236}">
                <a16:creationId xmlns:a16="http://schemas.microsoft.com/office/drawing/2014/main" id="{EB4F5B8F-1C56-4771-9B78-AB568C69637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4" t="14789" r="24469" b="29524"/>
          <a:stretch/>
        </p:blipFill>
        <p:spPr>
          <a:xfrm>
            <a:off x="7287536" y="647516"/>
            <a:ext cx="2277153" cy="2570965"/>
          </a:xfrm>
          <a:prstGeom prst="rect">
            <a:avLst/>
          </a:prstGeom>
        </p:spPr>
      </p:pic>
      <p:pic>
        <p:nvPicPr>
          <p:cNvPr id="26" name="Picture 25" descr="A close up of a person&#10;&#10;Description automatically generated">
            <a:extLst>
              <a:ext uri="{FF2B5EF4-FFF2-40B4-BE49-F238E27FC236}">
                <a16:creationId xmlns:a16="http://schemas.microsoft.com/office/drawing/2014/main" id="{25B9781B-19D1-41EC-B339-6BA5152998F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8" t="12448" r="24542" b="26898"/>
          <a:stretch/>
        </p:blipFill>
        <p:spPr>
          <a:xfrm>
            <a:off x="9600840" y="641836"/>
            <a:ext cx="2264045" cy="25848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D68C2C1-E859-4B75-8C41-4DA97D225D3C}"/>
                  </a:ext>
                </a:extLst>
              </p:cNvPr>
              <p:cNvSpPr txBox="1"/>
              <p:nvPr/>
            </p:nvSpPr>
            <p:spPr>
              <a:xfrm>
                <a:off x="8257052" y="195062"/>
                <a:ext cx="3462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s-ES" sz="32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D68C2C1-E859-4B75-8C41-4DA97D225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052" y="195062"/>
                <a:ext cx="346249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1384C1-F82C-4688-A3FA-FA32D0DDC075}"/>
                  </a:ext>
                </a:extLst>
              </p:cNvPr>
              <p:cNvSpPr txBox="1"/>
              <p:nvPr/>
            </p:nvSpPr>
            <p:spPr>
              <a:xfrm>
                <a:off x="10548043" y="196230"/>
                <a:ext cx="3141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s-ES" sz="3200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1384C1-F82C-4688-A3FA-FA32D0DDC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043" y="196230"/>
                <a:ext cx="314189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269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D570D9D5-E032-4F0D-A4E8-588D5C5AE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9228" y="1825625"/>
            <a:ext cx="3356755" cy="4351337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4D16A33-DFC6-4C3B-B920-652B183362F6}"/>
              </a:ext>
            </a:extLst>
          </p:cNvPr>
          <p:cNvSpPr/>
          <p:nvPr/>
        </p:nvSpPr>
        <p:spPr>
          <a:xfrm>
            <a:off x="-1" y="442452"/>
            <a:ext cx="8636656" cy="10677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E160E-EF5A-41EE-B581-691D72D8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Generative model</a:t>
            </a:r>
            <a:endParaRPr lang="es-ES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77FC41-FDD7-42A5-A660-91C79559E097}"/>
                  </a:ext>
                </a:extLst>
              </p:cNvPr>
              <p:cNvSpPr txBox="1"/>
              <p:nvPr/>
            </p:nvSpPr>
            <p:spPr>
              <a:xfrm>
                <a:off x="6096000" y="2792901"/>
                <a:ext cx="3141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s-ES" sz="32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77FC41-FDD7-42A5-A660-91C79559E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92901"/>
                <a:ext cx="31418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0AF727D-F9A0-4E63-BDFE-309775C005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B802825-1F83-4E98-9F07-24D329A8B6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825625"/>
                <a:ext cx="5657968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:r>
                  <a:rPr lang="sv-SE" dirty="0">
                    <a:solidFill>
                      <a:schemeClr val="accent6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Model to generate </a:t>
                </a:r>
                <a:r>
                  <a:rPr lang="sv-SE" b="1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sv-SE" dirty="0">
                    <a:solidFill>
                      <a:schemeClr val="accent6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 from </a:t>
                </a:r>
                <a:r>
                  <a:rPr lang="sv-SE" b="1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 – </a:t>
                </a:r>
                <a:r>
                  <a:rPr lang="sv-SE" dirty="0">
                    <a:solidFill>
                      <a:schemeClr val="accent6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through latent variables </a:t>
                </a:r>
                <a:r>
                  <a:rPr lang="sv-SE" b="1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sv-SE" dirty="0">
                    <a:solidFill>
                      <a:schemeClr val="accent6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:endParaRPr lang="sv-SE" sz="1400" b="0" dirty="0">
                  <a:solidFill>
                    <a:schemeClr val="accent6">
                      <a:lumMod val="50000"/>
                    </a:schemeClr>
                  </a:solidFill>
                  <a:latin typeface="Abadi Extra Light" panose="020B0204020104020204" pitchFamily="34" charset="0"/>
                </a:endParaRPr>
              </a:p>
              <a:p>
                <a:pPr>
                  <a:lnSpc>
                    <a:spcPct val="100000"/>
                  </a:lnSpc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:r>
                  <a:rPr lang="sv-SE" dirty="0">
                    <a:solidFill>
                      <a:schemeClr val="accent6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To register </a:t>
                </a:r>
                <a:r>
                  <a:rPr lang="sv-SE" b="1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sv-SE" dirty="0">
                    <a:solidFill>
                      <a:schemeClr val="accent6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 with </a:t>
                </a:r>
                <a:r>
                  <a:rPr lang="sv-SE" b="1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sv-SE" dirty="0">
                    <a:solidFill>
                      <a:schemeClr val="accent6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,</a:t>
                </a:r>
                <a:r>
                  <a:rPr lang="sv-SE" b="1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sv-SE" dirty="0">
                    <a:solidFill>
                      <a:schemeClr val="accent6">
                        <a:lumMod val="50000"/>
                      </a:schemeClr>
                    </a:solidFill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f</a:t>
                </a:r>
                <a:r>
                  <a:rPr lang="sv-SE" b="0" dirty="0">
                    <a:solidFill>
                      <a:schemeClr val="accent6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i</a:t>
                </a:r>
                <a:r>
                  <a:rPr lang="sv-SE" dirty="0">
                    <a:solidFill>
                      <a:schemeClr val="accent6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t model parameters to data :</a:t>
                </a:r>
                <a:endParaRPr lang="sv-SE" b="0" dirty="0">
                  <a:solidFill>
                    <a:schemeClr val="accent6">
                      <a:lumMod val="50000"/>
                    </a:schemeClr>
                  </a:solidFill>
                  <a:latin typeface="Abadi Extra Light" panose="020B0204020104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Clr>
                    <a:schemeClr val="accent6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v-SE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b="1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  <m:e>
                          <m:r>
                            <a:rPr lang="en-US" b="1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e>
                          <m:r>
                            <a:rPr lang="en-US" b="1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dirty="0">
                  <a:solidFill>
                    <a:schemeClr val="accent6">
                      <a:lumMod val="50000"/>
                    </a:schemeClr>
                  </a:solidFill>
                  <a:latin typeface="Abadi Extra Light" panose="020B0204020104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B802825-1F83-4E98-9F07-24D329A8B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5"/>
                <a:ext cx="5657968" cy="4351338"/>
              </a:xfrm>
              <a:prstGeom prst="rect">
                <a:avLst/>
              </a:prstGeom>
              <a:blipFill>
                <a:blip r:embed="rId4"/>
                <a:stretch>
                  <a:fillRect l="-1830" t="-154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05C980B-888A-4823-801E-A19B61A78335}"/>
                  </a:ext>
                </a:extLst>
              </p:cNvPr>
              <p:cNvSpPr txBox="1"/>
              <p:nvPr/>
            </p:nvSpPr>
            <p:spPr>
              <a:xfrm>
                <a:off x="5833215" y="4852276"/>
                <a:ext cx="3462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s-ES" sz="32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05C980B-888A-4823-801E-A19B61A78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215" y="4852276"/>
                <a:ext cx="34624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25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4">
            <a:extLst>
              <a:ext uri="{FF2B5EF4-FFF2-40B4-BE49-F238E27FC236}">
                <a16:creationId xmlns:a16="http://schemas.microsoft.com/office/drawing/2014/main" id="{0B600752-ED1E-4179-A493-D23F2EAE1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9228" y="1825625"/>
            <a:ext cx="3356754" cy="435133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3BE283-1F6B-4090-942C-AF943E346C27}"/>
                  </a:ext>
                </a:extLst>
              </p:cNvPr>
              <p:cNvSpPr txBox="1"/>
              <p:nvPr/>
            </p:nvSpPr>
            <p:spPr>
              <a:xfrm>
                <a:off x="8785231" y="3755071"/>
                <a:ext cx="34464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𝐝</m:t>
                      </m:r>
                    </m:oMath>
                  </m:oMathPara>
                </a14:m>
                <a:endParaRPr lang="es-ES" sz="32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3BE283-1F6B-4090-942C-AF943E346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231" y="3755071"/>
                <a:ext cx="344646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795FB75-EEA6-455A-948D-0CFB690FD7A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277617-C76B-491C-AB6E-F3C12E9AD8EE}"/>
              </a:ext>
            </a:extLst>
          </p:cNvPr>
          <p:cNvSpPr/>
          <p:nvPr/>
        </p:nvSpPr>
        <p:spPr>
          <a:xfrm>
            <a:off x="0" y="442452"/>
            <a:ext cx="6011775" cy="10677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B6D89DEB-59FE-4990-92F2-D34A9A2E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Deformation field</a:t>
            </a:r>
            <a:endParaRPr lang="es-ES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A4B1E405-3C99-451A-9727-22C8659B372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8434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</a:rPr>
              <a:t>A deformation field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</a:rPr>
              <a:t> is added.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</a:rPr>
              <a:t>A deformation prior to encourage smoothness:</a:t>
            </a:r>
            <a:endParaRPr lang="es-ES" dirty="0">
              <a:solidFill>
                <a:schemeClr val="accent6">
                  <a:lumMod val="50000"/>
                </a:schemeClr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37D5206-7B69-4031-887D-91B4A9FB60DC}"/>
                  </a:ext>
                </a:extLst>
              </p:cNvPr>
              <p:cNvSpPr txBox="1"/>
              <p:nvPr/>
            </p:nvSpPr>
            <p:spPr>
              <a:xfrm>
                <a:off x="1150848" y="3871754"/>
                <a:ext cx="3794531" cy="5035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8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box>
                            <m:boxPr>
                              <m:ctrlPr>
                                <a:rPr lang="en-US" sz="28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8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0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𝚪</m:t>
                                  </m:r>
                                  <m:r>
                                    <a:rPr lang="en-US" sz="2800" b="1" i="0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28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37D5206-7B69-4031-887D-91B4A9FB6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848" y="3871754"/>
                <a:ext cx="3794531" cy="5035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CE791D9-3FF1-42A6-A692-C78D782EA7EB}"/>
                  </a:ext>
                </a:extLst>
              </p:cNvPr>
              <p:cNvSpPr txBox="1"/>
              <p:nvPr/>
            </p:nvSpPr>
            <p:spPr>
              <a:xfrm>
                <a:off x="6096000" y="2792901"/>
                <a:ext cx="3141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s-ES" sz="3200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CE791D9-3FF1-42A6-A692-C78D782EA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92901"/>
                <a:ext cx="314189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8449A2-535C-478A-AFE3-360C7FDCA5AE}"/>
                  </a:ext>
                </a:extLst>
              </p:cNvPr>
              <p:cNvSpPr txBox="1"/>
              <p:nvPr/>
            </p:nvSpPr>
            <p:spPr>
              <a:xfrm>
                <a:off x="5833215" y="4852276"/>
                <a:ext cx="3462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s-ES" sz="3200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8449A2-535C-478A-AFE3-360C7FDCA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215" y="4852276"/>
                <a:ext cx="346249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87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A00DCE-DAD7-4859-83D9-B475F1774A8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46BECDBC-D231-4981-A229-CD722C0C3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9228" y="1825625"/>
            <a:ext cx="3356754" cy="435133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64BEC2-6A44-4A89-B3D9-D546685F9540}"/>
                  </a:ext>
                </a:extLst>
              </p:cNvPr>
              <p:cNvSpPr txBox="1"/>
              <p:nvPr/>
            </p:nvSpPr>
            <p:spPr>
              <a:xfrm>
                <a:off x="7823766" y="3640771"/>
                <a:ext cx="4633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sv-SE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" sz="3200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64BEC2-6A44-4A89-B3D9-D546685F9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766" y="3640771"/>
                <a:ext cx="46333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39A3B8-EAA6-4AD3-8205-4608B73FDF72}"/>
                  </a:ext>
                </a:extLst>
              </p:cNvPr>
              <p:cNvSpPr txBox="1"/>
              <p:nvPr/>
            </p:nvSpPr>
            <p:spPr>
              <a:xfrm>
                <a:off x="6096000" y="2792901"/>
                <a:ext cx="3141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s-ES" sz="32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39A3B8-EAA6-4AD3-8205-4608B73FD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92901"/>
                <a:ext cx="31418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05C91A-A370-4AE8-AA91-77F52FA581CD}"/>
                  </a:ext>
                </a:extLst>
              </p:cNvPr>
              <p:cNvSpPr txBox="1"/>
              <p:nvPr/>
            </p:nvSpPr>
            <p:spPr>
              <a:xfrm>
                <a:off x="5833215" y="4852276"/>
                <a:ext cx="3462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s-ES" sz="32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05C91A-A370-4AE8-AA91-77F52FA58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215" y="4852276"/>
                <a:ext cx="34624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22787CC1-E6FC-4D0B-9A20-6B5083E87458}"/>
              </a:ext>
            </a:extLst>
          </p:cNvPr>
          <p:cNvSpPr/>
          <p:nvPr/>
        </p:nvSpPr>
        <p:spPr>
          <a:xfrm>
            <a:off x="0" y="442452"/>
            <a:ext cx="8545606" cy="10677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8816D8D-41FF-4B0B-9739-80390ECB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Generate latent variables n</a:t>
            </a:r>
            <a:endParaRPr lang="es-ES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35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A00DCE-DAD7-4859-83D9-B475F1774A8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46BECDBC-D231-4981-A229-CD722C0C3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9228" y="1825625"/>
            <a:ext cx="3356753" cy="435133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64BEC2-6A44-4A89-B3D9-D546685F9540}"/>
                  </a:ext>
                </a:extLst>
              </p:cNvPr>
              <p:cNvSpPr txBox="1"/>
              <p:nvPr/>
            </p:nvSpPr>
            <p:spPr>
              <a:xfrm>
                <a:off x="7823766" y="3640771"/>
                <a:ext cx="4633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sv-SE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" sz="3200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64BEC2-6A44-4A89-B3D9-D546685F9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766" y="3640771"/>
                <a:ext cx="46333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39A3B8-EAA6-4AD3-8205-4608B73FDF72}"/>
                  </a:ext>
                </a:extLst>
              </p:cNvPr>
              <p:cNvSpPr txBox="1"/>
              <p:nvPr/>
            </p:nvSpPr>
            <p:spPr>
              <a:xfrm>
                <a:off x="6096000" y="2792901"/>
                <a:ext cx="3141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s-ES" sz="32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39A3B8-EAA6-4AD3-8205-4608B73FD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92901"/>
                <a:ext cx="31418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05C91A-A370-4AE8-AA91-77F52FA581CD}"/>
                  </a:ext>
                </a:extLst>
              </p:cNvPr>
              <p:cNvSpPr txBox="1"/>
              <p:nvPr/>
            </p:nvSpPr>
            <p:spPr>
              <a:xfrm>
                <a:off x="5833215" y="4852276"/>
                <a:ext cx="3462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s-ES" sz="32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05C91A-A370-4AE8-AA91-77F52FA58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215" y="4852276"/>
                <a:ext cx="34624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2987600-3904-4870-A87F-C2CC248AE4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482346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accent6"/>
                  </a:buCl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B-spline centered at each deformed point.</a:t>
                </a:r>
                <a:r>
                  <a:rPr lang="en-US" dirty="0"/>
                  <a:t> </a:t>
                </a:r>
              </a:p>
              <a:p>
                <a:pPr marL="0" indent="0">
                  <a:buClr>
                    <a:schemeClr val="accent6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accent6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6">
                      <a:lumMod val="50000"/>
                    </a:schemeClr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2987600-3904-4870-A87F-C2CC248AE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4823460" cy="4351338"/>
              </a:xfrm>
              <a:prstGeom prst="rect">
                <a:avLst/>
              </a:prstGeom>
              <a:blipFill>
                <a:blip r:embed="rId6"/>
                <a:stretch>
                  <a:fillRect l="-2276" t="-238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2FE146-0281-4E24-8A12-9F2DAD874B58}"/>
                  </a:ext>
                </a:extLst>
              </p:cNvPr>
              <p:cNvSpPr txBox="1"/>
              <p:nvPr/>
            </p:nvSpPr>
            <p:spPr>
              <a:xfrm>
                <a:off x="8206036" y="1644417"/>
                <a:ext cx="3784690" cy="76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2FE146-0281-4E24-8A12-9F2DAD874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036" y="1644417"/>
                <a:ext cx="3784690" cy="7684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43C2EA54-A7E6-4F91-AB9B-C15310E4C6BF}"/>
              </a:ext>
            </a:extLst>
          </p:cNvPr>
          <p:cNvSpPr/>
          <p:nvPr/>
        </p:nvSpPr>
        <p:spPr>
          <a:xfrm>
            <a:off x="0" y="442452"/>
            <a:ext cx="8545606" cy="10677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CB2AB791-F21F-4D2A-B0A0-F9D66C1F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Generate latent variables n</a:t>
            </a:r>
            <a:endParaRPr lang="es-ES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287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l">
          <a:buClr>
            <a:schemeClr val="accent6"/>
          </a:buClr>
          <a:buFont typeface="Wingdings" panose="05000000000000000000" pitchFamily="2" charset="2"/>
          <a:buChar char="v"/>
          <a:defRPr b="0" dirty="0" smtClean="0">
            <a:solidFill>
              <a:schemeClr val="accent6">
                <a:lumMod val="50000"/>
              </a:schemeClr>
            </a:solidFill>
            <a:latin typeface="Abadi Extra Light" panose="020B02040201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10506</TotalTime>
  <Words>1125</Words>
  <Application>Microsoft Office PowerPoint</Application>
  <PresentationFormat>Widescreen</PresentationFormat>
  <Paragraphs>256</Paragraphs>
  <Slides>33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Abadi</vt:lpstr>
      <vt:lpstr>Abadi Extra Light</vt:lpstr>
      <vt:lpstr>Aharoni</vt:lpstr>
      <vt:lpstr>Arial</vt:lpstr>
      <vt:lpstr>Calibri</vt:lpstr>
      <vt:lpstr>Calibri Light</vt:lpstr>
      <vt:lpstr>Cambria Math</vt:lpstr>
      <vt:lpstr>Verdana</vt:lpstr>
      <vt:lpstr>Wingdings</vt:lpstr>
      <vt:lpstr>Office Theme</vt:lpstr>
      <vt:lpstr>Fast Nonparametric  Mutual-Information-based Registration  &amp;  Uncertainty Estimation</vt:lpstr>
      <vt:lpstr>Similarity metrics: MI vs. SSD</vt:lpstr>
      <vt:lpstr>Contributions</vt:lpstr>
      <vt:lpstr>Problem statement</vt:lpstr>
      <vt:lpstr>Problem statement</vt:lpstr>
      <vt:lpstr>Generative model</vt:lpstr>
      <vt:lpstr>Deformation field</vt:lpstr>
      <vt:lpstr>Generate latent variables n</vt:lpstr>
      <vt:lpstr>Generate latent variables n</vt:lpstr>
      <vt:lpstr>Generate latent variables n</vt:lpstr>
      <vt:lpstr>Generate latent variables n</vt:lpstr>
      <vt:lpstr>Generate u through n</vt:lpstr>
      <vt:lpstr>Generate u through n</vt:lpstr>
      <vt:lpstr>Generate u through n</vt:lpstr>
      <vt:lpstr>Generate u through n</vt:lpstr>
      <vt:lpstr>Generate u through n</vt:lpstr>
      <vt:lpstr>Summary of generative model</vt:lpstr>
      <vt:lpstr>Summary of generative model</vt:lpstr>
      <vt:lpstr>Summary of generative model</vt:lpstr>
      <vt:lpstr>Summary of generative model</vt:lpstr>
      <vt:lpstr>Optimization</vt:lpstr>
      <vt:lpstr>Optimization</vt:lpstr>
      <vt:lpstr>Optimization</vt:lpstr>
      <vt:lpstr>Gibbs sampler</vt:lpstr>
      <vt:lpstr>Equivalence to MI</vt:lpstr>
      <vt:lpstr>Optimization experiment</vt:lpstr>
      <vt:lpstr>Results – comparing to Elastix (FFD, MI)</vt:lpstr>
      <vt:lpstr>Sampler  ̶  uncertainty estimation </vt:lpstr>
      <vt:lpstr>Sampler  ̶  uncertainty estimation </vt:lpstr>
      <vt:lpstr>Sampler  ̶  uncertainty estimation </vt:lpstr>
      <vt:lpstr>Sampler  ̶  uncertainty estimation </vt:lpstr>
      <vt:lpstr>Results – comparing to Demons (SSD)</vt:lpstr>
      <vt:lpstr>Summary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Agn</dc:creator>
  <cp:lastModifiedBy>Mikael Agn</cp:lastModifiedBy>
  <cp:revision>137</cp:revision>
  <dcterms:created xsi:type="dcterms:W3CDTF">2019-10-09T20:50:03Z</dcterms:created>
  <dcterms:modified xsi:type="dcterms:W3CDTF">2019-10-17T04:14:52Z</dcterms:modified>
</cp:coreProperties>
</file>