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df86ddf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df86ddf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df86ddf7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df86ddf7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df86ddf7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df86ddf7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df86ddf7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df86ddf7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df86ddf7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df86ddf7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df86ddf7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df86ddf7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df86ddf7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df86ddf7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df86ddf7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df86ddf7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df86ddf7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df86ddf7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df86ddf7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df86ddf7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df86ddf7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df86ddf7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df86ddf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df86ddf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df86ddf76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df86ddf76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df86ddf7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df86ddf7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df86ddf7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df86ddf7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df86ddf7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df86ddf7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df86ddf7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df86ddf7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df86ddf7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df86ddf7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df86ddf7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df86ddf7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df86ddf7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df86ddf7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df86ddf7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df86ddf7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df86ddf7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df86ddf7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df86ddf7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df86ddf7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dk1"/>
                </a:solidFill>
              </a:rPr>
              <a:t>These systems represent data analyses as “workflows,” in which the steps of the analysis are wrapped into processes that are connected to each other by data depen- dencies. Workflows have several benefits over traditional bash scripts. They allow analyses to be independent of the ex- ecution machine by removing the need for developers to im- plement code related to HPC schedulers. This makes the code more modular and easier to share and reuse. additionally, workflow systems improve efficiency by implementing task parallelization. Overall, they facilitate the organization and coordination of the various components necessary for imple- menting and executing data analyses.</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9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df86ddf7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df86ddf7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dk1"/>
                </a:solidFill>
              </a:rPr>
              <a:t>soft- ware designed to make programs, daemons, servers, etc. exe- cutable on a large diversity of systems, and therefore to make the software environment more independent, shareable, easily executable, and maintainable. These two containerization engines thus made possible to encapsulate, share, install and execute any bioinformatics tools in an easy and lightweight way. When used in conjunction with workflow management systems, these container technologies facilitate the sharing and execution of complex data analyses.</a:t>
            </a:r>
            <a:endParaRPr sz="900">
              <a:solidFill>
                <a:schemeClr val="dk1"/>
              </a:solidFill>
            </a:endParaRPr>
          </a:p>
          <a:p>
            <a:pPr indent="0" lvl="0" marL="0" rtl="0" algn="l">
              <a:spcBef>
                <a:spcPts val="1200"/>
              </a:spcBef>
              <a:spcAft>
                <a:spcPts val="0"/>
              </a:spcAft>
              <a:buNone/>
            </a:pPr>
            <a:r>
              <a:rPr lang="en"/>
              <a:t>Software developers use containerization to deploy applications in multiple environments without rewriting the program code. They build an application once and deploy it on multiple operating systems. For example, they run the same containers on Linux and Windows operating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rPr>
              <a:t>“Just like a shipping container, a software container is a standardized package of software. Everything needed for the software to run is inside the container. The software code, runtime, system tools, system libraries, and settings are all inside a single container.”</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df86ddf7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df86ddf7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42319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BNF8166 - Seminar in Bioinformatics</a:t>
            </a:r>
            <a:endParaRPr b="1"/>
          </a:p>
          <a:p>
            <a:pPr indent="0" lvl="0" marL="0" rtl="0" algn="l">
              <a:spcBef>
                <a:spcPts val="0"/>
              </a:spcBef>
              <a:spcAft>
                <a:spcPts val="0"/>
              </a:spcAft>
              <a:buNone/>
            </a:pPr>
            <a:r>
              <a:rPr b="1" lang="en"/>
              <a:t>Sept. 13, 2023</a:t>
            </a:r>
            <a:endParaRPr b="1"/>
          </a:p>
        </p:txBody>
      </p:sp>
      <p:pic>
        <p:nvPicPr>
          <p:cNvPr id="55" name="Google Shape;55;p13"/>
          <p:cNvPicPr preferRelativeResize="0"/>
          <p:nvPr/>
        </p:nvPicPr>
        <p:blipFill>
          <a:blip r:embed="rId3">
            <a:alphaModFix/>
          </a:blip>
          <a:stretch>
            <a:fillRect/>
          </a:stretch>
        </p:blipFill>
        <p:spPr>
          <a:xfrm>
            <a:off x="76200" y="152400"/>
            <a:ext cx="8991602" cy="40471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2069075" y="46750"/>
            <a:ext cx="4961750" cy="5011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Reprohackathon</a:t>
            </a:r>
            <a:endParaRPr/>
          </a:p>
        </p:txBody>
      </p:sp>
      <p:sp>
        <p:nvSpPr>
          <p:cNvPr id="140" name="Google Shape;140;p23"/>
          <p:cNvSpPr txBox="1"/>
          <p:nvPr>
            <p:ph idx="1" type="body"/>
          </p:nvPr>
        </p:nvSpPr>
        <p:spPr>
          <a:xfrm>
            <a:off x="311700" y="1152475"/>
            <a:ext cx="8520600" cy="1744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Clr>
                <a:schemeClr val="dk1"/>
              </a:buClr>
              <a:buSzPct val="100000"/>
              <a:buChar char="●"/>
            </a:pPr>
            <a:r>
              <a:rPr lang="en">
                <a:solidFill>
                  <a:schemeClr val="dk1"/>
                </a:solidFill>
              </a:rPr>
              <a:t>MSc course offered at the Université Paris-Saclay (France)</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Running for 3 years, attended by 123 students</a:t>
            </a:r>
            <a:endParaRPr>
              <a:solidFill>
                <a:schemeClr val="dk1"/>
              </a:solidFill>
            </a:endParaRPr>
          </a:p>
          <a:p>
            <a:pPr indent="0" lvl="0" marL="0" rtl="0" algn="l">
              <a:spcBef>
                <a:spcPts val="1200"/>
              </a:spcBef>
              <a:spcAft>
                <a:spcPts val="0"/>
              </a:spcAft>
              <a:buNone/>
            </a:pPr>
            <a:r>
              <a:t/>
            </a:r>
            <a:endParaRPr>
              <a:solidFill>
                <a:schemeClr val="dk1"/>
              </a:solidFill>
            </a:endParaRPr>
          </a:p>
          <a:p>
            <a:pPr indent="-317182" lvl="0" marL="457200" rtl="0" algn="l">
              <a:spcBef>
                <a:spcPts val="1200"/>
              </a:spcBef>
              <a:spcAft>
                <a:spcPts val="0"/>
              </a:spcAft>
              <a:buClr>
                <a:schemeClr val="dk1"/>
              </a:buClr>
              <a:buSzPct val="100000"/>
              <a:buChar char="●"/>
            </a:pPr>
            <a:r>
              <a:rPr lang="en">
                <a:solidFill>
                  <a:schemeClr val="dk1"/>
                </a:solidFill>
              </a:rPr>
              <a:t>Goals: (1) Introduce students to concepts and tools in bioinformatic reproducibility, and (2) gain practical experience in reproducing published findings while using reproducibility technologies</a:t>
            </a:r>
            <a:endParaRPr>
              <a:solidFill>
                <a:schemeClr val="dk1"/>
              </a:solidFill>
            </a:endParaRPr>
          </a:p>
        </p:txBody>
      </p:sp>
      <p:sp>
        <p:nvSpPr>
          <p:cNvPr id="141" name="Google Shape;141;p23"/>
          <p:cNvSpPr/>
          <p:nvPr/>
        </p:nvSpPr>
        <p:spPr>
          <a:xfrm>
            <a:off x="804555" y="3067800"/>
            <a:ext cx="3624000" cy="2075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 1: </a:t>
            </a:r>
            <a:endParaRPr/>
          </a:p>
          <a:p>
            <a:pPr indent="0" lvl="0" marL="0" rtl="0" algn="l">
              <a:spcBef>
                <a:spcPts val="0"/>
              </a:spcBef>
              <a:spcAft>
                <a:spcPts val="0"/>
              </a:spcAft>
              <a:buNone/>
            </a:pPr>
            <a:r>
              <a:rPr lang="en"/>
              <a:t>Learning about good practices in reproducibility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Learning about versioning (Git), workflows (Nextflow, Snakemake), containers (Docker, Singularity) and workflow execution</a:t>
            </a:r>
            <a:endParaRPr/>
          </a:p>
        </p:txBody>
      </p:sp>
      <p:sp>
        <p:nvSpPr>
          <p:cNvPr id="142" name="Google Shape;142;p23"/>
          <p:cNvSpPr/>
          <p:nvPr/>
        </p:nvSpPr>
        <p:spPr>
          <a:xfrm>
            <a:off x="4919350" y="3067800"/>
            <a:ext cx="3624000" cy="2075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 2: </a:t>
            </a:r>
            <a:endParaRPr/>
          </a:p>
          <a:p>
            <a:pPr indent="0" lvl="0" marL="0" rtl="0" algn="l">
              <a:spcBef>
                <a:spcPts val="0"/>
              </a:spcBef>
              <a:spcAft>
                <a:spcPts val="0"/>
              </a:spcAft>
              <a:buNone/>
            </a:pPr>
            <a:r>
              <a:rPr lang="en"/>
              <a:t>Practical application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Reproduce the findings of a published paper (RNA-seq to identify differentially expressed genes in uveal melanoma primary tumors)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Reproducibility in practice</a:t>
            </a:r>
            <a:endParaRPr/>
          </a:p>
        </p:txBody>
      </p:sp>
      <p:sp>
        <p:nvSpPr>
          <p:cNvPr id="148" name="Google Shape;148;p24"/>
          <p:cNvSpPr txBox="1"/>
          <p:nvPr/>
        </p:nvSpPr>
        <p:spPr>
          <a:xfrm>
            <a:off x="216050" y="2177864"/>
            <a:ext cx="44385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Harbour et al. (2013)</a:t>
            </a:r>
            <a:endParaRPr/>
          </a:p>
          <a:p>
            <a:pPr indent="-317500" lvl="0" marL="457200" rtl="0" algn="l">
              <a:spcBef>
                <a:spcPts val="0"/>
              </a:spcBef>
              <a:spcAft>
                <a:spcPts val="0"/>
              </a:spcAft>
              <a:buSzPts val="1400"/>
              <a:buChar char="●"/>
            </a:pPr>
            <a:r>
              <a:rPr lang="en"/>
              <a:t>Sequencing of primary uveal melanomas </a:t>
            </a:r>
            <a:endParaRPr/>
          </a:p>
          <a:p>
            <a:pPr indent="-317500" lvl="0" marL="457200" rtl="0" algn="l">
              <a:spcBef>
                <a:spcPts val="0"/>
              </a:spcBef>
              <a:spcAft>
                <a:spcPts val="0"/>
              </a:spcAft>
              <a:buSzPts val="1400"/>
              <a:buChar char="●"/>
            </a:pPr>
            <a:r>
              <a:rPr lang="en"/>
              <a:t>Discovered that SF3B1 gene has a deleterious mutation, where the mutation is associated with a better prognosis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To analyze the effect of mutation:</a:t>
            </a:r>
            <a:endParaRPr/>
          </a:p>
          <a:p>
            <a:pPr indent="-317500" lvl="1" marL="914400" rtl="0" algn="l">
              <a:spcBef>
                <a:spcPts val="0"/>
              </a:spcBef>
              <a:spcAft>
                <a:spcPts val="0"/>
              </a:spcAft>
              <a:buSzPts val="1400"/>
              <a:buChar char="○"/>
            </a:pPr>
            <a:r>
              <a:rPr lang="en"/>
              <a:t>mutant SF3B1 tumors</a:t>
            </a:r>
            <a:endParaRPr/>
          </a:p>
          <a:p>
            <a:pPr indent="-317500" lvl="1" marL="914400" rtl="0" algn="l">
              <a:spcBef>
                <a:spcPts val="0"/>
              </a:spcBef>
              <a:spcAft>
                <a:spcPts val="0"/>
              </a:spcAft>
              <a:buSzPts val="1400"/>
              <a:buChar char="○"/>
            </a:pPr>
            <a:r>
              <a:rPr lang="en"/>
              <a:t>wild-type SF3B1 tumors </a:t>
            </a:r>
            <a:endParaRPr/>
          </a:p>
          <a:p>
            <a:pPr indent="-317500" lvl="1" marL="914400" rtl="0" algn="l">
              <a:spcBef>
                <a:spcPts val="0"/>
              </a:spcBef>
              <a:spcAft>
                <a:spcPts val="0"/>
              </a:spcAft>
              <a:buSzPts val="1400"/>
              <a:buChar char="○"/>
            </a:pPr>
            <a:r>
              <a:rPr lang="en"/>
              <a:t>Illumina BeadArray and RNA-sequencing</a:t>
            </a:r>
            <a:endParaRPr/>
          </a:p>
          <a:p>
            <a:pPr indent="-317500" lvl="1" marL="914400" rtl="0" algn="l">
              <a:spcBef>
                <a:spcPts val="0"/>
              </a:spcBef>
              <a:spcAft>
                <a:spcPts val="0"/>
              </a:spcAft>
              <a:buSzPts val="1400"/>
              <a:buChar char="○"/>
            </a:pPr>
            <a:r>
              <a:rPr lang="en"/>
              <a:t>Identified 10 differentially expressed genes, no differential splicing</a:t>
            </a:r>
            <a:endParaRPr/>
          </a:p>
        </p:txBody>
      </p:sp>
      <p:pic>
        <p:nvPicPr>
          <p:cNvPr id="149" name="Google Shape;149;p24"/>
          <p:cNvPicPr preferRelativeResize="0"/>
          <p:nvPr/>
        </p:nvPicPr>
        <p:blipFill>
          <a:blip r:embed="rId3">
            <a:alphaModFix/>
          </a:blip>
          <a:stretch>
            <a:fillRect/>
          </a:stretch>
        </p:blipFill>
        <p:spPr>
          <a:xfrm>
            <a:off x="311700" y="1017724"/>
            <a:ext cx="4260302" cy="119714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Reproducibility in practice</a:t>
            </a:r>
            <a:endParaRPr/>
          </a:p>
        </p:txBody>
      </p:sp>
      <p:sp>
        <p:nvSpPr>
          <p:cNvPr id="155" name="Google Shape;155;p25"/>
          <p:cNvSpPr txBox="1"/>
          <p:nvPr/>
        </p:nvSpPr>
        <p:spPr>
          <a:xfrm>
            <a:off x="216050" y="2177864"/>
            <a:ext cx="44385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Harbour et al. (2013)</a:t>
            </a:r>
            <a:endParaRPr/>
          </a:p>
          <a:p>
            <a:pPr indent="-317500" lvl="0" marL="457200" rtl="0" algn="l">
              <a:spcBef>
                <a:spcPts val="0"/>
              </a:spcBef>
              <a:spcAft>
                <a:spcPts val="0"/>
              </a:spcAft>
              <a:buSzPts val="1400"/>
              <a:buChar char="●"/>
            </a:pPr>
            <a:r>
              <a:rPr lang="en"/>
              <a:t>Sequencing of primary uveal melanomas </a:t>
            </a:r>
            <a:endParaRPr/>
          </a:p>
          <a:p>
            <a:pPr indent="-317500" lvl="0" marL="457200" rtl="0" algn="l">
              <a:spcBef>
                <a:spcPts val="0"/>
              </a:spcBef>
              <a:spcAft>
                <a:spcPts val="0"/>
              </a:spcAft>
              <a:buSzPts val="1400"/>
              <a:buChar char="●"/>
            </a:pPr>
            <a:r>
              <a:rPr lang="en"/>
              <a:t>Discovered that SF3B1 gene has a deleterious mutation, where the mutation is associated with a better prognosis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To analyze the effect of mutation:</a:t>
            </a:r>
            <a:endParaRPr/>
          </a:p>
          <a:p>
            <a:pPr indent="-317500" lvl="1" marL="914400" rtl="0" algn="l">
              <a:spcBef>
                <a:spcPts val="0"/>
              </a:spcBef>
              <a:spcAft>
                <a:spcPts val="0"/>
              </a:spcAft>
              <a:buSzPts val="1400"/>
              <a:buChar char="○"/>
            </a:pPr>
            <a:r>
              <a:rPr lang="en"/>
              <a:t>mutant SF3B1 tumors</a:t>
            </a:r>
            <a:endParaRPr/>
          </a:p>
          <a:p>
            <a:pPr indent="-317500" lvl="1" marL="914400" rtl="0" algn="l">
              <a:spcBef>
                <a:spcPts val="0"/>
              </a:spcBef>
              <a:spcAft>
                <a:spcPts val="0"/>
              </a:spcAft>
              <a:buSzPts val="1400"/>
              <a:buChar char="○"/>
            </a:pPr>
            <a:r>
              <a:rPr lang="en"/>
              <a:t>wild-type SF3B1 tumors </a:t>
            </a:r>
            <a:endParaRPr/>
          </a:p>
          <a:p>
            <a:pPr indent="-317500" lvl="1" marL="914400" rtl="0" algn="l">
              <a:spcBef>
                <a:spcPts val="0"/>
              </a:spcBef>
              <a:spcAft>
                <a:spcPts val="0"/>
              </a:spcAft>
              <a:buSzPts val="1400"/>
              <a:buChar char="○"/>
            </a:pPr>
            <a:r>
              <a:rPr lang="en"/>
              <a:t>Illumina BeadArray and RNA-sequencing</a:t>
            </a:r>
            <a:endParaRPr/>
          </a:p>
          <a:p>
            <a:pPr indent="-317500" lvl="1" marL="914400" rtl="0" algn="l">
              <a:spcBef>
                <a:spcPts val="0"/>
              </a:spcBef>
              <a:spcAft>
                <a:spcPts val="0"/>
              </a:spcAft>
              <a:buSzPts val="1400"/>
              <a:buChar char="○"/>
            </a:pPr>
            <a:r>
              <a:rPr lang="en"/>
              <a:t>Identified 10 differentially expressed genes, no differential splicing</a:t>
            </a:r>
            <a:endParaRPr/>
          </a:p>
        </p:txBody>
      </p:sp>
      <p:pic>
        <p:nvPicPr>
          <p:cNvPr id="156" name="Google Shape;156;p25"/>
          <p:cNvPicPr preferRelativeResize="0"/>
          <p:nvPr/>
        </p:nvPicPr>
        <p:blipFill>
          <a:blip r:embed="rId3">
            <a:alphaModFix/>
          </a:blip>
          <a:stretch>
            <a:fillRect/>
          </a:stretch>
        </p:blipFill>
        <p:spPr>
          <a:xfrm>
            <a:off x="311700" y="1017724"/>
            <a:ext cx="4260302" cy="1197145"/>
          </a:xfrm>
          <a:prstGeom prst="rect">
            <a:avLst/>
          </a:prstGeom>
          <a:noFill/>
          <a:ln cap="flat" cmpd="sng" w="19050">
            <a:solidFill>
              <a:schemeClr val="dk2"/>
            </a:solidFill>
            <a:prstDash val="solid"/>
            <a:round/>
            <a:headEnd len="sm" w="sm" type="none"/>
            <a:tailEnd len="sm" w="sm" type="none"/>
          </a:ln>
        </p:spPr>
      </p:pic>
      <p:pic>
        <p:nvPicPr>
          <p:cNvPr id="157" name="Google Shape;157;p25"/>
          <p:cNvPicPr preferRelativeResize="0"/>
          <p:nvPr/>
        </p:nvPicPr>
        <p:blipFill>
          <a:blip r:embed="rId4">
            <a:alphaModFix/>
          </a:blip>
          <a:stretch>
            <a:fillRect/>
          </a:stretch>
        </p:blipFill>
        <p:spPr>
          <a:xfrm>
            <a:off x="4860675" y="1017718"/>
            <a:ext cx="3960502" cy="1197150"/>
          </a:xfrm>
          <a:prstGeom prst="rect">
            <a:avLst/>
          </a:prstGeom>
          <a:noFill/>
          <a:ln cap="flat" cmpd="sng" w="19050">
            <a:solidFill>
              <a:schemeClr val="dk2"/>
            </a:solidFill>
            <a:prstDash val="solid"/>
            <a:round/>
            <a:headEnd len="sm" w="sm" type="none"/>
            <a:tailEnd len="sm" w="sm" type="none"/>
          </a:ln>
        </p:spPr>
      </p:pic>
      <p:sp>
        <p:nvSpPr>
          <p:cNvPr id="158" name="Google Shape;158;p25"/>
          <p:cNvSpPr txBox="1"/>
          <p:nvPr/>
        </p:nvSpPr>
        <p:spPr>
          <a:xfrm>
            <a:off x="4572000" y="2177864"/>
            <a:ext cx="4438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Furney et al. (2013)</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Re-analyzed the RNA sequencing of Harper et al. (2013)</a:t>
            </a:r>
            <a:endParaRPr/>
          </a:p>
          <a:p>
            <a:pPr indent="-317500" lvl="1" marL="914400" rtl="0" algn="l">
              <a:spcBef>
                <a:spcPts val="0"/>
              </a:spcBef>
              <a:spcAft>
                <a:spcPts val="0"/>
              </a:spcAft>
              <a:buSzPts val="1400"/>
              <a:buChar char="○"/>
            </a:pPr>
            <a:r>
              <a:rPr lang="en"/>
              <a:t>Identified differential alternative splicing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Reproducibility in practice</a:t>
            </a:r>
            <a:endParaRPr/>
          </a:p>
        </p:txBody>
      </p:sp>
      <p:sp>
        <p:nvSpPr>
          <p:cNvPr id="164" name="Google Shape;164;p26"/>
          <p:cNvSpPr txBox="1"/>
          <p:nvPr/>
        </p:nvSpPr>
        <p:spPr>
          <a:xfrm>
            <a:off x="216050" y="2177864"/>
            <a:ext cx="44385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Harbour et al. (2013)</a:t>
            </a:r>
            <a:endParaRPr/>
          </a:p>
          <a:p>
            <a:pPr indent="-317500" lvl="0" marL="457200" rtl="0" algn="l">
              <a:spcBef>
                <a:spcPts val="0"/>
              </a:spcBef>
              <a:spcAft>
                <a:spcPts val="0"/>
              </a:spcAft>
              <a:buSzPts val="1400"/>
              <a:buChar char="●"/>
            </a:pPr>
            <a:r>
              <a:rPr lang="en"/>
              <a:t>Sequencing of primary uveal melanomas </a:t>
            </a:r>
            <a:endParaRPr/>
          </a:p>
          <a:p>
            <a:pPr indent="-317500" lvl="0" marL="457200" rtl="0" algn="l">
              <a:spcBef>
                <a:spcPts val="0"/>
              </a:spcBef>
              <a:spcAft>
                <a:spcPts val="0"/>
              </a:spcAft>
              <a:buSzPts val="1400"/>
              <a:buChar char="●"/>
            </a:pPr>
            <a:r>
              <a:rPr lang="en"/>
              <a:t>Discovered that SF3B1 gene has a deleterious mutation, where the mutation is associated with a better prognosis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To analyze the effect of mutation:</a:t>
            </a:r>
            <a:endParaRPr/>
          </a:p>
          <a:p>
            <a:pPr indent="-317500" lvl="1" marL="914400" rtl="0" algn="l">
              <a:spcBef>
                <a:spcPts val="0"/>
              </a:spcBef>
              <a:spcAft>
                <a:spcPts val="0"/>
              </a:spcAft>
              <a:buSzPts val="1400"/>
              <a:buChar char="○"/>
            </a:pPr>
            <a:r>
              <a:rPr lang="en"/>
              <a:t>mutant SF3B1 tumors</a:t>
            </a:r>
            <a:endParaRPr/>
          </a:p>
          <a:p>
            <a:pPr indent="-317500" lvl="1" marL="914400" rtl="0" algn="l">
              <a:spcBef>
                <a:spcPts val="0"/>
              </a:spcBef>
              <a:spcAft>
                <a:spcPts val="0"/>
              </a:spcAft>
              <a:buSzPts val="1400"/>
              <a:buChar char="○"/>
            </a:pPr>
            <a:r>
              <a:rPr lang="en"/>
              <a:t>wild-type SF3B1 tumors </a:t>
            </a:r>
            <a:endParaRPr/>
          </a:p>
          <a:p>
            <a:pPr indent="-317500" lvl="1" marL="914400" rtl="0" algn="l">
              <a:spcBef>
                <a:spcPts val="0"/>
              </a:spcBef>
              <a:spcAft>
                <a:spcPts val="0"/>
              </a:spcAft>
              <a:buSzPts val="1400"/>
              <a:buChar char="○"/>
            </a:pPr>
            <a:r>
              <a:rPr lang="en"/>
              <a:t>Illumina BeadArray and RNA-sequencing</a:t>
            </a:r>
            <a:endParaRPr/>
          </a:p>
          <a:p>
            <a:pPr indent="-317500" lvl="1" marL="914400" rtl="0" algn="l">
              <a:spcBef>
                <a:spcPts val="0"/>
              </a:spcBef>
              <a:spcAft>
                <a:spcPts val="0"/>
              </a:spcAft>
              <a:buSzPts val="1400"/>
              <a:buChar char="○"/>
            </a:pPr>
            <a:r>
              <a:rPr lang="en"/>
              <a:t>Identified 10 differentially expressed genes, no differential splicing</a:t>
            </a:r>
            <a:endParaRPr/>
          </a:p>
        </p:txBody>
      </p:sp>
      <p:pic>
        <p:nvPicPr>
          <p:cNvPr id="165" name="Google Shape;165;p26"/>
          <p:cNvPicPr preferRelativeResize="0"/>
          <p:nvPr/>
        </p:nvPicPr>
        <p:blipFill>
          <a:blip r:embed="rId3">
            <a:alphaModFix/>
          </a:blip>
          <a:stretch>
            <a:fillRect/>
          </a:stretch>
        </p:blipFill>
        <p:spPr>
          <a:xfrm>
            <a:off x="311700" y="1017724"/>
            <a:ext cx="4260302" cy="1197145"/>
          </a:xfrm>
          <a:prstGeom prst="rect">
            <a:avLst/>
          </a:prstGeom>
          <a:noFill/>
          <a:ln cap="flat" cmpd="sng" w="19050">
            <a:solidFill>
              <a:schemeClr val="dk2"/>
            </a:solidFill>
            <a:prstDash val="solid"/>
            <a:round/>
            <a:headEnd len="sm" w="sm" type="none"/>
            <a:tailEnd len="sm" w="sm" type="none"/>
          </a:ln>
        </p:spPr>
      </p:pic>
      <p:pic>
        <p:nvPicPr>
          <p:cNvPr id="166" name="Google Shape;166;p26"/>
          <p:cNvPicPr preferRelativeResize="0"/>
          <p:nvPr/>
        </p:nvPicPr>
        <p:blipFill>
          <a:blip r:embed="rId4">
            <a:alphaModFix/>
          </a:blip>
          <a:stretch>
            <a:fillRect/>
          </a:stretch>
        </p:blipFill>
        <p:spPr>
          <a:xfrm>
            <a:off x="4860675" y="1017718"/>
            <a:ext cx="3960502" cy="1197150"/>
          </a:xfrm>
          <a:prstGeom prst="rect">
            <a:avLst/>
          </a:prstGeom>
          <a:noFill/>
          <a:ln cap="flat" cmpd="sng" w="19050">
            <a:solidFill>
              <a:schemeClr val="dk2"/>
            </a:solidFill>
            <a:prstDash val="solid"/>
            <a:round/>
            <a:headEnd len="sm" w="sm" type="none"/>
            <a:tailEnd len="sm" w="sm" type="none"/>
          </a:ln>
        </p:spPr>
      </p:pic>
      <p:sp>
        <p:nvSpPr>
          <p:cNvPr id="167" name="Google Shape;167;p26"/>
          <p:cNvSpPr txBox="1"/>
          <p:nvPr/>
        </p:nvSpPr>
        <p:spPr>
          <a:xfrm>
            <a:off x="4572000" y="2177864"/>
            <a:ext cx="4438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Furney et al. (2013)</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Re-analyzed the RNA sequencing of Harper et al. (2013)</a:t>
            </a:r>
            <a:endParaRPr/>
          </a:p>
          <a:p>
            <a:pPr indent="-317500" lvl="1" marL="914400" rtl="0" algn="l">
              <a:spcBef>
                <a:spcPts val="0"/>
              </a:spcBef>
              <a:spcAft>
                <a:spcPts val="0"/>
              </a:spcAft>
              <a:buSzPts val="1400"/>
              <a:buChar char="○"/>
            </a:pPr>
            <a:r>
              <a:rPr lang="en"/>
              <a:t>Identified differential alternative splicing</a:t>
            </a:r>
            <a:endParaRPr/>
          </a:p>
        </p:txBody>
      </p:sp>
      <p:sp>
        <p:nvSpPr>
          <p:cNvPr id="168" name="Google Shape;168;p26"/>
          <p:cNvSpPr txBox="1"/>
          <p:nvPr/>
        </p:nvSpPr>
        <p:spPr>
          <a:xfrm>
            <a:off x="5347845" y="3700900"/>
            <a:ext cx="3160500" cy="1095000"/>
          </a:xfrm>
          <a:prstGeom prst="rect">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Goal for Reprohackathon: </a:t>
            </a:r>
            <a:endParaRPr b="1"/>
          </a:p>
          <a:p>
            <a:pPr indent="0" lvl="0" marL="0" rtl="0" algn="ctr">
              <a:spcBef>
                <a:spcPts val="0"/>
              </a:spcBef>
              <a:spcAft>
                <a:spcPts val="0"/>
              </a:spcAft>
              <a:buNone/>
            </a:pPr>
            <a:r>
              <a:rPr lang="en"/>
              <a:t>Reanalyze the RNA sequencing and identify </a:t>
            </a:r>
            <a:r>
              <a:rPr lang="en"/>
              <a:t>differentially expressed genes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a:blip r:embed="rId3">
            <a:alphaModFix/>
          </a:blip>
          <a:stretch>
            <a:fillRect/>
          </a:stretch>
        </p:blipFill>
        <p:spPr>
          <a:xfrm>
            <a:off x="1222438" y="152400"/>
            <a:ext cx="6699114" cy="48387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228600" y="152400"/>
            <a:ext cx="8543329" cy="4838700"/>
          </a:xfrm>
          <a:prstGeom prst="rect">
            <a:avLst/>
          </a:prstGeom>
          <a:noFill/>
          <a:ln>
            <a:noFill/>
          </a:ln>
        </p:spPr>
      </p:pic>
      <p:sp>
        <p:nvSpPr>
          <p:cNvPr id="179" name="Google Shape;179;p28"/>
          <p:cNvSpPr txBox="1"/>
          <p:nvPr/>
        </p:nvSpPr>
        <p:spPr>
          <a:xfrm>
            <a:off x="851475" y="0"/>
            <a:ext cx="773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There is a large variability across the student groups between the identified differentially expressed genes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p:nvPr/>
        </p:nvSpPr>
        <p:spPr>
          <a:xfrm>
            <a:off x="76200" y="1220350"/>
            <a:ext cx="4440600" cy="29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Step 1: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
              <a:t>Raw data → mapped read counts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Example of errors</a:t>
            </a:r>
            <a:endParaRPr/>
          </a:p>
          <a:p>
            <a:pPr indent="-317500" lvl="0" marL="457200" rtl="0" algn="l">
              <a:spcBef>
                <a:spcPts val="0"/>
              </a:spcBef>
              <a:spcAft>
                <a:spcPts val="0"/>
              </a:spcAft>
              <a:buSzPts val="1400"/>
              <a:buChar char="●"/>
            </a:pPr>
            <a:r>
              <a:rPr lang="en"/>
              <a:t>Genome, annotation version (different versions or incompatible versions)</a:t>
            </a:r>
            <a:endParaRPr/>
          </a:p>
          <a:p>
            <a:pPr indent="-317500" lvl="0" marL="457200" rtl="0" algn="l">
              <a:spcBef>
                <a:spcPts val="0"/>
              </a:spcBef>
              <a:spcAft>
                <a:spcPts val="0"/>
              </a:spcAft>
              <a:buSzPts val="1400"/>
              <a:buChar char="●"/>
            </a:pPr>
            <a:r>
              <a:rPr lang="en"/>
              <a:t>Exclusion/inclusion of </a:t>
            </a:r>
            <a:r>
              <a:rPr lang="en"/>
              <a:t>mitochondrial</a:t>
            </a:r>
            <a:r>
              <a:rPr lang="en"/>
              <a:t> genome</a:t>
            </a:r>
            <a:endParaRPr/>
          </a:p>
          <a:p>
            <a:pPr indent="-317500" lvl="0" marL="457200" rtl="0" algn="l">
              <a:spcBef>
                <a:spcPts val="0"/>
              </a:spcBef>
              <a:spcAft>
                <a:spcPts val="0"/>
              </a:spcAft>
              <a:buSzPts val="1400"/>
              <a:buChar char="●"/>
            </a:pPr>
            <a:r>
              <a:rPr lang="en"/>
              <a:t>Mislabelled rows/columns</a:t>
            </a:r>
            <a:endParaRPr/>
          </a:p>
          <a:p>
            <a:pPr indent="-317500" lvl="0" marL="457200" rtl="0" algn="l">
              <a:spcBef>
                <a:spcPts val="0"/>
              </a:spcBef>
              <a:spcAft>
                <a:spcPts val="0"/>
              </a:spcAft>
              <a:buSzPts val="1400"/>
              <a:buChar char="●"/>
            </a:pPr>
            <a:r>
              <a:rPr lang="en"/>
              <a:t>Parameters in alignment tools</a:t>
            </a:r>
            <a:endParaRPr/>
          </a:p>
          <a:p>
            <a:pPr indent="0" lvl="0" marL="457200" rtl="0" algn="l">
              <a:spcBef>
                <a:spcPts val="0"/>
              </a:spcBef>
              <a:spcAft>
                <a:spcPts val="0"/>
              </a:spcAft>
              <a:buNone/>
            </a:pPr>
            <a:r>
              <a:t/>
            </a:r>
            <a:endParaRPr/>
          </a:p>
        </p:txBody>
      </p:sp>
      <p:sp>
        <p:nvSpPr>
          <p:cNvPr id="185" name="Google Shape;185;p29"/>
          <p:cNvSpPr/>
          <p:nvPr/>
        </p:nvSpPr>
        <p:spPr>
          <a:xfrm>
            <a:off x="4627188" y="1220350"/>
            <a:ext cx="4440600" cy="29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Step 2: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
              <a:t>Read counts → differential </a:t>
            </a:r>
            <a:r>
              <a:rPr b="1" lang="en"/>
              <a:t>expression results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Example of errors</a:t>
            </a:r>
            <a:endParaRPr/>
          </a:p>
          <a:p>
            <a:pPr indent="-317500" lvl="0" marL="457200" rtl="0" algn="l">
              <a:spcBef>
                <a:spcPts val="0"/>
              </a:spcBef>
              <a:spcAft>
                <a:spcPts val="0"/>
              </a:spcAft>
              <a:buSzPts val="1400"/>
              <a:buChar char="●"/>
            </a:pPr>
            <a:r>
              <a:rPr lang="en"/>
              <a:t>Threshold choices (p-value, fold change)</a:t>
            </a:r>
            <a:endParaRPr/>
          </a:p>
          <a:p>
            <a:pPr indent="-317500" lvl="0" marL="457200" rtl="0" algn="l">
              <a:spcBef>
                <a:spcPts val="0"/>
              </a:spcBef>
              <a:spcAft>
                <a:spcPts val="0"/>
              </a:spcAft>
              <a:buSzPts val="1400"/>
              <a:buChar char="●"/>
            </a:pPr>
            <a:r>
              <a:rPr lang="en"/>
              <a:t>Filtering lowly expressed genes</a:t>
            </a:r>
            <a:endParaRPr/>
          </a:p>
          <a:p>
            <a:pPr indent="-317500" lvl="0" marL="457200" rtl="0" algn="l">
              <a:spcBef>
                <a:spcPts val="0"/>
              </a:spcBef>
              <a:spcAft>
                <a:spcPts val="0"/>
              </a:spcAft>
              <a:buSzPts val="1400"/>
              <a:buChar char="●"/>
            </a:pPr>
            <a:r>
              <a:rPr lang="en"/>
              <a:t>Filtering low quality samples</a:t>
            </a:r>
            <a:endParaRPr/>
          </a:p>
          <a:p>
            <a:pPr indent="-317500" lvl="0" marL="457200" rtl="0" algn="l">
              <a:spcBef>
                <a:spcPts val="0"/>
              </a:spcBef>
              <a:spcAft>
                <a:spcPts val="0"/>
              </a:spcAft>
              <a:buSzPts val="1400"/>
              <a:buChar char="●"/>
            </a:pPr>
            <a:r>
              <a:rPr lang="en"/>
              <a:t>Parameters in statistical analysis (experimental design set-up, paired tests, multiple hypothesis testing correction)</a:t>
            </a:r>
            <a:endParaRPr/>
          </a:p>
        </p:txBody>
      </p:sp>
      <p:sp>
        <p:nvSpPr>
          <p:cNvPr id="186" name="Google Shape;186;p29"/>
          <p:cNvSpPr/>
          <p:nvPr/>
        </p:nvSpPr>
        <p:spPr>
          <a:xfrm>
            <a:off x="76200" y="667900"/>
            <a:ext cx="8991600" cy="50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Differential gene expression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152400" y="152400"/>
            <a:ext cx="8839200" cy="4735712"/>
          </a:xfrm>
          <a:prstGeom prst="rect">
            <a:avLst/>
          </a:prstGeom>
          <a:noFill/>
          <a:ln>
            <a:noFill/>
          </a:ln>
        </p:spPr>
      </p:pic>
      <p:sp>
        <p:nvSpPr>
          <p:cNvPr id="192" name="Google Shape;192;p30"/>
          <p:cNvSpPr txBox="1"/>
          <p:nvPr/>
        </p:nvSpPr>
        <p:spPr>
          <a:xfrm>
            <a:off x="851475" y="0"/>
            <a:ext cx="773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The variability of </a:t>
            </a:r>
            <a:r>
              <a:rPr b="1" lang="en"/>
              <a:t>identified</a:t>
            </a:r>
            <a:r>
              <a:rPr b="1" lang="en"/>
              <a:t> differentially expressed genes is greatly reduced when the statistical analysis is homogenized</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2175850" y="152400"/>
            <a:ext cx="4792301"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grpSp>
        <p:nvGrpSpPr>
          <p:cNvPr id="60" name="Google Shape;60;p14"/>
          <p:cNvGrpSpPr/>
          <p:nvPr/>
        </p:nvGrpSpPr>
        <p:grpSpPr>
          <a:xfrm>
            <a:off x="5498175" y="440095"/>
            <a:ext cx="3477900" cy="1928700"/>
            <a:chOff x="701150" y="1852670"/>
            <a:chExt cx="3477900" cy="1928700"/>
          </a:xfrm>
        </p:grpSpPr>
        <p:sp>
          <p:nvSpPr>
            <p:cNvPr id="61" name="Google Shape;61;p14"/>
            <p:cNvSpPr/>
            <p:nvPr/>
          </p:nvSpPr>
          <p:spPr>
            <a:xfrm>
              <a:off x="701150" y="1852670"/>
              <a:ext cx="3477900" cy="192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nvSpPr>
          <p:spPr>
            <a:xfrm>
              <a:off x="879825" y="2048582"/>
              <a:ext cx="29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1. Reprohackathon overview</a:t>
              </a:r>
              <a:endParaRPr b="1"/>
            </a:p>
          </p:txBody>
        </p:sp>
        <p:sp>
          <p:nvSpPr>
            <p:cNvPr id="63" name="Google Shape;63;p14"/>
            <p:cNvSpPr txBox="1"/>
            <p:nvPr/>
          </p:nvSpPr>
          <p:spPr>
            <a:xfrm>
              <a:off x="786900" y="2458537"/>
              <a:ext cx="3248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Course structure and goals</a:t>
              </a:r>
              <a:endParaRPr/>
            </a:p>
            <a:p>
              <a:pPr indent="-317500" lvl="0" marL="457200" rtl="0" algn="l">
                <a:spcBef>
                  <a:spcPts val="0"/>
                </a:spcBef>
                <a:spcAft>
                  <a:spcPts val="0"/>
                </a:spcAft>
                <a:buSzPts val="1400"/>
                <a:buChar char="-"/>
              </a:pPr>
              <a:r>
                <a:rPr lang="en"/>
                <a:t>Practices for good </a:t>
              </a:r>
              <a:r>
                <a:rPr lang="en"/>
                <a:t>reproducibility</a:t>
              </a:r>
              <a:endParaRPr/>
            </a:p>
          </p:txBody>
        </p:sp>
      </p:grpSp>
      <p:grpSp>
        <p:nvGrpSpPr>
          <p:cNvPr id="64" name="Google Shape;64;p14"/>
          <p:cNvGrpSpPr/>
          <p:nvPr/>
        </p:nvGrpSpPr>
        <p:grpSpPr>
          <a:xfrm>
            <a:off x="5532775" y="2487649"/>
            <a:ext cx="3477900" cy="1928700"/>
            <a:chOff x="5075575" y="1852670"/>
            <a:chExt cx="3477900" cy="1928700"/>
          </a:xfrm>
        </p:grpSpPr>
        <p:sp>
          <p:nvSpPr>
            <p:cNvPr id="65" name="Google Shape;65;p14"/>
            <p:cNvSpPr/>
            <p:nvPr/>
          </p:nvSpPr>
          <p:spPr>
            <a:xfrm>
              <a:off x="5075575" y="1852670"/>
              <a:ext cx="3477900" cy="192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nvSpPr>
          <p:spPr>
            <a:xfrm>
              <a:off x="5190325" y="2048575"/>
              <a:ext cx="33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2. Reproducibility exercise results</a:t>
              </a:r>
              <a:endParaRPr b="1"/>
            </a:p>
          </p:txBody>
        </p:sp>
        <p:sp>
          <p:nvSpPr>
            <p:cNvPr id="67" name="Google Shape;67;p14"/>
            <p:cNvSpPr txBox="1"/>
            <p:nvPr/>
          </p:nvSpPr>
          <p:spPr>
            <a:xfrm>
              <a:off x="5190325" y="2458537"/>
              <a:ext cx="3248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Students’ </a:t>
              </a:r>
              <a:r>
                <a:rPr lang="en"/>
                <a:t>attempts</a:t>
              </a:r>
              <a:r>
                <a:rPr lang="en"/>
                <a:t> to reproduce the findings from a published study</a:t>
              </a:r>
              <a:endParaRPr/>
            </a:p>
          </p:txBody>
        </p:sp>
      </p:grpSp>
      <p:pic>
        <p:nvPicPr>
          <p:cNvPr id="68" name="Google Shape;68;p14"/>
          <p:cNvPicPr preferRelativeResize="0"/>
          <p:nvPr/>
        </p:nvPicPr>
        <p:blipFill>
          <a:blip r:embed="rId3">
            <a:alphaModFix/>
          </a:blip>
          <a:stretch>
            <a:fillRect/>
          </a:stretch>
        </p:blipFill>
        <p:spPr>
          <a:xfrm>
            <a:off x="42350" y="1133526"/>
            <a:ext cx="5439648" cy="24484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thoughts</a:t>
            </a:r>
            <a:endParaRPr/>
          </a:p>
        </p:txBody>
      </p:sp>
      <p:sp>
        <p:nvSpPr>
          <p:cNvPr id="203" name="Google Shape;20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Good practices in bioinformatic reproducibility</a:t>
            </a:r>
            <a:endParaRPr/>
          </a:p>
          <a:p>
            <a:pPr indent="-317500" lvl="1" marL="914400" rtl="0" algn="l">
              <a:spcBef>
                <a:spcPts val="0"/>
              </a:spcBef>
              <a:spcAft>
                <a:spcPts val="0"/>
              </a:spcAft>
              <a:buSzPts val="1400"/>
              <a:buChar char="○"/>
            </a:pPr>
            <a:r>
              <a:rPr lang="en"/>
              <a:t>Use </a:t>
            </a:r>
            <a:r>
              <a:rPr lang="en"/>
              <a:t>versioning</a:t>
            </a:r>
            <a:r>
              <a:rPr lang="en"/>
              <a:t>, workflow and </a:t>
            </a:r>
            <a:r>
              <a:rPr lang="en"/>
              <a:t>environment</a:t>
            </a:r>
            <a:r>
              <a:rPr lang="en"/>
              <a:t> management systems</a:t>
            </a:r>
            <a:endParaRPr/>
          </a:p>
          <a:p>
            <a:pPr indent="-317500" lvl="1" marL="914400" rtl="0" algn="l">
              <a:spcBef>
                <a:spcPts val="0"/>
              </a:spcBef>
              <a:spcAft>
                <a:spcPts val="0"/>
              </a:spcAft>
              <a:buSzPts val="1400"/>
              <a:buChar char="○"/>
            </a:pPr>
            <a:r>
              <a:rPr lang="en"/>
              <a:t>Plan analyses in modular, independent sections that can more easily be organized and shared</a:t>
            </a:r>
            <a:endParaRPr/>
          </a:p>
          <a:p>
            <a:pPr indent="-342900" lvl="0" marL="457200" rtl="0" algn="l">
              <a:spcBef>
                <a:spcPts val="0"/>
              </a:spcBef>
              <a:spcAft>
                <a:spcPts val="0"/>
              </a:spcAft>
              <a:buSzPts val="1800"/>
              <a:buChar char="●"/>
            </a:pPr>
            <a:r>
              <a:rPr lang="en"/>
              <a:t>Parameter details are crucial - record them and make them clear!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1538432" y="228600"/>
            <a:ext cx="6194267"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5"/>
          <p:cNvPicPr preferRelativeResize="0"/>
          <p:nvPr/>
        </p:nvPicPr>
        <p:blipFill>
          <a:blip r:embed="rId3">
            <a:alphaModFix/>
          </a:blip>
          <a:stretch>
            <a:fillRect/>
          </a:stretch>
        </p:blipFill>
        <p:spPr>
          <a:xfrm>
            <a:off x="152400" y="152400"/>
            <a:ext cx="5835328"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6"/>
          <p:cNvPicPr preferRelativeResize="0"/>
          <p:nvPr/>
        </p:nvPicPr>
        <p:blipFill>
          <a:blip r:embed="rId3">
            <a:alphaModFix/>
          </a:blip>
          <a:stretch>
            <a:fillRect/>
          </a:stretch>
        </p:blipFill>
        <p:spPr>
          <a:xfrm>
            <a:off x="152400" y="152400"/>
            <a:ext cx="6402651" cy="4838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7"/>
          <p:cNvPicPr preferRelativeResize="0"/>
          <p:nvPr/>
        </p:nvPicPr>
        <p:blipFill>
          <a:blip r:embed="rId3">
            <a:alphaModFix/>
          </a:blip>
          <a:stretch>
            <a:fillRect/>
          </a:stretch>
        </p:blipFill>
        <p:spPr>
          <a:xfrm>
            <a:off x="152400" y="152400"/>
            <a:ext cx="5979202"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Reprohackathon</a:t>
            </a:r>
            <a:endParaRPr/>
          </a:p>
        </p:txBody>
      </p:sp>
      <p:sp>
        <p:nvSpPr>
          <p:cNvPr id="74" name="Google Shape;74;p15"/>
          <p:cNvSpPr txBox="1"/>
          <p:nvPr>
            <p:ph idx="1" type="body"/>
          </p:nvPr>
        </p:nvSpPr>
        <p:spPr>
          <a:xfrm>
            <a:off x="311700" y="1152475"/>
            <a:ext cx="8520600" cy="1744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Clr>
                <a:schemeClr val="dk1"/>
              </a:buClr>
              <a:buSzPct val="100000"/>
              <a:buChar char="●"/>
            </a:pPr>
            <a:r>
              <a:rPr lang="en">
                <a:solidFill>
                  <a:schemeClr val="dk1"/>
                </a:solidFill>
              </a:rPr>
              <a:t>MSc course offered at the Université Paris-Saclay (France)</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Running for 3 years, attended by 123 students</a:t>
            </a:r>
            <a:endParaRPr>
              <a:solidFill>
                <a:schemeClr val="dk1"/>
              </a:solidFill>
            </a:endParaRPr>
          </a:p>
          <a:p>
            <a:pPr indent="0" lvl="0" marL="0" rtl="0" algn="l">
              <a:spcBef>
                <a:spcPts val="1200"/>
              </a:spcBef>
              <a:spcAft>
                <a:spcPts val="0"/>
              </a:spcAft>
              <a:buNone/>
            </a:pPr>
            <a:r>
              <a:t/>
            </a:r>
            <a:endParaRPr>
              <a:solidFill>
                <a:schemeClr val="dk1"/>
              </a:solidFill>
            </a:endParaRPr>
          </a:p>
          <a:p>
            <a:pPr indent="-317182" lvl="0" marL="457200" rtl="0" algn="l">
              <a:spcBef>
                <a:spcPts val="1200"/>
              </a:spcBef>
              <a:spcAft>
                <a:spcPts val="0"/>
              </a:spcAft>
              <a:buClr>
                <a:schemeClr val="dk1"/>
              </a:buClr>
              <a:buSzPct val="100000"/>
              <a:buChar char="●"/>
            </a:pPr>
            <a:r>
              <a:rPr lang="en">
                <a:solidFill>
                  <a:schemeClr val="dk1"/>
                </a:solidFill>
              </a:rPr>
              <a:t>Goals: (1) Introduce students to concepts and tools in bioinformatic reproducibility, and (2) gain practical experience in reproducing published findings while using reproducibility technologies</a:t>
            </a:r>
            <a:endParaRPr>
              <a:solidFill>
                <a:schemeClr val="dk1"/>
              </a:solidFill>
            </a:endParaRPr>
          </a:p>
        </p:txBody>
      </p:sp>
      <p:sp>
        <p:nvSpPr>
          <p:cNvPr id="75" name="Google Shape;75;p15"/>
          <p:cNvSpPr/>
          <p:nvPr/>
        </p:nvSpPr>
        <p:spPr>
          <a:xfrm>
            <a:off x="804555" y="3067800"/>
            <a:ext cx="3624000" cy="2075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 1: </a:t>
            </a:r>
            <a:endParaRPr/>
          </a:p>
          <a:p>
            <a:pPr indent="0" lvl="0" marL="0" rtl="0" algn="l">
              <a:spcBef>
                <a:spcPts val="0"/>
              </a:spcBef>
              <a:spcAft>
                <a:spcPts val="0"/>
              </a:spcAft>
              <a:buNone/>
            </a:pPr>
            <a:r>
              <a:rPr lang="en"/>
              <a:t>Learning about good practices in reproducibility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Learning about versioning (Git), workflows (Nextflow, Snakemake), containers (Docker, Singularity) and workflow execution</a:t>
            </a:r>
            <a:endParaRPr/>
          </a:p>
        </p:txBody>
      </p:sp>
      <p:sp>
        <p:nvSpPr>
          <p:cNvPr id="76" name="Google Shape;76;p15"/>
          <p:cNvSpPr/>
          <p:nvPr/>
        </p:nvSpPr>
        <p:spPr>
          <a:xfrm>
            <a:off x="4919350" y="3067800"/>
            <a:ext cx="3624000" cy="2075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 2: </a:t>
            </a:r>
            <a:endParaRPr/>
          </a:p>
          <a:p>
            <a:pPr indent="0" lvl="0" marL="0" rtl="0" algn="l">
              <a:spcBef>
                <a:spcPts val="0"/>
              </a:spcBef>
              <a:spcAft>
                <a:spcPts val="0"/>
              </a:spcAft>
              <a:buNone/>
            </a:pPr>
            <a:r>
              <a:rPr lang="en"/>
              <a:t>Practical application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Reproduce the </a:t>
            </a:r>
            <a:r>
              <a:rPr lang="en"/>
              <a:t>findings</a:t>
            </a:r>
            <a:r>
              <a:rPr lang="en"/>
              <a:t> of a published paper (RNA-seq to identify differentially expressed genes in uveal melanoma primary tumors)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069075" y="46750"/>
            <a:ext cx="4961750" cy="5011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4543599" y="385725"/>
            <a:ext cx="4521476" cy="4567276"/>
          </a:xfrm>
          <a:prstGeom prst="rect">
            <a:avLst/>
          </a:prstGeom>
          <a:noFill/>
          <a:ln>
            <a:noFill/>
          </a:ln>
        </p:spPr>
      </p:pic>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Bioinformatic analysis design</a:t>
            </a:r>
            <a:endParaRPr/>
          </a:p>
        </p:txBody>
      </p:sp>
      <p:sp>
        <p:nvSpPr>
          <p:cNvPr id="88" name="Google Shape;88;p17"/>
          <p:cNvSpPr txBox="1"/>
          <p:nvPr>
            <p:ph idx="1" type="body"/>
          </p:nvPr>
        </p:nvSpPr>
        <p:spPr>
          <a:xfrm>
            <a:off x="311700" y="1152475"/>
            <a:ext cx="3610200" cy="38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Data layer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Input files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Output files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89" name="Google Shape;89;p17"/>
          <p:cNvSpPr/>
          <p:nvPr/>
        </p:nvSpPr>
        <p:spPr>
          <a:xfrm>
            <a:off x="5224000" y="530275"/>
            <a:ext cx="36726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4543599" y="385725"/>
            <a:ext cx="4521476" cy="4567276"/>
          </a:xfrm>
          <a:prstGeom prst="rect">
            <a:avLst/>
          </a:prstGeom>
          <a:noFill/>
          <a:ln>
            <a:noFill/>
          </a:ln>
        </p:spPr>
      </p:pic>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Bioinformatic analysis design</a:t>
            </a:r>
            <a:endParaRPr/>
          </a:p>
        </p:txBody>
      </p:sp>
      <p:sp>
        <p:nvSpPr>
          <p:cNvPr id="96" name="Google Shape;96;p18"/>
          <p:cNvSpPr txBox="1"/>
          <p:nvPr>
            <p:ph idx="1" type="body"/>
          </p:nvPr>
        </p:nvSpPr>
        <p:spPr>
          <a:xfrm>
            <a:off x="311700" y="1000075"/>
            <a:ext cx="3610200" cy="38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Versioning system</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Git, GitHub</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Nonlinear development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Collaboration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Maintain support to older versions</a:t>
            </a:r>
            <a:endParaRPr>
              <a:solidFill>
                <a:schemeClr val="dk1"/>
              </a:solidFill>
            </a:endParaRPr>
          </a:p>
        </p:txBody>
      </p:sp>
      <p:sp>
        <p:nvSpPr>
          <p:cNvPr id="97" name="Google Shape;97;p18"/>
          <p:cNvSpPr/>
          <p:nvPr/>
        </p:nvSpPr>
        <p:spPr>
          <a:xfrm>
            <a:off x="4615180" y="972150"/>
            <a:ext cx="589200" cy="1914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8"/>
          <p:cNvPicPr preferRelativeResize="0"/>
          <p:nvPr/>
        </p:nvPicPr>
        <p:blipFill rotWithShape="1">
          <a:blip r:embed="rId4">
            <a:alphaModFix/>
          </a:blip>
          <a:srcRect b="0" l="0" r="0" t="12049"/>
          <a:stretch/>
        </p:blipFill>
        <p:spPr>
          <a:xfrm>
            <a:off x="73850" y="3028950"/>
            <a:ext cx="4391200" cy="20168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4543599" y="385725"/>
            <a:ext cx="4521476" cy="4567276"/>
          </a:xfrm>
          <a:prstGeom prst="rect">
            <a:avLst/>
          </a:prstGeom>
          <a:noFill/>
          <a:ln>
            <a:noFill/>
          </a:ln>
        </p:spPr>
      </p:pic>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Bioinformatic analysis design</a:t>
            </a:r>
            <a:endParaRPr/>
          </a:p>
        </p:txBody>
      </p:sp>
      <p:pic>
        <p:nvPicPr>
          <p:cNvPr id="105" name="Google Shape;105;p19"/>
          <p:cNvPicPr preferRelativeResize="0"/>
          <p:nvPr/>
        </p:nvPicPr>
        <p:blipFill>
          <a:blip r:embed="rId4">
            <a:alphaModFix/>
          </a:blip>
          <a:stretch>
            <a:fillRect/>
          </a:stretch>
        </p:blipFill>
        <p:spPr>
          <a:xfrm>
            <a:off x="327464" y="3309128"/>
            <a:ext cx="1610575" cy="1548100"/>
          </a:xfrm>
          <a:prstGeom prst="rect">
            <a:avLst/>
          </a:prstGeom>
          <a:noFill/>
          <a:ln cap="flat" cmpd="sng" w="19050">
            <a:solidFill>
              <a:schemeClr val="dk2"/>
            </a:solidFill>
            <a:prstDash val="solid"/>
            <a:round/>
            <a:headEnd len="sm" w="sm" type="none"/>
            <a:tailEnd len="sm" w="sm" type="none"/>
          </a:ln>
        </p:spPr>
      </p:pic>
      <p:pic>
        <p:nvPicPr>
          <p:cNvPr id="106" name="Google Shape;106;p19"/>
          <p:cNvPicPr preferRelativeResize="0"/>
          <p:nvPr/>
        </p:nvPicPr>
        <p:blipFill>
          <a:blip r:embed="rId5">
            <a:alphaModFix/>
          </a:blip>
          <a:stretch>
            <a:fillRect/>
          </a:stretch>
        </p:blipFill>
        <p:spPr>
          <a:xfrm>
            <a:off x="2535153" y="3224850"/>
            <a:ext cx="1370974" cy="1716650"/>
          </a:xfrm>
          <a:prstGeom prst="rect">
            <a:avLst/>
          </a:prstGeom>
          <a:noFill/>
          <a:ln cap="flat" cmpd="sng" w="19050">
            <a:solidFill>
              <a:schemeClr val="dk2"/>
            </a:solidFill>
            <a:prstDash val="solid"/>
            <a:round/>
            <a:headEnd len="sm" w="sm" type="none"/>
            <a:tailEnd len="sm" w="sm" type="none"/>
          </a:ln>
        </p:spPr>
      </p:pic>
      <p:sp>
        <p:nvSpPr>
          <p:cNvPr id="107" name="Google Shape;107;p19"/>
          <p:cNvSpPr txBox="1"/>
          <p:nvPr>
            <p:ph idx="1" type="body"/>
          </p:nvPr>
        </p:nvSpPr>
        <p:spPr>
          <a:xfrm>
            <a:off x="311700" y="1000075"/>
            <a:ext cx="3610200" cy="230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Workflow </a:t>
            </a:r>
            <a:r>
              <a:rPr b="1" lang="en">
                <a:solidFill>
                  <a:schemeClr val="dk1"/>
                </a:solidFill>
              </a:rPr>
              <a:t>management</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Nextflow, Snakemake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Represent data analysis as ‘workflows’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Analysis steps are wrapped into processes that can be connected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Modular, easier to share</a:t>
            </a:r>
            <a:endParaRPr>
              <a:solidFill>
                <a:schemeClr val="dk1"/>
              </a:solidFill>
            </a:endParaRPr>
          </a:p>
        </p:txBody>
      </p:sp>
      <p:sp>
        <p:nvSpPr>
          <p:cNvPr id="108" name="Google Shape;108;p19"/>
          <p:cNvSpPr/>
          <p:nvPr/>
        </p:nvSpPr>
        <p:spPr>
          <a:xfrm>
            <a:off x="5184675" y="1017725"/>
            <a:ext cx="3751200" cy="106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9"/>
          <p:cNvCxnSpPr>
            <a:stCxn id="105" idx="3"/>
            <a:endCxn id="106" idx="1"/>
          </p:cNvCxnSpPr>
          <p:nvPr/>
        </p:nvCxnSpPr>
        <p:spPr>
          <a:xfrm>
            <a:off x="1938040" y="4083178"/>
            <a:ext cx="597000" cy="0"/>
          </a:xfrm>
          <a:prstGeom prst="straightConnector1">
            <a:avLst/>
          </a:prstGeom>
          <a:noFill/>
          <a:ln cap="flat" cmpd="sng" w="28575">
            <a:solidFill>
              <a:schemeClr val="dk2"/>
            </a:solidFill>
            <a:prstDash val="solid"/>
            <a:round/>
            <a:headEnd len="med" w="med" type="none"/>
            <a:tailEnd len="med" w="med" type="triangle"/>
          </a:ln>
        </p:spPr>
      </p:cxnSp>
      <p:sp>
        <p:nvSpPr>
          <p:cNvPr id="110" name="Google Shape;110;p19"/>
          <p:cNvSpPr txBox="1"/>
          <p:nvPr/>
        </p:nvSpPr>
        <p:spPr>
          <a:xfrm>
            <a:off x="2458950" y="4857225"/>
            <a:ext cx="2063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Example</a:t>
            </a:r>
            <a:r>
              <a:rPr lang="en" sz="900"/>
              <a:t> of Nextflow</a:t>
            </a:r>
            <a:endParaRPr sz="900"/>
          </a:p>
        </p:txBody>
      </p:sp>
      <p:sp>
        <p:nvSpPr>
          <p:cNvPr id="111" name="Google Shape;111;p19"/>
          <p:cNvSpPr txBox="1"/>
          <p:nvPr/>
        </p:nvSpPr>
        <p:spPr>
          <a:xfrm>
            <a:off x="251275" y="4820400"/>
            <a:ext cx="2063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Graphical </a:t>
            </a:r>
            <a:r>
              <a:rPr lang="en" sz="900"/>
              <a:t>example</a:t>
            </a:r>
            <a:r>
              <a:rPr lang="en" sz="900"/>
              <a:t> of workflow</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4543599" y="385725"/>
            <a:ext cx="4521476" cy="4567276"/>
          </a:xfrm>
          <a:prstGeom prst="rect">
            <a:avLst/>
          </a:prstGeom>
          <a:noFill/>
          <a:ln>
            <a:noFill/>
          </a:ln>
        </p:spPr>
      </p:pic>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Bioinformatic analysis design</a:t>
            </a:r>
            <a:endParaRPr/>
          </a:p>
        </p:txBody>
      </p:sp>
      <p:sp>
        <p:nvSpPr>
          <p:cNvPr id="118" name="Google Shape;118;p20"/>
          <p:cNvSpPr txBox="1"/>
          <p:nvPr>
            <p:ph idx="1" type="body"/>
          </p:nvPr>
        </p:nvSpPr>
        <p:spPr>
          <a:xfrm>
            <a:off x="311700" y="1000075"/>
            <a:ext cx="3610200" cy="20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Environment management</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Docker, Singularity/Apptainer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Encapsulate, share, install, execute tools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Makes programs executable on large diversity of systems</a:t>
            </a:r>
            <a:endParaRPr>
              <a:solidFill>
                <a:schemeClr val="dk1"/>
              </a:solidFill>
            </a:endParaRPr>
          </a:p>
        </p:txBody>
      </p:sp>
      <p:sp>
        <p:nvSpPr>
          <p:cNvPr id="119" name="Google Shape;119;p20"/>
          <p:cNvSpPr/>
          <p:nvPr/>
        </p:nvSpPr>
        <p:spPr>
          <a:xfrm>
            <a:off x="5184675" y="1991600"/>
            <a:ext cx="3751200" cy="88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0"/>
          <p:cNvPicPr preferRelativeResize="0"/>
          <p:nvPr/>
        </p:nvPicPr>
        <p:blipFill>
          <a:blip r:embed="rId4">
            <a:alphaModFix/>
          </a:blip>
          <a:stretch>
            <a:fillRect/>
          </a:stretch>
        </p:blipFill>
        <p:spPr>
          <a:xfrm>
            <a:off x="644755" y="3139975"/>
            <a:ext cx="3155425" cy="17749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4543599" y="385725"/>
            <a:ext cx="4521476" cy="4567276"/>
          </a:xfrm>
          <a:prstGeom prst="rect">
            <a:avLst/>
          </a:prstGeom>
          <a:noFill/>
          <a:ln>
            <a:noFill/>
          </a:ln>
        </p:spPr>
      </p:pic>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Bioinformatic analysis design</a:t>
            </a:r>
            <a:endParaRPr/>
          </a:p>
        </p:txBody>
      </p:sp>
      <p:sp>
        <p:nvSpPr>
          <p:cNvPr id="127" name="Google Shape;127;p21"/>
          <p:cNvSpPr txBox="1"/>
          <p:nvPr>
            <p:ph idx="1" type="body"/>
          </p:nvPr>
        </p:nvSpPr>
        <p:spPr>
          <a:xfrm>
            <a:off x="311700" y="1000075"/>
            <a:ext cx="3610200" cy="36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Execution layer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Where the analysis will actually happen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Local, cloud, cluster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Depends on computational needs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High performance computing (HPC) for more computationally intensive tasks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28" name="Google Shape;128;p21"/>
          <p:cNvSpPr/>
          <p:nvPr/>
        </p:nvSpPr>
        <p:spPr>
          <a:xfrm>
            <a:off x="4625025" y="2788775"/>
            <a:ext cx="4310700" cy="75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1"/>
          <p:cNvPicPr preferRelativeResize="0"/>
          <p:nvPr/>
        </p:nvPicPr>
        <p:blipFill rotWithShape="1">
          <a:blip r:embed="rId4">
            <a:alphaModFix/>
          </a:blip>
          <a:srcRect b="0" l="0" r="45661" t="0"/>
          <a:stretch/>
        </p:blipFill>
        <p:spPr>
          <a:xfrm>
            <a:off x="356900" y="3958415"/>
            <a:ext cx="3610199" cy="8434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