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850a54ff82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850a54ff82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50a54ff82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850a54ff82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850a54ff82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850a54ff82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850a54ff82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850a54ff82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Since differences in the search space between sequence database and spectral library searching has been claimed as a reason for the higher reproducibility of library search results,</a:t>
            </a:r>
            <a:r>
              <a:rPr lang="en" sz="700">
                <a:solidFill>
                  <a:srgbClr val="082EFF"/>
                </a:solidFill>
              </a:rPr>
              <a:t>29</a:t>
            </a:r>
            <a:r>
              <a:rPr lang="en" sz="700">
                <a:solidFill>
                  <a:schemeClr val="dk1"/>
                </a:solidFill>
              </a:rPr>
              <a:t>,</a:t>
            </a:r>
            <a:r>
              <a:rPr lang="en" sz="700">
                <a:solidFill>
                  <a:srgbClr val="082EFF"/>
                </a:solidFill>
              </a:rPr>
              <a:t>30 </a:t>
            </a:r>
            <a:r>
              <a:rPr lang="en" sz="1000">
                <a:solidFill>
                  <a:schemeClr val="dk1"/>
                </a:solidFill>
              </a:rPr>
              <a:t>we studied the influence of search space on the identification results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850a54ff82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850a54ff82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Since differences in the search space between sequence database and spectral library searching has been claimed as a reason for the higher reproducibility of library search results,</a:t>
            </a:r>
            <a:r>
              <a:rPr lang="en" sz="700">
                <a:solidFill>
                  <a:srgbClr val="082EFF"/>
                </a:solidFill>
              </a:rPr>
              <a:t>29</a:t>
            </a:r>
            <a:r>
              <a:rPr lang="en" sz="700">
                <a:solidFill>
                  <a:schemeClr val="dk1"/>
                </a:solidFill>
              </a:rPr>
              <a:t>,</a:t>
            </a:r>
            <a:r>
              <a:rPr lang="en" sz="700">
                <a:solidFill>
                  <a:srgbClr val="082EFF"/>
                </a:solidFill>
              </a:rPr>
              <a:t>30 </a:t>
            </a:r>
            <a:r>
              <a:rPr lang="en" sz="1000">
                <a:solidFill>
                  <a:schemeClr val="dk1"/>
                </a:solidFill>
              </a:rPr>
              <a:t>we studied the influence of search space on the identification results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50a54ff82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50a54ff82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850a54ff82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850a54ff82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850a54ff82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850a54ff82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850a54ff82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850a54ff82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#Methods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Recreate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Set up workflow to automate dual-search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Install PACOM visualization tool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Download and run dual-search on 4 datasets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Compare figures and results (from dual-search strategy only, not additional quantification reproducibility and search space analyses)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Apply workflow to additional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Compile heterogenous set of datasets (different instruments, experiments, yield sizes)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Run dual-search, run PACOM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Same effect? (i.e. increased reproducibility)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Additional thoughts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Try Snakemake or Nextflow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Try Docker? Might not be applicable to this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Potential add-on for step 1: recreate dual-search strategy in a git+snakemake+docker pipeline so it is automated and ready to go for the next time I want to use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850a54ff82_0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850a54ff82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#Methods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Recreate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 up workflow to automate dual-search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Install PACOM visualization tool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Download and run dual-search on 4 datasets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Compare figures and results (from dual-search strategy only, not additional quantification reproducibility and search space analyses)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Apply workflow to additional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Compile heterogenous set of datasets (different instruments, experiments, yield sizes)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Run dual-search, run PACOM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Same effect? (i.e. increased reproducibility)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Snakemake or Nextflow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Docker? Might not be applicable to this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Potential add-on for step 1: recreate dual-search strategy in a git+snakemake+docker pipeline so it is automated and ready to go for the next time I want to use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50a54ff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50a54ff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50a54ff82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50a54ff82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850a54ff82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850a54ff82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850a54ff82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850a54ff82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850a54ff82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850a54ff82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850a54ff82_0_1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850a54ff82_0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#Methods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Recreate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 up workflow to automate dual-search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Install PACOM visualization tool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Download and run dual-search on 4 datasets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Compare figures and results (from dual-search strategy only, not additional quantification reproducibility and search space analyses)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Apply workflow to additional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Compile heterogenous set of datasets (different instruments, experiments, yield sizes)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Run dual-search, run PACOM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Same effect? (i.e. increased reproducibility)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Snakemake or Nextflow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Docker? Might not be applicable to this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Potential add-on for step 1: recreate dual-search strategy in a git+snakemake+docker pipeline so it is automated and ready to go for the next time I want to use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50a54ff8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50a54ff8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50a54ff82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50a54ff82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50a54ff82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50a54ff82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searching is more sensitive than sequence database searching, achieving a higher rate of spectrum identifications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analyses using spectral libraries are limited by the depth and quality of the library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incomplete or low quality spectral library can derail analysis of even the best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850a54ff82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850a54ff82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850a54ff82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850a54ff82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850a54ff82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850a54ff82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850a54ff82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850a54ff82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4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in mass spectrometry-based proteomics database searches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3967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Iryna Abramchuk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BCH8166 - October 4, 2023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9850"/>
            <a:ext cx="8839202" cy="25775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9" name="Google Shape;539;p22"/>
          <p:cNvSpPr txBox="1"/>
          <p:nvPr/>
        </p:nvSpPr>
        <p:spPr>
          <a:xfrm>
            <a:off x="306150" y="3683925"/>
            <a:ext cx="8391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Perform a sequence database search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Use confident identifications from database search to curate a spectral library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Perform a spectral library search against your curated library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overview</a:t>
            </a:r>
            <a:endParaRPr/>
          </a:p>
        </p:txBody>
      </p:sp>
      <p:pic>
        <p:nvPicPr>
          <p:cNvPr id="545" name="Google Shape;5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25" y="999824"/>
            <a:ext cx="7361475" cy="2314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6" name="Google Shape;546;p23"/>
          <p:cNvSpPr/>
          <p:nvPr/>
        </p:nvSpPr>
        <p:spPr>
          <a:xfrm>
            <a:off x="692700" y="4143825"/>
            <a:ext cx="909900" cy="28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692700" y="4427325"/>
            <a:ext cx="303300" cy="2835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996000" y="4427325"/>
            <a:ext cx="303300" cy="283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1299300" y="4427325"/>
            <a:ext cx="303300" cy="2835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23"/>
          <p:cNvCxnSpPr>
            <a:stCxn id="546" idx="3"/>
            <a:endCxn id="551" idx="1"/>
          </p:cNvCxnSpPr>
          <p:nvPr/>
        </p:nvCxnSpPr>
        <p:spPr>
          <a:xfrm flipH="1" rot="10800000">
            <a:off x="1602600" y="3786375"/>
            <a:ext cx="12843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2" name="Google Shape;552;p23"/>
          <p:cNvCxnSpPr>
            <a:stCxn id="546" idx="3"/>
            <a:endCxn id="553" idx="1"/>
          </p:cNvCxnSpPr>
          <p:nvPr/>
        </p:nvCxnSpPr>
        <p:spPr>
          <a:xfrm>
            <a:off x="1602600" y="4285575"/>
            <a:ext cx="12843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1" name="Google Shape;551;p23"/>
          <p:cNvSpPr txBox="1"/>
          <p:nvPr/>
        </p:nvSpPr>
        <p:spPr>
          <a:xfrm>
            <a:off x="2886900" y="3586400"/>
            <a:ext cx="18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554" name="Google Shape;554;p23"/>
          <p:cNvSpPr txBox="1"/>
          <p:nvPr/>
        </p:nvSpPr>
        <p:spPr>
          <a:xfrm>
            <a:off x="2886900" y="4071932"/>
            <a:ext cx="23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553" name="Google Shape;553;p23"/>
          <p:cNvSpPr txBox="1"/>
          <p:nvPr/>
        </p:nvSpPr>
        <p:spPr>
          <a:xfrm>
            <a:off x="2886900" y="4563150"/>
            <a:ext cx="15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search</a:t>
            </a:r>
            <a:endParaRPr/>
          </a:p>
        </p:txBody>
      </p:sp>
      <p:cxnSp>
        <p:nvCxnSpPr>
          <p:cNvPr id="555" name="Google Shape;555;p23"/>
          <p:cNvCxnSpPr>
            <a:stCxn id="546" idx="3"/>
            <a:endCxn id="554" idx="1"/>
          </p:cNvCxnSpPr>
          <p:nvPr/>
        </p:nvCxnSpPr>
        <p:spPr>
          <a:xfrm flipH="1" rot="10800000">
            <a:off x="1602600" y="4272075"/>
            <a:ext cx="12843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6" name="Google Shape;556;p23"/>
          <p:cNvSpPr/>
          <p:nvPr/>
        </p:nvSpPr>
        <p:spPr>
          <a:xfrm>
            <a:off x="4535075" y="3715850"/>
            <a:ext cx="14166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4953000" y="4211425"/>
            <a:ext cx="9987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4062978" y="4707000"/>
            <a:ext cx="18888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38" y="3460700"/>
            <a:ext cx="499200" cy="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38" y="4022425"/>
            <a:ext cx="499200" cy="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38" y="4594200"/>
            <a:ext cx="499200" cy="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3"/>
          <p:cNvSpPr txBox="1"/>
          <p:nvPr/>
        </p:nvSpPr>
        <p:spPr>
          <a:xfrm>
            <a:off x="7016625" y="3715850"/>
            <a:ext cx="156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overlap between replicates in each dataset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4550"/>
            <a:ext cx="8839202" cy="33602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8" name="Google Shape;568;p24"/>
          <p:cNvSpPr txBox="1"/>
          <p:nvPr/>
        </p:nvSpPr>
        <p:spPr>
          <a:xfrm>
            <a:off x="240300" y="5515275"/>
            <a:ext cx="866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Dual search = more reproducibility among replicates than database search (% and absolute numbers)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More overlap between technical replicates than biological replicates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4"/>
          <p:cNvSpPr txBox="1"/>
          <p:nvPr/>
        </p:nvSpPr>
        <p:spPr>
          <a:xfrm>
            <a:off x="331925" y="274225"/>
            <a:ext cx="86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Using the dual search strategy, there is more reproducibility between the proteins/peptides identified across replicate experiments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/>
          <p:nvPr/>
        </p:nvSpPr>
        <p:spPr>
          <a:xfrm>
            <a:off x="331925" y="274225"/>
            <a:ext cx="86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Search space effect on protein identification</a:t>
            </a:r>
            <a:endParaRPr b="1" sz="1600"/>
          </a:p>
        </p:txBody>
      </p:sp>
      <p:pic>
        <p:nvPicPr>
          <p:cNvPr id="575" name="Google Shape;5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87012" y="-448847"/>
            <a:ext cx="4872175" cy="3234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6" name="Google Shape;576;p25"/>
          <p:cNvSpPr/>
          <p:nvPr/>
        </p:nvSpPr>
        <p:spPr>
          <a:xfrm>
            <a:off x="331925" y="1538123"/>
            <a:ext cx="3665700" cy="8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~40,000 human proteins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204100" y="1538121"/>
            <a:ext cx="3665700" cy="8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~26,000-44,000 spectra</a:t>
            </a:r>
            <a:endParaRPr/>
          </a:p>
        </p:txBody>
      </p:sp>
      <p:pic>
        <p:nvPicPr>
          <p:cNvPr id="578" name="Google Shape;5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387000" y="2916704"/>
            <a:ext cx="6032551" cy="30434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79" name="Google Shape;579;p25"/>
          <p:cNvCxnSpPr>
            <a:stCxn id="576" idx="3"/>
            <a:endCxn id="577" idx="1"/>
          </p:cNvCxnSpPr>
          <p:nvPr/>
        </p:nvCxnSpPr>
        <p:spPr>
          <a:xfrm>
            <a:off x="3997625" y="1973273"/>
            <a:ext cx="120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6"/>
          <p:cNvSpPr txBox="1"/>
          <p:nvPr/>
        </p:nvSpPr>
        <p:spPr>
          <a:xfrm>
            <a:off x="331925" y="274225"/>
            <a:ext cx="86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Search space effect on protein identification</a:t>
            </a:r>
            <a:endParaRPr b="1" sz="1600"/>
          </a:p>
        </p:txBody>
      </p:sp>
      <p:pic>
        <p:nvPicPr>
          <p:cNvPr id="585" name="Google Shape;5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87012" y="-448847"/>
            <a:ext cx="4872175" cy="3234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6" name="Google Shape;586;p26"/>
          <p:cNvSpPr/>
          <p:nvPr/>
        </p:nvSpPr>
        <p:spPr>
          <a:xfrm>
            <a:off x="331925" y="1538123"/>
            <a:ext cx="3665700" cy="8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~40,000 human proteins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5204100" y="1538121"/>
            <a:ext cx="3665700" cy="8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~26,000-44,000 spectra</a:t>
            </a:r>
            <a:endParaRPr/>
          </a:p>
        </p:txBody>
      </p:sp>
      <p:pic>
        <p:nvPicPr>
          <p:cNvPr id="588" name="Google Shape;5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387000" y="2916704"/>
            <a:ext cx="6032551" cy="30434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9" name="Google Shape;589;p26"/>
          <p:cNvSpPr/>
          <p:nvPr/>
        </p:nvSpPr>
        <p:spPr>
          <a:xfrm>
            <a:off x="331930" y="2911823"/>
            <a:ext cx="3665700" cy="13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ProteinDB / “Smaller dataset”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~6,000-8,000 proteins</a:t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5204100" y="2911823"/>
            <a:ext cx="3665700" cy="13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library / “Larger library”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~689,000 spectra</a:t>
            </a:r>
            <a:endParaRPr/>
          </a:p>
        </p:txBody>
      </p:sp>
      <p:cxnSp>
        <p:nvCxnSpPr>
          <p:cNvPr id="591" name="Google Shape;591;p26"/>
          <p:cNvCxnSpPr>
            <a:stCxn id="586" idx="3"/>
            <a:endCxn id="587" idx="1"/>
          </p:cNvCxnSpPr>
          <p:nvPr/>
        </p:nvCxnSpPr>
        <p:spPr>
          <a:xfrm>
            <a:off x="3997625" y="1973273"/>
            <a:ext cx="120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7"/>
          <p:cNvSpPr txBox="1"/>
          <p:nvPr/>
        </p:nvSpPr>
        <p:spPr>
          <a:xfrm>
            <a:off x="331925" y="152400"/>
            <a:ext cx="86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Search space has a larger effect on reproducibility between library searches than between database searches</a:t>
            </a:r>
            <a:endParaRPr b="1" sz="1600"/>
          </a:p>
        </p:txBody>
      </p:sp>
      <p:pic>
        <p:nvPicPr>
          <p:cNvPr id="597" name="Google Shape;5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25" y="890618"/>
            <a:ext cx="4796407" cy="4133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8" name="Google Shape;5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68" y="890618"/>
            <a:ext cx="3989183" cy="41333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8"/>
          <p:cNvSpPr txBox="1"/>
          <p:nvPr/>
        </p:nvSpPr>
        <p:spPr>
          <a:xfrm>
            <a:off x="331925" y="274225"/>
            <a:ext cx="86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Quantification reproducibility between replicate experiments</a:t>
            </a:r>
            <a:endParaRPr b="1" sz="1600"/>
          </a:p>
        </p:txBody>
      </p:sp>
      <p:sp>
        <p:nvSpPr>
          <p:cNvPr id="604" name="Google Shape;604;p28"/>
          <p:cNvSpPr txBox="1"/>
          <p:nvPr/>
        </p:nvSpPr>
        <p:spPr>
          <a:xfrm>
            <a:off x="558425" y="915500"/>
            <a:ext cx="23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spectral abundance factor </a:t>
            </a:r>
            <a:endParaRPr/>
          </a:p>
        </p:txBody>
      </p:sp>
      <p:sp>
        <p:nvSpPr>
          <p:cNvPr id="605" name="Google Shape;605;p28"/>
          <p:cNvSpPr txBox="1"/>
          <p:nvPr/>
        </p:nvSpPr>
        <p:spPr>
          <a:xfrm>
            <a:off x="1298525" y="2349905"/>
            <a:ext cx="70743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Coefficient of </a:t>
            </a:r>
            <a:r>
              <a:rPr lang="en"/>
              <a:t>variation = (standard deviation of NSAF) / (mean NSAF in dataset) </a:t>
            </a:r>
            <a:endParaRPr/>
          </a:p>
        </p:txBody>
      </p:sp>
      <p:sp>
        <p:nvSpPr>
          <p:cNvPr id="606" name="Google Shape;606;p28"/>
          <p:cNvSpPr txBox="1"/>
          <p:nvPr/>
        </p:nvSpPr>
        <p:spPr>
          <a:xfrm>
            <a:off x="2327175" y="1023200"/>
            <a:ext cx="81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(# spectral counts for a protein / mass or protein length) / ∑ SAF in sample</a:t>
            </a:r>
            <a:endParaRPr/>
          </a:p>
        </p:txBody>
      </p:sp>
      <p:sp>
        <p:nvSpPr>
          <p:cNvPr id="607" name="Google Shape;607;p28"/>
          <p:cNvSpPr txBox="1"/>
          <p:nvPr/>
        </p:nvSpPr>
        <p:spPr>
          <a:xfrm>
            <a:off x="558425" y="1454900"/>
            <a:ext cx="23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spectral abundance factor </a:t>
            </a:r>
            <a:endParaRPr/>
          </a:p>
        </p:txBody>
      </p:sp>
      <p:sp>
        <p:nvSpPr>
          <p:cNvPr id="608" name="Google Shape;608;p28"/>
          <p:cNvSpPr txBox="1"/>
          <p:nvPr/>
        </p:nvSpPr>
        <p:spPr>
          <a:xfrm>
            <a:off x="2327175" y="1562600"/>
            <a:ext cx="81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r>
              <a:rPr b="1" lang="en"/>
              <a:t> abundance of a protein</a:t>
            </a:r>
            <a:endParaRPr b="1"/>
          </a:p>
        </p:txBody>
      </p:sp>
      <p:sp>
        <p:nvSpPr>
          <p:cNvPr id="609" name="Google Shape;609;p28"/>
          <p:cNvSpPr txBox="1"/>
          <p:nvPr/>
        </p:nvSpPr>
        <p:spPr>
          <a:xfrm>
            <a:off x="1298525" y="2854155"/>
            <a:ext cx="70743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variation of abundances in dataset (</a:t>
            </a:r>
            <a:r>
              <a:rPr lang="en"/>
              <a:t>i.e. </a:t>
            </a:r>
            <a:r>
              <a:rPr lang="en"/>
              <a:t>quantification reproducibility)</a:t>
            </a:r>
            <a:endParaRPr/>
          </a:p>
        </p:txBody>
      </p:sp>
      <p:sp>
        <p:nvSpPr>
          <p:cNvPr id="610" name="Google Shape;610;p28"/>
          <p:cNvSpPr txBox="1"/>
          <p:nvPr/>
        </p:nvSpPr>
        <p:spPr>
          <a:xfrm>
            <a:off x="1298525" y="4038005"/>
            <a:ext cx="70743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 startAt="2"/>
            </a:pPr>
            <a:r>
              <a:rPr lang="en"/>
              <a:t>Number of missing values for protein identification between dataset replicates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9"/>
          <p:cNvSpPr txBox="1"/>
          <p:nvPr/>
        </p:nvSpPr>
        <p:spPr>
          <a:xfrm>
            <a:off x="331925" y="274225"/>
            <a:ext cx="86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There is a higher quantification reproducibility when using the dual search method</a:t>
            </a:r>
            <a:endParaRPr b="1" sz="1600"/>
          </a:p>
        </p:txBody>
      </p:sp>
      <p:pic>
        <p:nvPicPr>
          <p:cNvPr id="616" name="Google Shape;6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88" y="823075"/>
            <a:ext cx="8806226" cy="39989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project</a:t>
            </a:r>
            <a:endParaRPr/>
          </a:p>
        </p:txBody>
      </p:sp>
      <p:sp>
        <p:nvSpPr>
          <p:cNvPr id="622" name="Google Shape;62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Recreate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Create an automated workflow for a dual-search (Nextflow, Docker)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Install and use their PACOM visualization tool (Github) for figures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Recreate analysis for their 4 datasets (check data </a:t>
            </a:r>
            <a:r>
              <a:rPr lang="en"/>
              <a:t>availability</a:t>
            </a:r>
            <a:r>
              <a:rPr lang="en"/>
              <a:t>, methods)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Compare results (likely for the protein overlap, if time also for </a:t>
            </a:r>
            <a:r>
              <a:rPr lang="en"/>
              <a:t>quantification</a:t>
            </a:r>
            <a:r>
              <a:rPr lang="en"/>
              <a:t> and search space)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project</a:t>
            </a:r>
            <a:endParaRPr/>
          </a:p>
        </p:txBody>
      </p:sp>
      <p:sp>
        <p:nvSpPr>
          <p:cNvPr id="628" name="Google Shape;62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Recreate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Create an automated workflow for a dual-search (Nextflow, Docker)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Install and use their PACOM visualization tool (Github) for figures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Recreate analysis for their 4 datasets (check data availability, methods)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Compare results (likely for the protein overlap, if time also for quantification and search space)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Apply workflow to additional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Compile heterogenous proteomics datasets (different instruments, yields, experiments)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Run automated dual-search -&gt; PACOM and compare effect on reproducibility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462825" y="1553375"/>
            <a:ext cx="4680900" cy="281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spectrometry-based proteomics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73775" y="2188762"/>
            <a:ext cx="583612" cy="659081"/>
          </a:xfrm>
          <a:custGeom>
            <a:rect b="b" l="l" r="r" t="t"/>
            <a:pathLst>
              <a:path extrusionOk="0" h="1203800" w="1090863">
                <a:moveTo>
                  <a:pt x="96252" y="882958"/>
                </a:moveTo>
                <a:cubicBezTo>
                  <a:pt x="85557" y="856221"/>
                  <a:pt x="77957" y="828027"/>
                  <a:pt x="64168" y="802747"/>
                </a:cubicBezTo>
                <a:cubicBezTo>
                  <a:pt x="45703" y="768895"/>
                  <a:pt x="0" y="706495"/>
                  <a:pt x="0" y="706495"/>
                </a:cubicBezTo>
                <a:cubicBezTo>
                  <a:pt x="5347" y="642326"/>
                  <a:pt x="-9767" y="572981"/>
                  <a:pt x="16042" y="513989"/>
                </a:cubicBezTo>
                <a:cubicBezTo>
                  <a:pt x="31498" y="478662"/>
                  <a:pt x="112295" y="449821"/>
                  <a:pt x="112295" y="449821"/>
                </a:cubicBezTo>
                <a:cubicBezTo>
                  <a:pt x="171116" y="455168"/>
                  <a:pt x="232094" y="449197"/>
                  <a:pt x="288758" y="465863"/>
                </a:cubicBezTo>
                <a:cubicBezTo>
                  <a:pt x="325751" y="476743"/>
                  <a:pt x="348429" y="517837"/>
                  <a:pt x="385010" y="530031"/>
                </a:cubicBezTo>
                <a:lnTo>
                  <a:pt x="433137" y="546074"/>
                </a:lnTo>
                <a:cubicBezTo>
                  <a:pt x="459874" y="567463"/>
                  <a:pt x="484312" y="592095"/>
                  <a:pt x="513347" y="610242"/>
                </a:cubicBezTo>
                <a:cubicBezTo>
                  <a:pt x="637168" y="687630"/>
                  <a:pt x="476839" y="541649"/>
                  <a:pt x="609600" y="674410"/>
                </a:cubicBezTo>
                <a:cubicBezTo>
                  <a:pt x="647032" y="669063"/>
                  <a:pt x="686788" y="672411"/>
                  <a:pt x="721895" y="658368"/>
                </a:cubicBezTo>
                <a:cubicBezTo>
                  <a:pt x="742959" y="649942"/>
                  <a:pt x="755497" y="627670"/>
                  <a:pt x="770021" y="610242"/>
                </a:cubicBezTo>
                <a:cubicBezTo>
                  <a:pt x="871215" y="488809"/>
                  <a:pt x="740839" y="623384"/>
                  <a:pt x="834189" y="530031"/>
                </a:cubicBezTo>
                <a:cubicBezTo>
                  <a:pt x="839536" y="513989"/>
                  <a:pt x="846130" y="498310"/>
                  <a:pt x="850231" y="481905"/>
                </a:cubicBezTo>
                <a:lnTo>
                  <a:pt x="882316" y="353568"/>
                </a:lnTo>
                <a:cubicBezTo>
                  <a:pt x="876969" y="246621"/>
                  <a:pt x="880742" y="138825"/>
                  <a:pt x="866274" y="32726"/>
                </a:cubicBezTo>
                <a:cubicBezTo>
                  <a:pt x="864230" y="17740"/>
                  <a:pt x="849162" y="2781"/>
                  <a:pt x="834189" y="642"/>
                </a:cubicBezTo>
                <a:cubicBezTo>
                  <a:pt x="807197" y="-3214"/>
                  <a:pt x="780716" y="11337"/>
                  <a:pt x="753979" y="16684"/>
                </a:cubicBezTo>
                <a:cubicBezTo>
                  <a:pt x="727242" y="43421"/>
                  <a:pt x="694742" y="65434"/>
                  <a:pt x="673768" y="96895"/>
                </a:cubicBezTo>
                <a:cubicBezTo>
                  <a:pt x="641547" y="145227"/>
                  <a:pt x="634023" y="152201"/>
                  <a:pt x="609600" y="209189"/>
                </a:cubicBezTo>
                <a:cubicBezTo>
                  <a:pt x="602939" y="224732"/>
                  <a:pt x="598905" y="241274"/>
                  <a:pt x="593558" y="257316"/>
                </a:cubicBezTo>
                <a:cubicBezTo>
                  <a:pt x="601648" y="451477"/>
                  <a:pt x="579970" y="554253"/>
                  <a:pt x="625642" y="706495"/>
                </a:cubicBezTo>
                <a:cubicBezTo>
                  <a:pt x="646568" y="776250"/>
                  <a:pt x="646110" y="811046"/>
                  <a:pt x="705852" y="850874"/>
                </a:cubicBezTo>
                <a:cubicBezTo>
                  <a:pt x="719659" y="860079"/>
                  <a:pt x="809591" y="880819"/>
                  <a:pt x="818147" y="882958"/>
                </a:cubicBezTo>
                <a:cubicBezTo>
                  <a:pt x="932971" y="874756"/>
                  <a:pt x="1034243" y="926998"/>
                  <a:pt x="1074821" y="818789"/>
                </a:cubicBezTo>
                <a:cubicBezTo>
                  <a:pt x="1084395" y="793259"/>
                  <a:pt x="1085516" y="765316"/>
                  <a:pt x="1090863" y="738579"/>
                </a:cubicBezTo>
                <a:cubicBezTo>
                  <a:pt x="1085516" y="669063"/>
                  <a:pt x="1083469" y="599214"/>
                  <a:pt x="1074821" y="530031"/>
                </a:cubicBezTo>
                <a:cubicBezTo>
                  <a:pt x="1072724" y="513252"/>
                  <a:pt x="1070736" y="493862"/>
                  <a:pt x="1058779" y="481905"/>
                </a:cubicBezTo>
                <a:cubicBezTo>
                  <a:pt x="1046822" y="469948"/>
                  <a:pt x="1026694" y="471210"/>
                  <a:pt x="1010652" y="465863"/>
                </a:cubicBezTo>
                <a:cubicBezTo>
                  <a:pt x="951831" y="471210"/>
                  <a:pt x="890222" y="463228"/>
                  <a:pt x="834189" y="481905"/>
                </a:cubicBezTo>
                <a:cubicBezTo>
                  <a:pt x="818147" y="487252"/>
                  <a:pt x="826847" y="515531"/>
                  <a:pt x="818147" y="530031"/>
                </a:cubicBezTo>
                <a:cubicBezTo>
                  <a:pt x="810365" y="543000"/>
                  <a:pt x="795511" y="550305"/>
                  <a:pt x="786063" y="562116"/>
                </a:cubicBezTo>
                <a:cubicBezTo>
                  <a:pt x="774019" y="577171"/>
                  <a:pt x="764674" y="594200"/>
                  <a:pt x="753979" y="610242"/>
                </a:cubicBezTo>
                <a:cubicBezTo>
                  <a:pt x="679116" y="604895"/>
                  <a:pt x="603929" y="602969"/>
                  <a:pt x="529389" y="594200"/>
                </a:cubicBezTo>
                <a:cubicBezTo>
                  <a:pt x="476661" y="587997"/>
                  <a:pt x="479725" y="569368"/>
                  <a:pt x="433137" y="546074"/>
                </a:cubicBezTo>
                <a:cubicBezTo>
                  <a:pt x="418012" y="538511"/>
                  <a:pt x="401052" y="535379"/>
                  <a:pt x="385010" y="530031"/>
                </a:cubicBezTo>
                <a:cubicBezTo>
                  <a:pt x="320842" y="433779"/>
                  <a:pt x="390357" y="524684"/>
                  <a:pt x="304800" y="449821"/>
                </a:cubicBezTo>
                <a:cubicBezTo>
                  <a:pt x="229725" y="384130"/>
                  <a:pt x="235993" y="386716"/>
                  <a:pt x="192505" y="321484"/>
                </a:cubicBezTo>
                <a:cubicBezTo>
                  <a:pt x="207579" y="276262"/>
                  <a:pt x="207514" y="252542"/>
                  <a:pt x="256674" y="225231"/>
                </a:cubicBezTo>
                <a:cubicBezTo>
                  <a:pt x="286238" y="208807"/>
                  <a:pt x="352926" y="193147"/>
                  <a:pt x="352926" y="193147"/>
                </a:cubicBezTo>
                <a:cubicBezTo>
                  <a:pt x="438484" y="198494"/>
                  <a:pt x="526698" y="187372"/>
                  <a:pt x="609600" y="209189"/>
                </a:cubicBezTo>
                <a:cubicBezTo>
                  <a:pt x="635457" y="215993"/>
                  <a:pt x="638820" y="254452"/>
                  <a:pt x="657726" y="273358"/>
                </a:cubicBezTo>
                <a:cubicBezTo>
                  <a:pt x="671359" y="286991"/>
                  <a:pt x="689810" y="294747"/>
                  <a:pt x="705852" y="305442"/>
                </a:cubicBezTo>
                <a:cubicBezTo>
                  <a:pt x="727242" y="337526"/>
                  <a:pt x="775474" y="363522"/>
                  <a:pt x="770021" y="401695"/>
                </a:cubicBezTo>
                <a:cubicBezTo>
                  <a:pt x="764674" y="439126"/>
                  <a:pt x="761394" y="476912"/>
                  <a:pt x="753979" y="513989"/>
                </a:cubicBezTo>
                <a:cubicBezTo>
                  <a:pt x="750663" y="530571"/>
                  <a:pt x="749894" y="550159"/>
                  <a:pt x="737937" y="562116"/>
                </a:cubicBezTo>
                <a:cubicBezTo>
                  <a:pt x="725980" y="574073"/>
                  <a:pt x="705852" y="572811"/>
                  <a:pt x="689810" y="578158"/>
                </a:cubicBezTo>
                <a:cubicBezTo>
                  <a:pt x="682506" y="583636"/>
                  <a:pt x="595760" y="650549"/>
                  <a:pt x="577516" y="658368"/>
                </a:cubicBezTo>
                <a:cubicBezTo>
                  <a:pt x="557251" y="667053"/>
                  <a:pt x="534547" y="668353"/>
                  <a:pt x="513347" y="674410"/>
                </a:cubicBezTo>
                <a:cubicBezTo>
                  <a:pt x="497088" y="679055"/>
                  <a:pt x="480763" y="683791"/>
                  <a:pt x="465221" y="690452"/>
                </a:cubicBezTo>
                <a:cubicBezTo>
                  <a:pt x="315697" y="754535"/>
                  <a:pt x="484764" y="696328"/>
                  <a:pt x="336884" y="738579"/>
                </a:cubicBezTo>
                <a:cubicBezTo>
                  <a:pt x="320625" y="743224"/>
                  <a:pt x="303540" y="746409"/>
                  <a:pt x="288758" y="754621"/>
                </a:cubicBezTo>
                <a:cubicBezTo>
                  <a:pt x="255050" y="773348"/>
                  <a:pt x="192505" y="818789"/>
                  <a:pt x="192505" y="818789"/>
                </a:cubicBezTo>
                <a:cubicBezTo>
                  <a:pt x="187158" y="834831"/>
                  <a:pt x="176463" y="850006"/>
                  <a:pt x="176463" y="866916"/>
                </a:cubicBezTo>
                <a:cubicBezTo>
                  <a:pt x="176463" y="947304"/>
                  <a:pt x="174093" y="1029296"/>
                  <a:pt x="192505" y="1107547"/>
                </a:cubicBezTo>
                <a:cubicBezTo>
                  <a:pt x="197572" y="1129082"/>
                  <a:pt x="272447" y="1151014"/>
                  <a:pt x="288758" y="1155674"/>
                </a:cubicBezTo>
                <a:cubicBezTo>
                  <a:pt x="309957" y="1161731"/>
                  <a:pt x="331727" y="1165659"/>
                  <a:pt x="352926" y="1171716"/>
                </a:cubicBezTo>
                <a:cubicBezTo>
                  <a:pt x="369185" y="1176361"/>
                  <a:pt x="384372" y="1184978"/>
                  <a:pt x="401052" y="1187758"/>
                </a:cubicBezTo>
                <a:cubicBezTo>
                  <a:pt x="448816" y="1195719"/>
                  <a:pt x="497305" y="1198453"/>
                  <a:pt x="545431" y="1203800"/>
                </a:cubicBezTo>
                <a:cubicBezTo>
                  <a:pt x="697326" y="1186923"/>
                  <a:pt x="655570" y="1221998"/>
                  <a:pt x="705852" y="1171716"/>
                </a:cubicBez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-7878891">
            <a:off x="93444" y="1641220"/>
            <a:ext cx="529235" cy="588932"/>
          </a:xfrm>
          <a:custGeom>
            <a:rect b="b" l="l" r="r" t="t"/>
            <a:pathLst>
              <a:path extrusionOk="0" h="1122947" w="1012751">
                <a:moveTo>
                  <a:pt x="352926" y="1122947"/>
                </a:moveTo>
                <a:cubicBezTo>
                  <a:pt x="310147" y="1117600"/>
                  <a:pt x="267006" y="1114617"/>
                  <a:pt x="224590" y="1106905"/>
                </a:cubicBezTo>
                <a:cubicBezTo>
                  <a:pt x="207953" y="1103880"/>
                  <a:pt x="188420" y="1102820"/>
                  <a:pt x="176463" y="1090863"/>
                </a:cubicBezTo>
                <a:cubicBezTo>
                  <a:pt x="164506" y="1078906"/>
                  <a:pt x="167082" y="1058279"/>
                  <a:pt x="160421" y="1042736"/>
                </a:cubicBezTo>
                <a:cubicBezTo>
                  <a:pt x="151001" y="1020756"/>
                  <a:pt x="139032" y="999957"/>
                  <a:pt x="128337" y="978568"/>
                </a:cubicBezTo>
                <a:cubicBezTo>
                  <a:pt x="133684" y="925094"/>
                  <a:pt x="132295" y="870511"/>
                  <a:pt x="144379" y="818147"/>
                </a:cubicBezTo>
                <a:cubicBezTo>
                  <a:pt x="148714" y="799361"/>
                  <a:pt x="166897" y="786761"/>
                  <a:pt x="176463" y="770021"/>
                </a:cubicBezTo>
                <a:cubicBezTo>
                  <a:pt x="188328" y="749258"/>
                  <a:pt x="199127" y="727833"/>
                  <a:pt x="208547" y="705852"/>
                </a:cubicBezTo>
                <a:cubicBezTo>
                  <a:pt x="215208" y="690309"/>
                  <a:pt x="214026" y="670930"/>
                  <a:pt x="224590" y="657726"/>
                </a:cubicBezTo>
                <a:cubicBezTo>
                  <a:pt x="236634" y="642671"/>
                  <a:pt x="256674" y="636337"/>
                  <a:pt x="272716" y="625642"/>
                </a:cubicBezTo>
                <a:cubicBezTo>
                  <a:pt x="283411" y="604252"/>
                  <a:pt x="289491" y="579845"/>
                  <a:pt x="304800" y="561473"/>
                </a:cubicBezTo>
                <a:cubicBezTo>
                  <a:pt x="317143" y="546662"/>
                  <a:pt x="335681" y="538011"/>
                  <a:pt x="352926" y="529389"/>
                </a:cubicBezTo>
                <a:cubicBezTo>
                  <a:pt x="436624" y="487540"/>
                  <a:pt x="657835" y="498242"/>
                  <a:pt x="673769" y="497305"/>
                </a:cubicBezTo>
                <a:cubicBezTo>
                  <a:pt x="684464" y="481263"/>
                  <a:pt x="698023" y="466797"/>
                  <a:pt x="705853" y="449179"/>
                </a:cubicBezTo>
                <a:cubicBezTo>
                  <a:pt x="719588" y="418274"/>
                  <a:pt x="737937" y="352926"/>
                  <a:pt x="737937" y="352926"/>
                </a:cubicBezTo>
                <a:cubicBezTo>
                  <a:pt x="732590" y="267368"/>
                  <a:pt x="730869" y="181506"/>
                  <a:pt x="721895" y="96252"/>
                </a:cubicBezTo>
                <a:cubicBezTo>
                  <a:pt x="720125" y="79435"/>
                  <a:pt x="716417" y="61330"/>
                  <a:pt x="705853" y="48126"/>
                </a:cubicBezTo>
                <a:cubicBezTo>
                  <a:pt x="683236" y="19856"/>
                  <a:pt x="641303" y="10568"/>
                  <a:pt x="609600" y="0"/>
                </a:cubicBezTo>
                <a:cubicBezTo>
                  <a:pt x="572168" y="5347"/>
                  <a:pt x="532412" y="1999"/>
                  <a:pt x="497305" y="16042"/>
                </a:cubicBezTo>
                <a:cubicBezTo>
                  <a:pt x="469233" y="27271"/>
                  <a:pt x="433135" y="88234"/>
                  <a:pt x="417095" y="112294"/>
                </a:cubicBezTo>
                <a:cubicBezTo>
                  <a:pt x="379664" y="224589"/>
                  <a:pt x="417095" y="197852"/>
                  <a:pt x="336884" y="224589"/>
                </a:cubicBezTo>
                <a:cubicBezTo>
                  <a:pt x="342231" y="278063"/>
                  <a:pt x="334851" y="334400"/>
                  <a:pt x="352926" y="385010"/>
                </a:cubicBezTo>
                <a:cubicBezTo>
                  <a:pt x="365083" y="419048"/>
                  <a:pt x="433766" y="460293"/>
                  <a:pt x="465221" y="481263"/>
                </a:cubicBezTo>
                <a:cubicBezTo>
                  <a:pt x="475916" y="497305"/>
                  <a:pt x="485261" y="514334"/>
                  <a:pt x="497305" y="529389"/>
                </a:cubicBezTo>
                <a:cubicBezTo>
                  <a:pt x="517198" y="554255"/>
                  <a:pt x="549726" y="579663"/>
                  <a:pt x="577516" y="593558"/>
                </a:cubicBezTo>
                <a:cubicBezTo>
                  <a:pt x="592640" y="601120"/>
                  <a:pt x="608791" y="608196"/>
                  <a:pt x="625642" y="609600"/>
                </a:cubicBezTo>
                <a:cubicBezTo>
                  <a:pt x="737676" y="618936"/>
                  <a:pt x="850231" y="620295"/>
                  <a:pt x="962526" y="625642"/>
                </a:cubicBezTo>
                <a:cubicBezTo>
                  <a:pt x="973221" y="636337"/>
                  <a:pt x="986829" y="644757"/>
                  <a:pt x="994611" y="657726"/>
                </a:cubicBezTo>
                <a:cubicBezTo>
                  <a:pt x="1024391" y="707358"/>
                  <a:pt x="1012484" y="789508"/>
                  <a:pt x="994611" y="834189"/>
                </a:cubicBezTo>
                <a:cubicBezTo>
                  <a:pt x="987450" y="852090"/>
                  <a:pt x="964205" y="858678"/>
                  <a:pt x="946484" y="866273"/>
                </a:cubicBezTo>
                <a:cubicBezTo>
                  <a:pt x="926219" y="874958"/>
                  <a:pt x="903434" y="875980"/>
                  <a:pt x="882316" y="882315"/>
                </a:cubicBezTo>
                <a:cubicBezTo>
                  <a:pt x="849922" y="892033"/>
                  <a:pt x="818147" y="903705"/>
                  <a:pt x="786063" y="914400"/>
                </a:cubicBezTo>
                <a:lnTo>
                  <a:pt x="737937" y="930442"/>
                </a:lnTo>
                <a:cubicBezTo>
                  <a:pt x="663074" y="925095"/>
                  <a:pt x="587116" y="928232"/>
                  <a:pt x="513347" y="914400"/>
                </a:cubicBezTo>
                <a:cubicBezTo>
                  <a:pt x="498481" y="911613"/>
                  <a:pt x="493073" y="891763"/>
                  <a:pt x="481263" y="882315"/>
                </a:cubicBezTo>
                <a:cubicBezTo>
                  <a:pt x="369585" y="792971"/>
                  <a:pt x="499339" y="916433"/>
                  <a:pt x="385011" y="802105"/>
                </a:cubicBezTo>
                <a:cubicBezTo>
                  <a:pt x="390358" y="780715"/>
                  <a:pt x="384313" y="752285"/>
                  <a:pt x="401053" y="737936"/>
                </a:cubicBezTo>
                <a:cubicBezTo>
                  <a:pt x="426731" y="715926"/>
                  <a:pt x="497305" y="705852"/>
                  <a:pt x="497305" y="705852"/>
                </a:cubicBezTo>
                <a:cubicBezTo>
                  <a:pt x="518695" y="711199"/>
                  <a:pt x="555138" y="700776"/>
                  <a:pt x="561474" y="721894"/>
                </a:cubicBezTo>
                <a:cubicBezTo>
                  <a:pt x="577707" y="776004"/>
                  <a:pt x="569069" y="864925"/>
                  <a:pt x="513347" y="898358"/>
                </a:cubicBezTo>
                <a:cubicBezTo>
                  <a:pt x="498847" y="907058"/>
                  <a:pt x="481263" y="909053"/>
                  <a:pt x="465221" y="914400"/>
                </a:cubicBezTo>
                <a:cubicBezTo>
                  <a:pt x="460030" y="913881"/>
                  <a:pt x="284250" y="904124"/>
                  <a:pt x="240632" y="882315"/>
                </a:cubicBezTo>
                <a:cubicBezTo>
                  <a:pt x="206143" y="865070"/>
                  <a:pt x="176463" y="839536"/>
                  <a:pt x="144379" y="818147"/>
                </a:cubicBezTo>
                <a:lnTo>
                  <a:pt x="96253" y="786063"/>
                </a:lnTo>
                <a:cubicBezTo>
                  <a:pt x="85558" y="770021"/>
                  <a:pt x="65915" y="757137"/>
                  <a:pt x="64169" y="737936"/>
                </a:cubicBezTo>
                <a:cubicBezTo>
                  <a:pt x="60266" y="695001"/>
                  <a:pt x="67823" y="650893"/>
                  <a:pt x="80211" y="609600"/>
                </a:cubicBezTo>
                <a:cubicBezTo>
                  <a:pt x="84557" y="595113"/>
                  <a:pt x="102847" y="589326"/>
                  <a:pt x="112295" y="577515"/>
                </a:cubicBezTo>
                <a:cubicBezTo>
                  <a:pt x="173406" y="501126"/>
                  <a:pt x="110005" y="552305"/>
                  <a:pt x="192505" y="497305"/>
                </a:cubicBezTo>
                <a:cubicBezTo>
                  <a:pt x="213696" y="433731"/>
                  <a:pt x="239517" y="378677"/>
                  <a:pt x="192505" y="304800"/>
                </a:cubicBezTo>
                <a:cubicBezTo>
                  <a:pt x="174348" y="276268"/>
                  <a:pt x="128337" y="283410"/>
                  <a:pt x="96253" y="272715"/>
                </a:cubicBezTo>
                <a:lnTo>
                  <a:pt x="48126" y="256673"/>
                </a:lnTo>
                <a:lnTo>
                  <a:pt x="0" y="224589"/>
                </a:ln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1057957" y="2123687"/>
            <a:ext cx="59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1851665" y="1748210"/>
            <a:ext cx="91761" cy="243078"/>
          </a:xfrm>
          <a:custGeom>
            <a:rect b="b" l="l" r="r" t="t"/>
            <a:pathLst>
              <a:path extrusionOk="0" h="465221" w="176463">
                <a:moveTo>
                  <a:pt x="176463" y="0"/>
                </a:moveTo>
                <a:cubicBezTo>
                  <a:pt x="139031" y="5347"/>
                  <a:pt x="101245" y="8627"/>
                  <a:pt x="64168" y="16042"/>
                </a:cubicBezTo>
                <a:cubicBezTo>
                  <a:pt x="47587" y="19358"/>
                  <a:pt x="27999" y="20127"/>
                  <a:pt x="16042" y="32084"/>
                </a:cubicBezTo>
                <a:cubicBezTo>
                  <a:pt x="4085" y="44041"/>
                  <a:pt x="5347" y="64169"/>
                  <a:pt x="0" y="80211"/>
                </a:cubicBezTo>
                <a:cubicBezTo>
                  <a:pt x="5347" y="144379"/>
                  <a:pt x="3414" y="209576"/>
                  <a:pt x="16042" y="272716"/>
                </a:cubicBezTo>
                <a:cubicBezTo>
                  <a:pt x="19823" y="291622"/>
                  <a:pt x="46380" y="301641"/>
                  <a:pt x="48126" y="320842"/>
                </a:cubicBezTo>
                <a:cubicBezTo>
                  <a:pt x="59555" y="446566"/>
                  <a:pt x="62614" y="433914"/>
                  <a:pt x="0" y="465221"/>
                </a:cubicBez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 rot="2711653">
            <a:off x="2244495" y="1720532"/>
            <a:ext cx="92024" cy="240965"/>
          </a:xfrm>
          <a:custGeom>
            <a:rect b="b" l="l" r="r" t="t"/>
            <a:pathLst>
              <a:path extrusionOk="0" h="465221" w="176463">
                <a:moveTo>
                  <a:pt x="176463" y="0"/>
                </a:moveTo>
                <a:cubicBezTo>
                  <a:pt x="139031" y="5347"/>
                  <a:pt x="101245" y="8627"/>
                  <a:pt x="64168" y="16042"/>
                </a:cubicBezTo>
                <a:cubicBezTo>
                  <a:pt x="47587" y="19358"/>
                  <a:pt x="27999" y="20127"/>
                  <a:pt x="16042" y="32084"/>
                </a:cubicBezTo>
                <a:cubicBezTo>
                  <a:pt x="4085" y="44041"/>
                  <a:pt x="5347" y="64169"/>
                  <a:pt x="0" y="80211"/>
                </a:cubicBezTo>
                <a:cubicBezTo>
                  <a:pt x="5347" y="144379"/>
                  <a:pt x="3414" y="209576"/>
                  <a:pt x="16042" y="272716"/>
                </a:cubicBezTo>
                <a:cubicBezTo>
                  <a:pt x="19823" y="291622"/>
                  <a:pt x="46380" y="301641"/>
                  <a:pt x="48126" y="320842"/>
                </a:cubicBezTo>
                <a:cubicBezTo>
                  <a:pt x="59555" y="446566"/>
                  <a:pt x="62614" y="433914"/>
                  <a:pt x="0" y="465221"/>
                </a:cubicBez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069674" y="2051865"/>
            <a:ext cx="258599" cy="276606"/>
          </a:xfrm>
          <a:custGeom>
            <a:rect b="b" l="l" r="r" t="t"/>
            <a:pathLst>
              <a:path extrusionOk="0" h="529389" w="497305">
                <a:moveTo>
                  <a:pt x="16042" y="0"/>
                </a:moveTo>
                <a:cubicBezTo>
                  <a:pt x="10695" y="26737"/>
                  <a:pt x="0" y="52944"/>
                  <a:pt x="0" y="80210"/>
                </a:cubicBezTo>
                <a:cubicBezTo>
                  <a:pt x="0" y="324008"/>
                  <a:pt x="56694" y="210395"/>
                  <a:pt x="368969" y="224589"/>
                </a:cubicBezTo>
                <a:cubicBezTo>
                  <a:pt x="483512" y="262771"/>
                  <a:pt x="446461" y="228534"/>
                  <a:pt x="497305" y="304800"/>
                </a:cubicBezTo>
                <a:cubicBezTo>
                  <a:pt x="484243" y="396237"/>
                  <a:pt x="506732" y="427873"/>
                  <a:pt x="417095" y="465221"/>
                </a:cubicBezTo>
                <a:cubicBezTo>
                  <a:pt x="376391" y="482181"/>
                  <a:pt x="330591" y="483361"/>
                  <a:pt x="288758" y="497305"/>
                </a:cubicBezTo>
                <a:lnTo>
                  <a:pt x="192505" y="529389"/>
                </a:lnTo>
                <a:lnTo>
                  <a:pt x="80211" y="513347"/>
                </a:ln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766888" y="2169754"/>
            <a:ext cx="184803" cy="242717"/>
          </a:xfrm>
          <a:custGeom>
            <a:rect b="b" l="l" r="r" t="t"/>
            <a:pathLst>
              <a:path extrusionOk="0" h="272716" w="499468">
                <a:moveTo>
                  <a:pt x="274785" y="272716"/>
                </a:moveTo>
                <a:cubicBezTo>
                  <a:pt x="263967" y="270913"/>
                  <a:pt x="116264" y="247359"/>
                  <a:pt x="98322" y="240631"/>
                </a:cubicBezTo>
                <a:cubicBezTo>
                  <a:pt x="80270" y="233861"/>
                  <a:pt x="66238" y="219242"/>
                  <a:pt x="50196" y="208547"/>
                </a:cubicBezTo>
                <a:cubicBezTo>
                  <a:pt x="25112" y="170921"/>
                  <a:pt x="-39477" y="97214"/>
                  <a:pt x="34154" y="48126"/>
                </a:cubicBezTo>
                <a:cubicBezTo>
                  <a:pt x="70025" y="24212"/>
                  <a:pt x="119712" y="58821"/>
                  <a:pt x="162491" y="64168"/>
                </a:cubicBezTo>
                <a:cubicBezTo>
                  <a:pt x="258744" y="58821"/>
                  <a:pt x="355817" y="61759"/>
                  <a:pt x="451249" y="48126"/>
                </a:cubicBezTo>
                <a:cubicBezTo>
                  <a:pt x="503824" y="40615"/>
                  <a:pt x="499375" y="27684"/>
                  <a:pt x="499375" y="0"/>
                </a:cubicBez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414637" y="1966937"/>
            <a:ext cx="184803" cy="242717"/>
          </a:xfrm>
          <a:custGeom>
            <a:rect b="b" l="l" r="r" t="t"/>
            <a:pathLst>
              <a:path extrusionOk="0" h="272716" w="499468">
                <a:moveTo>
                  <a:pt x="274785" y="272716"/>
                </a:moveTo>
                <a:cubicBezTo>
                  <a:pt x="263967" y="270913"/>
                  <a:pt x="116264" y="247359"/>
                  <a:pt x="98322" y="240631"/>
                </a:cubicBezTo>
                <a:cubicBezTo>
                  <a:pt x="80270" y="233861"/>
                  <a:pt x="66238" y="219242"/>
                  <a:pt x="50196" y="208547"/>
                </a:cubicBezTo>
                <a:cubicBezTo>
                  <a:pt x="25112" y="170921"/>
                  <a:pt x="-39477" y="97214"/>
                  <a:pt x="34154" y="48126"/>
                </a:cubicBezTo>
                <a:cubicBezTo>
                  <a:pt x="70025" y="24212"/>
                  <a:pt x="119712" y="58821"/>
                  <a:pt x="162491" y="64168"/>
                </a:cubicBezTo>
                <a:cubicBezTo>
                  <a:pt x="258744" y="58821"/>
                  <a:pt x="355817" y="61759"/>
                  <a:pt x="451249" y="48126"/>
                </a:cubicBezTo>
                <a:cubicBezTo>
                  <a:pt x="503824" y="40615"/>
                  <a:pt x="499375" y="27684"/>
                  <a:pt x="499375" y="0"/>
                </a:cubicBez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039198" y="2489831"/>
            <a:ext cx="250257" cy="251460"/>
          </a:xfrm>
          <a:custGeom>
            <a:rect b="b" l="l" r="r" t="t"/>
            <a:pathLst>
              <a:path extrusionOk="0" h="481264" w="481263">
                <a:moveTo>
                  <a:pt x="0" y="0"/>
                </a:moveTo>
                <a:cubicBezTo>
                  <a:pt x="26737" y="10695"/>
                  <a:pt x="53247" y="21974"/>
                  <a:pt x="80210" y="32085"/>
                </a:cubicBezTo>
                <a:cubicBezTo>
                  <a:pt x="96043" y="38023"/>
                  <a:pt x="113212" y="40565"/>
                  <a:pt x="128337" y="48127"/>
                </a:cubicBezTo>
                <a:cubicBezTo>
                  <a:pt x="145582" y="56749"/>
                  <a:pt x="160421" y="69516"/>
                  <a:pt x="176463" y="80211"/>
                </a:cubicBezTo>
                <a:cubicBezTo>
                  <a:pt x="166967" y="184671"/>
                  <a:pt x="144161" y="312114"/>
                  <a:pt x="176463" y="417095"/>
                </a:cubicBezTo>
                <a:cubicBezTo>
                  <a:pt x="190197" y="461730"/>
                  <a:pt x="237613" y="469563"/>
                  <a:pt x="272716" y="481264"/>
                </a:cubicBezTo>
                <a:cubicBezTo>
                  <a:pt x="310147" y="475917"/>
                  <a:pt x="348793" y="476087"/>
                  <a:pt x="385010" y="465222"/>
                </a:cubicBezTo>
                <a:cubicBezTo>
                  <a:pt x="422756" y="453898"/>
                  <a:pt x="448864" y="417724"/>
                  <a:pt x="465221" y="385011"/>
                </a:cubicBezTo>
                <a:cubicBezTo>
                  <a:pt x="472783" y="369886"/>
                  <a:pt x="475916" y="352927"/>
                  <a:pt x="481263" y="336885"/>
                </a:cubicBezTo>
                <a:lnTo>
                  <a:pt x="465221" y="240632"/>
                </a:ln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14"/>
          <p:cNvCxnSpPr>
            <a:endCxn id="72" idx="2"/>
          </p:cNvCxnSpPr>
          <p:nvPr/>
        </p:nvCxnSpPr>
        <p:spPr>
          <a:xfrm flipH="1" rot="10800000">
            <a:off x="2716452" y="2124338"/>
            <a:ext cx="1923300" cy="4500"/>
          </a:xfrm>
          <a:prstGeom prst="straightConnector1">
            <a:avLst/>
          </a:prstGeom>
          <a:noFill/>
          <a:ln cap="flat" cmpd="sng" w="57150">
            <a:solidFill>
              <a:srgbClr val="666666"/>
            </a:solidFill>
            <a:prstDash val="solid"/>
            <a:miter lim="800000"/>
            <a:headEnd len="sm" w="sm" type="none"/>
            <a:tailEnd len="med" w="med" type="none"/>
          </a:ln>
        </p:spPr>
      </p:cxnSp>
      <p:sp>
        <p:nvSpPr>
          <p:cNvPr id="73" name="Google Shape;73;p14"/>
          <p:cNvSpPr/>
          <p:nvPr/>
        </p:nvSpPr>
        <p:spPr>
          <a:xfrm>
            <a:off x="4681902" y="1772935"/>
            <a:ext cx="1499700" cy="7014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Mass Analyzer</a:t>
            </a:r>
            <a:endParaRPr/>
          </a:p>
        </p:txBody>
      </p:sp>
      <p:cxnSp>
        <p:nvCxnSpPr>
          <p:cNvPr id="74" name="Google Shape;74;p14"/>
          <p:cNvCxnSpPr>
            <a:endCxn id="75" idx="1"/>
          </p:cNvCxnSpPr>
          <p:nvPr/>
        </p:nvCxnSpPr>
        <p:spPr>
          <a:xfrm flipH="1" rot="10800000">
            <a:off x="6181546" y="2123635"/>
            <a:ext cx="1413000" cy="51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>
            <a:off x="2895533" y="1959214"/>
            <a:ext cx="1146000" cy="3393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Liquid Chromatography</a:t>
            </a:r>
            <a:endParaRPr sz="1100"/>
          </a:p>
        </p:txBody>
      </p:sp>
      <p:sp>
        <p:nvSpPr>
          <p:cNvPr id="77" name="Google Shape;77;p14"/>
          <p:cNvSpPr txBox="1"/>
          <p:nvPr/>
        </p:nvSpPr>
        <p:spPr>
          <a:xfrm>
            <a:off x="4874215" y="3966018"/>
            <a:ext cx="1235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MS1 Spectrum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013444" y="1712626"/>
            <a:ext cx="906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52209" y="2921168"/>
            <a:ext cx="906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Peptides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8846" y="2922108"/>
            <a:ext cx="906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Proteins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31974" y="1781514"/>
            <a:ext cx="906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Digestion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594546" y="1772935"/>
            <a:ext cx="1499700" cy="7014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Mass Analyzer</a:t>
            </a:r>
            <a:endParaRPr/>
          </a:p>
        </p:txBody>
      </p:sp>
      <p:grpSp>
        <p:nvGrpSpPr>
          <p:cNvPr id="82" name="Google Shape;82;p14"/>
          <p:cNvGrpSpPr/>
          <p:nvPr/>
        </p:nvGrpSpPr>
        <p:grpSpPr>
          <a:xfrm>
            <a:off x="4922521" y="3048673"/>
            <a:ext cx="983032" cy="848026"/>
            <a:chOff x="12723109" y="1617159"/>
            <a:chExt cx="1242300" cy="1072500"/>
          </a:xfrm>
        </p:grpSpPr>
        <p:sp>
          <p:nvSpPr>
            <p:cNvPr id="83" name="Google Shape;83;p14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" name="Google Shape;84;p14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4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>
              <a:off x="13123545" y="1968809"/>
              <a:ext cx="0" cy="56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4"/>
            <p:cNvCxnSpPr/>
            <p:nvPr/>
          </p:nvCxnSpPr>
          <p:spPr>
            <a:xfrm>
              <a:off x="13583737" y="1848496"/>
              <a:ext cx="0" cy="68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13207216" y="2164914"/>
              <a:ext cx="0" cy="368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13809511" y="2012287"/>
              <a:ext cx="0" cy="52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14"/>
          <p:cNvSpPr txBox="1"/>
          <p:nvPr/>
        </p:nvSpPr>
        <p:spPr>
          <a:xfrm>
            <a:off x="7871381" y="3947650"/>
            <a:ext cx="1235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MS2 Spectrum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7919687" y="3030306"/>
            <a:ext cx="983032" cy="848026"/>
            <a:chOff x="12723109" y="1617159"/>
            <a:chExt cx="1242300" cy="1072500"/>
          </a:xfrm>
        </p:grpSpPr>
        <p:sp>
          <p:nvSpPr>
            <p:cNvPr id="95" name="Google Shape;95;p14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" name="Google Shape;96;p14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05" name="Google Shape;105;p14"/>
          <p:cNvCxnSpPr/>
          <p:nvPr/>
        </p:nvCxnSpPr>
        <p:spPr>
          <a:xfrm>
            <a:off x="5411102" y="2501338"/>
            <a:ext cx="0" cy="470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8370092" y="2517558"/>
            <a:ext cx="0" cy="470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4"/>
          <p:cNvSpPr/>
          <p:nvPr/>
        </p:nvSpPr>
        <p:spPr>
          <a:xfrm>
            <a:off x="6360579" y="1986869"/>
            <a:ext cx="995400" cy="2736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Fragmentation</a:t>
            </a:r>
            <a:endParaRPr sz="1100"/>
          </a:p>
        </p:txBody>
      </p:sp>
      <p:sp>
        <p:nvSpPr>
          <p:cNvPr id="108" name="Google Shape;108;p14"/>
          <p:cNvSpPr/>
          <p:nvPr/>
        </p:nvSpPr>
        <p:spPr>
          <a:xfrm>
            <a:off x="5524592" y="3140196"/>
            <a:ext cx="150600" cy="3129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4"/>
          <p:cNvCxnSpPr>
            <a:stCxn id="108" idx="7"/>
            <a:endCxn id="107" idx="2"/>
          </p:cNvCxnSpPr>
          <p:nvPr/>
        </p:nvCxnSpPr>
        <p:spPr>
          <a:xfrm rot="-5400000">
            <a:off x="5792937" y="2120719"/>
            <a:ext cx="925500" cy="1205100"/>
          </a:xfrm>
          <a:prstGeom prst="curvedConnector3">
            <a:avLst>
              <a:gd fmla="val 52477" name="adj1"/>
            </a:avLst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>
            <a:off x="5997926" y="2775025"/>
            <a:ext cx="1774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>
                <a:solidFill>
                  <a:schemeClr val="dk1"/>
                </a:solidFill>
              </a:rPr>
              <a:t>peptide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 rot="-5400000">
            <a:off x="4319700" y="1960245"/>
            <a:ext cx="311917" cy="328186"/>
          </a:xfrm>
          <a:prstGeom prst="flowChartExtra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665100" y="2297700"/>
            <a:ext cx="906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Ionization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930200" y="1228925"/>
            <a:ext cx="1923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Mass spectrometer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preparation for recreating analysis </a:t>
            </a:r>
            <a:endParaRPr/>
          </a:p>
        </p:txBody>
      </p:sp>
      <p:sp>
        <p:nvSpPr>
          <p:cNvPr id="634" name="Google Shape;634;p32"/>
          <p:cNvSpPr txBox="1"/>
          <p:nvPr>
            <p:ph idx="1" type="body"/>
          </p:nvPr>
        </p:nvSpPr>
        <p:spPr>
          <a:xfrm>
            <a:off x="311700" y="1152475"/>
            <a:ext cx="81804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parameter details, not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Unspecified parameters will be assumed </a:t>
            </a:r>
            <a:r>
              <a:rPr lang="en"/>
              <a:t>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PACOM (visualization tool) looks well maintained on GitHub</a:t>
            </a:r>
            <a:endParaRPr/>
          </a:p>
        </p:txBody>
      </p:sp>
      <p:pic>
        <p:nvPicPr>
          <p:cNvPr id="635" name="Google Shape;6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2242700"/>
            <a:ext cx="2854229" cy="2593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6" name="Google Shape;6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397" y="2242700"/>
            <a:ext cx="2435477" cy="2593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7" name="Google Shape;6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350" y="2242700"/>
            <a:ext cx="3095319" cy="25355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preparation for recreating analysis </a:t>
            </a:r>
            <a:endParaRPr/>
          </a:p>
        </p:txBody>
      </p:sp>
      <p:sp>
        <p:nvSpPr>
          <p:cNvPr id="643" name="Google Shape;643;p33"/>
          <p:cNvSpPr txBox="1"/>
          <p:nvPr>
            <p:ph idx="1" type="body"/>
          </p:nvPr>
        </p:nvSpPr>
        <p:spPr>
          <a:xfrm>
            <a:off x="311700" y="1152475"/>
            <a:ext cx="81804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Details about datasets used (databases, libraries)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inference to be made from file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Accessibility?</a:t>
            </a:r>
            <a:endParaRPr/>
          </a:p>
        </p:txBody>
      </p:sp>
      <p:pic>
        <p:nvPicPr>
          <p:cNvPr id="644" name="Google Shape;6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925" y="1984350"/>
            <a:ext cx="4264748" cy="2941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5" name="Google Shape;6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75" y="2800775"/>
            <a:ext cx="3819827" cy="212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preparation for recreating analysis </a:t>
            </a:r>
            <a:endParaRPr/>
          </a:p>
        </p:txBody>
      </p:sp>
      <p:pic>
        <p:nvPicPr>
          <p:cNvPr id="651" name="Google Shape;6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75" y="1029289"/>
            <a:ext cx="7132320" cy="264527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2" name="Google Shape;652;p34"/>
          <p:cNvSpPr/>
          <p:nvPr/>
        </p:nvSpPr>
        <p:spPr>
          <a:xfrm>
            <a:off x="1197325" y="2151125"/>
            <a:ext cx="6343200" cy="691200"/>
          </a:xfrm>
          <a:prstGeom prst="rect">
            <a:avLst/>
          </a:prstGeom>
          <a:solidFill>
            <a:srgbClr val="D9EAD3">
              <a:alpha val="47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669" y="3801691"/>
            <a:ext cx="2799925" cy="1214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4" name="Google Shape;654;p34"/>
          <p:cNvPicPr preferRelativeResize="0"/>
          <p:nvPr/>
        </p:nvPicPr>
        <p:blipFill rotWithShape="1">
          <a:blip r:embed="rId5">
            <a:alphaModFix/>
          </a:blip>
          <a:srcRect b="20153" l="0" r="0" t="0"/>
          <a:stretch/>
        </p:blipFill>
        <p:spPr>
          <a:xfrm>
            <a:off x="1660643" y="3801691"/>
            <a:ext cx="2799924" cy="1214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328" y="1031037"/>
            <a:ext cx="5543799" cy="30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35"/>
          <p:cNvSpPr txBox="1"/>
          <p:nvPr/>
        </p:nvSpPr>
        <p:spPr>
          <a:xfrm>
            <a:off x="2480475" y="337350"/>
            <a:ext cx="5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We’ll see! 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realistic goals</a:t>
            </a:r>
            <a:endParaRPr/>
          </a:p>
        </p:txBody>
      </p:sp>
      <p:sp>
        <p:nvSpPr>
          <p:cNvPr id="666" name="Google Shape;66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Recreate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arenBoth"/>
            </a:pPr>
            <a:r>
              <a:rPr b="1" lang="en">
                <a:solidFill>
                  <a:srgbClr val="38761D"/>
                </a:solidFill>
              </a:rPr>
              <a:t>Create an automated workflow for a dual-search (Nextflow, Docker)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arenBoth"/>
            </a:pPr>
            <a:r>
              <a:rPr b="1" lang="en">
                <a:solidFill>
                  <a:srgbClr val="38761D"/>
                </a:solidFill>
              </a:rPr>
              <a:t>Install and use their PACOM visualization tool (Github) for figures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Recreate analysis for their 4 datasets (check data availability, methods)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Compare results (likely for the protein overlap, if time also for quantification and search space)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arenBoth"/>
            </a:pPr>
            <a:r>
              <a:rPr b="1" lang="en">
                <a:solidFill>
                  <a:srgbClr val="38761D"/>
                </a:solidFill>
              </a:rPr>
              <a:t>Apply workflow to additional datasets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arenBoth"/>
            </a:pPr>
            <a:r>
              <a:rPr b="1" lang="en">
                <a:solidFill>
                  <a:srgbClr val="38761D"/>
                </a:solidFill>
              </a:rPr>
              <a:t>Compile heterogenous proteomics datasets (different instruments, yields, experiments)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arenBoth"/>
            </a:pPr>
            <a:r>
              <a:rPr b="1" lang="en">
                <a:solidFill>
                  <a:srgbClr val="38761D"/>
                </a:solidFill>
              </a:rPr>
              <a:t>Run automated dual-search -&gt; PACOM and compare effect on reproducibility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67" name="Google Shape;667;p36"/>
          <p:cNvSpPr/>
          <p:nvPr/>
        </p:nvSpPr>
        <p:spPr>
          <a:xfrm>
            <a:off x="5412025" y="553350"/>
            <a:ext cx="3084300" cy="71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 Datasets 3 and 4 to check the automated workflow (look for </a:t>
            </a:r>
            <a:r>
              <a:rPr lang="en" sz="1100"/>
              <a:t>extremely</a:t>
            </a:r>
            <a:r>
              <a:rPr lang="en" sz="1100"/>
              <a:t> similar, but maybe not identical results) </a:t>
            </a:r>
            <a:endParaRPr sz="1100"/>
          </a:p>
        </p:txBody>
      </p:sp>
      <p:cxnSp>
        <p:nvCxnSpPr>
          <p:cNvPr id="668" name="Google Shape;668;p36"/>
          <p:cNvCxnSpPr/>
          <p:nvPr/>
        </p:nvCxnSpPr>
        <p:spPr>
          <a:xfrm flipH="1" rot="10800000">
            <a:off x="4798775" y="1115850"/>
            <a:ext cx="616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4462825" y="1553375"/>
            <a:ext cx="4680900" cy="281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spectrometry-based proteomics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73775" y="2188762"/>
            <a:ext cx="583612" cy="659081"/>
          </a:xfrm>
          <a:custGeom>
            <a:rect b="b" l="l" r="r" t="t"/>
            <a:pathLst>
              <a:path extrusionOk="0" h="1203800" w="1090863">
                <a:moveTo>
                  <a:pt x="96252" y="882958"/>
                </a:moveTo>
                <a:cubicBezTo>
                  <a:pt x="85557" y="856221"/>
                  <a:pt x="77957" y="828027"/>
                  <a:pt x="64168" y="802747"/>
                </a:cubicBezTo>
                <a:cubicBezTo>
                  <a:pt x="45703" y="768895"/>
                  <a:pt x="0" y="706495"/>
                  <a:pt x="0" y="706495"/>
                </a:cubicBezTo>
                <a:cubicBezTo>
                  <a:pt x="5347" y="642326"/>
                  <a:pt x="-9767" y="572981"/>
                  <a:pt x="16042" y="513989"/>
                </a:cubicBezTo>
                <a:cubicBezTo>
                  <a:pt x="31498" y="478662"/>
                  <a:pt x="112295" y="449821"/>
                  <a:pt x="112295" y="449821"/>
                </a:cubicBezTo>
                <a:cubicBezTo>
                  <a:pt x="171116" y="455168"/>
                  <a:pt x="232094" y="449197"/>
                  <a:pt x="288758" y="465863"/>
                </a:cubicBezTo>
                <a:cubicBezTo>
                  <a:pt x="325751" y="476743"/>
                  <a:pt x="348429" y="517837"/>
                  <a:pt x="385010" y="530031"/>
                </a:cubicBezTo>
                <a:lnTo>
                  <a:pt x="433137" y="546074"/>
                </a:lnTo>
                <a:cubicBezTo>
                  <a:pt x="459874" y="567463"/>
                  <a:pt x="484312" y="592095"/>
                  <a:pt x="513347" y="610242"/>
                </a:cubicBezTo>
                <a:cubicBezTo>
                  <a:pt x="637168" y="687630"/>
                  <a:pt x="476839" y="541649"/>
                  <a:pt x="609600" y="674410"/>
                </a:cubicBezTo>
                <a:cubicBezTo>
                  <a:pt x="647032" y="669063"/>
                  <a:pt x="686788" y="672411"/>
                  <a:pt x="721895" y="658368"/>
                </a:cubicBezTo>
                <a:cubicBezTo>
                  <a:pt x="742959" y="649942"/>
                  <a:pt x="755497" y="627670"/>
                  <a:pt x="770021" y="610242"/>
                </a:cubicBezTo>
                <a:cubicBezTo>
                  <a:pt x="871215" y="488809"/>
                  <a:pt x="740839" y="623384"/>
                  <a:pt x="834189" y="530031"/>
                </a:cubicBezTo>
                <a:cubicBezTo>
                  <a:pt x="839536" y="513989"/>
                  <a:pt x="846130" y="498310"/>
                  <a:pt x="850231" y="481905"/>
                </a:cubicBezTo>
                <a:lnTo>
                  <a:pt x="882316" y="353568"/>
                </a:lnTo>
                <a:cubicBezTo>
                  <a:pt x="876969" y="246621"/>
                  <a:pt x="880742" y="138825"/>
                  <a:pt x="866274" y="32726"/>
                </a:cubicBezTo>
                <a:cubicBezTo>
                  <a:pt x="864230" y="17740"/>
                  <a:pt x="849162" y="2781"/>
                  <a:pt x="834189" y="642"/>
                </a:cubicBezTo>
                <a:cubicBezTo>
                  <a:pt x="807197" y="-3214"/>
                  <a:pt x="780716" y="11337"/>
                  <a:pt x="753979" y="16684"/>
                </a:cubicBezTo>
                <a:cubicBezTo>
                  <a:pt x="727242" y="43421"/>
                  <a:pt x="694742" y="65434"/>
                  <a:pt x="673768" y="96895"/>
                </a:cubicBezTo>
                <a:cubicBezTo>
                  <a:pt x="641547" y="145227"/>
                  <a:pt x="634023" y="152201"/>
                  <a:pt x="609600" y="209189"/>
                </a:cubicBezTo>
                <a:cubicBezTo>
                  <a:pt x="602939" y="224732"/>
                  <a:pt x="598905" y="241274"/>
                  <a:pt x="593558" y="257316"/>
                </a:cubicBezTo>
                <a:cubicBezTo>
                  <a:pt x="601648" y="451477"/>
                  <a:pt x="579970" y="554253"/>
                  <a:pt x="625642" y="706495"/>
                </a:cubicBezTo>
                <a:cubicBezTo>
                  <a:pt x="646568" y="776250"/>
                  <a:pt x="646110" y="811046"/>
                  <a:pt x="705852" y="850874"/>
                </a:cubicBezTo>
                <a:cubicBezTo>
                  <a:pt x="719659" y="860079"/>
                  <a:pt x="809591" y="880819"/>
                  <a:pt x="818147" y="882958"/>
                </a:cubicBezTo>
                <a:cubicBezTo>
                  <a:pt x="932971" y="874756"/>
                  <a:pt x="1034243" y="926998"/>
                  <a:pt x="1074821" y="818789"/>
                </a:cubicBezTo>
                <a:cubicBezTo>
                  <a:pt x="1084395" y="793259"/>
                  <a:pt x="1085516" y="765316"/>
                  <a:pt x="1090863" y="738579"/>
                </a:cubicBezTo>
                <a:cubicBezTo>
                  <a:pt x="1085516" y="669063"/>
                  <a:pt x="1083469" y="599214"/>
                  <a:pt x="1074821" y="530031"/>
                </a:cubicBezTo>
                <a:cubicBezTo>
                  <a:pt x="1072724" y="513252"/>
                  <a:pt x="1070736" y="493862"/>
                  <a:pt x="1058779" y="481905"/>
                </a:cubicBezTo>
                <a:cubicBezTo>
                  <a:pt x="1046822" y="469948"/>
                  <a:pt x="1026694" y="471210"/>
                  <a:pt x="1010652" y="465863"/>
                </a:cubicBezTo>
                <a:cubicBezTo>
                  <a:pt x="951831" y="471210"/>
                  <a:pt x="890222" y="463228"/>
                  <a:pt x="834189" y="481905"/>
                </a:cubicBezTo>
                <a:cubicBezTo>
                  <a:pt x="818147" y="487252"/>
                  <a:pt x="826847" y="515531"/>
                  <a:pt x="818147" y="530031"/>
                </a:cubicBezTo>
                <a:cubicBezTo>
                  <a:pt x="810365" y="543000"/>
                  <a:pt x="795511" y="550305"/>
                  <a:pt x="786063" y="562116"/>
                </a:cubicBezTo>
                <a:cubicBezTo>
                  <a:pt x="774019" y="577171"/>
                  <a:pt x="764674" y="594200"/>
                  <a:pt x="753979" y="610242"/>
                </a:cubicBezTo>
                <a:cubicBezTo>
                  <a:pt x="679116" y="604895"/>
                  <a:pt x="603929" y="602969"/>
                  <a:pt x="529389" y="594200"/>
                </a:cubicBezTo>
                <a:cubicBezTo>
                  <a:pt x="476661" y="587997"/>
                  <a:pt x="479725" y="569368"/>
                  <a:pt x="433137" y="546074"/>
                </a:cubicBezTo>
                <a:cubicBezTo>
                  <a:pt x="418012" y="538511"/>
                  <a:pt x="401052" y="535379"/>
                  <a:pt x="385010" y="530031"/>
                </a:cubicBezTo>
                <a:cubicBezTo>
                  <a:pt x="320842" y="433779"/>
                  <a:pt x="390357" y="524684"/>
                  <a:pt x="304800" y="449821"/>
                </a:cubicBezTo>
                <a:cubicBezTo>
                  <a:pt x="229725" y="384130"/>
                  <a:pt x="235993" y="386716"/>
                  <a:pt x="192505" y="321484"/>
                </a:cubicBezTo>
                <a:cubicBezTo>
                  <a:pt x="207579" y="276262"/>
                  <a:pt x="207514" y="252542"/>
                  <a:pt x="256674" y="225231"/>
                </a:cubicBezTo>
                <a:cubicBezTo>
                  <a:pt x="286238" y="208807"/>
                  <a:pt x="352926" y="193147"/>
                  <a:pt x="352926" y="193147"/>
                </a:cubicBezTo>
                <a:cubicBezTo>
                  <a:pt x="438484" y="198494"/>
                  <a:pt x="526698" y="187372"/>
                  <a:pt x="609600" y="209189"/>
                </a:cubicBezTo>
                <a:cubicBezTo>
                  <a:pt x="635457" y="215993"/>
                  <a:pt x="638820" y="254452"/>
                  <a:pt x="657726" y="273358"/>
                </a:cubicBezTo>
                <a:cubicBezTo>
                  <a:pt x="671359" y="286991"/>
                  <a:pt x="689810" y="294747"/>
                  <a:pt x="705852" y="305442"/>
                </a:cubicBezTo>
                <a:cubicBezTo>
                  <a:pt x="727242" y="337526"/>
                  <a:pt x="775474" y="363522"/>
                  <a:pt x="770021" y="401695"/>
                </a:cubicBezTo>
                <a:cubicBezTo>
                  <a:pt x="764674" y="439126"/>
                  <a:pt x="761394" y="476912"/>
                  <a:pt x="753979" y="513989"/>
                </a:cubicBezTo>
                <a:cubicBezTo>
                  <a:pt x="750663" y="530571"/>
                  <a:pt x="749894" y="550159"/>
                  <a:pt x="737937" y="562116"/>
                </a:cubicBezTo>
                <a:cubicBezTo>
                  <a:pt x="725980" y="574073"/>
                  <a:pt x="705852" y="572811"/>
                  <a:pt x="689810" y="578158"/>
                </a:cubicBezTo>
                <a:cubicBezTo>
                  <a:pt x="682506" y="583636"/>
                  <a:pt x="595760" y="650549"/>
                  <a:pt x="577516" y="658368"/>
                </a:cubicBezTo>
                <a:cubicBezTo>
                  <a:pt x="557251" y="667053"/>
                  <a:pt x="534547" y="668353"/>
                  <a:pt x="513347" y="674410"/>
                </a:cubicBezTo>
                <a:cubicBezTo>
                  <a:pt x="497088" y="679055"/>
                  <a:pt x="480763" y="683791"/>
                  <a:pt x="465221" y="690452"/>
                </a:cubicBezTo>
                <a:cubicBezTo>
                  <a:pt x="315697" y="754535"/>
                  <a:pt x="484764" y="696328"/>
                  <a:pt x="336884" y="738579"/>
                </a:cubicBezTo>
                <a:cubicBezTo>
                  <a:pt x="320625" y="743224"/>
                  <a:pt x="303540" y="746409"/>
                  <a:pt x="288758" y="754621"/>
                </a:cubicBezTo>
                <a:cubicBezTo>
                  <a:pt x="255050" y="773348"/>
                  <a:pt x="192505" y="818789"/>
                  <a:pt x="192505" y="818789"/>
                </a:cubicBezTo>
                <a:cubicBezTo>
                  <a:pt x="187158" y="834831"/>
                  <a:pt x="176463" y="850006"/>
                  <a:pt x="176463" y="866916"/>
                </a:cubicBezTo>
                <a:cubicBezTo>
                  <a:pt x="176463" y="947304"/>
                  <a:pt x="174093" y="1029296"/>
                  <a:pt x="192505" y="1107547"/>
                </a:cubicBezTo>
                <a:cubicBezTo>
                  <a:pt x="197572" y="1129082"/>
                  <a:pt x="272447" y="1151014"/>
                  <a:pt x="288758" y="1155674"/>
                </a:cubicBezTo>
                <a:cubicBezTo>
                  <a:pt x="309957" y="1161731"/>
                  <a:pt x="331727" y="1165659"/>
                  <a:pt x="352926" y="1171716"/>
                </a:cubicBezTo>
                <a:cubicBezTo>
                  <a:pt x="369185" y="1176361"/>
                  <a:pt x="384372" y="1184978"/>
                  <a:pt x="401052" y="1187758"/>
                </a:cubicBezTo>
                <a:cubicBezTo>
                  <a:pt x="448816" y="1195719"/>
                  <a:pt x="497305" y="1198453"/>
                  <a:pt x="545431" y="1203800"/>
                </a:cubicBezTo>
                <a:cubicBezTo>
                  <a:pt x="697326" y="1186923"/>
                  <a:pt x="655570" y="1221998"/>
                  <a:pt x="705852" y="1171716"/>
                </a:cubicBez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 rot="-7878891">
            <a:off x="93444" y="1641220"/>
            <a:ext cx="529235" cy="588932"/>
          </a:xfrm>
          <a:custGeom>
            <a:rect b="b" l="l" r="r" t="t"/>
            <a:pathLst>
              <a:path extrusionOk="0" h="1122947" w="1012751">
                <a:moveTo>
                  <a:pt x="352926" y="1122947"/>
                </a:moveTo>
                <a:cubicBezTo>
                  <a:pt x="310147" y="1117600"/>
                  <a:pt x="267006" y="1114617"/>
                  <a:pt x="224590" y="1106905"/>
                </a:cubicBezTo>
                <a:cubicBezTo>
                  <a:pt x="207953" y="1103880"/>
                  <a:pt x="188420" y="1102820"/>
                  <a:pt x="176463" y="1090863"/>
                </a:cubicBezTo>
                <a:cubicBezTo>
                  <a:pt x="164506" y="1078906"/>
                  <a:pt x="167082" y="1058279"/>
                  <a:pt x="160421" y="1042736"/>
                </a:cubicBezTo>
                <a:cubicBezTo>
                  <a:pt x="151001" y="1020756"/>
                  <a:pt x="139032" y="999957"/>
                  <a:pt x="128337" y="978568"/>
                </a:cubicBezTo>
                <a:cubicBezTo>
                  <a:pt x="133684" y="925094"/>
                  <a:pt x="132295" y="870511"/>
                  <a:pt x="144379" y="818147"/>
                </a:cubicBezTo>
                <a:cubicBezTo>
                  <a:pt x="148714" y="799361"/>
                  <a:pt x="166897" y="786761"/>
                  <a:pt x="176463" y="770021"/>
                </a:cubicBezTo>
                <a:cubicBezTo>
                  <a:pt x="188328" y="749258"/>
                  <a:pt x="199127" y="727833"/>
                  <a:pt x="208547" y="705852"/>
                </a:cubicBezTo>
                <a:cubicBezTo>
                  <a:pt x="215208" y="690309"/>
                  <a:pt x="214026" y="670930"/>
                  <a:pt x="224590" y="657726"/>
                </a:cubicBezTo>
                <a:cubicBezTo>
                  <a:pt x="236634" y="642671"/>
                  <a:pt x="256674" y="636337"/>
                  <a:pt x="272716" y="625642"/>
                </a:cubicBezTo>
                <a:cubicBezTo>
                  <a:pt x="283411" y="604252"/>
                  <a:pt x="289491" y="579845"/>
                  <a:pt x="304800" y="561473"/>
                </a:cubicBezTo>
                <a:cubicBezTo>
                  <a:pt x="317143" y="546662"/>
                  <a:pt x="335681" y="538011"/>
                  <a:pt x="352926" y="529389"/>
                </a:cubicBezTo>
                <a:cubicBezTo>
                  <a:pt x="436624" y="487540"/>
                  <a:pt x="657835" y="498242"/>
                  <a:pt x="673769" y="497305"/>
                </a:cubicBezTo>
                <a:cubicBezTo>
                  <a:pt x="684464" y="481263"/>
                  <a:pt x="698023" y="466797"/>
                  <a:pt x="705853" y="449179"/>
                </a:cubicBezTo>
                <a:cubicBezTo>
                  <a:pt x="719588" y="418274"/>
                  <a:pt x="737937" y="352926"/>
                  <a:pt x="737937" y="352926"/>
                </a:cubicBezTo>
                <a:cubicBezTo>
                  <a:pt x="732590" y="267368"/>
                  <a:pt x="730869" y="181506"/>
                  <a:pt x="721895" y="96252"/>
                </a:cubicBezTo>
                <a:cubicBezTo>
                  <a:pt x="720125" y="79435"/>
                  <a:pt x="716417" y="61330"/>
                  <a:pt x="705853" y="48126"/>
                </a:cubicBezTo>
                <a:cubicBezTo>
                  <a:pt x="683236" y="19856"/>
                  <a:pt x="641303" y="10568"/>
                  <a:pt x="609600" y="0"/>
                </a:cubicBezTo>
                <a:cubicBezTo>
                  <a:pt x="572168" y="5347"/>
                  <a:pt x="532412" y="1999"/>
                  <a:pt x="497305" y="16042"/>
                </a:cubicBezTo>
                <a:cubicBezTo>
                  <a:pt x="469233" y="27271"/>
                  <a:pt x="433135" y="88234"/>
                  <a:pt x="417095" y="112294"/>
                </a:cubicBezTo>
                <a:cubicBezTo>
                  <a:pt x="379664" y="224589"/>
                  <a:pt x="417095" y="197852"/>
                  <a:pt x="336884" y="224589"/>
                </a:cubicBezTo>
                <a:cubicBezTo>
                  <a:pt x="342231" y="278063"/>
                  <a:pt x="334851" y="334400"/>
                  <a:pt x="352926" y="385010"/>
                </a:cubicBezTo>
                <a:cubicBezTo>
                  <a:pt x="365083" y="419048"/>
                  <a:pt x="433766" y="460293"/>
                  <a:pt x="465221" y="481263"/>
                </a:cubicBezTo>
                <a:cubicBezTo>
                  <a:pt x="475916" y="497305"/>
                  <a:pt x="485261" y="514334"/>
                  <a:pt x="497305" y="529389"/>
                </a:cubicBezTo>
                <a:cubicBezTo>
                  <a:pt x="517198" y="554255"/>
                  <a:pt x="549726" y="579663"/>
                  <a:pt x="577516" y="593558"/>
                </a:cubicBezTo>
                <a:cubicBezTo>
                  <a:pt x="592640" y="601120"/>
                  <a:pt x="608791" y="608196"/>
                  <a:pt x="625642" y="609600"/>
                </a:cubicBezTo>
                <a:cubicBezTo>
                  <a:pt x="737676" y="618936"/>
                  <a:pt x="850231" y="620295"/>
                  <a:pt x="962526" y="625642"/>
                </a:cubicBezTo>
                <a:cubicBezTo>
                  <a:pt x="973221" y="636337"/>
                  <a:pt x="986829" y="644757"/>
                  <a:pt x="994611" y="657726"/>
                </a:cubicBezTo>
                <a:cubicBezTo>
                  <a:pt x="1024391" y="707358"/>
                  <a:pt x="1012484" y="789508"/>
                  <a:pt x="994611" y="834189"/>
                </a:cubicBezTo>
                <a:cubicBezTo>
                  <a:pt x="987450" y="852090"/>
                  <a:pt x="964205" y="858678"/>
                  <a:pt x="946484" y="866273"/>
                </a:cubicBezTo>
                <a:cubicBezTo>
                  <a:pt x="926219" y="874958"/>
                  <a:pt x="903434" y="875980"/>
                  <a:pt x="882316" y="882315"/>
                </a:cubicBezTo>
                <a:cubicBezTo>
                  <a:pt x="849922" y="892033"/>
                  <a:pt x="818147" y="903705"/>
                  <a:pt x="786063" y="914400"/>
                </a:cubicBezTo>
                <a:lnTo>
                  <a:pt x="737937" y="930442"/>
                </a:lnTo>
                <a:cubicBezTo>
                  <a:pt x="663074" y="925095"/>
                  <a:pt x="587116" y="928232"/>
                  <a:pt x="513347" y="914400"/>
                </a:cubicBezTo>
                <a:cubicBezTo>
                  <a:pt x="498481" y="911613"/>
                  <a:pt x="493073" y="891763"/>
                  <a:pt x="481263" y="882315"/>
                </a:cubicBezTo>
                <a:cubicBezTo>
                  <a:pt x="369585" y="792971"/>
                  <a:pt x="499339" y="916433"/>
                  <a:pt x="385011" y="802105"/>
                </a:cubicBezTo>
                <a:cubicBezTo>
                  <a:pt x="390358" y="780715"/>
                  <a:pt x="384313" y="752285"/>
                  <a:pt x="401053" y="737936"/>
                </a:cubicBezTo>
                <a:cubicBezTo>
                  <a:pt x="426731" y="715926"/>
                  <a:pt x="497305" y="705852"/>
                  <a:pt x="497305" y="705852"/>
                </a:cubicBezTo>
                <a:cubicBezTo>
                  <a:pt x="518695" y="711199"/>
                  <a:pt x="555138" y="700776"/>
                  <a:pt x="561474" y="721894"/>
                </a:cubicBezTo>
                <a:cubicBezTo>
                  <a:pt x="577707" y="776004"/>
                  <a:pt x="569069" y="864925"/>
                  <a:pt x="513347" y="898358"/>
                </a:cubicBezTo>
                <a:cubicBezTo>
                  <a:pt x="498847" y="907058"/>
                  <a:pt x="481263" y="909053"/>
                  <a:pt x="465221" y="914400"/>
                </a:cubicBezTo>
                <a:cubicBezTo>
                  <a:pt x="460030" y="913881"/>
                  <a:pt x="284250" y="904124"/>
                  <a:pt x="240632" y="882315"/>
                </a:cubicBezTo>
                <a:cubicBezTo>
                  <a:pt x="206143" y="865070"/>
                  <a:pt x="176463" y="839536"/>
                  <a:pt x="144379" y="818147"/>
                </a:cubicBezTo>
                <a:lnTo>
                  <a:pt x="96253" y="786063"/>
                </a:lnTo>
                <a:cubicBezTo>
                  <a:pt x="85558" y="770021"/>
                  <a:pt x="65915" y="757137"/>
                  <a:pt x="64169" y="737936"/>
                </a:cubicBezTo>
                <a:cubicBezTo>
                  <a:pt x="60266" y="695001"/>
                  <a:pt x="67823" y="650893"/>
                  <a:pt x="80211" y="609600"/>
                </a:cubicBezTo>
                <a:cubicBezTo>
                  <a:pt x="84557" y="595113"/>
                  <a:pt x="102847" y="589326"/>
                  <a:pt x="112295" y="577515"/>
                </a:cubicBezTo>
                <a:cubicBezTo>
                  <a:pt x="173406" y="501126"/>
                  <a:pt x="110005" y="552305"/>
                  <a:pt x="192505" y="497305"/>
                </a:cubicBezTo>
                <a:cubicBezTo>
                  <a:pt x="213696" y="433731"/>
                  <a:pt x="239517" y="378677"/>
                  <a:pt x="192505" y="304800"/>
                </a:cubicBezTo>
                <a:cubicBezTo>
                  <a:pt x="174348" y="276268"/>
                  <a:pt x="128337" y="283410"/>
                  <a:pt x="96253" y="272715"/>
                </a:cubicBezTo>
                <a:lnTo>
                  <a:pt x="48126" y="256673"/>
                </a:lnTo>
                <a:lnTo>
                  <a:pt x="0" y="224589"/>
                </a:ln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5"/>
          <p:cNvCxnSpPr/>
          <p:nvPr/>
        </p:nvCxnSpPr>
        <p:spPr>
          <a:xfrm>
            <a:off x="1057957" y="2123687"/>
            <a:ext cx="5928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15"/>
          <p:cNvSpPr/>
          <p:nvPr/>
        </p:nvSpPr>
        <p:spPr>
          <a:xfrm>
            <a:off x="1851665" y="1748210"/>
            <a:ext cx="91761" cy="243078"/>
          </a:xfrm>
          <a:custGeom>
            <a:rect b="b" l="l" r="r" t="t"/>
            <a:pathLst>
              <a:path extrusionOk="0" h="465221" w="176463">
                <a:moveTo>
                  <a:pt x="176463" y="0"/>
                </a:moveTo>
                <a:cubicBezTo>
                  <a:pt x="139031" y="5347"/>
                  <a:pt x="101245" y="8627"/>
                  <a:pt x="64168" y="16042"/>
                </a:cubicBezTo>
                <a:cubicBezTo>
                  <a:pt x="47587" y="19358"/>
                  <a:pt x="27999" y="20127"/>
                  <a:pt x="16042" y="32084"/>
                </a:cubicBezTo>
                <a:cubicBezTo>
                  <a:pt x="4085" y="44041"/>
                  <a:pt x="5347" y="64169"/>
                  <a:pt x="0" y="80211"/>
                </a:cubicBezTo>
                <a:cubicBezTo>
                  <a:pt x="5347" y="144379"/>
                  <a:pt x="3414" y="209576"/>
                  <a:pt x="16042" y="272716"/>
                </a:cubicBezTo>
                <a:cubicBezTo>
                  <a:pt x="19823" y="291622"/>
                  <a:pt x="46380" y="301641"/>
                  <a:pt x="48126" y="320842"/>
                </a:cubicBezTo>
                <a:cubicBezTo>
                  <a:pt x="59555" y="446566"/>
                  <a:pt x="62614" y="433914"/>
                  <a:pt x="0" y="465221"/>
                </a:cubicBez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 rot="2711653">
            <a:off x="2244495" y="1720532"/>
            <a:ext cx="92024" cy="240965"/>
          </a:xfrm>
          <a:custGeom>
            <a:rect b="b" l="l" r="r" t="t"/>
            <a:pathLst>
              <a:path extrusionOk="0" h="465221" w="176463">
                <a:moveTo>
                  <a:pt x="176463" y="0"/>
                </a:moveTo>
                <a:cubicBezTo>
                  <a:pt x="139031" y="5347"/>
                  <a:pt x="101245" y="8627"/>
                  <a:pt x="64168" y="16042"/>
                </a:cubicBezTo>
                <a:cubicBezTo>
                  <a:pt x="47587" y="19358"/>
                  <a:pt x="27999" y="20127"/>
                  <a:pt x="16042" y="32084"/>
                </a:cubicBezTo>
                <a:cubicBezTo>
                  <a:pt x="4085" y="44041"/>
                  <a:pt x="5347" y="64169"/>
                  <a:pt x="0" y="80211"/>
                </a:cubicBezTo>
                <a:cubicBezTo>
                  <a:pt x="5347" y="144379"/>
                  <a:pt x="3414" y="209576"/>
                  <a:pt x="16042" y="272716"/>
                </a:cubicBezTo>
                <a:cubicBezTo>
                  <a:pt x="19823" y="291622"/>
                  <a:pt x="46380" y="301641"/>
                  <a:pt x="48126" y="320842"/>
                </a:cubicBezTo>
                <a:cubicBezTo>
                  <a:pt x="59555" y="446566"/>
                  <a:pt x="62614" y="433914"/>
                  <a:pt x="0" y="465221"/>
                </a:cubicBez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069674" y="2051865"/>
            <a:ext cx="258599" cy="276606"/>
          </a:xfrm>
          <a:custGeom>
            <a:rect b="b" l="l" r="r" t="t"/>
            <a:pathLst>
              <a:path extrusionOk="0" h="529389" w="497305">
                <a:moveTo>
                  <a:pt x="16042" y="0"/>
                </a:moveTo>
                <a:cubicBezTo>
                  <a:pt x="10695" y="26737"/>
                  <a:pt x="0" y="52944"/>
                  <a:pt x="0" y="80210"/>
                </a:cubicBezTo>
                <a:cubicBezTo>
                  <a:pt x="0" y="324008"/>
                  <a:pt x="56694" y="210395"/>
                  <a:pt x="368969" y="224589"/>
                </a:cubicBezTo>
                <a:cubicBezTo>
                  <a:pt x="483512" y="262771"/>
                  <a:pt x="446461" y="228534"/>
                  <a:pt x="497305" y="304800"/>
                </a:cubicBezTo>
                <a:cubicBezTo>
                  <a:pt x="484243" y="396237"/>
                  <a:pt x="506732" y="427873"/>
                  <a:pt x="417095" y="465221"/>
                </a:cubicBezTo>
                <a:cubicBezTo>
                  <a:pt x="376391" y="482181"/>
                  <a:pt x="330591" y="483361"/>
                  <a:pt x="288758" y="497305"/>
                </a:cubicBezTo>
                <a:lnTo>
                  <a:pt x="192505" y="529389"/>
                </a:lnTo>
                <a:lnTo>
                  <a:pt x="80211" y="513347"/>
                </a:ln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766888" y="2169754"/>
            <a:ext cx="184803" cy="242717"/>
          </a:xfrm>
          <a:custGeom>
            <a:rect b="b" l="l" r="r" t="t"/>
            <a:pathLst>
              <a:path extrusionOk="0" h="272716" w="499468">
                <a:moveTo>
                  <a:pt x="274785" y="272716"/>
                </a:moveTo>
                <a:cubicBezTo>
                  <a:pt x="263967" y="270913"/>
                  <a:pt x="116264" y="247359"/>
                  <a:pt x="98322" y="240631"/>
                </a:cubicBezTo>
                <a:cubicBezTo>
                  <a:pt x="80270" y="233861"/>
                  <a:pt x="66238" y="219242"/>
                  <a:pt x="50196" y="208547"/>
                </a:cubicBezTo>
                <a:cubicBezTo>
                  <a:pt x="25112" y="170921"/>
                  <a:pt x="-39477" y="97214"/>
                  <a:pt x="34154" y="48126"/>
                </a:cubicBezTo>
                <a:cubicBezTo>
                  <a:pt x="70025" y="24212"/>
                  <a:pt x="119712" y="58821"/>
                  <a:pt x="162491" y="64168"/>
                </a:cubicBezTo>
                <a:cubicBezTo>
                  <a:pt x="258744" y="58821"/>
                  <a:pt x="355817" y="61759"/>
                  <a:pt x="451249" y="48126"/>
                </a:cubicBezTo>
                <a:cubicBezTo>
                  <a:pt x="503824" y="40615"/>
                  <a:pt x="499375" y="27684"/>
                  <a:pt x="499375" y="0"/>
                </a:cubicBez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2414637" y="1966937"/>
            <a:ext cx="184803" cy="242717"/>
          </a:xfrm>
          <a:custGeom>
            <a:rect b="b" l="l" r="r" t="t"/>
            <a:pathLst>
              <a:path extrusionOk="0" h="272716" w="499468">
                <a:moveTo>
                  <a:pt x="274785" y="272716"/>
                </a:moveTo>
                <a:cubicBezTo>
                  <a:pt x="263967" y="270913"/>
                  <a:pt x="116264" y="247359"/>
                  <a:pt x="98322" y="240631"/>
                </a:cubicBezTo>
                <a:cubicBezTo>
                  <a:pt x="80270" y="233861"/>
                  <a:pt x="66238" y="219242"/>
                  <a:pt x="50196" y="208547"/>
                </a:cubicBezTo>
                <a:cubicBezTo>
                  <a:pt x="25112" y="170921"/>
                  <a:pt x="-39477" y="97214"/>
                  <a:pt x="34154" y="48126"/>
                </a:cubicBezTo>
                <a:cubicBezTo>
                  <a:pt x="70025" y="24212"/>
                  <a:pt x="119712" y="58821"/>
                  <a:pt x="162491" y="64168"/>
                </a:cubicBezTo>
                <a:cubicBezTo>
                  <a:pt x="258744" y="58821"/>
                  <a:pt x="355817" y="61759"/>
                  <a:pt x="451249" y="48126"/>
                </a:cubicBezTo>
                <a:cubicBezTo>
                  <a:pt x="503824" y="40615"/>
                  <a:pt x="499375" y="27684"/>
                  <a:pt x="499375" y="0"/>
                </a:cubicBez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039198" y="2489831"/>
            <a:ext cx="250257" cy="251460"/>
          </a:xfrm>
          <a:custGeom>
            <a:rect b="b" l="l" r="r" t="t"/>
            <a:pathLst>
              <a:path extrusionOk="0" h="481264" w="481263">
                <a:moveTo>
                  <a:pt x="0" y="0"/>
                </a:moveTo>
                <a:cubicBezTo>
                  <a:pt x="26737" y="10695"/>
                  <a:pt x="53247" y="21974"/>
                  <a:pt x="80210" y="32085"/>
                </a:cubicBezTo>
                <a:cubicBezTo>
                  <a:pt x="96043" y="38023"/>
                  <a:pt x="113212" y="40565"/>
                  <a:pt x="128337" y="48127"/>
                </a:cubicBezTo>
                <a:cubicBezTo>
                  <a:pt x="145582" y="56749"/>
                  <a:pt x="160421" y="69516"/>
                  <a:pt x="176463" y="80211"/>
                </a:cubicBezTo>
                <a:cubicBezTo>
                  <a:pt x="166967" y="184671"/>
                  <a:pt x="144161" y="312114"/>
                  <a:pt x="176463" y="417095"/>
                </a:cubicBezTo>
                <a:cubicBezTo>
                  <a:pt x="190197" y="461730"/>
                  <a:pt x="237613" y="469563"/>
                  <a:pt x="272716" y="481264"/>
                </a:cubicBezTo>
                <a:cubicBezTo>
                  <a:pt x="310147" y="475917"/>
                  <a:pt x="348793" y="476087"/>
                  <a:pt x="385010" y="465222"/>
                </a:cubicBezTo>
                <a:cubicBezTo>
                  <a:pt x="422756" y="453898"/>
                  <a:pt x="448864" y="417724"/>
                  <a:pt x="465221" y="385011"/>
                </a:cubicBezTo>
                <a:cubicBezTo>
                  <a:pt x="472783" y="369886"/>
                  <a:pt x="475916" y="352927"/>
                  <a:pt x="481263" y="336885"/>
                </a:cubicBezTo>
                <a:lnTo>
                  <a:pt x="465221" y="240632"/>
                </a:ln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5"/>
          <p:cNvCxnSpPr>
            <a:endCxn id="129" idx="2"/>
          </p:cNvCxnSpPr>
          <p:nvPr/>
        </p:nvCxnSpPr>
        <p:spPr>
          <a:xfrm flipH="1" rot="10800000">
            <a:off x="2716452" y="2124338"/>
            <a:ext cx="1923300" cy="4500"/>
          </a:xfrm>
          <a:prstGeom prst="straightConnector1">
            <a:avLst/>
          </a:prstGeom>
          <a:noFill/>
          <a:ln cap="flat" cmpd="sng" w="57150">
            <a:solidFill>
              <a:srgbClr val="666666"/>
            </a:solidFill>
            <a:prstDash val="solid"/>
            <a:miter lim="800000"/>
            <a:headEnd len="sm" w="sm" type="none"/>
            <a:tailEnd len="med" w="med" type="none"/>
          </a:ln>
        </p:spPr>
      </p:cxnSp>
      <p:sp>
        <p:nvSpPr>
          <p:cNvPr id="130" name="Google Shape;130;p15"/>
          <p:cNvSpPr/>
          <p:nvPr/>
        </p:nvSpPr>
        <p:spPr>
          <a:xfrm>
            <a:off x="4681902" y="1772935"/>
            <a:ext cx="1499700" cy="7014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Mass Analyzer</a:t>
            </a:r>
            <a:endParaRPr/>
          </a:p>
        </p:txBody>
      </p:sp>
      <p:cxnSp>
        <p:nvCxnSpPr>
          <p:cNvPr id="131" name="Google Shape;131;p15"/>
          <p:cNvCxnSpPr>
            <a:endCxn id="132" idx="1"/>
          </p:cNvCxnSpPr>
          <p:nvPr/>
        </p:nvCxnSpPr>
        <p:spPr>
          <a:xfrm flipH="1" rot="10800000">
            <a:off x="6181546" y="2123635"/>
            <a:ext cx="1413000" cy="51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none"/>
          </a:ln>
        </p:spPr>
      </p:cxnSp>
      <p:sp>
        <p:nvSpPr>
          <p:cNvPr id="133" name="Google Shape;133;p15"/>
          <p:cNvSpPr/>
          <p:nvPr/>
        </p:nvSpPr>
        <p:spPr>
          <a:xfrm>
            <a:off x="2895533" y="1959214"/>
            <a:ext cx="1146000" cy="3393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Liquid Chromatography</a:t>
            </a:r>
            <a:endParaRPr sz="1100"/>
          </a:p>
        </p:txBody>
      </p:sp>
      <p:sp>
        <p:nvSpPr>
          <p:cNvPr id="134" name="Google Shape;134;p15"/>
          <p:cNvSpPr txBox="1"/>
          <p:nvPr/>
        </p:nvSpPr>
        <p:spPr>
          <a:xfrm>
            <a:off x="4874215" y="3966018"/>
            <a:ext cx="1235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MS1 Spectrum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3013444" y="1712626"/>
            <a:ext cx="906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852209" y="2921168"/>
            <a:ext cx="906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Peptides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78846" y="2922108"/>
            <a:ext cx="906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Proteins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931974" y="1781514"/>
            <a:ext cx="906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Digestion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7594546" y="1772935"/>
            <a:ext cx="1499700" cy="7014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Mass Analyzer</a:t>
            </a:r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4922521" y="3048673"/>
            <a:ext cx="983032" cy="848026"/>
            <a:chOff x="12723109" y="1617159"/>
            <a:chExt cx="1242300" cy="1072500"/>
          </a:xfrm>
        </p:grpSpPr>
        <p:sp>
          <p:nvSpPr>
            <p:cNvPr id="140" name="Google Shape;140;p15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5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5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5"/>
            <p:cNvCxnSpPr/>
            <p:nvPr/>
          </p:nvCxnSpPr>
          <p:spPr>
            <a:xfrm>
              <a:off x="13123545" y="1968809"/>
              <a:ext cx="0" cy="56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5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5"/>
            <p:cNvCxnSpPr/>
            <p:nvPr/>
          </p:nvCxnSpPr>
          <p:spPr>
            <a:xfrm>
              <a:off x="13583737" y="1848496"/>
              <a:ext cx="0" cy="68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5"/>
            <p:cNvCxnSpPr/>
            <p:nvPr/>
          </p:nvCxnSpPr>
          <p:spPr>
            <a:xfrm>
              <a:off x="13207216" y="2164914"/>
              <a:ext cx="0" cy="368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5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5"/>
            <p:cNvCxnSpPr/>
            <p:nvPr/>
          </p:nvCxnSpPr>
          <p:spPr>
            <a:xfrm>
              <a:off x="13809511" y="2012287"/>
              <a:ext cx="0" cy="52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5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" name="Google Shape;150;p15"/>
          <p:cNvSpPr txBox="1"/>
          <p:nvPr/>
        </p:nvSpPr>
        <p:spPr>
          <a:xfrm>
            <a:off x="7871381" y="3947650"/>
            <a:ext cx="1235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MS2 Spectrum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51" name="Google Shape;151;p15"/>
          <p:cNvGrpSpPr/>
          <p:nvPr/>
        </p:nvGrpSpPr>
        <p:grpSpPr>
          <a:xfrm>
            <a:off x="7919687" y="3030306"/>
            <a:ext cx="983032" cy="848026"/>
            <a:chOff x="12723109" y="1617159"/>
            <a:chExt cx="1242300" cy="1072500"/>
          </a:xfrm>
        </p:grpSpPr>
        <p:sp>
          <p:nvSpPr>
            <p:cNvPr id="152" name="Google Shape;152;p15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" name="Google Shape;153;p15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5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5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62" name="Google Shape;162;p15"/>
          <p:cNvCxnSpPr/>
          <p:nvPr/>
        </p:nvCxnSpPr>
        <p:spPr>
          <a:xfrm>
            <a:off x="5411102" y="2501338"/>
            <a:ext cx="0" cy="470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15"/>
          <p:cNvCxnSpPr/>
          <p:nvPr/>
        </p:nvCxnSpPr>
        <p:spPr>
          <a:xfrm>
            <a:off x="8370092" y="2517558"/>
            <a:ext cx="0" cy="470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15"/>
          <p:cNvSpPr/>
          <p:nvPr/>
        </p:nvSpPr>
        <p:spPr>
          <a:xfrm>
            <a:off x="6360579" y="1986869"/>
            <a:ext cx="995400" cy="2736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Fragmentation</a:t>
            </a:r>
            <a:endParaRPr sz="1100"/>
          </a:p>
        </p:txBody>
      </p:sp>
      <p:sp>
        <p:nvSpPr>
          <p:cNvPr id="165" name="Google Shape;165;p15"/>
          <p:cNvSpPr/>
          <p:nvPr/>
        </p:nvSpPr>
        <p:spPr>
          <a:xfrm>
            <a:off x="5524592" y="3140196"/>
            <a:ext cx="150600" cy="3129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5"/>
          <p:cNvCxnSpPr>
            <a:stCxn id="165" idx="7"/>
            <a:endCxn id="164" idx="2"/>
          </p:cNvCxnSpPr>
          <p:nvPr/>
        </p:nvCxnSpPr>
        <p:spPr>
          <a:xfrm rot="-5400000">
            <a:off x="5792937" y="2120719"/>
            <a:ext cx="925500" cy="1205100"/>
          </a:xfrm>
          <a:prstGeom prst="curvedConnector3">
            <a:avLst>
              <a:gd fmla="val 52477" name="adj1"/>
            </a:avLst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15"/>
          <p:cNvSpPr txBox="1"/>
          <p:nvPr/>
        </p:nvSpPr>
        <p:spPr>
          <a:xfrm>
            <a:off x="5997926" y="2775025"/>
            <a:ext cx="1774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>
                <a:solidFill>
                  <a:schemeClr val="dk1"/>
                </a:solidFill>
              </a:rPr>
              <a:t>peptide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 rot="-5400000">
            <a:off x="4319700" y="1960245"/>
            <a:ext cx="311917" cy="328186"/>
          </a:xfrm>
          <a:prstGeom prst="flowChartExtra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3665100" y="2297700"/>
            <a:ext cx="906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Ionization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930200" y="1228925"/>
            <a:ext cx="1923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Mass spectrometer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423800" y="3488300"/>
            <a:ext cx="3877500" cy="165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459850" y="3742098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experiment: </a:t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2332699" y="3605093"/>
            <a:ext cx="983032" cy="848026"/>
            <a:chOff x="12723109" y="1617159"/>
            <a:chExt cx="1242300" cy="1072500"/>
          </a:xfrm>
        </p:grpSpPr>
        <p:sp>
          <p:nvSpPr>
            <p:cNvPr id="173" name="Google Shape;173;p15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15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5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5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5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5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5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5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5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5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3" name="Google Shape;183;p15"/>
          <p:cNvGrpSpPr/>
          <p:nvPr/>
        </p:nvGrpSpPr>
        <p:grpSpPr>
          <a:xfrm>
            <a:off x="2485099" y="3757493"/>
            <a:ext cx="983032" cy="848026"/>
            <a:chOff x="12723109" y="1617159"/>
            <a:chExt cx="1242300" cy="1072500"/>
          </a:xfrm>
        </p:grpSpPr>
        <p:sp>
          <p:nvSpPr>
            <p:cNvPr id="184" name="Google Shape;184;p15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15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5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5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5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5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5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5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5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5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4" name="Google Shape;194;p15"/>
          <p:cNvGrpSpPr/>
          <p:nvPr/>
        </p:nvGrpSpPr>
        <p:grpSpPr>
          <a:xfrm>
            <a:off x="2637499" y="3909893"/>
            <a:ext cx="983032" cy="848026"/>
            <a:chOff x="12723109" y="1617159"/>
            <a:chExt cx="1242300" cy="1072500"/>
          </a:xfrm>
        </p:grpSpPr>
        <p:sp>
          <p:nvSpPr>
            <p:cNvPr id="195" name="Google Shape;195;p15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6" name="Google Shape;196;p15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5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5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5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5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5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5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5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5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5" name="Google Shape;205;p15"/>
          <p:cNvGrpSpPr/>
          <p:nvPr/>
        </p:nvGrpSpPr>
        <p:grpSpPr>
          <a:xfrm>
            <a:off x="2789899" y="4062293"/>
            <a:ext cx="983032" cy="848026"/>
            <a:chOff x="12723109" y="1617159"/>
            <a:chExt cx="1242300" cy="1072500"/>
          </a:xfrm>
        </p:grpSpPr>
        <p:sp>
          <p:nvSpPr>
            <p:cNvPr id="206" name="Google Shape;206;p15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" name="Google Shape;207;p15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5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5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5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5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5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5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5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5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6" name="Google Shape;216;p15"/>
          <p:cNvGrpSpPr/>
          <p:nvPr/>
        </p:nvGrpSpPr>
        <p:grpSpPr>
          <a:xfrm>
            <a:off x="2942299" y="4214693"/>
            <a:ext cx="983032" cy="848026"/>
            <a:chOff x="12723109" y="1617159"/>
            <a:chExt cx="1242300" cy="1072500"/>
          </a:xfrm>
        </p:grpSpPr>
        <p:sp>
          <p:nvSpPr>
            <p:cNvPr id="217" name="Google Shape;217;p15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" name="Google Shape;218;p15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5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5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5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5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5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5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5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5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7" name="Google Shape;227;p15"/>
          <p:cNvSpPr txBox="1"/>
          <p:nvPr/>
        </p:nvSpPr>
        <p:spPr>
          <a:xfrm>
            <a:off x="794799" y="4364650"/>
            <a:ext cx="1499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MS2 </a:t>
            </a:r>
            <a:r>
              <a:rPr lang="en" sz="1200">
                <a:solidFill>
                  <a:schemeClr val="dk1"/>
                </a:solidFill>
              </a:rPr>
              <a:t>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pectr</a:t>
            </a:r>
            <a:r>
              <a:rPr lang="en" sz="1200">
                <a:solidFill>
                  <a:schemeClr val="dk1"/>
                </a:solidFill>
              </a:rPr>
              <a:t>a to use for identification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146375" y="1249475"/>
            <a:ext cx="3301800" cy="37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1346375" y="4382825"/>
            <a:ext cx="1216500" cy="467400"/>
          </a:xfrm>
          <a:prstGeom prst="can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LDVQFSGLTK</a:t>
            </a:r>
            <a:endParaRPr sz="1100"/>
          </a:p>
        </p:txBody>
      </p:sp>
      <p:sp>
        <p:nvSpPr>
          <p:cNvPr id="234" name="Google Shape;234;p16"/>
          <p:cNvSpPr/>
          <p:nvPr/>
        </p:nvSpPr>
        <p:spPr>
          <a:xfrm>
            <a:off x="1346375" y="4078025"/>
            <a:ext cx="1216500" cy="467400"/>
          </a:xfrm>
          <a:prstGeom prst="can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…</a:t>
            </a:r>
            <a:endParaRPr sz="1200"/>
          </a:p>
        </p:txBody>
      </p:sp>
      <p:sp>
        <p:nvSpPr>
          <p:cNvPr id="235" name="Google Shape;235;p16"/>
          <p:cNvSpPr/>
          <p:nvPr/>
        </p:nvSpPr>
        <p:spPr>
          <a:xfrm>
            <a:off x="1346375" y="3817225"/>
            <a:ext cx="1216500" cy="467400"/>
          </a:xfrm>
          <a:prstGeom prst="can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EQFVEFR</a:t>
            </a:r>
            <a:endParaRPr sz="1100"/>
          </a:p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peptides and proteins from MS2 spectra</a:t>
            </a: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3580381" y="2535211"/>
            <a:ext cx="21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spectrum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8" name="Google Shape;238;p16"/>
          <p:cNvGrpSpPr/>
          <p:nvPr/>
        </p:nvGrpSpPr>
        <p:grpSpPr>
          <a:xfrm>
            <a:off x="4038540" y="1702335"/>
            <a:ext cx="900668" cy="780994"/>
            <a:chOff x="12723109" y="1617159"/>
            <a:chExt cx="1242300" cy="1072500"/>
          </a:xfrm>
        </p:grpSpPr>
        <p:sp>
          <p:nvSpPr>
            <p:cNvPr id="239" name="Google Shape;239;p16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16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16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16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16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9" name="Google Shape;249;p16"/>
          <p:cNvGrpSpPr/>
          <p:nvPr/>
        </p:nvGrpSpPr>
        <p:grpSpPr>
          <a:xfrm>
            <a:off x="965384" y="1361019"/>
            <a:ext cx="900668" cy="780994"/>
            <a:chOff x="12723109" y="1617159"/>
            <a:chExt cx="1242300" cy="1072500"/>
          </a:xfrm>
        </p:grpSpPr>
        <p:sp>
          <p:nvSpPr>
            <p:cNvPr id="250" name="Google Shape;250;p16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1" name="Google Shape;251;p16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6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6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0" name="Google Shape;260;p16"/>
          <p:cNvGrpSpPr/>
          <p:nvPr/>
        </p:nvGrpSpPr>
        <p:grpSpPr>
          <a:xfrm>
            <a:off x="1117784" y="1513419"/>
            <a:ext cx="900668" cy="780994"/>
            <a:chOff x="12723109" y="1617159"/>
            <a:chExt cx="1242300" cy="1072500"/>
          </a:xfrm>
        </p:grpSpPr>
        <p:sp>
          <p:nvSpPr>
            <p:cNvPr id="261" name="Google Shape;261;p16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2" name="Google Shape;262;p16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6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6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6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6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6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6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6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6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1" name="Google Shape;271;p16"/>
          <p:cNvGrpSpPr/>
          <p:nvPr/>
        </p:nvGrpSpPr>
        <p:grpSpPr>
          <a:xfrm>
            <a:off x="1270184" y="1665819"/>
            <a:ext cx="900668" cy="780994"/>
            <a:chOff x="12723109" y="1617159"/>
            <a:chExt cx="1242300" cy="1072500"/>
          </a:xfrm>
        </p:grpSpPr>
        <p:sp>
          <p:nvSpPr>
            <p:cNvPr id="272" name="Google Shape;272;p16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" name="Google Shape;273;p16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6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6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6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6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2" name="Google Shape;282;p16"/>
          <p:cNvGrpSpPr/>
          <p:nvPr/>
        </p:nvGrpSpPr>
        <p:grpSpPr>
          <a:xfrm>
            <a:off x="1422584" y="1818219"/>
            <a:ext cx="900668" cy="780994"/>
            <a:chOff x="12723109" y="1617159"/>
            <a:chExt cx="1242300" cy="1072500"/>
          </a:xfrm>
        </p:grpSpPr>
        <p:sp>
          <p:nvSpPr>
            <p:cNvPr id="283" name="Google Shape;283;p16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4" name="Google Shape;284;p16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6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6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6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6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6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6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6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6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3" name="Google Shape;293;p16"/>
          <p:cNvGrpSpPr/>
          <p:nvPr/>
        </p:nvGrpSpPr>
        <p:grpSpPr>
          <a:xfrm>
            <a:off x="1574984" y="1970619"/>
            <a:ext cx="900668" cy="780994"/>
            <a:chOff x="12723109" y="1617159"/>
            <a:chExt cx="1242300" cy="1072500"/>
          </a:xfrm>
        </p:grpSpPr>
        <p:sp>
          <p:nvSpPr>
            <p:cNvPr id="294" name="Google Shape;294;p16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5" name="Google Shape;295;p16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6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6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6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6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6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6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6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6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4" name="Google Shape;304;p16"/>
          <p:cNvSpPr/>
          <p:nvPr/>
        </p:nvSpPr>
        <p:spPr>
          <a:xfrm>
            <a:off x="1346375" y="3533875"/>
            <a:ext cx="1216500" cy="467400"/>
          </a:xfrm>
          <a:prstGeom prst="can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VLLISDPTK</a:t>
            </a:r>
            <a:endParaRPr sz="1100"/>
          </a:p>
        </p:txBody>
      </p:sp>
      <p:cxnSp>
        <p:nvCxnSpPr>
          <p:cNvPr id="305" name="Google Shape;305;p16"/>
          <p:cNvCxnSpPr/>
          <p:nvPr/>
        </p:nvCxnSpPr>
        <p:spPr>
          <a:xfrm flipH="1" rot="10800000">
            <a:off x="1953725" y="3080125"/>
            <a:ext cx="1800" cy="51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16"/>
          <p:cNvSpPr txBox="1"/>
          <p:nvPr/>
        </p:nvSpPr>
        <p:spPr>
          <a:xfrm>
            <a:off x="765121" y="2781619"/>
            <a:ext cx="230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Theoretical spectra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272200" y="3949350"/>
            <a:ext cx="121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Peptide sequences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1917325" y="3184725"/>
            <a:ext cx="164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Generate spectra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584225" y="941675"/>
            <a:ext cx="242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Sequence database search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10" name="Google Shape;310;p16"/>
          <p:cNvCxnSpPr/>
          <p:nvPr/>
        </p:nvCxnSpPr>
        <p:spPr>
          <a:xfrm>
            <a:off x="2617913" y="2022800"/>
            <a:ext cx="1214700" cy="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/>
          <p:nvPr/>
        </p:nvSpPr>
        <p:spPr>
          <a:xfrm>
            <a:off x="146375" y="1249475"/>
            <a:ext cx="3301800" cy="37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1346375" y="4382825"/>
            <a:ext cx="1216500" cy="467400"/>
          </a:xfrm>
          <a:prstGeom prst="can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LDVQFSGLTK</a:t>
            </a:r>
            <a:endParaRPr sz="1100"/>
          </a:p>
        </p:txBody>
      </p:sp>
      <p:sp>
        <p:nvSpPr>
          <p:cNvPr id="317" name="Google Shape;317;p17"/>
          <p:cNvSpPr/>
          <p:nvPr/>
        </p:nvSpPr>
        <p:spPr>
          <a:xfrm>
            <a:off x="1346375" y="4078025"/>
            <a:ext cx="1216500" cy="467400"/>
          </a:xfrm>
          <a:prstGeom prst="can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…</a:t>
            </a:r>
            <a:endParaRPr sz="1200"/>
          </a:p>
        </p:txBody>
      </p:sp>
      <p:sp>
        <p:nvSpPr>
          <p:cNvPr id="318" name="Google Shape;318;p17"/>
          <p:cNvSpPr/>
          <p:nvPr/>
        </p:nvSpPr>
        <p:spPr>
          <a:xfrm>
            <a:off x="1346375" y="3817225"/>
            <a:ext cx="1216500" cy="467400"/>
          </a:xfrm>
          <a:prstGeom prst="can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EQFVEFR</a:t>
            </a:r>
            <a:endParaRPr sz="1100"/>
          </a:p>
        </p:txBody>
      </p:sp>
      <p:sp>
        <p:nvSpPr>
          <p:cNvPr id="319" name="Google Shape;3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peptides and proteins from MS2 spectra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3580381" y="2535211"/>
            <a:ext cx="21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spectrum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1" name="Google Shape;321;p17"/>
          <p:cNvGrpSpPr/>
          <p:nvPr/>
        </p:nvGrpSpPr>
        <p:grpSpPr>
          <a:xfrm>
            <a:off x="4038540" y="1702335"/>
            <a:ext cx="900668" cy="780994"/>
            <a:chOff x="12723109" y="1617159"/>
            <a:chExt cx="1242300" cy="1072500"/>
          </a:xfrm>
        </p:grpSpPr>
        <p:sp>
          <p:nvSpPr>
            <p:cNvPr id="322" name="Google Shape;322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Google Shape;323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2" name="Google Shape;332;p17"/>
          <p:cNvGrpSpPr/>
          <p:nvPr/>
        </p:nvGrpSpPr>
        <p:grpSpPr>
          <a:xfrm>
            <a:off x="965384" y="1361019"/>
            <a:ext cx="900668" cy="780994"/>
            <a:chOff x="12723109" y="1617159"/>
            <a:chExt cx="1242300" cy="1072500"/>
          </a:xfrm>
        </p:grpSpPr>
        <p:sp>
          <p:nvSpPr>
            <p:cNvPr id="333" name="Google Shape;333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" name="Google Shape;334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43" name="Google Shape;343;p17"/>
          <p:cNvGrpSpPr/>
          <p:nvPr/>
        </p:nvGrpSpPr>
        <p:grpSpPr>
          <a:xfrm>
            <a:off x="1117784" y="1513419"/>
            <a:ext cx="900668" cy="780994"/>
            <a:chOff x="12723109" y="1617159"/>
            <a:chExt cx="1242300" cy="1072500"/>
          </a:xfrm>
        </p:grpSpPr>
        <p:sp>
          <p:nvSpPr>
            <p:cNvPr id="344" name="Google Shape;344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Google Shape;345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4" name="Google Shape;354;p17"/>
          <p:cNvGrpSpPr/>
          <p:nvPr/>
        </p:nvGrpSpPr>
        <p:grpSpPr>
          <a:xfrm>
            <a:off x="1270184" y="1665819"/>
            <a:ext cx="900668" cy="780994"/>
            <a:chOff x="12723109" y="1617159"/>
            <a:chExt cx="1242300" cy="1072500"/>
          </a:xfrm>
        </p:grpSpPr>
        <p:sp>
          <p:nvSpPr>
            <p:cNvPr id="355" name="Google Shape;355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" name="Google Shape;356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5" name="Google Shape;365;p17"/>
          <p:cNvGrpSpPr/>
          <p:nvPr/>
        </p:nvGrpSpPr>
        <p:grpSpPr>
          <a:xfrm>
            <a:off x="1422584" y="1818219"/>
            <a:ext cx="900668" cy="780994"/>
            <a:chOff x="12723109" y="1617159"/>
            <a:chExt cx="1242300" cy="1072500"/>
          </a:xfrm>
        </p:grpSpPr>
        <p:sp>
          <p:nvSpPr>
            <p:cNvPr id="366" name="Google Shape;366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Google Shape;367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76" name="Google Shape;376;p17"/>
          <p:cNvGrpSpPr/>
          <p:nvPr/>
        </p:nvGrpSpPr>
        <p:grpSpPr>
          <a:xfrm>
            <a:off x="1574984" y="1970619"/>
            <a:ext cx="900668" cy="780994"/>
            <a:chOff x="12723109" y="1617159"/>
            <a:chExt cx="1242300" cy="1072500"/>
          </a:xfrm>
        </p:grpSpPr>
        <p:sp>
          <p:nvSpPr>
            <p:cNvPr id="377" name="Google Shape;377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Google Shape;378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7" name="Google Shape;387;p17"/>
          <p:cNvSpPr/>
          <p:nvPr/>
        </p:nvSpPr>
        <p:spPr>
          <a:xfrm>
            <a:off x="1346375" y="3533875"/>
            <a:ext cx="1216500" cy="467400"/>
          </a:xfrm>
          <a:prstGeom prst="can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VLLISDPTK</a:t>
            </a:r>
            <a:endParaRPr sz="1100"/>
          </a:p>
        </p:txBody>
      </p:sp>
      <p:cxnSp>
        <p:nvCxnSpPr>
          <p:cNvPr id="388" name="Google Shape;388;p17"/>
          <p:cNvCxnSpPr/>
          <p:nvPr/>
        </p:nvCxnSpPr>
        <p:spPr>
          <a:xfrm flipH="1" rot="10800000">
            <a:off x="1953725" y="3080125"/>
            <a:ext cx="1800" cy="51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p17"/>
          <p:cNvSpPr txBox="1"/>
          <p:nvPr/>
        </p:nvSpPr>
        <p:spPr>
          <a:xfrm>
            <a:off x="272200" y="3949350"/>
            <a:ext cx="121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Peptide sequences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5656575" y="1249475"/>
            <a:ext cx="3301800" cy="37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17"/>
          <p:cNvGrpSpPr/>
          <p:nvPr/>
        </p:nvGrpSpPr>
        <p:grpSpPr>
          <a:xfrm>
            <a:off x="6354984" y="1344519"/>
            <a:ext cx="900668" cy="780994"/>
            <a:chOff x="12723109" y="1617159"/>
            <a:chExt cx="1242300" cy="1072500"/>
          </a:xfrm>
        </p:grpSpPr>
        <p:sp>
          <p:nvSpPr>
            <p:cNvPr id="392" name="Google Shape;392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3" name="Google Shape;393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02" name="Google Shape;402;p17"/>
          <p:cNvGrpSpPr/>
          <p:nvPr/>
        </p:nvGrpSpPr>
        <p:grpSpPr>
          <a:xfrm>
            <a:off x="6507384" y="1496919"/>
            <a:ext cx="900668" cy="780994"/>
            <a:chOff x="12723109" y="1617159"/>
            <a:chExt cx="1242300" cy="1072500"/>
          </a:xfrm>
        </p:grpSpPr>
        <p:sp>
          <p:nvSpPr>
            <p:cNvPr id="403" name="Google Shape;403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Google Shape;404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3" name="Google Shape;413;p17"/>
          <p:cNvGrpSpPr/>
          <p:nvPr/>
        </p:nvGrpSpPr>
        <p:grpSpPr>
          <a:xfrm>
            <a:off x="6659784" y="1649319"/>
            <a:ext cx="900668" cy="780994"/>
            <a:chOff x="12723109" y="1617159"/>
            <a:chExt cx="1242300" cy="1072500"/>
          </a:xfrm>
        </p:grpSpPr>
        <p:sp>
          <p:nvSpPr>
            <p:cNvPr id="414" name="Google Shape;414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24" name="Google Shape;424;p17"/>
          <p:cNvGrpSpPr/>
          <p:nvPr/>
        </p:nvGrpSpPr>
        <p:grpSpPr>
          <a:xfrm>
            <a:off x="6812184" y="1801719"/>
            <a:ext cx="900668" cy="780994"/>
            <a:chOff x="12723109" y="1617159"/>
            <a:chExt cx="1242300" cy="1072500"/>
          </a:xfrm>
        </p:grpSpPr>
        <p:sp>
          <p:nvSpPr>
            <p:cNvPr id="425" name="Google Shape;425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6" name="Google Shape;426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35" name="Google Shape;435;p17"/>
          <p:cNvGrpSpPr/>
          <p:nvPr/>
        </p:nvGrpSpPr>
        <p:grpSpPr>
          <a:xfrm>
            <a:off x="6964584" y="1954119"/>
            <a:ext cx="900668" cy="780994"/>
            <a:chOff x="12723109" y="1617159"/>
            <a:chExt cx="1242300" cy="1072500"/>
          </a:xfrm>
        </p:grpSpPr>
        <p:sp>
          <p:nvSpPr>
            <p:cNvPr id="436" name="Google Shape;436;p17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" name="Google Shape;437;p17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17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17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1" name="Google Shape;441;p17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17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17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" name="Google Shape;444;p17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17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6" name="Google Shape;446;p17"/>
          <p:cNvSpPr txBox="1"/>
          <p:nvPr/>
        </p:nvSpPr>
        <p:spPr>
          <a:xfrm>
            <a:off x="5744275" y="2765125"/>
            <a:ext cx="308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Spectral library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" name="Google Shape;447;p17"/>
          <p:cNvSpPr/>
          <p:nvPr/>
        </p:nvSpPr>
        <p:spPr>
          <a:xfrm>
            <a:off x="6730450" y="3546925"/>
            <a:ext cx="1216500" cy="1227000"/>
          </a:xfrm>
          <a:prstGeom prst="can">
            <a:avLst>
              <a:gd fmla="val 11839" name="adj"/>
            </a:avLst>
          </a:prstGeom>
          <a:solidFill>
            <a:srgbClr val="7F7F7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Previously acquired spectra</a:t>
            </a:r>
            <a:endParaRPr/>
          </a:p>
        </p:txBody>
      </p:sp>
      <p:cxnSp>
        <p:nvCxnSpPr>
          <p:cNvPr id="448" name="Google Shape;448;p17"/>
          <p:cNvCxnSpPr/>
          <p:nvPr/>
        </p:nvCxnSpPr>
        <p:spPr>
          <a:xfrm flipH="1" rot="10800000">
            <a:off x="7337800" y="3102925"/>
            <a:ext cx="1800" cy="51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9" name="Google Shape;449;p17"/>
          <p:cNvSpPr txBox="1"/>
          <p:nvPr/>
        </p:nvSpPr>
        <p:spPr>
          <a:xfrm>
            <a:off x="7408052" y="3156025"/>
            <a:ext cx="141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Curate library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1917325" y="3184725"/>
            <a:ext cx="164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Generate spectra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584225" y="941675"/>
            <a:ext cx="242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Sequence database search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6225525" y="920625"/>
            <a:ext cx="21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Spectral </a:t>
            </a:r>
            <a:r>
              <a:rPr lang="en">
                <a:solidFill>
                  <a:schemeClr val="dk1"/>
                </a:solidFill>
              </a:rPr>
              <a:t>library</a:t>
            </a:r>
            <a:r>
              <a:rPr lang="en">
                <a:solidFill>
                  <a:schemeClr val="dk1"/>
                </a:solidFill>
              </a:rPr>
              <a:t> search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53" name="Google Shape;453;p17"/>
          <p:cNvCxnSpPr/>
          <p:nvPr/>
        </p:nvCxnSpPr>
        <p:spPr>
          <a:xfrm>
            <a:off x="5039725" y="1993325"/>
            <a:ext cx="1214700" cy="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54" name="Google Shape;454;p17"/>
          <p:cNvSpPr txBox="1"/>
          <p:nvPr/>
        </p:nvSpPr>
        <p:spPr>
          <a:xfrm>
            <a:off x="765121" y="2781619"/>
            <a:ext cx="230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Theoretical spectra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mass spectrometry-based proteomics</a:t>
            </a:r>
            <a:endParaRPr/>
          </a:p>
        </p:txBody>
      </p:sp>
      <p:sp>
        <p:nvSpPr>
          <p:cNvPr id="460" name="Google Shape;46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Poor reproducibility in proteins identified between replicates</a:t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4462825" y="2239175"/>
            <a:ext cx="4680900" cy="281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8"/>
          <p:cNvSpPr/>
          <p:nvPr/>
        </p:nvSpPr>
        <p:spPr>
          <a:xfrm>
            <a:off x="473775" y="2874562"/>
            <a:ext cx="583612" cy="659081"/>
          </a:xfrm>
          <a:custGeom>
            <a:rect b="b" l="l" r="r" t="t"/>
            <a:pathLst>
              <a:path extrusionOk="0" h="1203800" w="1090863">
                <a:moveTo>
                  <a:pt x="96252" y="882958"/>
                </a:moveTo>
                <a:cubicBezTo>
                  <a:pt x="85557" y="856221"/>
                  <a:pt x="77957" y="828027"/>
                  <a:pt x="64168" y="802747"/>
                </a:cubicBezTo>
                <a:cubicBezTo>
                  <a:pt x="45703" y="768895"/>
                  <a:pt x="0" y="706495"/>
                  <a:pt x="0" y="706495"/>
                </a:cubicBezTo>
                <a:cubicBezTo>
                  <a:pt x="5347" y="642326"/>
                  <a:pt x="-9767" y="572981"/>
                  <a:pt x="16042" y="513989"/>
                </a:cubicBezTo>
                <a:cubicBezTo>
                  <a:pt x="31498" y="478662"/>
                  <a:pt x="112295" y="449821"/>
                  <a:pt x="112295" y="449821"/>
                </a:cubicBezTo>
                <a:cubicBezTo>
                  <a:pt x="171116" y="455168"/>
                  <a:pt x="232094" y="449197"/>
                  <a:pt x="288758" y="465863"/>
                </a:cubicBezTo>
                <a:cubicBezTo>
                  <a:pt x="325751" y="476743"/>
                  <a:pt x="348429" y="517837"/>
                  <a:pt x="385010" y="530031"/>
                </a:cubicBezTo>
                <a:lnTo>
                  <a:pt x="433137" y="546074"/>
                </a:lnTo>
                <a:cubicBezTo>
                  <a:pt x="459874" y="567463"/>
                  <a:pt x="484312" y="592095"/>
                  <a:pt x="513347" y="610242"/>
                </a:cubicBezTo>
                <a:cubicBezTo>
                  <a:pt x="637168" y="687630"/>
                  <a:pt x="476839" y="541649"/>
                  <a:pt x="609600" y="674410"/>
                </a:cubicBezTo>
                <a:cubicBezTo>
                  <a:pt x="647032" y="669063"/>
                  <a:pt x="686788" y="672411"/>
                  <a:pt x="721895" y="658368"/>
                </a:cubicBezTo>
                <a:cubicBezTo>
                  <a:pt x="742959" y="649942"/>
                  <a:pt x="755497" y="627670"/>
                  <a:pt x="770021" y="610242"/>
                </a:cubicBezTo>
                <a:cubicBezTo>
                  <a:pt x="871215" y="488809"/>
                  <a:pt x="740839" y="623384"/>
                  <a:pt x="834189" y="530031"/>
                </a:cubicBezTo>
                <a:cubicBezTo>
                  <a:pt x="839536" y="513989"/>
                  <a:pt x="846130" y="498310"/>
                  <a:pt x="850231" y="481905"/>
                </a:cubicBezTo>
                <a:lnTo>
                  <a:pt x="882316" y="353568"/>
                </a:lnTo>
                <a:cubicBezTo>
                  <a:pt x="876969" y="246621"/>
                  <a:pt x="880742" y="138825"/>
                  <a:pt x="866274" y="32726"/>
                </a:cubicBezTo>
                <a:cubicBezTo>
                  <a:pt x="864230" y="17740"/>
                  <a:pt x="849162" y="2781"/>
                  <a:pt x="834189" y="642"/>
                </a:cubicBezTo>
                <a:cubicBezTo>
                  <a:pt x="807197" y="-3214"/>
                  <a:pt x="780716" y="11337"/>
                  <a:pt x="753979" y="16684"/>
                </a:cubicBezTo>
                <a:cubicBezTo>
                  <a:pt x="727242" y="43421"/>
                  <a:pt x="694742" y="65434"/>
                  <a:pt x="673768" y="96895"/>
                </a:cubicBezTo>
                <a:cubicBezTo>
                  <a:pt x="641547" y="145227"/>
                  <a:pt x="634023" y="152201"/>
                  <a:pt x="609600" y="209189"/>
                </a:cubicBezTo>
                <a:cubicBezTo>
                  <a:pt x="602939" y="224732"/>
                  <a:pt x="598905" y="241274"/>
                  <a:pt x="593558" y="257316"/>
                </a:cubicBezTo>
                <a:cubicBezTo>
                  <a:pt x="601648" y="451477"/>
                  <a:pt x="579970" y="554253"/>
                  <a:pt x="625642" y="706495"/>
                </a:cubicBezTo>
                <a:cubicBezTo>
                  <a:pt x="646568" y="776250"/>
                  <a:pt x="646110" y="811046"/>
                  <a:pt x="705852" y="850874"/>
                </a:cubicBezTo>
                <a:cubicBezTo>
                  <a:pt x="719659" y="860079"/>
                  <a:pt x="809591" y="880819"/>
                  <a:pt x="818147" y="882958"/>
                </a:cubicBezTo>
                <a:cubicBezTo>
                  <a:pt x="932971" y="874756"/>
                  <a:pt x="1034243" y="926998"/>
                  <a:pt x="1074821" y="818789"/>
                </a:cubicBezTo>
                <a:cubicBezTo>
                  <a:pt x="1084395" y="793259"/>
                  <a:pt x="1085516" y="765316"/>
                  <a:pt x="1090863" y="738579"/>
                </a:cubicBezTo>
                <a:cubicBezTo>
                  <a:pt x="1085516" y="669063"/>
                  <a:pt x="1083469" y="599214"/>
                  <a:pt x="1074821" y="530031"/>
                </a:cubicBezTo>
                <a:cubicBezTo>
                  <a:pt x="1072724" y="513252"/>
                  <a:pt x="1070736" y="493862"/>
                  <a:pt x="1058779" y="481905"/>
                </a:cubicBezTo>
                <a:cubicBezTo>
                  <a:pt x="1046822" y="469948"/>
                  <a:pt x="1026694" y="471210"/>
                  <a:pt x="1010652" y="465863"/>
                </a:cubicBezTo>
                <a:cubicBezTo>
                  <a:pt x="951831" y="471210"/>
                  <a:pt x="890222" y="463228"/>
                  <a:pt x="834189" y="481905"/>
                </a:cubicBezTo>
                <a:cubicBezTo>
                  <a:pt x="818147" y="487252"/>
                  <a:pt x="826847" y="515531"/>
                  <a:pt x="818147" y="530031"/>
                </a:cubicBezTo>
                <a:cubicBezTo>
                  <a:pt x="810365" y="543000"/>
                  <a:pt x="795511" y="550305"/>
                  <a:pt x="786063" y="562116"/>
                </a:cubicBezTo>
                <a:cubicBezTo>
                  <a:pt x="774019" y="577171"/>
                  <a:pt x="764674" y="594200"/>
                  <a:pt x="753979" y="610242"/>
                </a:cubicBezTo>
                <a:cubicBezTo>
                  <a:pt x="679116" y="604895"/>
                  <a:pt x="603929" y="602969"/>
                  <a:pt x="529389" y="594200"/>
                </a:cubicBezTo>
                <a:cubicBezTo>
                  <a:pt x="476661" y="587997"/>
                  <a:pt x="479725" y="569368"/>
                  <a:pt x="433137" y="546074"/>
                </a:cubicBezTo>
                <a:cubicBezTo>
                  <a:pt x="418012" y="538511"/>
                  <a:pt x="401052" y="535379"/>
                  <a:pt x="385010" y="530031"/>
                </a:cubicBezTo>
                <a:cubicBezTo>
                  <a:pt x="320842" y="433779"/>
                  <a:pt x="390357" y="524684"/>
                  <a:pt x="304800" y="449821"/>
                </a:cubicBezTo>
                <a:cubicBezTo>
                  <a:pt x="229725" y="384130"/>
                  <a:pt x="235993" y="386716"/>
                  <a:pt x="192505" y="321484"/>
                </a:cubicBezTo>
                <a:cubicBezTo>
                  <a:pt x="207579" y="276262"/>
                  <a:pt x="207514" y="252542"/>
                  <a:pt x="256674" y="225231"/>
                </a:cubicBezTo>
                <a:cubicBezTo>
                  <a:pt x="286238" y="208807"/>
                  <a:pt x="352926" y="193147"/>
                  <a:pt x="352926" y="193147"/>
                </a:cubicBezTo>
                <a:cubicBezTo>
                  <a:pt x="438484" y="198494"/>
                  <a:pt x="526698" y="187372"/>
                  <a:pt x="609600" y="209189"/>
                </a:cubicBezTo>
                <a:cubicBezTo>
                  <a:pt x="635457" y="215993"/>
                  <a:pt x="638820" y="254452"/>
                  <a:pt x="657726" y="273358"/>
                </a:cubicBezTo>
                <a:cubicBezTo>
                  <a:pt x="671359" y="286991"/>
                  <a:pt x="689810" y="294747"/>
                  <a:pt x="705852" y="305442"/>
                </a:cubicBezTo>
                <a:cubicBezTo>
                  <a:pt x="727242" y="337526"/>
                  <a:pt x="775474" y="363522"/>
                  <a:pt x="770021" y="401695"/>
                </a:cubicBezTo>
                <a:cubicBezTo>
                  <a:pt x="764674" y="439126"/>
                  <a:pt x="761394" y="476912"/>
                  <a:pt x="753979" y="513989"/>
                </a:cubicBezTo>
                <a:cubicBezTo>
                  <a:pt x="750663" y="530571"/>
                  <a:pt x="749894" y="550159"/>
                  <a:pt x="737937" y="562116"/>
                </a:cubicBezTo>
                <a:cubicBezTo>
                  <a:pt x="725980" y="574073"/>
                  <a:pt x="705852" y="572811"/>
                  <a:pt x="689810" y="578158"/>
                </a:cubicBezTo>
                <a:cubicBezTo>
                  <a:pt x="682506" y="583636"/>
                  <a:pt x="595760" y="650549"/>
                  <a:pt x="577516" y="658368"/>
                </a:cubicBezTo>
                <a:cubicBezTo>
                  <a:pt x="557251" y="667053"/>
                  <a:pt x="534547" y="668353"/>
                  <a:pt x="513347" y="674410"/>
                </a:cubicBezTo>
                <a:cubicBezTo>
                  <a:pt x="497088" y="679055"/>
                  <a:pt x="480763" y="683791"/>
                  <a:pt x="465221" y="690452"/>
                </a:cubicBezTo>
                <a:cubicBezTo>
                  <a:pt x="315697" y="754535"/>
                  <a:pt x="484764" y="696328"/>
                  <a:pt x="336884" y="738579"/>
                </a:cubicBezTo>
                <a:cubicBezTo>
                  <a:pt x="320625" y="743224"/>
                  <a:pt x="303540" y="746409"/>
                  <a:pt x="288758" y="754621"/>
                </a:cubicBezTo>
                <a:cubicBezTo>
                  <a:pt x="255050" y="773348"/>
                  <a:pt x="192505" y="818789"/>
                  <a:pt x="192505" y="818789"/>
                </a:cubicBezTo>
                <a:cubicBezTo>
                  <a:pt x="187158" y="834831"/>
                  <a:pt x="176463" y="850006"/>
                  <a:pt x="176463" y="866916"/>
                </a:cubicBezTo>
                <a:cubicBezTo>
                  <a:pt x="176463" y="947304"/>
                  <a:pt x="174093" y="1029296"/>
                  <a:pt x="192505" y="1107547"/>
                </a:cubicBezTo>
                <a:cubicBezTo>
                  <a:pt x="197572" y="1129082"/>
                  <a:pt x="272447" y="1151014"/>
                  <a:pt x="288758" y="1155674"/>
                </a:cubicBezTo>
                <a:cubicBezTo>
                  <a:pt x="309957" y="1161731"/>
                  <a:pt x="331727" y="1165659"/>
                  <a:pt x="352926" y="1171716"/>
                </a:cubicBezTo>
                <a:cubicBezTo>
                  <a:pt x="369185" y="1176361"/>
                  <a:pt x="384372" y="1184978"/>
                  <a:pt x="401052" y="1187758"/>
                </a:cubicBezTo>
                <a:cubicBezTo>
                  <a:pt x="448816" y="1195719"/>
                  <a:pt x="497305" y="1198453"/>
                  <a:pt x="545431" y="1203800"/>
                </a:cubicBezTo>
                <a:cubicBezTo>
                  <a:pt x="697326" y="1186923"/>
                  <a:pt x="655570" y="1221998"/>
                  <a:pt x="705852" y="1171716"/>
                </a:cubicBez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8"/>
          <p:cNvSpPr/>
          <p:nvPr/>
        </p:nvSpPr>
        <p:spPr>
          <a:xfrm rot="-7878891">
            <a:off x="93444" y="2327020"/>
            <a:ext cx="529235" cy="588932"/>
          </a:xfrm>
          <a:custGeom>
            <a:rect b="b" l="l" r="r" t="t"/>
            <a:pathLst>
              <a:path extrusionOk="0" h="1122947" w="1012751">
                <a:moveTo>
                  <a:pt x="352926" y="1122947"/>
                </a:moveTo>
                <a:cubicBezTo>
                  <a:pt x="310147" y="1117600"/>
                  <a:pt x="267006" y="1114617"/>
                  <a:pt x="224590" y="1106905"/>
                </a:cubicBezTo>
                <a:cubicBezTo>
                  <a:pt x="207953" y="1103880"/>
                  <a:pt x="188420" y="1102820"/>
                  <a:pt x="176463" y="1090863"/>
                </a:cubicBezTo>
                <a:cubicBezTo>
                  <a:pt x="164506" y="1078906"/>
                  <a:pt x="167082" y="1058279"/>
                  <a:pt x="160421" y="1042736"/>
                </a:cubicBezTo>
                <a:cubicBezTo>
                  <a:pt x="151001" y="1020756"/>
                  <a:pt x="139032" y="999957"/>
                  <a:pt x="128337" y="978568"/>
                </a:cubicBezTo>
                <a:cubicBezTo>
                  <a:pt x="133684" y="925094"/>
                  <a:pt x="132295" y="870511"/>
                  <a:pt x="144379" y="818147"/>
                </a:cubicBezTo>
                <a:cubicBezTo>
                  <a:pt x="148714" y="799361"/>
                  <a:pt x="166897" y="786761"/>
                  <a:pt x="176463" y="770021"/>
                </a:cubicBezTo>
                <a:cubicBezTo>
                  <a:pt x="188328" y="749258"/>
                  <a:pt x="199127" y="727833"/>
                  <a:pt x="208547" y="705852"/>
                </a:cubicBezTo>
                <a:cubicBezTo>
                  <a:pt x="215208" y="690309"/>
                  <a:pt x="214026" y="670930"/>
                  <a:pt x="224590" y="657726"/>
                </a:cubicBezTo>
                <a:cubicBezTo>
                  <a:pt x="236634" y="642671"/>
                  <a:pt x="256674" y="636337"/>
                  <a:pt x="272716" y="625642"/>
                </a:cubicBezTo>
                <a:cubicBezTo>
                  <a:pt x="283411" y="604252"/>
                  <a:pt x="289491" y="579845"/>
                  <a:pt x="304800" y="561473"/>
                </a:cubicBezTo>
                <a:cubicBezTo>
                  <a:pt x="317143" y="546662"/>
                  <a:pt x="335681" y="538011"/>
                  <a:pt x="352926" y="529389"/>
                </a:cubicBezTo>
                <a:cubicBezTo>
                  <a:pt x="436624" y="487540"/>
                  <a:pt x="657835" y="498242"/>
                  <a:pt x="673769" y="497305"/>
                </a:cubicBezTo>
                <a:cubicBezTo>
                  <a:pt x="684464" y="481263"/>
                  <a:pt x="698023" y="466797"/>
                  <a:pt x="705853" y="449179"/>
                </a:cubicBezTo>
                <a:cubicBezTo>
                  <a:pt x="719588" y="418274"/>
                  <a:pt x="737937" y="352926"/>
                  <a:pt x="737937" y="352926"/>
                </a:cubicBezTo>
                <a:cubicBezTo>
                  <a:pt x="732590" y="267368"/>
                  <a:pt x="730869" y="181506"/>
                  <a:pt x="721895" y="96252"/>
                </a:cubicBezTo>
                <a:cubicBezTo>
                  <a:pt x="720125" y="79435"/>
                  <a:pt x="716417" y="61330"/>
                  <a:pt x="705853" y="48126"/>
                </a:cubicBezTo>
                <a:cubicBezTo>
                  <a:pt x="683236" y="19856"/>
                  <a:pt x="641303" y="10568"/>
                  <a:pt x="609600" y="0"/>
                </a:cubicBezTo>
                <a:cubicBezTo>
                  <a:pt x="572168" y="5347"/>
                  <a:pt x="532412" y="1999"/>
                  <a:pt x="497305" y="16042"/>
                </a:cubicBezTo>
                <a:cubicBezTo>
                  <a:pt x="469233" y="27271"/>
                  <a:pt x="433135" y="88234"/>
                  <a:pt x="417095" y="112294"/>
                </a:cubicBezTo>
                <a:cubicBezTo>
                  <a:pt x="379664" y="224589"/>
                  <a:pt x="417095" y="197852"/>
                  <a:pt x="336884" y="224589"/>
                </a:cubicBezTo>
                <a:cubicBezTo>
                  <a:pt x="342231" y="278063"/>
                  <a:pt x="334851" y="334400"/>
                  <a:pt x="352926" y="385010"/>
                </a:cubicBezTo>
                <a:cubicBezTo>
                  <a:pt x="365083" y="419048"/>
                  <a:pt x="433766" y="460293"/>
                  <a:pt x="465221" y="481263"/>
                </a:cubicBezTo>
                <a:cubicBezTo>
                  <a:pt x="475916" y="497305"/>
                  <a:pt x="485261" y="514334"/>
                  <a:pt x="497305" y="529389"/>
                </a:cubicBezTo>
                <a:cubicBezTo>
                  <a:pt x="517198" y="554255"/>
                  <a:pt x="549726" y="579663"/>
                  <a:pt x="577516" y="593558"/>
                </a:cubicBezTo>
                <a:cubicBezTo>
                  <a:pt x="592640" y="601120"/>
                  <a:pt x="608791" y="608196"/>
                  <a:pt x="625642" y="609600"/>
                </a:cubicBezTo>
                <a:cubicBezTo>
                  <a:pt x="737676" y="618936"/>
                  <a:pt x="850231" y="620295"/>
                  <a:pt x="962526" y="625642"/>
                </a:cubicBezTo>
                <a:cubicBezTo>
                  <a:pt x="973221" y="636337"/>
                  <a:pt x="986829" y="644757"/>
                  <a:pt x="994611" y="657726"/>
                </a:cubicBezTo>
                <a:cubicBezTo>
                  <a:pt x="1024391" y="707358"/>
                  <a:pt x="1012484" y="789508"/>
                  <a:pt x="994611" y="834189"/>
                </a:cubicBezTo>
                <a:cubicBezTo>
                  <a:pt x="987450" y="852090"/>
                  <a:pt x="964205" y="858678"/>
                  <a:pt x="946484" y="866273"/>
                </a:cubicBezTo>
                <a:cubicBezTo>
                  <a:pt x="926219" y="874958"/>
                  <a:pt x="903434" y="875980"/>
                  <a:pt x="882316" y="882315"/>
                </a:cubicBezTo>
                <a:cubicBezTo>
                  <a:pt x="849922" y="892033"/>
                  <a:pt x="818147" y="903705"/>
                  <a:pt x="786063" y="914400"/>
                </a:cubicBezTo>
                <a:lnTo>
                  <a:pt x="737937" y="930442"/>
                </a:lnTo>
                <a:cubicBezTo>
                  <a:pt x="663074" y="925095"/>
                  <a:pt x="587116" y="928232"/>
                  <a:pt x="513347" y="914400"/>
                </a:cubicBezTo>
                <a:cubicBezTo>
                  <a:pt x="498481" y="911613"/>
                  <a:pt x="493073" y="891763"/>
                  <a:pt x="481263" y="882315"/>
                </a:cubicBezTo>
                <a:cubicBezTo>
                  <a:pt x="369585" y="792971"/>
                  <a:pt x="499339" y="916433"/>
                  <a:pt x="385011" y="802105"/>
                </a:cubicBezTo>
                <a:cubicBezTo>
                  <a:pt x="390358" y="780715"/>
                  <a:pt x="384313" y="752285"/>
                  <a:pt x="401053" y="737936"/>
                </a:cubicBezTo>
                <a:cubicBezTo>
                  <a:pt x="426731" y="715926"/>
                  <a:pt x="497305" y="705852"/>
                  <a:pt x="497305" y="705852"/>
                </a:cubicBezTo>
                <a:cubicBezTo>
                  <a:pt x="518695" y="711199"/>
                  <a:pt x="555138" y="700776"/>
                  <a:pt x="561474" y="721894"/>
                </a:cubicBezTo>
                <a:cubicBezTo>
                  <a:pt x="577707" y="776004"/>
                  <a:pt x="569069" y="864925"/>
                  <a:pt x="513347" y="898358"/>
                </a:cubicBezTo>
                <a:cubicBezTo>
                  <a:pt x="498847" y="907058"/>
                  <a:pt x="481263" y="909053"/>
                  <a:pt x="465221" y="914400"/>
                </a:cubicBezTo>
                <a:cubicBezTo>
                  <a:pt x="460030" y="913881"/>
                  <a:pt x="284250" y="904124"/>
                  <a:pt x="240632" y="882315"/>
                </a:cubicBezTo>
                <a:cubicBezTo>
                  <a:pt x="206143" y="865070"/>
                  <a:pt x="176463" y="839536"/>
                  <a:pt x="144379" y="818147"/>
                </a:cubicBezTo>
                <a:lnTo>
                  <a:pt x="96253" y="786063"/>
                </a:lnTo>
                <a:cubicBezTo>
                  <a:pt x="85558" y="770021"/>
                  <a:pt x="65915" y="757137"/>
                  <a:pt x="64169" y="737936"/>
                </a:cubicBezTo>
                <a:cubicBezTo>
                  <a:pt x="60266" y="695001"/>
                  <a:pt x="67823" y="650893"/>
                  <a:pt x="80211" y="609600"/>
                </a:cubicBezTo>
                <a:cubicBezTo>
                  <a:pt x="84557" y="595113"/>
                  <a:pt x="102847" y="589326"/>
                  <a:pt x="112295" y="577515"/>
                </a:cubicBezTo>
                <a:cubicBezTo>
                  <a:pt x="173406" y="501126"/>
                  <a:pt x="110005" y="552305"/>
                  <a:pt x="192505" y="497305"/>
                </a:cubicBezTo>
                <a:cubicBezTo>
                  <a:pt x="213696" y="433731"/>
                  <a:pt x="239517" y="378677"/>
                  <a:pt x="192505" y="304800"/>
                </a:cubicBezTo>
                <a:cubicBezTo>
                  <a:pt x="174348" y="276268"/>
                  <a:pt x="128337" y="283410"/>
                  <a:pt x="96253" y="272715"/>
                </a:cubicBezTo>
                <a:lnTo>
                  <a:pt x="48126" y="256673"/>
                </a:lnTo>
                <a:lnTo>
                  <a:pt x="0" y="224589"/>
                </a:ln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18"/>
          <p:cNvCxnSpPr/>
          <p:nvPr/>
        </p:nvCxnSpPr>
        <p:spPr>
          <a:xfrm>
            <a:off x="1057957" y="2809487"/>
            <a:ext cx="59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5" name="Google Shape;465;p18"/>
          <p:cNvSpPr/>
          <p:nvPr/>
        </p:nvSpPr>
        <p:spPr>
          <a:xfrm>
            <a:off x="1851665" y="2434010"/>
            <a:ext cx="91761" cy="243078"/>
          </a:xfrm>
          <a:custGeom>
            <a:rect b="b" l="l" r="r" t="t"/>
            <a:pathLst>
              <a:path extrusionOk="0" h="465221" w="176463">
                <a:moveTo>
                  <a:pt x="176463" y="0"/>
                </a:moveTo>
                <a:cubicBezTo>
                  <a:pt x="139031" y="5347"/>
                  <a:pt x="101245" y="8627"/>
                  <a:pt x="64168" y="16042"/>
                </a:cubicBezTo>
                <a:cubicBezTo>
                  <a:pt x="47587" y="19358"/>
                  <a:pt x="27999" y="20127"/>
                  <a:pt x="16042" y="32084"/>
                </a:cubicBezTo>
                <a:cubicBezTo>
                  <a:pt x="4085" y="44041"/>
                  <a:pt x="5347" y="64169"/>
                  <a:pt x="0" y="80211"/>
                </a:cubicBezTo>
                <a:cubicBezTo>
                  <a:pt x="5347" y="144379"/>
                  <a:pt x="3414" y="209576"/>
                  <a:pt x="16042" y="272716"/>
                </a:cubicBezTo>
                <a:cubicBezTo>
                  <a:pt x="19823" y="291622"/>
                  <a:pt x="46380" y="301641"/>
                  <a:pt x="48126" y="320842"/>
                </a:cubicBezTo>
                <a:cubicBezTo>
                  <a:pt x="59555" y="446566"/>
                  <a:pt x="62614" y="433914"/>
                  <a:pt x="0" y="465221"/>
                </a:cubicBez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8"/>
          <p:cNvSpPr/>
          <p:nvPr/>
        </p:nvSpPr>
        <p:spPr>
          <a:xfrm rot="2711653">
            <a:off x="2244495" y="2406332"/>
            <a:ext cx="92024" cy="240965"/>
          </a:xfrm>
          <a:custGeom>
            <a:rect b="b" l="l" r="r" t="t"/>
            <a:pathLst>
              <a:path extrusionOk="0" h="465221" w="176463">
                <a:moveTo>
                  <a:pt x="176463" y="0"/>
                </a:moveTo>
                <a:cubicBezTo>
                  <a:pt x="139031" y="5347"/>
                  <a:pt x="101245" y="8627"/>
                  <a:pt x="64168" y="16042"/>
                </a:cubicBezTo>
                <a:cubicBezTo>
                  <a:pt x="47587" y="19358"/>
                  <a:pt x="27999" y="20127"/>
                  <a:pt x="16042" y="32084"/>
                </a:cubicBezTo>
                <a:cubicBezTo>
                  <a:pt x="4085" y="44041"/>
                  <a:pt x="5347" y="64169"/>
                  <a:pt x="0" y="80211"/>
                </a:cubicBezTo>
                <a:cubicBezTo>
                  <a:pt x="5347" y="144379"/>
                  <a:pt x="3414" y="209576"/>
                  <a:pt x="16042" y="272716"/>
                </a:cubicBezTo>
                <a:cubicBezTo>
                  <a:pt x="19823" y="291622"/>
                  <a:pt x="46380" y="301641"/>
                  <a:pt x="48126" y="320842"/>
                </a:cubicBezTo>
                <a:cubicBezTo>
                  <a:pt x="59555" y="446566"/>
                  <a:pt x="62614" y="433914"/>
                  <a:pt x="0" y="465221"/>
                </a:cubicBez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2069674" y="2737665"/>
            <a:ext cx="258599" cy="276606"/>
          </a:xfrm>
          <a:custGeom>
            <a:rect b="b" l="l" r="r" t="t"/>
            <a:pathLst>
              <a:path extrusionOk="0" h="529389" w="497305">
                <a:moveTo>
                  <a:pt x="16042" y="0"/>
                </a:moveTo>
                <a:cubicBezTo>
                  <a:pt x="10695" y="26737"/>
                  <a:pt x="0" y="52944"/>
                  <a:pt x="0" y="80210"/>
                </a:cubicBezTo>
                <a:cubicBezTo>
                  <a:pt x="0" y="324008"/>
                  <a:pt x="56694" y="210395"/>
                  <a:pt x="368969" y="224589"/>
                </a:cubicBezTo>
                <a:cubicBezTo>
                  <a:pt x="483512" y="262771"/>
                  <a:pt x="446461" y="228534"/>
                  <a:pt x="497305" y="304800"/>
                </a:cubicBezTo>
                <a:cubicBezTo>
                  <a:pt x="484243" y="396237"/>
                  <a:pt x="506732" y="427873"/>
                  <a:pt x="417095" y="465221"/>
                </a:cubicBezTo>
                <a:cubicBezTo>
                  <a:pt x="376391" y="482181"/>
                  <a:pt x="330591" y="483361"/>
                  <a:pt x="288758" y="497305"/>
                </a:cubicBezTo>
                <a:lnTo>
                  <a:pt x="192505" y="529389"/>
                </a:lnTo>
                <a:lnTo>
                  <a:pt x="80211" y="513347"/>
                </a:ln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8"/>
          <p:cNvSpPr/>
          <p:nvPr/>
        </p:nvSpPr>
        <p:spPr>
          <a:xfrm>
            <a:off x="1766888" y="2855554"/>
            <a:ext cx="184803" cy="242717"/>
          </a:xfrm>
          <a:custGeom>
            <a:rect b="b" l="l" r="r" t="t"/>
            <a:pathLst>
              <a:path extrusionOk="0" h="272716" w="499468">
                <a:moveTo>
                  <a:pt x="274785" y="272716"/>
                </a:moveTo>
                <a:cubicBezTo>
                  <a:pt x="263967" y="270913"/>
                  <a:pt x="116264" y="247359"/>
                  <a:pt x="98322" y="240631"/>
                </a:cubicBezTo>
                <a:cubicBezTo>
                  <a:pt x="80270" y="233861"/>
                  <a:pt x="66238" y="219242"/>
                  <a:pt x="50196" y="208547"/>
                </a:cubicBezTo>
                <a:cubicBezTo>
                  <a:pt x="25112" y="170921"/>
                  <a:pt x="-39477" y="97214"/>
                  <a:pt x="34154" y="48126"/>
                </a:cubicBezTo>
                <a:cubicBezTo>
                  <a:pt x="70025" y="24212"/>
                  <a:pt x="119712" y="58821"/>
                  <a:pt x="162491" y="64168"/>
                </a:cubicBezTo>
                <a:cubicBezTo>
                  <a:pt x="258744" y="58821"/>
                  <a:pt x="355817" y="61759"/>
                  <a:pt x="451249" y="48126"/>
                </a:cubicBezTo>
                <a:cubicBezTo>
                  <a:pt x="503824" y="40615"/>
                  <a:pt x="499375" y="27684"/>
                  <a:pt x="499375" y="0"/>
                </a:cubicBez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414637" y="2652737"/>
            <a:ext cx="184803" cy="242717"/>
          </a:xfrm>
          <a:custGeom>
            <a:rect b="b" l="l" r="r" t="t"/>
            <a:pathLst>
              <a:path extrusionOk="0" h="272716" w="499468">
                <a:moveTo>
                  <a:pt x="274785" y="272716"/>
                </a:moveTo>
                <a:cubicBezTo>
                  <a:pt x="263967" y="270913"/>
                  <a:pt x="116264" y="247359"/>
                  <a:pt x="98322" y="240631"/>
                </a:cubicBezTo>
                <a:cubicBezTo>
                  <a:pt x="80270" y="233861"/>
                  <a:pt x="66238" y="219242"/>
                  <a:pt x="50196" y="208547"/>
                </a:cubicBezTo>
                <a:cubicBezTo>
                  <a:pt x="25112" y="170921"/>
                  <a:pt x="-39477" y="97214"/>
                  <a:pt x="34154" y="48126"/>
                </a:cubicBezTo>
                <a:cubicBezTo>
                  <a:pt x="70025" y="24212"/>
                  <a:pt x="119712" y="58821"/>
                  <a:pt x="162491" y="64168"/>
                </a:cubicBezTo>
                <a:cubicBezTo>
                  <a:pt x="258744" y="58821"/>
                  <a:pt x="355817" y="61759"/>
                  <a:pt x="451249" y="48126"/>
                </a:cubicBezTo>
                <a:cubicBezTo>
                  <a:pt x="503824" y="40615"/>
                  <a:pt x="499375" y="27684"/>
                  <a:pt x="499375" y="0"/>
                </a:cubicBezTo>
              </a:path>
            </a:pathLst>
          </a:cu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2039198" y="3175631"/>
            <a:ext cx="250257" cy="251460"/>
          </a:xfrm>
          <a:custGeom>
            <a:rect b="b" l="l" r="r" t="t"/>
            <a:pathLst>
              <a:path extrusionOk="0" h="481264" w="481263">
                <a:moveTo>
                  <a:pt x="0" y="0"/>
                </a:moveTo>
                <a:cubicBezTo>
                  <a:pt x="26737" y="10695"/>
                  <a:pt x="53247" y="21974"/>
                  <a:pt x="80210" y="32085"/>
                </a:cubicBezTo>
                <a:cubicBezTo>
                  <a:pt x="96043" y="38023"/>
                  <a:pt x="113212" y="40565"/>
                  <a:pt x="128337" y="48127"/>
                </a:cubicBezTo>
                <a:cubicBezTo>
                  <a:pt x="145582" y="56749"/>
                  <a:pt x="160421" y="69516"/>
                  <a:pt x="176463" y="80211"/>
                </a:cubicBezTo>
                <a:cubicBezTo>
                  <a:pt x="166967" y="184671"/>
                  <a:pt x="144161" y="312114"/>
                  <a:pt x="176463" y="417095"/>
                </a:cubicBezTo>
                <a:cubicBezTo>
                  <a:pt x="190197" y="461730"/>
                  <a:pt x="237613" y="469563"/>
                  <a:pt x="272716" y="481264"/>
                </a:cubicBezTo>
                <a:cubicBezTo>
                  <a:pt x="310147" y="475917"/>
                  <a:pt x="348793" y="476087"/>
                  <a:pt x="385010" y="465222"/>
                </a:cubicBezTo>
                <a:cubicBezTo>
                  <a:pt x="422756" y="453898"/>
                  <a:pt x="448864" y="417724"/>
                  <a:pt x="465221" y="385011"/>
                </a:cubicBezTo>
                <a:cubicBezTo>
                  <a:pt x="472783" y="369886"/>
                  <a:pt x="475916" y="352927"/>
                  <a:pt x="481263" y="336885"/>
                </a:cubicBezTo>
                <a:lnTo>
                  <a:pt x="465221" y="240632"/>
                </a:lnTo>
              </a:path>
            </a:pathLst>
          </a:cu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18"/>
          <p:cNvCxnSpPr>
            <a:endCxn id="472" idx="2"/>
          </p:cNvCxnSpPr>
          <p:nvPr/>
        </p:nvCxnSpPr>
        <p:spPr>
          <a:xfrm flipH="1" rot="10800000">
            <a:off x="2716452" y="2810138"/>
            <a:ext cx="1923300" cy="4500"/>
          </a:xfrm>
          <a:prstGeom prst="straightConnector1">
            <a:avLst/>
          </a:prstGeom>
          <a:noFill/>
          <a:ln cap="flat" cmpd="sng" w="57150">
            <a:solidFill>
              <a:srgbClr val="666666"/>
            </a:solidFill>
            <a:prstDash val="solid"/>
            <a:miter lim="800000"/>
            <a:headEnd len="sm" w="sm" type="none"/>
            <a:tailEnd len="med" w="med" type="none"/>
          </a:ln>
        </p:spPr>
      </p:cxnSp>
      <p:sp>
        <p:nvSpPr>
          <p:cNvPr id="473" name="Google Shape;473;p18"/>
          <p:cNvSpPr/>
          <p:nvPr/>
        </p:nvSpPr>
        <p:spPr>
          <a:xfrm>
            <a:off x="4681902" y="2458735"/>
            <a:ext cx="1499700" cy="7014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Mass Analyzer</a:t>
            </a:r>
            <a:endParaRPr/>
          </a:p>
        </p:txBody>
      </p:sp>
      <p:cxnSp>
        <p:nvCxnSpPr>
          <p:cNvPr id="474" name="Google Shape;474;p18"/>
          <p:cNvCxnSpPr>
            <a:endCxn id="475" idx="1"/>
          </p:cNvCxnSpPr>
          <p:nvPr/>
        </p:nvCxnSpPr>
        <p:spPr>
          <a:xfrm flipH="1" rot="10800000">
            <a:off x="6181546" y="2809435"/>
            <a:ext cx="1413000" cy="51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none"/>
          </a:ln>
        </p:spPr>
      </p:cxnSp>
      <p:sp>
        <p:nvSpPr>
          <p:cNvPr id="476" name="Google Shape;476;p18"/>
          <p:cNvSpPr/>
          <p:nvPr/>
        </p:nvSpPr>
        <p:spPr>
          <a:xfrm>
            <a:off x="2895533" y="2645014"/>
            <a:ext cx="1146000" cy="3393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Liquid Chromatography</a:t>
            </a:r>
            <a:endParaRPr sz="1100"/>
          </a:p>
        </p:txBody>
      </p:sp>
      <p:sp>
        <p:nvSpPr>
          <p:cNvPr id="477" name="Google Shape;477;p18"/>
          <p:cNvSpPr txBox="1"/>
          <p:nvPr/>
        </p:nvSpPr>
        <p:spPr>
          <a:xfrm>
            <a:off x="4874215" y="4651818"/>
            <a:ext cx="1235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MS1 Spectrum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3013444" y="2398426"/>
            <a:ext cx="906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79" name="Google Shape;479;p18"/>
          <p:cNvSpPr txBox="1"/>
          <p:nvPr/>
        </p:nvSpPr>
        <p:spPr>
          <a:xfrm>
            <a:off x="1852209" y="3606968"/>
            <a:ext cx="906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Peptides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80" name="Google Shape;480;p18"/>
          <p:cNvSpPr txBox="1"/>
          <p:nvPr/>
        </p:nvSpPr>
        <p:spPr>
          <a:xfrm>
            <a:off x="78846" y="3607908"/>
            <a:ext cx="906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Proteins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81" name="Google Shape;481;p18"/>
          <p:cNvSpPr txBox="1"/>
          <p:nvPr/>
        </p:nvSpPr>
        <p:spPr>
          <a:xfrm>
            <a:off x="931974" y="2467314"/>
            <a:ext cx="906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Digestion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75" name="Google Shape;475;p18"/>
          <p:cNvSpPr/>
          <p:nvPr/>
        </p:nvSpPr>
        <p:spPr>
          <a:xfrm>
            <a:off x="7594546" y="2458735"/>
            <a:ext cx="1499700" cy="7014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Mass Analyzer</a:t>
            </a:r>
            <a:endParaRPr/>
          </a:p>
        </p:txBody>
      </p:sp>
      <p:grpSp>
        <p:nvGrpSpPr>
          <p:cNvPr id="482" name="Google Shape;482;p18"/>
          <p:cNvGrpSpPr/>
          <p:nvPr/>
        </p:nvGrpSpPr>
        <p:grpSpPr>
          <a:xfrm>
            <a:off x="4922521" y="3734473"/>
            <a:ext cx="983032" cy="848026"/>
            <a:chOff x="12723109" y="1617159"/>
            <a:chExt cx="1242300" cy="1072500"/>
          </a:xfrm>
        </p:grpSpPr>
        <p:sp>
          <p:nvSpPr>
            <p:cNvPr id="483" name="Google Shape;483;p18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4" name="Google Shape;484;p18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8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8"/>
            <p:cNvCxnSpPr/>
            <p:nvPr/>
          </p:nvCxnSpPr>
          <p:spPr>
            <a:xfrm>
              <a:off x="13123545" y="1968809"/>
              <a:ext cx="0" cy="56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8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8"/>
            <p:cNvCxnSpPr/>
            <p:nvPr/>
          </p:nvCxnSpPr>
          <p:spPr>
            <a:xfrm>
              <a:off x="13583737" y="1848496"/>
              <a:ext cx="0" cy="68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8"/>
            <p:cNvCxnSpPr/>
            <p:nvPr/>
          </p:nvCxnSpPr>
          <p:spPr>
            <a:xfrm>
              <a:off x="13207216" y="2164914"/>
              <a:ext cx="0" cy="368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8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8"/>
            <p:cNvCxnSpPr/>
            <p:nvPr/>
          </p:nvCxnSpPr>
          <p:spPr>
            <a:xfrm>
              <a:off x="13809511" y="2012287"/>
              <a:ext cx="0" cy="52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8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3" name="Google Shape;493;p18"/>
          <p:cNvSpPr txBox="1"/>
          <p:nvPr/>
        </p:nvSpPr>
        <p:spPr>
          <a:xfrm>
            <a:off x="7871381" y="4633450"/>
            <a:ext cx="1235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MS2 Spectrum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494" name="Google Shape;494;p18"/>
          <p:cNvGrpSpPr/>
          <p:nvPr/>
        </p:nvGrpSpPr>
        <p:grpSpPr>
          <a:xfrm>
            <a:off x="7919687" y="3716106"/>
            <a:ext cx="983032" cy="848026"/>
            <a:chOff x="12723109" y="1617159"/>
            <a:chExt cx="1242300" cy="1072500"/>
          </a:xfrm>
        </p:grpSpPr>
        <p:sp>
          <p:nvSpPr>
            <p:cNvPr id="495" name="Google Shape;495;p18"/>
            <p:cNvSpPr/>
            <p:nvPr/>
          </p:nvSpPr>
          <p:spPr>
            <a:xfrm>
              <a:off x="12723109" y="1617159"/>
              <a:ext cx="1242300" cy="107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6" name="Google Shape;496;p18"/>
            <p:cNvCxnSpPr/>
            <p:nvPr/>
          </p:nvCxnSpPr>
          <p:spPr>
            <a:xfrm>
              <a:off x="12877515" y="1781275"/>
              <a:ext cx="0" cy="76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8"/>
            <p:cNvCxnSpPr/>
            <p:nvPr/>
          </p:nvCxnSpPr>
          <p:spPr>
            <a:xfrm>
              <a:off x="12974134" y="2280850"/>
              <a:ext cx="0" cy="25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8"/>
            <p:cNvCxnSpPr/>
            <p:nvPr/>
          </p:nvCxnSpPr>
          <p:spPr>
            <a:xfrm>
              <a:off x="13123545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8"/>
            <p:cNvCxnSpPr/>
            <p:nvPr/>
          </p:nvCxnSpPr>
          <p:spPr>
            <a:xfrm>
              <a:off x="13673381" y="2275309"/>
              <a:ext cx="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8"/>
            <p:cNvCxnSpPr/>
            <p:nvPr/>
          </p:nvCxnSpPr>
          <p:spPr>
            <a:xfrm>
              <a:off x="13583737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8"/>
            <p:cNvCxnSpPr/>
            <p:nvPr/>
          </p:nvCxnSpPr>
          <p:spPr>
            <a:xfrm>
              <a:off x="13207216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8"/>
            <p:cNvCxnSpPr/>
            <p:nvPr/>
          </p:nvCxnSpPr>
          <p:spPr>
            <a:xfrm>
              <a:off x="13422199" y="2305416"/>
              <a:ext cx="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8"/>
            <p:cNvCxnSpPr/>
            <p:nvPr/>
          </p:nvCxnSpPr>
          <p:spPr>
            <a:xfrm>
              <a:off x="13809511" y="2203528"/>
              <a:ext cx="0" cy="32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8"/>
            <p:cNvCxnSpPr/>
            <p:nvPr/>
          </p:nvCxnSpPr>
          <p:spPr>
            <a:xfrm rot="10800000">
              <a:off x="12877628" y="2542868"/>
              <a:ext cx="1017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05" name="Google Shape;505;p18"/>
          <p:cNvCxnSpPr/>
          <p:nvPr/>
        </p:nvCxnSpPr>
        <p:spPr>
          <a:xfrm>
            <a:off x="5411102" y="3187138"/>
            <a:ext cx="0" cy="470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506" name="Google Shape;506;p18"/>
          <p:cNvCxnSpPr/>
          <p:nvPr/>
        </p:nvCxnSpPr>
        <p:spPr>
          <a:xfrm>
            <a:off x="8370092" y="3203358"/>
            <a:ext cx="0" cy="470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07" name="Google Shape;507;p18"/>
          <p:cNvSpPr/>
          <p:nvPr/>
        </p:nvSpPr>
        <p:spPr>
          <a:xfrm>
            <a:off x="6360579" y="2672669"/>
            <a:ext cx="995400" cy="273600"/>
          </a:xfrm>
          <a:prstGeom prst="roundRect">
            <a:avLst>
              <a:gd fmla="val 16667" name="adj"/>
            </a:avLst>
          </a:prstGeom>
          <a:solidFill>
            <a:srgbClr val="3A3838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Fragmentation</a:t>
            </a:r>
            <a:endParaRPr sz="1100"/>
          </a:p>
        </p:txBody>
      </p:sp>
      <p:sp>
        <p:nvSpPr>
          <p:cNvPr id="508" name="Google Shape;508;p18"/>
          <p:cNvSpPr/>
          <p:nvPr/>
        </p:nvSpPr>
        <p:spPr>
          <a:xfrm>
            <a:off x="5524592" y="3825996"/>
            <a:ext cx="150600" cy="3129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18"/>
          <p:cNvCxnSpPr>
            <a:stCxn id="508" idx="7"/>
            <a:endCxn id="507" idx="2"/>
          </p:cNvCxnSpPr>
          <p:nvPr/>
        </p:nvCxnSpPr>
        <p:spPr>
          <a:xfrm rot="-5400000">
            <a:off x="5792937" y="2806519"/>
            <a:ext cx="925500" cy="1205100"/>
          </a:xfrm>
          <a:prstGeom prst="curvedConnector3">
            <a:avLst>
              <a:gd fmla="val 52478" name="adj1"/>
            </a:avLst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10" name="Google Shape;510;p18"/>
          <p:cNvSpPr txBox="1"/>
          <p:nvPr/>
        </p:nvSpPr>
        <p:spPr>
          <a:xfrm>
            <a:off x="5997926" y="3460825"/>
            <a:ext cx="1774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>
                <a:solidFill>
                  <a:schemeClr val="dk1"/>
                </a:solidFill>
              </a:rPr>
              <a:t>peptide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18"/>
          <p:cNvSpPr/>
          <p:nvPr/>
        </p:nvSpPr>
        <p:spPr>
          <a:xfrm rot="-5400000">
            <a:off x="4319700" y="2646045"/>
            <a:ext cx="311917" cy="328186"/>
          </a:xfrm>
          <a:prstGeom prst="flowChartExtra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8"/>
          <p:cNvSpPr txBox="1"/>
          <p:nvPr/>
        </p:nvSpPr>
        <p:spPr>
          <a:xfrm>
            <a:off x="3665100" y="2983500"/>
            <a:ext cx="906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Ionization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2" name="Google Shape;512;p18"/>
          <p:cNvSpPr txBox="1"/>
          <p:nvPr/>
        </p:nvSpPr>
        <p:spPr>
          <a:xfrm>
            <a:off x="5930200" y="1914725"/>
            <a:ext cx="1923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Mass spectrometer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00" y="152400"/>
            <a:ext cx="7616952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9850"/>
            <a:ext cx="8839202" cy="25775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3" name="Google Shape;523;p20"/>
          <p:cNvSpPr txBox="1"/>
          <p:nvPr/>
        </p:nvSpPr>
        <p:spPr>
          <a:xfrm>
            <a:off x="306150" y="3683925"/>
            <a:ext cx="839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Perform a sequence database search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24" name="Google Shape;524;p20"/>
          <p:cNvSpPr/>
          <p:nvPr/>
        </p:nvSpPr>
        <p:spPr>
          <a:xfrm>
            <a:off x="4921250" y="827775"/>
            <a:ext cx="3889500" cy="232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2261500" y="2148100"/>
            <a:ext cx="3889500" cy="86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9850"/>
            <a:ext cx="8839202" cy="25775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1" name="Google Shape;531;p21"/>
          <p:cNvSpPr txBox="1"/>
          <p:nvPr/>
        </p:nvSpPr>
        <p:spPr>
          <a:xfrm>
            <a:off x="306150" y="3683925"/>
            <a:ext cx="8391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Perform a sequence database search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Use confident identifications from database search to curate a spectral library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32" name="Google Shape;532;p21"/>
          <p:cNvSpPr/>
          <p:nvPr/>
        </p:nvSpPr>
        <p:spPr>
          <a:xfrm>
            <a:off x="4921250" y="1746250"/>
            <a:ext cx="3889500" cy="140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1"/>
          <p:cNvSpPr/>
          <p:nvPr/>
        </p:nvSpPr>
        <p:spPr>
          <a:xfrm>
            <a:off x="2261500" y="2148100"/>
            <a:ext cx="3889500" cy="86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