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6C474-97BA-465E-A143-16425B27EAE9}">
  <a:tblStyle styleId="{59B6C474-97BA-465E-A143-16425B27EA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59c29746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59c29746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5dd66f7b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5dd66f7b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5f768da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5f768da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5dd66f7b4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5dd66f7b4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95dd66f7b4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95dd66f7b4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5dd66f7b4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5dd66f7b4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5dd66f7b4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95dd66f7b4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95dd66f7b4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95dd66f7b4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5dd66f7b4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95dd66f7b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95dd66f7b4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95dd66f7b4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95dd66f7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95dd66f7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dd66f7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dd66f7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95dd66f7b4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95dd66f7b4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95dd66f7b4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95dd66f7b4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5f768da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5f768da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5dd66f7b4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5dd66f7b4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959c29746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959c29746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5f768da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95f768da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956e58ad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956e58ad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the exact uniprot file and small parameter details, I’m as happy as I can be with the reproduced </a:t>
            </a:r>
            <a:r>
              <a:rPr lang="en"/>
              <a:t>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spectral library search though is probably user error though and I can explore that more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5f768da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5f768da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5dd66f7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5dd66f7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dd66f7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5dd66f7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5dd66f7b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5dd66f7b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5dd66f7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5dd66f7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5dd66f7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5dd66f7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5dd66f7b4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5dd66f7b4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dd66f7b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5dd66f7b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11:35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gif"/><Relationship Id="rId4" Type="http://schemas.openxmlformats.org/officeDocument/2006/relationships/image" Target="../media/image27.png"/><Relationship Id="rId9" Type="http://schemas.openxmlformats.org/officeDocument/2006/relationships/image" Target="../media/image25.gif"/><Relationship Id="rId5" Type="http://schemas.openxmlformats.org/officeDocument/2006/relationships/image" Target="../media/image22.gif"/><Relationship Id="rId6" Type="http://schemas.openxmlformats.org/officeDocument/2006/relationships/image" Target="../media/image26.png"/><Relationship Id="rId7" Type="http://schemas.openxmlformats.org/officeDocument/2006/relationships/image" Target="../media/image19.gif"/><Relationship Id="rId8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8.gif"/><Relationship Id="rId5" Type="http://schemas.openxmlformats.org/officeDocument/2006/relationships/image" Target="../media/image27.png"/><Relationship Id="rId6" Type="http://schemas.openxmlformats.org/officeDocument/2006/relationships/image" Target="../media/image2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9.gif"/><Relationship Id="rId5" Type="http://schemas.openxmlformats.org/officeDocument/2006/relationships/image" Target="../media/image25.gif"/><Relationship Id="rId6" Type="http://schemas.openxmlformats.org/officeDocument/2006/relationships/image" Target="../media/image18.gif"/><Relationship Id="rId7" Type="http://schemas.openxmlformats.org/officeDocument/2006/relationships/image" Target="../media/image2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4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in mass spectrometry-based proteomics database searches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967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Iryna Abramchuk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BCH8166 - November 1, 2023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36352" l="17386" r="10411" t="35441"/>
          <a:stretch/>
        </p:blipFill>
        <p:spPr>
          <a:xfrm>
            <a:off x="1316208" y="3442451"/>
            <a:ext cx="1324242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263" name="Google Shape;263;p22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264" name="Google Shape;264;p22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pic>
        <p:nvPicPr>
          <p:cNvPr id="265" name="Google Shape;2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652450" y="1842400"/>
            <a:ext cx="27402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rawconverter (v1.1.0.19)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 or msstitch (?)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(from TPP v5.2.0)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peptideprophet (from TPP v5.2.0)</a:t>
            </a:r>
            <a:endParaRPr sz="1300"/>
          </a:p>
        </p:txBody>
      </p:sp>
      <p:sp>
        <p:nvSpPr>
          <p:cNvPr id="268" name="Google Shape;268;p22"/>
          <p:cNvSpPr/>
          <p:nvPr/>
        </p:nvSpPr>
        <p:spPr>
          <a:xfrm>
            <a:off x="3683725" y="2087200"/>
            <a:ext cx="1955100" cy="48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 (v5.0)</a:t>
            </a:r>
            <a:endParaRPr sz="1300"/>
          </a:p>
        </p:txBody>
      </p:sp>
      <p:sp>
        <p:nvSpPr>
          <p:cNvPr id="269" name="Google Shape;269;p22"/>
          <p:cNvSpPr/>
          <p:nvPr/>
        </p:nvSpPr>
        <p:spPr>
          <a:xfrm>
            <a:off x="6171700" y="2009650"/>
            <a:ext cx="2682600" cy="63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 (v5.0)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peptideprophet (from TPP v5.2.0)</a:t>
            </a:r>
            <a:endParaRPr sz="1300"/>
          </a:p>
        </p:txBody>
      </p:sp>
      <p:sp>
        <p:nvSpPr>
          <p:cNvPr id="270" name="Google Shape;270;p22"/>
          <p:cNvSpPr/>
          <p:nvPr/>
        </p:nvSpPr>
        <p:spPr>
          <a:xfrm>
            <a:off x="3836119" y="3050125"/>
            <a:ext cx="1766100" cy="393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quickstats</a:t>
            </a:r>
            <a:endParaRPr i="1" sz="1300"/>
          </a:p>
        </p:txBody>
      </p:sp>
      <p:sp>
        <p:nvSpPr>
          <p:cNvPr id="271" name="Google Shape;271;p22"/>
          <p:cNvSpPr txBox="1"/>
          <p:nvPr/>
        </p:nvSpPr>
        <p:spPr>
          <a:xfrm>
            <a:off x="1154825" y="1524475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3607525" y="17668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6171700" y="16870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3836125" y="2670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stats</a:t>
            </a:r>
            <a:endParaRPr i="1"/>
          </a:p>
        </p:txBody>
      </p:sp>
      <p:cxnSp>
        <p:nvCxnSpPr>
          <p:cNvPr id="275" name="Google Shape;275;p22"/>
          <p:cNvCxnSpPr>
            <a:stCxn id="268" idx="3"/>
            <a:endCxn id="269" idx="1"/>
          </p:cNvCxnSpPr>
          <p:nvPr/>
        </p:nvCxnSpPr>
        <p:spPr>
          <a:xfrm>
            <a:off x="5638825" y="2328550"/>
            <a:ext cx="5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2"/>
          <p:cNvCxnSpPr>
            <a:stCxn id="267" idx="3"/>
            <a:endCxn id="268" idx="1"/>
          </p:cNvCxnSpPr>
          <p:nvPr/>
        </p:nvCxnSpPr>
        <p:spPr>
          <a:xfrm>
            <a:off x="3392650" y="2328550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2"/>
          <p:cNvCxnSpPr>
            <a:stCxn id="263" idx="1"/>
            <a:endCxn id="267" idx="1"/>
          </p:cNvCxnSpPr>
          <p:nvPr/>
        </p:nvCxnSpPr>
        <p:spPr>
          <a:xfrm flipH="1">
            <a:off x="652600" y="786425"/>
            <a:ext cx="1002300" cy="1542000"/>
          </a:xfrm>
          <a:prstGeom prst="bentConnector3">
            <a:avLst>
              <a:gd fmla="val 1237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2"/>
          <p:cNvCxnSpPr>
            <a:stCxn id="269" idx="3"/>
            <a:endCxn id="262" idx="3"/>
          </p:cNvCxnSpPr>
          <p:nvPr/>
        </p:nvCxnSpPr>
        <p:spPr>
          <a:xfrm rot="10800000">
            <a:off x="8458600" y="816250"/>
            <a:ext cx="395700" cy="1512300"/>
          </a:xfrm>
          <a:prstGeom prst="bentConnector3">
            <a:avLst>
              <a:gd fmla="val -478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2"/>
          <p:cNvCxnSpPr>
            <a:stCxn id="263" idx="1"/>
            <a:endCxn id="269" idx="2"/>
          </p:cNvCxnSpPr>
          <p:nvPr/>
        </p:nvCxnSpPr>
        <p:spPr>
          <a:xfrm>
            <a:off x="1654900" y="786425"/>
            <a:ext cx="5858100" cy="1860900"/>
          </a:xfrm>
          <a:prstGeom prst="bentConnector4">
            <a:avLst>
              <a:gd fmla="val -24498" name="adj1"/>
              <a:gd fmla="val 1197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2"/>
          <p:cNvCxnSpPr>
            <a:stCxn id="270" idx="2"/>
            <a:endCxn id="262" idx="3"/>
          </p:cNvCxnSpPr>
          <p:nvPr/>
        </p:nvCxnSpPr>
        <p:spPr>
          <a:xfrm rot="-5400000">
            <a:off x="5275069" y="260425"/>
            <a:ext cx="2627700" cy="3739500"/>
          </a:xfrm>
          <a:prstGeom prst="bentConnector4">
            <a:avLst>
              <a:gd fmla="val -9062" name="adj1"/>
              <a:gd fmla="val 11681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2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cxnSp>
        <p:nvCxnSpPr>
          <p:cNvPr id="282" name="Google Shape;282;p22"/>
          <p:cNvCxnSpPr>
            <a:stCxn id="267" idx="2"/>
            <a:endCxn id="270" idx="1"/>
          </p:cNvCxnSpPr>
          <p:nvPr/>
        </p:nvCxnSpPr>
        <p:spPr>
          <a:xfrm flipH="1" rot="-5400000">
            <a:off x="2713150" y="2124100"/>
            <a:ext cx="432300" cy="181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2"/>
          <p:cNvCxnSpPr>
            <a:endCxn id="270" idx="3"/>
          </p:cNvCxnSpPr>
          <p:nvPr/>
        </p:nvCxnSpPr>
        <p:spPr>
          <a:xfrm flipH="1">
            <a:off x="5602219" y="2642875"/>
            <a:ext cx="2286000" cy="604200"/>
          </a:xfrm>
          <a:prstGeom prst="bentConnector3">
            <a:avLst>
              <a:gd fmla="val -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2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</a:t>
            </a:r>
            <a:r>
              <a:rPr b="1" lang="en"/>
              <a:t>management</a:t>
            </a:r>
            <a:endParaRPr b="1"/>
          </a:p>
        </p:txBody>
      </p:sp>
      <p:sp>
        <p:nvSpPr>
          <p:cNvPr id="289" name="Google Shape;289;p22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290" name="Google Shape;2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</a:t>
            </a:r>
            <a:endParaRPr b="1"/>
          </a:p>
        </p:txBody>
      </p:sp>
      <p:sp>
        <p:nvSpPr>
          <p:cNvPr id="295" name="Google Shape;295;p22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3"/>
          <p:cNvPicPr preferRelativeResize="0"/>
          <p:nvPr/>
        </p:nvPicPr>
        <p:blipFill rotWithShape="1">
          <a:blip r:embed="rId3">
            <a:alphaModFix/>
          </a:blip>
          <a:srcRect b="36352" l="17386" r="10411" t="35441"/>
          <a:stretch/>
        </p:blipFill>
        <p:spPr>
          <a:xfrm>
            <a:off x="1316208" y="3442451"/>
            <a:ext cx="1324242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302" name="Google Shape;302;p23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303" name="Google Shape;303;p23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652450" y="1842400"/>
            <a:ext cx="27402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rawconverter (v1.1.0.19)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 or msstitch (?)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(from TPP v5.2.0)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peptideprophet (from TPP v5.2.0)</a:t>
            </a:r>
            <a:endParaRPr sz="1300"/>
          </a:p>
        </p:txBody>
      </p:sp>
      <p:sp>
        <p:nvSpPr>
          <p:cNvPr id="307" name="Google Shape;307;p23"/>
          <p:cNvSpPr/>
          <p:nvPr/>
        </p:nvSpPr>
        <p:spPr>
          <a:xfrm>
            <a:off x="3683725" y="2087200"/>
            <a:ext cx="1955100" cy="48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 (v5.0)</a:t>
            </a:r>
            <a:endParaRPr sz="1300"/>
          </a:p>
        </p:txBody>
      </p:sp>
      <p:sp>
        <p:nvSpPr>
          <p:cNvPr id="308" name="Google Shape;308;p23"/>
          <p:cNvSpPr/>
          <p:nvPr/>
        </p:nvSpPr>
        <p:spPr>
          <a:xfrm>
            <a:off x="6171700" y="2009650"/>
            <a:ext cx="2682600" cy="63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 (v5.0)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peptideprophet (from TPP v5.2.0)</a:t>
            </a:r>
            <a:endParaRPr sz="1300"/>
          </a:p>
        </p:txBody>
      </p:sp>
      <p:sp>
        <p:nvSpPr>
          <p:cNvPr id="309" name="Google Shape;309;p23"/>
          <p:cNvSpPr/>
          <p:nvPr/>
        </p:nvSpPr>
        <p:spPr>
          <a:xfrm>
            <a:off x="3836119" y="3050125"/>
            <a:ext cx="1766100" cy="393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quickstats</a:t>
            </a:r>
            <a:endParaRPr i="1" sz="1300"/>
          </a:p>
        </p:txBody>
      </p:sp>
      <p:sp>
        <p:nvSpPr>
          <p:cNvPr id="310" name="Google Shape;310;p23"/>
          <p:cNvSpPr txBox="1"/>
          <p:nvPr/>
        </p:nvSpPr>
        <p:spPr>
          <a:xfrm>
            <a:off x="1154825" y="1524475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3607525" y="17668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6171700" y="16870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3836125" y="2670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stats</a:t>
            </a:r>
            <a:endParaRPr i="1"/>
          </a:p>
        </p:txBody>
      </p:sp>
      <p:cxnSp>
        <p:nvCxnSpPr>
          <p:cNvPr id="314" name="Google Shape;314;p23"/>
          <p:cNvCxnSpPr>
            <a:stCxn id="307" idx="3"/>
            <a:endCxn id="308" idx="1"/>
          </p:cNvCxnSpPr>
          <p:nvPr/>
        </p:nvCxnSpPr>
        <p:spPr>
          <a:xfrm>
            <a:off x="5638825" y="2328550"/>
            <a:ext cx="5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3"/>
          <p:cNvCxnSpPr>
            <a:stCxn id="306" idx="3"/>
            <a:endCxn id="307" idx="1"/>
          </p:cNvCxnSpPr>
          <p:nvPr/>
        </p:nvCxnSpPr>
        <p:spPr>
          <a:xfrm>
            <a:off x="3392650" y="2328550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3"/>
          <p:cNvCxnSpPr>
            <a:stCxn id="302" idx="1"/>
            <a:endCxn id="306" idx="1"/>
          </p:cNvCxnSpPr>
          <p:nvPr/>
        </p:nvCxnSpPr>
        <p:spPr>
          <a:xfrm flipH="1">
            <a:off x="652600" y="786425"/>
            <a:ext cx="1002300" cy="1542000"/>
          </a:xfrm>
          <a:prstGeom prst="bentConnector3">
            <a:avLst>
              <a:gd fmla="val 1237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3"/>
          <p:cNvCxnSpPr>
            <a:stCxn id="308" idx="3"/>
            <a:endCxn id="301" idx="3"/>
          </p:cNvCxnSpPr>
          <p:nvPr/>
        </p:nvCxnSpPr>
        <p:spPr>
          <a:xfrm rot="10800000">
            <a:off x="8458600" y="816250"/>
            <a:ext cx="395700" cy="1512300"/>
          </a:xfrm>
          <a:prstGeom prst="bentConnector3">
            <a:avLst>
              <a:gd fmla="val -478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3"/>
          <p:cNvCxnSpPr>
            <a:stCxn id="302" idx="1"/>
            <a:endCxn id="308" idx="2"/>
          </p:cNvCxnSpPr>
          <p:nvPr/>
        </p:nvCxnSpPr>
        <p:spPr>
          <a:xfrm>
            <a:off x="1654900" y="786425"/>
            <a:ext cx="5858100" cy="1860900"/>
          </a:xfrm>
          <a:prstGeom prst="bentConnector4">
            <a:avLst>
              <a:gd fmla="val -24498" name="adj1"/>
              <a:gd fmla="val 1197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3"/>
          <p:cNvCxnSpPr>
            <a:stCxn id="309" idx="2"/>
            <a:endCxn id="301" idx="3"/>
          </p:cNvCxnSpPr>
          <p:nvPr/>
        </p:nvCxnSpPr>
        <p:spPr>
          <a:xfrm rot="-5400000">
            <a:off x="5275069" y="260425"/>
            <a:ext cx="2627700" cy="3739500"/>
          </a:xfrm>
          <a:prstGeom prst="bentConnector4">
            <a:avLst>
              <a:gd fmla="val -9062" name="adj1"/>
              <a:gd fmla="val 11681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3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cxnSp>
        <p:nvCxnSpPr>
          <p:cNvPr id="321" name="Google Shape;321;p23"/>
          <p:cNvCxnSpPr>
            <a:stCxn id="306" idx="2"/>
            <a:endCxn id="309" idx="1"/>
          </p:cNvCxnSpPr>
          <p:nvPr/>
        </p:nvCxnSpPr>
        <p:spPr>
          <a:xfrm flipH="1" rot="-5400000">
            <a:off x="2713150" y="2124100"/>
            <a:ext cx="432300" cy="181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3"/>
          <p:cNvCxnSpPr>
            <a:endCxn id="309" idx="3"/>
          </p:cNvCxnSpPr>
          <p:nvPr/>
        </p:nvCxnSpPr>
        <p:spPr>
          <a:xfrm flipH="1">
            <a:off x="5602219" y="2642875"/>
            <a:ext cx="2286000" cy="604200"/>
          </a:xfrm>
          <a:prstGeom prst="bentConnector3">
            <a:avLst>
              <a:gd fmla="val -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3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328" name="Google Shape;328;p23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329" name="Google Shape;3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pic>
        <p:nvPicPr>
          <p:cNvPr id="331" name="Google Shape;3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</a:t>
            </a:r>
            <a:endParaRPr b="1"/>
          </a:p>
        </p:txBody>
      </p:sp>
      <p:sp>
        <p:nvSpPr>
          <p:cNvPr id="334" name="Google Shape;334;p23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335" name="Google Shape;335;p23"/>
          <p:cNvSpPr/>
          <p:nvPr/>
        </p:nvSpPr>
        <p:spPr>
          <a:xfrm>
            <a:off x="1463125" y="1158700"/>
            <a:ext cx="6422100" cy="303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4275" y="1524475"/>
            <a:ext cx="1183175" cy="86772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2139250" y="2371525"/>
            <a:ext cx="21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Proteomics search tools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812" y="30411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2139238" y="3359700"/>
            <a:ext cx="21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management</a:t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4249375" y="1731913"/>
            <a:ext cx="1065600" cy="4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4249375" y="2972488"/>
            <a:ext cx="1065600" cy="43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5812525" y="17264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 OS X 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5812525" y="300285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5706925" y="1423725"/>
            <a:ext cx="1394400" cy="972300"/>
          </a:xfrm>
          <a:prstGeom prst="noSmoking">
            <a:avLst>
              <a:gd fmla="val 2008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5706925" y="2741275"/>
            <a:ext cx="1394400" cy="972300"/>
          </a:xfrm>
          <a:prstGeom prst="noSmoking">
            <a:avLst>
              <a:gd fmla="val 2008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 rotWithShape="1">
          <a:blip r:embed="rId3">
            <a:alphaModFix/>
          </a:blip>
          <a:srcRect b="36352" l="17386" r="10411" t="35441"/>
          <a:stretch/>
        </p:blipFill>
        <p:spPr>
          <a:xfrm>
            <a:off x="1316208" y="3442451"/>
            <a:ext cx="1324242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352" name="Google Shape;352;p24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353" name="Google Shape;353;p24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652450" y="1842400"/>
            <a:ext cx="27402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rawconverter (v1.1.0.19)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 or msstitch (?)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(from TPP v5.2.0)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peptideprophet (from TPP v5.2.0)</a:t>
            </a:r>
            <a:endParaRPr sz="1300"/>
          </a:p>
        </p:txBody>
      </p:sp>
      <p:sp>
        <p:nvSpPr>
          <p:cNvPr id="357" name="Google Shape;357;p24"/>
          <p:cNvSpPr/>
          <p:nvPr/>
        </p:nvSpPr>
        <p:spPr>
          <a:xfrm>
            <a:off x="3683725" y="2087200"/>
            <a:ext cx="1955100" cy="48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 (v5.0)</a:t>
            </a:r>
            <a:endParaRPr sz="1300"/>
          </a:p>
        </p:txBody>
      </p:sp>
      <p:sp>
        <p:nvSpPr>
          <p:cNvPr id="358" name="Google Shape;358;p24"/>
          <p:cNvSpPr/>
          <p:nvPr/>
        </p:nvSpPr>
        <p:spPr>
          <a:xfrm>
            <a:off x="6171700" y="2009650"/>
            <a:ext cx="2682600" cy="63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 (v5.0)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peptideprophet (from TPP v5.2.0)</a:t>
            </a:r>
            <a:endParaRPr sz="1300"/>
          </a:p>
        </p:txBody>
      </p:sp>
      <p:sp>
        <p:nvSpPr>
          <p:cNvPr id="359" name="Google Shape;359;p24"/>
          <p:cNvSpPr/>
          <p:nvPr/>
        </p:nvSpPr>
        <p:spPr>
          <a:xfrm>
            <a:off x="3836119" y="3050125"/>
            <a:ext cx="1766100" cy="393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quickstats</a:t>
            </a:r>
            <a:endParaRPr i="1" sz="1300"/>
          </a:p>
        </p:txBody>
      </p:sp>
      <p:sp>
        <p:nvSpPr>
          <p:cNvPr id="360" name="Google Shape;360;p24"/>
          <p:cNvSpPr txBox="1"/>
          <p:nvPr/>
        </p:nvSpPr>
        <p:spPr>
          <a:xfrm>
            <a:off x="1154825" y="1524475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3607525" y="17668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6171700" y="16870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3836125" y="2670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stats</a:t>
            </a:r>
            <a:endParaRPr i="1"/>
          </a:p>
        </p:txBody>
      </p:sp>
      <p:cxnSp>
        <p:nvCxnSpPr>
          <p:cNvPr id="364" name="Google Shape;364;p24"/>
          <p:cNvCxnSpPr>
            <a:stCxn id="357" idx="3"/>
            <a:endCxn id="358" idx="1"/>
          </p:cNvCxnSpPr>
          <p:nvPr/>
        </p:nvCxnSpPr>
        <p:spPr>
          <a:xfrm>
            <a:off x="5638825" y="2328550"/>
            <a:ext cx="5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4"/>
          <p:cNvCxnSpPr>
            <a:stCxn id="356" idx="3"/>
            <a:endCxn id="357" idx="1"/>
          </p:cNvCxnSpPr>
          <p:nvPr/>
        </p:nvCxnSpPr>
        <p:spPr>
          <a:xfrm>
            <a:off x="3392650" y="2328550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4"/>
          <p:cNvCxnSpPr>
            <a:stCxn id="352" idx="1"/>
            <a:endCxn id="356" idx="1"/>
          </p:cNvCxnSpPr>
          <p:nvPr/>
        </p:nvCxnSpPr>
        <p:spPr>
          <a:xfrm flipH="1">
            <a:off x="652600" y="786425"/>
            <a:ext cx="1002300" cy="1542000"/>
          </a:xfrm>
          <a:prstGeom prst="bentConnector3">
            <a:avLst>
              <a:gd fmla="val 1237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4"/>
          <p:cNvCxnSpPr>
            <a:stCxn id="358" idx="3"/>
            <a:endCxn id="351" idx="3"/>
          </p:cNvCxnSpPr>
          <p:nvPr/>
        </p:nvCxnSpPr>
        <p:spPr>
          <a:xfrm rot="10800000">
            <a:off x="8458600" y="816250"/>
            <a:ext cx="395700" cy="1512300"/>
          </a:xfrm>
          <a:prstGeom prst="bentConnector3">
            <a:avLst>
              <a:gd fmla="val -478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4"/>
          <p:cNvCxnSpPr>
            <a:stCxn id="352" idx="1"/>
            <a:endCxn id="358" idx="2"/>
          </p:cNvCxnSpPr>
          <p:nvPr/>
        </p:nvCxnSpPr>
        <p:spPr>
          <a:xfrm>
            <a:off x="1654900" y="786425"/>
            <a:ext cx="5858100" cy="1860900"/>
          </a:xfrm>
          <a:prstGeom prst="bentConnector4">
            <a:avLst>
              <a:gd fmla="val -24498" name="adj1"/>
              <a:gd fmla="val 1197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4"/>
          <p:cNvCxnSpPr>
            <a:stCxn id="359" idx="2"/>
            <a:endCxn id="351" idx="3"/>
          </p:cNvCxnSpPr>
          <p:nvPr/>
        </p:nvCxnSpPr>
        <p:spPr>
          <a:xfrm rot="-5400000">
            <a:off x="5275069" y="260425"/>
            <a:ext cx="2627700" cy="3739500"/>
          </a:xfrm>
          <a:prstGeom prst="bentConnector4">
            <a:avLst>
              <a:gd fmla="val -9062" name="adj1"/>
              <a:gd fmla="val 11681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4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372" name="Google Shape;372;p24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cxnSp>
        <p:nvCxnSpPr>
          <p:cNvPr id="373" name="Google Shape;373;p24"/>
          <p:cNvCxnSpPr>
            <a:stCxn id="356" idx="2"/>
            <a:endCxn id="359" idx="1"/>
          </p:cNvCxnSpPr>
          <p:nvPr/>
        </p:nvCxnSpPr>
        <p:spPr>
          <a:xfrm flipH="1" rot="-5400000">
            <a:off x="2713150" y="2124100"/>
            <a:ext cx="432300" cy="181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4"/>
          <p:cNvCxnSpPr>
            <a:endCxn id="359" idx="3"/>
          </p:cNvCxnSpPr>
          <p:nvPr/>
        </p:nvCxnSpPr>
        <p:spPr>
          <a:xfrm flipH="1">
            <a:off x="5602219" y="2642875"/>
            <a:ext cx="2286000" cy="604200"/>
          </a:xfrm>
          <a:prstGeom prst="bentConnector3">
            <a:avLst>
              <a:gd fmla="val -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4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380" name="Google Shape;380;p24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4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</a:t>
            </a:r>
            <a:endParaRPr b="1"/>
          </a:p>
        </p:txBody>
      </p:sp>
      <p:sp>
        <p:nvSpPr>
          <p:cNvPr id="386" name="Google Shape;386;p24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5"/>
          <p:cNvPicPr preferRelativeResize="0"/>
          <p:nvPr/>
        </p:nvPicPr>
        <p:blipFill rotWithShape="1">
          <a:blip r:embed="rId3">
            <a:alphaModFix/>
          </a:blip>
          <a:srcRect b="36352" l="17386" r="10411" t="35441"/>
          <a:stretch/>
        </p:blipFill>
        <p:spPr>
          <a:xfrm>
            <a:off x="1316208" y="3442451"/>
            <a:ext cx="1324242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5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393" name="Google Shape;393;p25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394" name="Google Shape;394;p25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5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>
            <a:off x="652450" y="1842400"/>
            <a:ext cx="27402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rawconverter (v1.1.0.19)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 or msstitch (?)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(from TPP v5.2.0)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peptideprophet (from TPP v5.2.0)</a:t>
            </a:r>
            <a:endParaRPr sz="1300"/>
          </a:p>
        </p:txBody>
      </p:sp>
      <p:sp>
        <p:nvSpPr>
          <p:cNvPr id="398" name="Google Shape;398;p25"/>
          <p:cNvSpPr/>
          <p:nvPr/>
        </p:nvSpPr>
        <p:spPr>
          <a:xfrm>
            <a:off x="3683725" y="2087200"/>
            <a:ext cx="1955100" cy="48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 (v5.0)</a:t>
            </a:r>
            <a:endParaRPr sz="1300"/>
          </a:p>
        </p:txBody>
      </p:sp>
      <p:sp>
        <p:nvSpPr>
          <p:cNvPr id="399" name="Google Shape;399;p25"/>
          <p:cNvSpPr/>
          <p:nvPr/>
        </p:nvSpPr>
        <p:spPr>
          <a:xfrm>
            <a:off x="6171700" y="2009650"/>
            <a:ext cx="2682600" cy="63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 (v5.0)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peptideprophet (from TPP v5.2.0)</a:t>
            </a:r>
            <a:endParaRPr sz="1300"/>
          </a:p>
        </p:txBody>
      </p:sp>
      <p:sp>
        <p:nvSpPr>
          <p:cNvPr id="400" name="Google Shape;400;p25"/>
          <p:cNvSpPr/>
          <p:nvPr/>
        </p:nvSpPr>
        <p:spPr>
          <a:xfrm>
            <a:off x="3836119" y="3050125"/>
            <a:ext cx="1766100" cy="393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quickstats</a:t>
            </a:r>
            <a:endParaRPr i="1" sz="1300"/>
          </a:p>
        </p:txBody>
      </p:sp>
      <p:sp>
        <p:nvSpPr>
          <p:cNvPr id="401" name="Google Shape;401;p25"/>
          <p:cNvSpPr txBox="1"/>
          <p:nvPr/>
        </p:nvSpPr>
        <p:spPr>
          <a:xfrm>
            <a:off x="1154825" y="1524475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402" name="Google Shape;402;p25"/>
          <p:cNvSpPr txBox="1"/>
          <p:nvPr/>
        </p:nvSpPr>
        <p:spPr>
          <a:xfrm>
            <a:off x="3607525" y="17668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403" name="Google Shape;403;p25"/>
          <p:cNvSpPr txBox="1"/>
          <p:nvPr/>
        </p:nvSpPr>
        <p:spPr>
          <a:xfrm>
            <a:off x="6171700" y="16870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404" name="Google Shape;404;p25"/>
          <p:cNvSpPr txBox="1"/>
          <p:nvPr/>
        </p:nvSpPr>
        <p:spPr>
          <a:xfrm>
            <a:off x="3836125" y="2670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stats</a:t>
            </a:r>
            <a:endParaRPr i="1"/>
          </a:p>
        </p:txBody>
      </p:sp>
      <p:cxnSp>
        <p:nvCxnSpPr>
          <p:cNvPr id="405" name="Google Shape;405;p25"/>
          <p:cNvCxnSpPr>
            <a:stCxn id="398" idx="3"/>
            <a:endCxn id="399" idx="1"/>
          </p:cNvCxnSpPr>
          <p:nvPr/>
        </p:nvCxnSpPr>
        <p:spPr>
          <a:xfrm>
            <a:off x="5638825" y="2328550"/>
            <a:ext cx="5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5"/>
          <p:cNvCxnSpPr>
            <a:stCxn id="397" idx="3"/>
            <a:endCxn id="398" idx="1"/>
          </p:cNvCxnSpPr>
          <p:nvPr/>
        </p:nvCxnSpPr>
        <p:spPr>
          <a:xfrm>
            <a:off x="3392650" y="2328550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5"/>
          <p:cNvCxnSpPr>
            <a:stCxn id="393" idx="1"/>
            <a:endCxn id="397" idx="1"/>
          </p:cNvCxnSpPr>
          <p:nvPr/>
        </p:nvCxnSpPr>
        <p:spPr>
          <a:xfrm flipH="1">
            <a:off x="652600" y="786425"/>
            <a:ext cx="1002300" cy="1542000"/>
          </a:xfrm>
          <a:prstGeom prst="bentConnector3">
            <a:avLst>
              <a:gd fmla="val 1237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5"/>
          <p:cNvCxnSpPr>
            <a:stCxn id="399" idx="3"/>
            <a:endCxn id="392" idx="3"/>
          </p:cNvCxnSpPr>
          <p:nvPr/>
        </p:nvCxnSpPr>
        <p:spPr>
          <a:xfrm rot="10800000">
            <a:off x="8458600" y="816250"/>
            <a:ext cx="395700" cy="1512300"/>
          </a:xfrm>
          <a:prstGeom prst="bentConnector3">
            <a:avLst>
              <a:gd fmla="val -478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5"/>
          <p:cNvCxnSpPr>
            <a:stCxn id="393" idx="1"/>
            <a:endCxn id="399" idx="2"/>
          </p:cNvCxnSpPr>
          <p:nvPr/>
        </p:nvCxnSpPr>
        <p:spPr>
          <a:xfrm>
            <a:off x="1654900" y="786425"/>
            <a:ext cx="5858100" cy="1860900"/>
          </a:xfrm>
          <a:prstGeom prst="bentConnector4">
            <a:avLst>
              <a:gd fmla="val -24498" name="adj1"/>
              <a:gd fmla="val 1197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5"/>
          <p:cNvCxnSpPr>
            <a:stCxn id="400" idx="2"/>
            <a:endCxn id="392" idx="3"/>
          </p:cNvCxnSpPr>
          <p:nvPr/>
        </p:nvCxnSpPr>
        <p:spPr>
          <a:xfrm rot="-5400000">
            <a:off x="5275069" y="260425"/>
            <a:ext cx="2627700" cy="3739500"/>
          </a:xfrm>
          <a:prstGeom prst="bentConnector4">
            <a:avLst>
              <a:gd fmla="val -9062" name="adj1"/>
              <a:gd fmla="val 11681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5"/>
          <p:cNvSpPr/>
          <p:nvPr/>
        </p:nvSpPr>
        <p:spPr>
          <a:xfrm>
            <a:off x="2898290" y="4262900"/>
            <a:ext cx="3407400" cy="63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spctools/tpp:version5.2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(built on BioContainers Ubuntu image)</a:t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413" name="Google Shape;413;p25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414" name="Google Shape;414;p25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cxnSp>
        <p:nvCxnSpPr>
          <p:cNvPr id="415" name="Google Shape;415;p25"/>
          <p:cNvCxnSpPr>
            <a:stCxn id="397" idx="2"/>
            <a:endCxn id="400" idx="1"/>
          </p:cNvCxnSpPr>
          <p:nvPr/>
        </p:nvCxnSpPr>
        <p:spPr>
          <a:xfrm flipH="1" rot="-5400000">
            <a:off x="2713150" y="2124100"/>
            <a:ext cx="432300" cy="181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5"/>
          <p:cNvCxnSpPr>
            <a:endCxn id="400" idx="3"/>
          </p:cNvCxnSpPr>
          <p:nvPr/>
        </p:nvCxnSpPr>
        <p:spPr>
          <a:xfrm flipH="1">
            <a:off x="5602219" y="2642875"/>
            <a:ext cx="2286000" cy="604200"/>
          </a:xfrm>
          <a:prstGeom prst="bentConnector3">
            <a:avLst>
              <a:gd fmla="val -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5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422" name="Google Shape;422;p25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423" name="Google Shape;4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5"/>
          <p:cNvPicPr preferRelativeResize="0"/>
          <p:nvPr/>
        </p:nvPicPr>
        <p:blipFill rotWithShape="1">
          <a:blip r:embed="rId7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5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429" name="Google Shape;429;p25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6"/>
          <p:cNvPicPr preferRelativeResize="0"/>
          <p:nvPr/>
        </p:nvPicPr>
        <p:blipFill rotWithShape="1">
          <a:blip r:embed="rId3">
            <a:alphaModFix/>
          </a:blip>
          <a:srcRect b="36352" l="17386" r="10411" t="35441"/>
          <a:stretch/>
        </p:blipFill>
        <p:spPr>
          <a:xfrm>
            <a:off x="1316208" y="3442451"/>
            <a:ext cx="1324242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6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436" name="Google Shape;436;p26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437" name="Google Shape;437;p26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pic>
        <p:nvPicPr>
          <p:cNvPr id="438" name="Google Shape;4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6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652450" y="1842400"/>
            <a:ext cx="27402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rawconverter (v1.1.0.19)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 or msstitch (?)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(from TPP v5.2.0)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peptideprophet (from TPP v5.2.0)</a:t>
            </a:r>
            <a:endParaRPr sz="1300"/>
          </a:p>
        </p:txBody>
      </p:sp>
      <p:sp>
        <p:nvSpPr>
          <p:cNvPr id="441" name="Google Shape;441;p26"/>
          <p:cNvSpPr/>
          <p:nvPr/>
        </p:nvSpPr>
        <p:spPr>
          <a:xfrm>
            <a:off x="3683725" y="2087200"/>
            <a:ext cx="1955100" cy="48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 (v5.0)</a:t>
            </a:r>
            <a:endParaRPr sz="1300"/>
          </a:p>
        </p:txBody>
      </p:sp>
      <p:sp>
        <p:nvSpPr>
          <p:cNvPr id="442" name="Google Shape;442;p26"/>
          <p:cNvSpPr/>
          <p:nvPr/>
        </p:nvSpPr>
        <p:spPr>
          <a:xfrm>
            <a:off x="6171700" y="2009650"/>
            <a:ext cx="2682600" cy="63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 (v5.0)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peptideprophet (from TPP v5.2.0)</a:t>
            </a:r>
            <a:endParaRPr sz="1300"/>
          </a:p>
        </p:txBody>
      </p:sp>
      <p:sp>
        <p:nvSpPr>
          <p:cNvPr id="443" name="Google Shape;443;p26"/>
          <p:cNvSpPr/>
          <p:nvPr/>
        </p:nvSpPr>
        <p:spPr>
          <a:xfrm>
            <a:off x="3836119" y="3050125"/>
            <a:ext cx="1766100" cy="393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quickstats</a:t>
            </a:r>
            <a:endParaRPr i="1" sz="1300"/>
          </a:p>
        </p:txBody>
      </p:sp>
      <p:sp>
        <p:nvSpPr>
          <p:cNvPr id="444" name="Google Shape;444;p26"/>
          <p:cNvSpPr txBox="1"/>
          <p:nvPr/>
        </p:nvSpPr>
        <p:spPr>
          <a:xfrm>
            <a:off x="1154825" y="1524475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445" name="Google Shape;445;p26"/>
          <p:cNvSpPr txBox="1"/>
          <p:nvPr/>
        </p:nvSpPr>
        <p:spPr>
          <a:xfrm>
            <a:off x="3607525" y="17668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6171700" y="16870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447" name="Google Shape;447;p26"/>
          <p:cNvSpPr txBox="1"/>
          <p:nvPr/>
        </p:nvSpPr>
        <p:spPr>
          <a:xfrm>
            <a:off x="3836125" y="2670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stats</a:t>
            </a:r>
            <a:endParaRPr i="1"/>
          </a:p>
        </p:txBody>
      </p:sp>
      <p:cxnSp>
        <p:nvCxnSpPr>
          <p:cNvPr id="448" name="Google Shape;448;p26"/>
          <p:cNvCxnSpPr>
            <a:stCxn id="441" idx="3"/>
            <a:endCxn id="442" idx="1"/>
          </p:cNvCxnSpPr>
          <p:nvPr/>
        </p:nvCxnSpPr>
        <p:spPr>
          <a:xfrm>
            <a:off x="5638825" y="2328550"/>
            <a:ext cx="5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6"/>
          <p:cNvCxnSpPr>
            <a:stCxn id="440" idx="3"/>
            <a:endCxn id="441" idx="1"/>
          </p:cNvCxnSpPr>
          <p:nvPr/>
        </p:nvCxnSpPr>
        <p:spPr>
          <a:xfrm>
            <a:off x="3392650" y="2328550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6"/>
          <p:cNvCxnSpPr>
            <a:stCxn id="436" idx="1"/>
            <a:endCxn id="440" idx="1"/>
          </p:cNvCxnSpPr>
          <p:nvPr/>
        </p:nvCxnSpPr>
        <p:spPr>
          <a:xfrm flipH="1">
            <a:off x="652600" y="786425"/>
            <a:ext cx="1002300" cy="1542000"/>
          </a:xfrm>
          <a:prstGeom prst="bentConnector3">
            <a:avLst>
              <a:gd fmla="val 1237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6"/>
          <p:cNvCxnSpPr>
            <a:stCxn id="442" idx="3"/>
            <a:endCxn id="435" idx="3"/>
          </p:cNvCxnSpPr>
          <p:nvPr/>
        </p:nvCxnSpPr>
        <p:spPr>
          <a:xfrm rot="10800000">
            <a:off x="8458600" y="816250"/>
            <a:ext cx="395700" cy="1512300"/>
          </a:xfrm>
          <a:prstGeom prst="bentConnector3">
            <a:avLst>
              <a:gd fmla="val -478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6"/>
          <p:cNvCxnSpPr>
            <a:stCxn id="436" idx="1"/>
            <a:endCxn id="442" idx="2"/>
          </p:cNvCxnSpPr>
          <p:nvPr/>
        </p:nvCxnSpPr>
        <p:spPr>
          <a:xfrm>
            <a:off x="1654900" y="786425"/>
            <a:ext cx="5858100" cy="1860900"/>
          </a:xfrm>
          <a:prstGeom prst="bentConnector4">
            <a:avLst>
              <a:gd fmla="val -24498" name="adj1"/>
              <a:gd fmla="val 1197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6"/>
          <p:cNvCxnSpPr>
            <a:stCxn id="443" idx="2"/>
            <a:endCxn id="435" idx="3"/>
          </p:cNvCxnSpPr>
          <p:nvPr/>
        </p:nvCxnSpPr>
        <p:spPr>
          <a:xfrm rot="-5400000">
            <a:off x="5275069" y="260425"/>
            <a:ext cx="2627700" cy="3739500"/>
          </a:xfrm>
          <a:prstGeom prst="bentConnector4">
            <a:avLst>
              <a:gd fmla="val -9062" name="adj1"/>
              <a:gd fmla="val 11681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6"/>
          <p:cNvSpPr/>
          <p:nvPr/>
        </p:nvSpPr>
        <p:spPr>
          <a:xfrm>
            <a:off x="2898290" y="4262900"/>
            <a:ext cx="3407400" cy="63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spctools/tpp:version5.2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(built on BioContainers Ubuntu image)</a:t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457" name="Google Shape;457;p26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cxnSp>
        <p:nvCxnSpPr>
          <p:cNvPr id="458" name="Google Shape;458;p26"/>
          <p:cNvCxnSpPr>
            <a:stCxn id="440" idx="2"/>
            <a:endCxn id="443" idx="1"/>
          </p:cNvCxnSpPr>
          <p:nvPr/>
        </p:nvCxnSpPr>
        <p:spPr>
          <a:xfrm flipH="1" rot="-5400000">
            <a:off x="2713150" y="2124100"/>
            <a:ext cx="432300" cy="181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6"/>
          <p:cNvCxnSpPr>
            <a:endCxn id="443" idx="3"/>
          </p:cNvCxnSpPr>
          <p:nvPr/>
        </p:nvCxnSpPr>
        <p:spPr>
          <a:xfrm flipH="1">
            <a:off x="5602219" y="2642875"/>
            <a:ext cx="2286000" cy="604200"/>
          </a:xfrm>
          <a:prstGeom prst="bentConnector3">
            <a:avLst>
              <a:gd fmla="val -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26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465" name="Google Shape;465;p26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466" name="Google Shape;4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6"/>
          <p:cNvPicPr preferRelativeResize="0"/>
          <p:nvPr/>
        </p:nvPicPr>
        <p:blipFill rotWithShape="1">
          <a:blip r:embed="rId7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6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472" name="Google Shape;472;p26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PaCOM visualization tool</a:t>
            </a:r>
            <a:endParaRPr/>
          </a:p>
        </p:txBody>
      </p:sp>
      <p:pic>
        <p:nvPicPr>
          <p:cNvPr id="478" name="Google Shape;4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60302" cy="34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270" y="1901250"/>
            <a:ext cx="4917524" cy="31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comparison (not in automated workflow)</a:t>
            </a:r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6900" y="1188100"/>
            <a:ext cx="650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Automated workflow = a lot of new variables for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Nextflow (extension of Groovy language)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WSL2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Spectral library searching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Manual comparison (not in automated workflow)</a:t>
            </a:r>
            <a:endParaRPr/>
          </a:p>
        </p:txBody>
      </p:sp>
      <p:sp>
        <p:nvSpPr>
          <p:cNvPr id="491" name="Google Shape;491;p29"/>
          <p:cNvSpPr txBox="1"/>
          <p:nvPr/>
        </p:nvSpPr>
        <p:spPr>
          <a:xfrm>
            <a:off x="6900" y="1188100"/>
            <a:ext cx="650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Automated workflow = a lot of new variables for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Nextflow (extension of Groovy language)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WSL2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Spectral library searching</a:t>
            </a:r>
            <a:endParaRPr/>
          </a:p>
        </p:txBody>
      </p:sp>
      <p:sp>
        <p:nvSpPr>
          <p:cNvPr id="492" name="Google Shape;492;p29"/>
          <p:cNvSpPr txBox="1"/>
          <p:nvPr/>
        </p:nvSpPr>
        <p:spPr>
          <a:xfrm>
            <a:off x="5081200" y="1188100"/>
            <a:ext cx="409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TPP GUI/bash scripts on local Windows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Parameters/software versions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Explore PaCOM tool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Compare to original analysis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29"/>
          <p:cNvSpPr/>
          <p:nvPr/>
        </p:nvSpPr>
        <p:spPr>
          <a:xfrm>
            <a:off x="4506300" y="1683575"/>
            <a:ext cx="989400" cy="4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Manual comparison (not in automated workflow)</a:t>
            </a:r>
            <a:endParaRPr/>
          </a:p>
        </p:txBody>
      </p:sp>
      <p:sp>
        <p:nvSpPr>
          <p:cNvPr id="499" name="Google Shape;499;p30"/>
          <p:cNvSpPr txBox="1"/>
          <p:nvPr/>
        </p:nvSpPr>
        <p:spPr>
          <a:xfrm>
            <a:off x="6900" y="1188100"/>
            <a:ext cx="650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Automated workflow = a lot of new variables for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Nextflow (extension of Groovy language)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WSL2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Spectral library searching</a:t>
            </a:r>
            <a:endParaRPr/>
          </a:p>
        </p:txBody>
      </p:sp>
      <p:sp>
        <p:nvSpPr>
          <p:cNvPr id="500" name="Google Shape;500;p30"/>
          <p:cNvSpPr txBox="1"/>
          <p:nvPr/>
        </p:nvSpPr>
        <p:spPr>
          <a:xfrm>
            <a:off x="5081200" y="1188100"/>
            <a:ext cx="409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TPP GUI/bash scripts on local Windows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Parameters/software versions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Explore PaCOM tool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Compare to original analysis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01" name="Google Shape;5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498" y="2771825"/>
            <a:ext cx="6395802" cy="201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2" name="Google Shape;502;p30"/>
          <p:cNvSpPr/>
          <p:nvPr/>
        </p:nvSpPr>
        <p:spPr>
          <a:xfrm>
            <a:off x="1709700" y="3747800"/>
            <a:ext cx="5937000" cy="231300"/>
          </a:xfrm>
          <a:prstGeom prst="rect">
            <a:avLst/>
          </a:prstGeom>
          <a:solidFill>
            <a:srgbClr val="FFFF00">
              <a:alpha val="29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4506300" y="1683575"/>
            <a:ext cx="989400" cy="4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Method/data completeness</a:t>
            </a:r>
            <a:endParaRPr/>
          </a:p>
        </p:txBody>
      </p:sp>
      <p:pic>
        <p:nvPicPr>
          <p:cNvPr id="509" name="Google Shape;5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00" y="893075"/>
            <a:ext cx="3097251" cy="2803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0" name="Google Shape;5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155" y="893075"/>
            <a:ext cx="2518173" cy="237401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1" name="Google Shape;5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073" y="893065"/>
            <a:ext cx="2148725" cy="237401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2" name="Google Shape;512;p31"/>
          <p:cNvSpPr txBox="1"/>
          <p:nvPr/>
        </p:nvSpPr>
        <p:spPr>
          <a:xfrm>
            <a:off x="334500" y="56907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</a:t>
            </a:r>
            <a:r>
              <a:rPr lang="en">
                <a:solidFill>
                  <a:schemeClr val="dk1"/>
                </a:solidFill>
              </a:rPr>
              <a:t>✓✓✓</a:t>
            </a:r>
            <a:endParaRPr/>
          </a:p>
        </p:txBody>
      </p:sp>
      <p:sp>
        <p:nvSpPr>
          <p:cNvPr id="513" name="Google Shape;513;p31"/>
          <p:cNvSpPr txBox="1"/>
          <p:nvPr/>
        </p:nvSpPr>
        <p:spPr>
          <a:xfrm>
            <a:off x="3876155" y="569075"/>
            <a:ext cx="1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</a:t>
            </a:r>
            <a:r>
              <a:rPr lang="en">
                <a:solidFill>
                  <a:schemeClr val="dk1"/>
                </a:solidFill>
              </a:rPr>
              <a:t>✓✓</a:t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>
            <a:off x="433500" y="3853675"/>
            <a:ext cx="15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✓</a:t>
            </a:r>
            <a:endParaRPr/>
          </a:p>
        </p:txBody>
      </p:sp>
      <p:pic>
        <p:nvPicPr>
          <p:cNvPr id="515" name="Google Shape;5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700" y="4185600"/>
            <a:ext cx="4775726" cy="51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6" name="Google Shape;51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394" y="3696875"/>
            <a:ext cx="2956282" cy="1339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7" name="Google Shape;517;p31"/>
          <p:cNvSpPr/>
          <p:nvPr/>
        </p:nvSpPr>
        <p:spPr>
          <a:xfrm>
            <a:off x="4524475" y="4448275"/>
            <a:ext cx="3927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6031975" y="4502425"/>
            <a:ext cx="299400" cy="14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1"/>
          <p:cNvSpPr txBox="1"/>
          <p:nvPr/>
        </p:nvSpPr>
        <p:spPr>
          <a:xfrm>
            <a:off x="2933700" y="4698925"/>
            <a:ext cx="232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20,322 proteins; 20,322 decoys</a:t>
            </a:r>
            <a:endParaRPr sz="1100"/>
          </a:p>
        </p:txBody>
      </p:sp>
      <p:cxnSp>
        <p:nvCxnSpPr>
          <p:cNvPr id="520" name="Google Shape;520;p31"/>
          <p:cNvCxnSpPr/>
          <p:nvPr/>
        </p:nvCxnSpPr>
        <p:spPr>
          <a:xfrm>
            <a:off x="540075" y="4664300"/>
            <a:ext cx="1178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90175" y="-4552"/>
            <a:ext cx="8616525" cy="2711784"/>
            <a:chOff x="-38421" y="-4562"/>
            <a:chExt cx="9182146" cy="3137550"/>
          </a:xfrm>
        </p:grpSpPr>
        <p:sp>
          <p:nvSpPr>
            <p:cNvPr id="61" name="Google Shape;61;p14"/>
            <p:cNvSpPr/>
            <p:nvPr/>
          </p:nvSpPr>
          <p:spPr>
            <a:xfrm>
              <a:off x="4462825" y="319888"/>
              <a:ext cx="46809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3775" y="955274"/>
              <a:ext cx="583612" cy="659080"/>
            </a:xfrm>
            <a:custGeom>
              <a:rect b="b" l="l" r="r" t="t"/>
              <a:pathLst>
                <a:path extrusionOk="0" h="1203800" w="1090863">
                  <a:moveTo>
                    <a:pt x="96252" y="882958"/>
                  </a:moveTo>
                  <a:cubicBezTo>
                    <a:pt x="85557" y="856221"/>
                    <a:pt x="77957" y="828027"/>
                    <a:pt x="64168" y="802747"/>
                  </a:cubicBezTo>
                  <a:cubicBezTo>
                    <a:pt x="45703" y="768895"/>
                    <a:pt x="0" y="706495"/>
                    <a:pt x="0" y="706495"/>
                  </a:cubicBezTo>
                  <a:cubicBezTo>
                    <a:pt x="5347" y="642326"/>
                    <a:pt x="-9767" y="572981"/>
                    <a:pt x="16042" y="513989"/>
                  </a:cubicBezTo>
                  <a:cubicBezTo>
                    <a:pt x="31498" y="478662"/>
                    <a:pt x="112295" y="449821"/>
                    <a:pt x="112295" y="449821"/>
                  </a:cubicBezTo>
                  <a:cubicBezTo>
                    <a:pt x="171116" y="455168"/>
                    <a:pt x="232094" y="449197"/>
                    <a:pt x="288758" y="465863"/>
                  </a:cubicBezTo>
                  <a:cubicBezTo>
                    <a:pt x="325751" y="476743"/>
                    <a:pt x="348429" y="517837"/>
                    <a:pt x="385010" y="530031"/>
                  </a:cubicBezTo>
                  <a:lnTo>
                    <a:pt x="433137" y="546074"/>
                  </a:lnTo>
                  <a:cubicBezTo>
                    <a:pt x="459874" y="567463"/>
                    <a:pt x="484312" y="592095"/>
                    <a:pt x="513347" y="610242"/>
                  </a:cubicBezTo>
                  <a:cubicBezTo>
                    <a:pt x="637168" y="687630"/>
                    <a:pt x="476839" y="541649"/>
                    <a:pt x="609600" y="674410"/>
                  </a:cubicBezTo>
                  <a:cubicBezTo>
                    <a:pt x="647032" y="669063"/>
                    <a:pt x="686788" y="672411"/>
                    <a:pt x="721895" y="658368"/>
                  </a:cubicBezTo>
                  <a:cubicBezTo>
                    <a:pt x="742959" y="649942"/>
                    <a:pt x="755497" y="627670"/>
                    <a:pt x="770021" y="610242"/>
                  </a:cubicBezTo>
                  <a:cubicBezTo>
                    <a:pt x="871215" y="488809"/>
                    <a:pt x="740839" y="623384"/>
                    <a:pt x="834189" y="530031"/>
                  </a:cubicBezTo>
                  <a:cubicBezTo>
                    <a:pt x="839536" y="513989"/>
                    <a:pt x="846130" y="498310"/>
                    <a:pt x="850231" y="481905"/>
                  </a:cubicBezTo>
                  <a:lnTo>
                    <a:pt x="882316" y="353568"/>
                  </a:lnTo>
                  <a:cubicBezTo>
                    <a:pt x="876969" y="246621"/>
                    <a:pt x="880742" y="138825"/>
                    <a:pt x="866274" y="32726"/>
                  </a:cubicBezTo>
                  <a:cubicBezTo>
                    <a:pt x="864230" y="17740"/>
                    <a:pt x="849162" y="2781"/>
                    <a:pt x="834189" y="642"/>
                  </a:cubicBezTo>
                  <a:cubicBezTo>
                    <a:pt x="807197" y="-3214"/>
                    <a:pt x="780716" y="11337"/>
                    <a:pt x="753979" y="16684"/>
                  </a:cubicBezTo>
                  <a:cubicBezTo>
                    <a:pt x="727242" y="43421"/>
                    <a:pt x="694742" y="65434"/>
                    <a:pt x="673768" y="96895"/>
                  </a:cubicBezTo>
                  <a:cubicBezTo>
                    <a:pt x="641547" y="145227"/>
                    <a:pt x="634023" y="152201"/>
                    <a:pt x="609600" y="209189"/>
                  </a:cubicBezTo>
                  <a:cubicBezTo>
                    <a:pt x="602939" y="224732"/>
                    <a:pt x="598905" y="241274"/>
                    <a:pt x="593558" y="257316"/>
                  </a:cubicBezTo>
                  <a:cubicBezTo>
                    <a:pt x="601648" y="451477"/>
                    <a:pt x="579970" y="554253"/>
                    <a:pt x="625642" y="706495"/>
                  </a:cubicBezTo>
                  <a:cubicBezTo>
                    <a:pt x="646568" y="776250"/>
                    <a:pt x="646110" y="811046"/>
                    <a:pt x="705852" y="850874"/>
                  </a:cubicBezTo>
                  <a:cubicBezTo>
                    <a:pt x="719659" y="860079"/>
                    <a:pt x="809591" y="880819"/>
                    <a:pt x="818147" y="882958"/>
                  </a:cubicBezTo>
                  <a:cubicBezTo>
                    <a:pt x="932971" y="874756"/>
                    <a:pt x="1034243" y="926998"/>
                    <a:pt x="1074821" y="818789"/>
                  </a:cubicBezTo>
                  <a:cubicBezTo>
                    <a:pt x="1084395" y="793259"/>
                    <a:pt x="1085516" y="765316"/>
                    <a:pt x="1090863" y="738579"/>
                  </a:cubicBezTo>
                  <a:cubicBezTo>
                    <a:pt x="1085516" y="669063"/>
                    <a:pt x="1083469" y="599214"/>
                    <a:pt x="1074821" y="530031"/>
                  </a:cubicBezTo>
                  <a:cubicBezTo>
                    <a:pt x="1072724" y="513252"/>
                    <a:pt x="1070736" y="493862"/>
                    <a:pt x="1058779" y="481905"/>
                  </a:cubicBezTo>
                  <a:cubicBezTo>
                    <a:pt x="1046822" y="469948"/>
                    <a:pt x="1026694" y="471210"/>
                    <a:pt x="1010652" y="465863"/>
                  </a:cubicBezTo>
                  <a:cubicBezTo>
                    <a:pt x="951831" y="471210"/>
                    <a:pt x="890222" y="463228"/>
                    <a:pt x="834189" y="481905"/>
                  </a:cubicBezTo>
                  <a:cubicBezTo>
                    <a:pt x="818147" y="487252"/>
                    <a:pt x="826847" y="515531"/>
                    <a:pt x="818147" y="530031"/>
                  </a:cubicBezTo>
                  <a:cubicBezTo>
                    <a:pt x="810365" y="543000"/>
                    <a:pt x="795511" y="550305"/>
                    <a:pt x="786063" y="562116"/>
                  </a:cubicBezTo>
                  <a:cubicBezTo>
                    <a:pt x="774019" y="577171"/>
                    <a:pt x="764674" y="594200"/>
                    <a:pt x="753979" y="610242"/>
                  </a:cubicBezTo>
                  <a:cubicBezTo>
                    <a:pt x="679116" y="604895"/>
                    <a:pt x="603929" y="602969"/>
                    <a:pt x="529389" y="594200"/>
                  </a:cubicBezTo>
                  <a:cubicBezTo>
                    <a:pt x="476661" y="587997"/>
                    <a:pt x="479725" y="569368"/>
                    <a:pt x="433137" y="546074"/>
                  </a:cubicBezTo>
                  <a:cubicBezTo>
                    <a:pt x="418012" y="538511"/>
                    <a:pt x="401052" y="535379"/>
                    <a:pt x="385010" y="530031"/>
                  </a:cubicBezTo>
                  <a:cubicBezTo>
                    <a:pt x="320842" y="433779"/>
                    <a:pt x="390357" y="524684"/>
                    <a:pt x="304800" y="449821"/>
                  </a:cubicBezTo>
                  <a:cubicBezTo>
                    <a:pt x="229725" y="384130"/>
                    <a:pt x="235993" y="386716"/>
                    <a:pt x="192505" y="321484"/>
                  </a:cubicBezTo>
                  <a:cubicBezTo>
                    <a:pt x="207579" y="276262"/>
                    <a:pt x="207514" y="252542"/>
                    <a:pt x="256674" y="225231"/>
                  </a:cubicBezTo>
                  <a:cubicBezTo>
                    <a:pt x="286238" y="208807"/>
                    <a:pt x="352926" y="193147"/>
                    <a:pt x="352926" y="193147"/>
                  </a:cubicBezTo>
                  <a:cubicBezTo>
                    <a:pt x="438484" y="198494"/>
                    <a:pt x="526698" y="187372"/>
                    <a:pt x="609600" y="209189"/>
                  </a:cubicBezTo>
                  <a:cubicBezTo>
                    <a:pt x="635457" y="215993"/>
                    <a:pt x="638820" y="254452"/>
                    <a:pt x="657726" y="273358"/>
                  </a:cubicBezTo>
                  <a:cubicBezTo>
                    <a:pt x="671359" y="286991"/>
                    <a:pt x="689810" y="294747"/>
                    <a:pt x="705852" y="305442"/>
                  </a:cubicBezTo>
                  <a:cubicBezTo>
                    <a:pt x="727242" y="337526"/>
                    <a:pt x="775474" y="363522"/>
                    <a:pt x="770021" y="401695"/>
                  </a:cubicBezTo>
                  <a:cubicBezTo>
                    <a:pt x="764674" y="439126"/>
                    <a:pt x="761394" y="476912"/>
                    <a:pt x="753979" y="513989"/>
                  </a:cubicBezTo>
                  <a:cubicBezTo>
                    <a:pt x="750663" y="530571"/>
                    <a:pt x="749894" y="550159"/>
                    <a:pt x="737937" y="562116"/>
                  </a:cubicBezTo>
                  <a:cubicBezTo>
                    <a:pt x="725980" y="574073"/>
                    <a:pt x="705852" y="572811"/>
                    <a:pt x="689810" y="578158"/>
                  </a:cubicBezTo>
                  <a:cubicBezTo>
                    <a:pt x="682506" y="583636"/>
                    <a:pt x="595760" y="650549"/>
                    <a:pt x="577516" y="658368"/>
                  </a:cubicBezTo>
                  <a:cubicBezTo>
                    <a:pt x="557251" y="667053"/>
                    <a:pt x="534547" y="668353"/>
                    <a:pt x="513347" y="674410"/>
                  </a:cubicBezTo>
                  <a:cubicBezTo>
                    <a:pt x="497088" y="679055"/>
                    <a:pt x="480763" y="683791"/>
                    <a:pt x="465221" y="690452"/>
                  </a:cubicBezTo>
                  <a:cubicBezTo>
                    <a:pt x="315697" y="754535"/>
                    <a:pt x="484764" y="696328"/>
                    <a:pt x="336884" y="738579"/>
                  </a:cubicBezTo>
                  <a:cubicBezTo>
                    <a:pt x="320625" y="743224"/>
                    <a:pt x="303540" y="746409"/>
                    <a:pt x="288758" y="754621"/>
                  </a:cubicBezTo>
                  <a:cubicBezTo>
                    <a:pt x="255050" y="773348"/>
                    <a:pt x="192505" y="818789"/>
                    <a:pt x="192505" y="818789"/>
                  </a:cubicBezTo>
                  <a:cubicBezTo>
                    <a:pt x="187158" y="834831"/>
                    <a:pt x="176463" y="850006"/>
                    <a:pt x="176463" y="866916"/>
                  </a:cubicBezTo>
                  <a:cubicBezTo>
                    <a:pt x="176463" y="947304"/>
                    <a:pt x="174093" y="1029296"/>
                    <a:pt x="192505" y="1107547"/>
                  </a:cubicBezTo>
                  <a:cubicBezTo>
                    <a:pt x="197572" y="1129082"/>
                    <a:pt x="272447" y="1151014"/>
                    <a:pt x="288758" y="1155674"/>
                  </a:cubicBezTo>
                  <a:cubicBezTo>
                    <a:pt x="309957" y="1161731"/>
                    <a:pt x="331727" y="1165659"/>
                    <a:pt x="352926" y="1171716"/>
                  </a:cubicBezTo>
                  <a:cubicBezTo>
                    <a:pt x="369185" y="1176361"/>
                    <a:pt x="384372" y="1184978"/>
                    <a:pt x="401052" y="1187758"/>
                  </a:cubicBezTo>
                  <a:cubicBezTo>
                    <a:pt x="448816" y="1195719"/>
                    <a:pt x="497305" y="1198453"/>
                    <a:pt x="545431" y="1203800"/>
                  </a:cubicBezTo>
                  <a:cubicBezTo>
                    <a:pt x="697326" y="1186923"/>
                    <a:pt x="655570" y="1221998"/>
                    <a:pt x="705852" y="1171716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7878891">
              <a:off x="93444" y="407732"/>
              <a:ext cx="529235" cy="588932"/>
            </a:xfrm>
            <a:custGeom>
              <a:rect b="b" l="l" r="r" t="t"/>
              <a:pathLst>
                <a:path extrusionOk="0" h="1122947" w="1012751">
                  <a:moveTo>
                    <a:pt x="352926" y="1122947"/>
                  </a:moveTo>
                  <a:cubicBezTo>
                    <a:pt x="310147" y="1117600"/>
                    <a:pt x="267006" y="1114617"/>
                    <a:pt x="224590" y="1106905"/>
                  </a:cubicBezTo>
                  <a:cubicBezTo>
                    <a:pt x="207953" y="1103880"/>
                    <a:pt x="188420" y="1102820"/>
                    <a:pt x="176463" y="1090863"/>
                  </a:cubicBezTo>
                  <a:cubicBezTo>
                    <a:pt x="164506" y="1078906"/>
                    <a:pt x="167082" y="1058279"/>
                    <a:pt x="160421" y="1042736"/>
                  </a:cubicBezTo>
                  <a:cubicBezTo>
                    <a:pt x="151001" y="1020756"/>
                    <a:pt x="139032" y="999957"/>
                    <a:pt x="128337" y="978568"/>
                  </a:cubicBezTo>
                  <a:cubicBezTo>
                    <a:pt x="133684" y="925094"/>
                    <a:pt x="132295" y="870511"/>
                    <a:pt x="144379" y="818147"/>
                  </a:cubicBezTo>
                  <a:cubicBezTo>
                    <a:pt x="148714" y="799361"/>
                    <a:pt x="166897" y="786761"/>
                    <a:pt x="176463" y="770021"/>
                  </a:cubicBezTo>
                  <a:cubicBezTo>
                    <a:pt x="188328" y="749258"/>
                    <a:pt x="199127" y="727833"/>
                    <a:pt x="208547" y="705852"/>
                  </a:cubicBezTo>
                  <a:cubicBezTo>
                    <a:pt x="215208" y="690309"/>
                    <a:pt x="214026" y="670930"/>
                    <a:pt x="224590" y="657726"/>
                  </a:cubicBezTo>
                  <a:cubicBezTo>
                    <a:pt x="236634" y="642671"/>
                    <a:pt x="256674" y="636337"/>
                    <a:pt x="272716" y="625642"/>
                  </a:cubicBezTo>
                  <a:cubicBezTo>
                    <a:pt x="283411" y="604252"/>
                    <a:pt x="289491" y="579845"/>
                    <a:pt x="304800" y="561473"/>
                  </a:cubicBezTo>
                  <a:cubicBezTo>
                    <a:pt x="317143" y="546662"/>
                    <a:pt x="335681" y="538011"/>
                    <a:pt x="352926" y="529389"/>
                  </a:cubicBezTo>
                  <a:cubicBezTo>
                    <a:pt x="436624" y="487540"/>
                    <a:pt x="657835" y="498242"/>
                    <a:pt x="673769" y="497305"/>
                  </a:cubicBezTo>
                  <a:cubicBezTo>
                    <a:pt x="684464" y="481263"/>
                    <a:pt x="698023" y="466797"/>
                    <a:pt x="705853" y="449179"/>
                  </a:cubicBezTo>
                  <a:cubicBezTo>
                    <a:pt x="719588" y="418274"/>
                    <a:pt x="737937" y="352926"/>
                    <a:pt x="737937" y="352926"/>
                  </a:cubicBezTo>
                  <a:cubicBezTo>
                    <a:pt x="732590" y="267368"/>
                    <a:pt x="730869" y="181506"/>
                    <a:pt x="721895" y="96252"/>
                  </a:cubicBezTo>
                  <a:cubicBezTo>
                    <a:pt x="720125" y="79435"/>
                    <a:pt x="716417" y="61330"/>
                    <a:pt x="705853" y="48126"/>
                  </a:cubicBezTo>
                  <a:cubicBezTo>
                    <a:pt x="683236" y="19856"/>
                    <a:pt x="641303" y="10568"/>
                    <a:pt x="609600" y="0"/>
                  </a:cubicBezTo>
                  <a:cubicBezTo>
                    <a:pt x="572168" y="5347"/>
                    <a:pt x="532412" y="1999"/>
                    <a:pt x="497305" y="16042"/>
                  </a:cubicBezTo>
                  <a:cubicBezTo>
                    <a:pt x="469233" y="27271"/>
                    <a:pt x="433135" y="88234"/>
                    <a:pt x="417095" y="112294"/>
                  </a:cubicBezTo>
                  <a:cubicBezTo>
                    <a:pt x="379664" y="224589"/>
                    <a:pt x="417095" y="197852"/>
                    <a:pt x="336884" y="224589"/>
                  </a:cubicBezTo>
                  <a:cubicBezTo>
                    <a:pt x="342231" y="278063"/>
                    <a:pt x="334851" y="334400"/>
                    <a:pt x="352926" y="385010"/>
                  </a:cubicBezTo>
                  <a:cubicBezTo>
                    <a:pt x="365083" y="419048"/>
                    <a:pt x="433766" y="460293"/>
                    <a:pt x="465221" y="481263"/>
                  </a:cubicBezTo>
                  <a:cubicBezTo>
                    <a:pt x="475916" y="497305"/>
                    <a:pt x="485261" y="514334"/>
                    <a:pt x="497305" y="529389"/>
                  </a:cubicBezTo>
                  <a:cubicBezTo>
                    <a:pt x="517198" y="554255"/>
                    <a:pt x="549726" y="579663"/>
                    <a:pt x="577516" y="593558"/>
                  </a:cubicBezTo>
                  <a:cubicBezTo>
                    <a:pt x="592640" y="601120"/>
                    <a:pt x="608791" y="608196"/>
                    <a:pt x="625642" y="609600"/>
                  </a:cubicBezTo>
                  <a:cubicBezTo>
                    <a:pt x="737676" y="618936"/>
                    <a:pt x="850231" y="620295"/>
                    <a:pt x="962526" y="625642"/>
                  </a:cubicBezTo>
                  <a:cubicBezTo>
                    <a:pt x="973221" y="636337"/>
                    <a:pt x="986829" y="644757"/>
                    <a:pt x="994611" y="657726"/>
                  </a:cubicBezTo>
                  <a:cubicBezTo>
                    <a:pt x="1024391" y="707358"/>
                    <a:pt x="1012484" y="789508"/>
                    <a:pt x="994611" y="834189"/>
                  </a:cubicBezTo>
                  <a:cubicBezTo>
                    <a:pt x="987450" y="852090"/>
                    <a:pt x="964205" y="858678"/>
                    <a:pt x="946484" y="866273"/>
                  </a:cubicBezTo>
                  <a:cubicBezTo>
                    <a:pt x="926219" y="874958"/>
                    <a:pt x="903434" y="875980"/>
                    <a:pt x="882316" y="882315"/>
                  </a:cubicBezTo>
                  <a:cubicBezTo>
                    <a:pt x="849922" y="892033"/>
                    <a:pt x="818147" y="903705"/>
                    <a:pt x="786063" y="914400"/>
                  </a:cubicBezTo>
                  <a:lnTo>
                    <a:pt x="737937" y="930442"/>
                  </a:lnTo>
                  <a:cubicBezTo>
                    <a:pt x="663074" y="925095"/>
                    <a:pt x="587116" y="928232"/>
                    <a:pt x="513347" y="914400"/>
                  </a:cubicBezTo>
                  <a:cubicBezTo>
                    <a:pt x="498481" y="911613"/>
                    <a:pt x="493073" y="891763"/>
                    <a:pt x="481263" y="882315"/>
                  </a:cubicBezTo>
                  <a:cubicBezTo>
                    <a:pt x="369585" y="792971"/>
                    <a:pt x="499339" y="916433"/>
                    <a:pt x="385011" y="802105"/>
                  </a:cubicBezTo>
                  <a:cubicBezTo>
                    <a:pt x="390358" y="780715"/>
                    <a:pt x="384313" y="752285"/>
                    <a:pt x="401053" y="737936"/>
                  </a:cubicBezTo>
                  <a:cubicBezTo>
                    <a:pt x="426731" y="715926"/>
                    <a:pt x="497305" y="705852"/>
                    <a:pt x="497305" y="705852"/>
                  </a:cubicBezTo>
                  <a:cubicBezTo>
                    <a:pt x="518695" y="711199"/>
                    <a:pt x="555138" y="700776"/>
                    <a:pt x="561474" y="721894"/>
                  </a:cubicBezTo>
                  <a:cubicBezTo>
                    <a:pt x="577707" y="776004"/>
                    <a:pt x="569069" y="864925"/>
                    <a:pt x="513347" y="898358"/>
                  </a:cubicBezTo>
                  <a:cubicBezTo>
                    <a:pt x="498847" y="907058"/>
                    <a:pt x="481263" y="909053"/>
                    <a:pt x="465221" y="914400"/>
                  </a:cubicBezTo>
                  <a:cubicBezTo>
                    <a:pt x="460030" y="913881"/>
                    <a:pt x="284250" y="904124"/>
                    <a:pt x="240632" y="882315"/>
                  </a:cubicBezTo>
                  <a:cubicBezTo>
                    <a:pt x="206143" y="865070"/>
                    <a:pt x="176463" y="839536"/>
                    <a:pt x="144379" y="818147"/>
                  </a:cubicBezTo>
                  <a:lnTo>
                    <a:pt x="96253" y="786063"/>
                  </a:lnTo>
                  <a:cubicBezTo>
                    <a:pt x="85558" y="770021"/>
                    <a:pt x="65915" y="757137"/>
                    <a:pt x="64169" y="737936"/>
                  </a:cubicBezTo>
                  <a:cubicBezTo>
                    <a:pt x="60266" y="695001"/>
                    <a:pt x="67823" y="650893"/>
                    <a:pt x="80211" y="609600"/>
                  </a:cubicBezTo>
                  <a:cubicBezTo>
                    <a:pt x="84557" y="595113"/>
                    <a:pt x="102847" y="589326"/>
                    <a:pt x="112295" y="577515"/>
                  </a:cubicBezTo>
                  <a:cubicBezTo>
                    <a:pt x="173406" y="501126"/>
                    <a:pt x="110005" y="552305"/>
                    <a:pt x="192505" y="497305"/>
                  </a:cubicBezTo>
                  <a:cubicBezTo>
                    <a:pt x="213696" y="433731"/>
                    <a:pt x="239517" y="378677"/>
                    <a:pt x="192505" y="304800"/>
                  </a:cubicBezTo>
                  <a:cubicBezTo>
                    <a:pt x="174348" y="276268"/>
                    <a:pt x="128337" y="283410"/>
                    <a:pt x="96253" y="272715"/>
                  </a:cubicBezTo>
                  <a:lnTo>
                    <a:pt x="48126" y="256673"/>
                  </a:lnTo>
                  <a:lnTo>
                    <a:pt x="0" y="224589"/>
                  </a:ln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" name="Google Shape;64;p14"/>
            <p:cNvCxnSpPr/>
            <p:nvPr/>
          </p:nvCxnSpPr>
          <p:spPr>
            <a:xfrm>
              <a:off x="1057957" y="890200"/>
              <a:ext cx="59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1851665" y="514723"/>
              <a:ext cx="91761" cy="243078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2711653">
              <a:off x="2244495" y="487044"/>
              <a:ext cx="92024" cy="240965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069674" y="818378"/>
              <a:ext cx="258599" cy="276606"/>
            </a:xfrm>
            <a:custGeom>
              <a:rect b="b" l="l" r="r" t="t"/>
              <a:pathLst>
                <a:path extrusionOk="0" h="529389" w="497305">
                  <a:moveTo>
                    <a:pt x="16042" y="0"/>
                  </a:moveTo>
                  <a:cubicBezTo>
                    <a:pt x="10695" y="26737"/>
                    <a:pt x="0" y="52944"/>
                    <a:pt x="0" y="80210"/>
                  </a:cubicBezTo>
                  <a:cubicBezTo>
                    <a:pt x="0" y="324008"/>
                    <a:pt x="56694" y="210395"/>
                    <a:pt x="368969" y="224589"/>
                  </a:cubicBezTo>
                  <a:cubicBezTo>
                    <a:pt x="483512" y="262771"/>
                    <a:pt x="446461" y="228534"/>
                    <a:pt x="497305" y="304800"/>
                  </a:cubicBezTo>
                  <a:cubicBezTo>
                    <a:pt x="484243" y="396237"/>
                    <a:pt x="506732" y="427873"/>
                    <a:pt x="417095" y="465221"/>
                  </a:cubicBezTo>
                  <a:cubicBezTo>
                    <a:pt x="376391" y="482181"/>
                    <a:pt x="330591" y="483361"/>
                    <a:pt x="288758" y="497305"/>
                  </a:cubicBezTo>
                  <a:lnTo>
                    <a:pt x="192505" y="529389"/>
                  </a:lnTo>
                  <a:lnTo>
                    <a:pt x="80211" y="513347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766888" y="936267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414637" y="733449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039198" y="1256344"/>
              <a:ext cx="250257" cy="251460"/>
            </a:xfrm>
            <a:custGeom>
              <a:rect b="b" l="l" r="r" t="t"/>
              <a:pathLst>
                <a:path extrusionOk="0" h="481264" w="481263">
                  <a:moveTo>
                    <a:pt x="0" y="0"/>
                  </a:moveTo>
                  <a:cubicBezTo>
                    <a:pt x="26737" y="10695"/>
                    <a:pt x="53247" y="21974"/>
                    <a:pt x="80210" y="32085"/>
                  </a:cubicBezTo>
                  <a:cubicBezTo>
                    <a:pt x="96043" y="38023"/>
                    <a:pt x="113212" y="40565"/>
                    <a:pt x="128337" y="48127"/>
                  </a:cubicBezTo>
                  <a:cubicBezTo>
                    <a:pt x="145582" y="56749"/>
                    <a:pt x="160421" y="69516"/>
                    <a:pt x="176463" y="80211"/>
                  </a:cubicBezTo>
                  <a:cubicBezTo>
                    <a:pt x="166967" y="184671"/>
                    <a:pt x="144161" y="312114"/>
                    <a:pt x="176463" y="417095"/>
                  </a:cubicBezTo>
                  <a:cubicBezTo>
                    <a:pt x="190197" y="461730"/>
                    <a:pt x="237613" y="469563"/>
                    <a:pt x="272716" y="481264"/>
                  </a:cubicBezTo>
                  <a:cubicBezTo>
                    <a:pt x="310147" y="475917"/>
                    <a:pt x="348793" y="476087"/>
                    <a:pt x="385010" y="465222"/>
                  </a:cubicBezTo>
                  <a:cubicBezTo>
                    <a:pt x="422756" y="453898"/>
                    <a:pt x="448864" y="417724"/>
                    <a:pt x="465221" y="385011"/>
                  </a:cubicBezTo>
                  <a:cubicBezTo>
                    <a:pt x="472783" y="369886"/>
                    <a:pt x="475916" y="352927"/>
                    <a:pt x="481263" y="336885"/>
                  </a:cubicBezTo>
                  <a:lnTo>
                    <a:pt x="465221" y="240632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" name="Google Shape;71;p14"/>
            <p:cNvCxnSpPr>
              <a:endCxn id="72" idx="2"/>
            </p:cNvCxnSpPr>
            <p:nvPr/>
          </p:nvCxnSpPr>
          <p:spPr>
            <a:xfrm flipH="1" rot="10800000">
              <a:off x="2716452" y="890851"/>
              <a:ext cx="1923300" cy="4500"/>
            </a:xfrm>
            <a:prstGeom prst="straightConnector1">
              <a:avLst/>
            </a:prstGeom>
            <a:noFill/>
            <a:ln cap="flat" cmpd="sng" w="57150">
              <a:solidFill>
                <a:srgbClr val="666666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73" name="Google Shape;73;p14"/>
            <p:cNvSpPr/>
            <p:nvPr/>
          </p:nvSpPr>
          <p:spPr>
            <a:xfrm>
              <a:off x="4681902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cxnSp>
          <p:nvCxnSpPr>
            <p:cNvPr id="74" name="Google Shape;74;p14"/>
            <p:cNvCxnSpPr>
              <a:endCxn id="75" idx="1"/>
            </p:cNvCxnSpPr>
            <p:nvPr/>
          </p:nvCxnSpPr>
          <p:spPr>
            <a:xfrm flipH="1" rot="10800000">
              <a:off x="6181546" y="890148"/>
              <a:ext cx="1413000" cy="5100"/>
            </a:xfrm>
            <a:prstGeom prst="straightConnector1">
              <a:avLst/>
            </a:prstGeom>
            <a:noFill/>
            <a:ln cap="flat" cmpd="sng" w="57150">
              <a:solidFill>
                <a:srgbClr val="434343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76" name="Google Shape;76;p14"/>
            <p:cNvSpPr/>
            <p:nvPr/>
          </p:nvSpPr>
          <p:spPr>
            <a:xfrm>
              <a:off x="2895533" y="725726"/>
              <a:ext cx="1146000" cy="3393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Liquid Chromatography</a:t>
              </a:r>
              <a:endParaRPr sz="1000"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4874215" y="2732530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 Spectrum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013444" y="479138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Separation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852209" y="1687681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Peptides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78846" y="1688620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931974" y="548027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Digestion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594546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4922521" y="1815186"/>
              <a:ext cx="983032" cy="848026"/>
              <a:chOff x="12723109" y="1617159"/>
              <a:chExt cx="1242300" cy="1072500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" name="Google Shape;84;p14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4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3123545" y="1968809"/>
                <a:ext cx="0" cy="56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>
                <a:off x="13583737" y="1848496"/>
                <a:ext cx="0" cy="68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>
                <a:off x="13207216" y="2164914"/>
                <a:ext cx="0" cy="36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4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14"/>
              <p:cNvCxnSpPr/>
              <p:nvPr/>
            </p:nvCxnSpPr>
            <p:spPr>
              <a:xfrm>
                <a:off x="13809511" y="2012287"/>
                <a:ext cx="0" cy="52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14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3" name="Google Shape;93;p14"/>
            <p:cNvSpPr txBox="1"/>
            <p:nvPr/>
          </p:nvSpPr>
          <p:spPr>
            <a:xfrm>
              <a:off x="7871381" y="2714163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MS2 Spectrum</a:t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7919687" y="1796818"/>
              <a:ext cx="983032" cy="848026"/>
              <a:chOff x="12723109" y="1617159"/>
              <a:chExt cx="1242300" cy="10725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6" name="Google Shape;96;p14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>
                <a:off x="13123545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>
                <a:off x="13583737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>
                <a:off x="13207216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14"/>
              <p:cNvCxnSpPr/>
              <p:nvPr/>
            </p:nvCxnSpPr>
            <p:spPr>
              <a:xfrm>
                <a:off x="13809511" y="2203528"/>
                <a:ext cx="0" cy="32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4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05" name="Google Shape;105;p14"/>
            <p:cNvCxnSpPr/>
            <p:nvPr/>
          </p:nvCxnSpPr>
          <p:spPr>
            <a:xfrm>
              <a:off x="5411102" y="126785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8370092" y="128407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6360579" y="753382"/>
              <a:ext cx="995400" cy="2736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Fragmentation</a:t>
              </a:r>
              <a:endParaRPr sz="10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524592" y="1906709"/>
              <a:ext cx="150600" cy="31290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14"/>
            <p:cNvCxnSpPr>
              <a:stCxn id="108" idx="7"/>
              <a:endCxn id="107" idx="2"/>
            </p:cNvCxnSpPr>
            <p:nvPr/>
          </p:nvCxnSpPr>
          <p:spPr>
            <a:xfrm rot="-5400000">
              <a:off x="5792937" y="887232"/>
              <a:ext cx="925500" cy="1205100"/>
            </a:xfrm>
            <a:prstGeom prst="curvedConnector3">
              <a:avLst>
                <a:gd fmla="val 52478" name="adj1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5997926" y="1541538"/>
              <a:ext cx="17742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">
                  <a:solidFill>
                    <a:schemeClr val="dk1"/>
                  </a:solidFill>
                </a:rPr>
                <a:t>peptide</a:t>
              </a: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ion)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-5400000">
              <a:off x="4319700" y="726758"/>
              <a:ext cx="311917" cy="328186"/>
            </a:xfrm>
            <a:prstGeom prst="flowChartExtra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3665100" y="1064213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Ionization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930200" y="-4562"/>
              <a:ext cx="1923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Mass spectrometer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" name="Google Shape;525;p32"/>
          <p:cNvGraphicFramePr/>
          <p:nvPr/>
        </p:nvGraphicFramePr>
        <p:xfrm>
          <a:off x="692150" y="17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{59B6C474-97BA-465E-A143-16425B27EAE9}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9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7068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16172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13330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5945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14228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12387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5998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1167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17066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15327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16772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32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number of peptide-spectrum matches, number of peptides and number of proteins identified at each stage are </a:t>
            </a:r>
            <a:r>
              <a:rPr b="1" lang="en" sz="1600"/>
              <a:t>different, but similar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number of peptide-spectrum matches, number of peptides and number of proteins identified at each stage are different</a:t>
            </a:r>
            <a:endParaRPr b="1" sz="1600"/>
          </a:p>
        </p:txBody>
      </p:sp>
      <p:pic>
        <p:nvPicPr>
          <p:cNvPr id="532" name="Google Shape;5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25" y="951324"/>
            <a:ext cx="6812749" cy="38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3"/>
          <p:cNvSpPr txBox="1"/>
          <p:nvPr/>
        </p:nvSpPr>
        <p:spPr>
          <a:xfrm>
            <a:off x="2252725" y="4753313"/>
            <a:ext cx="169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 search</a:t>
            </a:r>
            <a:endParaRPr sz="1200"/>
          </a:p>
        </p:txBody>
      </p:sp>
      <p:sp>
        <p:nvSpPr>
          <p:cNvPr id="534" name="Google Shape;534;p33"/>
          <p:cNvSpPr txBox="1"/>
          <p:nvPr/>
        </p:nvSpPr>
        <p:spPr>
          <a:xfrm>
            <a:off x="5246300" y="4753325"/>
            <a:ext cx="13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Dual search</a:t>
            </a:r>
            <a:endParaRPr sz="1200"/>
          </a:p>
        </p:txBody>
      </p:sp>
      <p:cxnSp>
        <p:nvCxnSpPr>
          <p:cNvPr id="535" name="Google Shape;535;p33"/>
          <p:cNvCxnSpPr/>
          <p:nvPr/>
        </p:nvCxnSpPr>
        <p:spPr>
          <a:xfrm>
            <a:off x="1693325" y="4800300"/>
            <a:ext cx="2517300" cy="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3"/>
          <p:cNvCxnSpPr/>
          <p:nvPr/>
        </p:nvCxnSpPr>
        <p:spPr>
          <a:xfrm>
            <a:off x="4521800" y="4800300"/>
            <a:ext cx="2517300" cy="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26" y="961823"/>
            <a:ext cx="7298275" cy="383367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4"/>
          <p:cNvSpPr txBox="1"/>
          <p:nvPr/>
        </p:nvSpPr>
        <p:spPr>
          <a:xfrm>
            <a:off x="2252725" y="4753313"/>
            <a:ext cx="169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 search</a:t>
            </a:r>
            <a:endParaRPr sz="1200"/>
          </a:p>
        </p:txBody>
      </p:sp>
      <p:sp>
        <p:nvSpPr>
          <p:cNvPr id="543" name="Google Shape;543;p34"/>
          <p:cNvSpPr txBox="1"/>
          <p:nvPr/>
        </p:nvSpPr>
        <p:spPr>
          <a:xfrm>
            <a:off x="5246300" y="4753325"/>
            <a:ext cx="13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Dual search</a:t>
            </a:r>
            <a:endParaRPr sz="1200"/>
          </a:p>
        </p:txBody>
      </p:sp>
      <p:cxnSp>
        <p:nvCxnSpPr>
          <p:cNvPr id="544" name="Google Shape;544;p34"/>
          <p:cNvCxnSpPr/>
          <p:nvPr/>
        </p:nvCxnSpPr>
        <p:spPr>
          <a:xfrm>
            <a:off x="1693325" y="4800300"/>
            <a:ext cx="2517300" cy="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4"/>
          <p:cNvCxnSpPr/>
          <p:nvPr/>
        </p:nvCxnSpPr>
        <p:spPr>
          <a:xfrm>
            <a:off x="4521800" y="4800300"/>
            <a:ext cx="2517300" cy="7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4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number of peptide-spectrum matches, number of peptides and number of proteins identified at each stage are different, but similar</a:t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75" y="400525"/>
            <a:ext cx="3190775" cy="31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5"/>
          <p:cNvSpPr txBox="1"/>
          <p:nvPr/>
        </p:nvSpPr>
        <p:spPr>
          <a:xfrm>
            <a:off x="331925" y="-3057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Visualization with PaCOM: overlap of proteins and peptides between replicates</a:t>
            </a:r>
            <a:endParaRPr b="1" sz="1600"/>
          </a:p>
        </p:txBody>
      </p:sp>
      <p:pic>
        <p:nvPicPr>
          <p:cNvPr id="553" name="Google Shape;5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038" y="3656159"/>
            <a:ext cx="2268400" cy="148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850" y="400525"/>
            <a:ext cx="3190775" cy="31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050" y="3725775"/>
            <a:ext cx="2268375" cy="14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2988" y="328675"/>
            <a:ext cx="3286500" cy="3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2050" y="3633393"/>
            <a:ext cx="2298350" cy="151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2975" y="328675"/>
            <a:ext cx="3286500" cy="3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5"/>
          <p:cNvSpPr txBox="1"/>
          <p:nvPr/>
        </p:nvSpPr>
        <p:spPr>
          <a:xfrm>
            <a:off x="3800400" y="6291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r>
              <a:rPr b="1" lang="en"/>
              <a:t> search</a:t>
            </a:r>
            <a:endParaRPr b="1"/>
          </a:p>
        </p:txBody>
      </p:sp>
      <p:sp>
        <p:nvSpPr>
          <p:cNvPr id="560" name="Google Shape;560;p35"/>
          <p:cNvSpPr txBox="1"/>
          <p:nvPr/>
        </p:nvSpPr>
        <p:spPr>
          <a:xfrm>
            <a:off x="2309500" y="1755350"/>
            <a:ext cx="7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31.3%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(3166)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6421350" y="1755350"/>
            <a:ext cx="7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45.7</a:t>
            </a:r>
            <a:r>
              <a:rPr lang="en">
                <a:solidFill>
                  <a:schemeClr val="lt1"/>
                </a:solidFill>
              </a:rPr>
              <a:t>%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(986)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056" y="3656148"/>
            <a:ext cx="2173819" cy="14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75" y="400525"/>
            <a:ext cx="3190775" cy="31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6"/>
          <p:cNvSpPr txBox="1"/>
          <p:nvPr/>
        </p:nvSpPr>
        <p:spPr>
          <a:xfrm>
            <a:off x="331925" y="-30575"/>
            <a:ext cx="86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Visualization with PaCOM: overlap of proteins and peptides between replicates</a:t>
            </a:r>
            <a:endParaRPr b="1" sz="1600"/>
          </a:p>
        </p:txBody>
      </p:sp>
      <p:pic>
        <p:nvPicPr>
          <p:cNvPr id="569" name="Google Shape;5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2038" y="3656159"/>
            <a:ext cx="2268400" cy="148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850" y="400525"/>
            <a:ext cx="3190775" cy="31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6"/>
          <p:cNvSpPr txBox="1"/>
          <p:nvPr/>
        </p:nvSpPr>
        <p:spPr>
          <a:xfrm>
            <a:off x="3800400" y="6291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Dual</a:t>
            </a:r>
            <a:r>
              <a:rPr b="1" lang="en"/>
              <a:t> search</a:t>
            </a:r>
            <a:endParaRPr b="1"/>
          </a:p>
        </p:txBody>
      </p:sp>
      <p:sp>
        <p:nvSpPr>
          <p:cNvPr id="572" name="Google Shape;572;p36"/>
          <p:cNvSpPr txBox="1"/>
          <p:nvPr/>
        </p:nvSpPr>
        <p:spPr>
          <a:xfrm>
            <a:off x="2309500" y="1755350"/>
            <a:ext cx="7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30.8%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(2739)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6415779" y="1755350"/>
            <a:ext cx="7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51.4%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(943)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7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 </a:t>
            </a:r>
            <a:r>
              <a:rPr b="1" lang="en" sz="1600"/>
              <a:t>comparison</a:t>
            </a:r>
            <a:r>
              <a:rPr b="1" lang="en" sz="1600"/>
              <a:t> of the reproducibility (at peptide and protein level) between original analysis and new analysis</a:t>
            </a:r>
            <a:endParaRPr b="1" sz="1600"/>
          </a:p>
        </p:txBody>
      </p:sp>
      <p:graphicFrame>
        <p:nvGraphicFramePr>
          <p:cNvPr id="579" name="Google Shape;579;p37"/>
          <p:cNvGraphicFramePr/>
          <p:nvPr/>
        </p:nvGraphicFramePr>
        <p:xfrm>
          <a:off x="2407563" y="10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{59B6C474-97BA-465E-A143-16425B27EAE9}</a:tableStyleId>
              </a:tblPr>
              <a:tblGrid>
                <a:gridCol w="952500"/>
                <a:gridCol w="1152525"/>
                <a:gridCol w="1057275"/>
                <a:gridCol w="1000125"/>
              </a:tblGrid>
              <a:tr h="39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31.3% (3166)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45.7% (986)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30.8% (2739)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51.4% (943)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31.2% (3256)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44.5% (974)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38.3% (3430)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58.9% (948)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80" name="Google Shape;580;p37"/>
          <p:cNvPicPr preferRelativeResize="0"/>
          <p:nvPr/>
        </p:nvPicPr>
        <p:blipFill rotWithShape="1">
          <a:blip r:embed="rId3">
            <a:alphaModFix/>
          </a:blip>
          <a:srcRect b="0" l="0" r="44586" t="0"/>
          <a:stretch/>
        </p:blipFill>
        <p:spPr>
          <a:xfrm>
            <a:off x="5713675" y="2739049"/>
            <a:ext cx="3219552" cy="220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1" name="Google Shape;581;p37"/>
          <p:cNvSpPr/>
          <p:nvPr/>
        </p:nvSpPr>
        <p:spPr>
          <a:xfrm>
            <a:off x="6750850" y="3510775"/>
            <a:ext cx="203100" cy="93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8180650" y="3823775"/>
            <a:ext cx="203100" cy="61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688" y="2951050"/>
            <a:ext cx="914399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325" y="2951050"/>
            <a:ext cx="914399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8688" y="4033125"/>
            <a:ext cx="914399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325" y="4033125"/>
            <a:ext cx="914399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7"/>
          <p:cNvSpPr txBox="1"/>
          <p:nvPr/>
        </p:nvSpPr>
        <p:spPr>
          <a:xfrm rot="-5400000">
            <a:off x="4500" y="3361150"/>
            <a:ext cx="11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Database search</a:t>
            </a:r>
            <a:endParaRPr b="1" sz="900"/>
          </a:p>
        </p:txBody>
      </p:sp>
      <p:sp>
        <p:nvSpPr>
          <p:cNvPr id="588" name="Google Shape;588;p37"/>
          <p:cNvSpPr txBox="1"/>
          <p:nvPr/>
        </p:nvSpPr>
        <p:spPr>
          <a:xfrm rot="-5400000">
            <a:off x="73488" y="4252575"/>
            <a:ext cx="100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Dual search</a:t>
            </a:r>
            <a:endParaRPr b="1" sz="900"/>
          </a:p>
        </p:txBody>
      </p:sp>
      <p:sp>
        <p:nvSpPr>
          <p:cNvPr id="589" name="Google Shape;589;p37"/>
          <p:cNvSpPr txBox="1"/>
          <p:nvPr/>
        </p:nvSpPr>
        <p:spPr>
          <a:xfrm>
            <a:off x="710250" y="2615525"/>
            <a:ext cx="11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Peptide overlap</a:t>
            </a:r>
            <a:endParaRPr b="1" sz="1000"/>
          </a:p>
        </p:txBody>
      </p:sp>
      <p:sp>
        <p:nvSpPr>
          <p:cNvPr id="590" name="Google Shape;590;p37"/>
          <p:cNvSpPr txBox="1"/>
          <p:nvPr/>
        </p:nvSpPr>
        <p:spPr>
          <a:xfrm>
            <a:off x="1884723" y="2615525"/>
            <a:ext cx="111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Protein overlap</a:t>
            </a:r>
            <a:endParaRPr b="1" sz="1000"/>
          </a:p>
        </p:txBody>
      </p:sp>
      <p:sp>
        <p:nvSpPr>
          <p:cNvPr id="591" name="Google Shape;591;p37"/>
          <p:cNvSpPr txBox="1"/>
          <p:nvPr/>
        </p:nvSpPr>
        <p:spPr>
          <a:xfrm>
            <a:off x="956500" y="3253738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31.3% 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(3166)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/>
          <p:nvPr/>
        </p:nvSpPr>
        <p:spPr>
          <a:xfrm>
            <a:off x="2044900" y="3253738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45.7% 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(986)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1123300" y="4290225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30.8%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(2739)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594" name="Google Shape;594;p37"/>
          <p:cNvSpPr txBox="1"/>
          <p:nvPr/>
        </p:nvSpPr>
        <p:spPr>
          <a:xfrm>
            <a:off x="2185529" y="4290225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51.4%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(943)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595" name="Google Shape;595;p37"/>
          <p:cNvSpPr/>
          <p:nvPr/>
        </p:nvSpPr>
        <p:spPr>
          <a:xfrm>
            <a:off x="710250" y="2927050"/>
            <a:ext cx="22926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6" name="Google Shape;596;p37"/>
          <p:cNvCxnSpPr>
            <a:stCxn id="589" idx="0"/>
          </p:cNvCxnSpPr>
          <p:nvPr/>
        </p:nvCxnSpPr>
        <p:spPr>
          <a:xfrm rot="-5400000">
            <a:off x="1340250" y="1570175"/>
            <a:ext cx="974400" cy="111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7"/>
          <p:cNvCxnSpPr>
            <a:stCxn id="580" idx="0"/>
          </p:cNvCxnSpPr>
          <p:nvPr/>
        </p:nvCxnSpPr>
        <p:spPr>
          <a:xfrm flipH="1" rot="5400000">
            <a:off x="6670201" y="2085799"/>
            <a:ext cx="581700" cy="72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03" name="Google Shape;60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reproducibility in manual search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Spectral library search → different filtering levels (protein vs peptide), SpectraST parameters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Recovery of old uniprot releases (?)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Reproducible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 and set up Docker images (including how to run TPP from the container)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Translate optimized ‘manual’ bash scripts as nextflow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extras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stats summary → PaCOM venn diagrams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parameter options for individual processes (not just database search parameters)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Nextflow tower GUI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>
            <a:off x="190175" y="-4552"/>
            <a:ext cx="8616525" cy="2711784"/>
            <a:chOff x="-38421" y="-4562"/>
            <a:chExt cx="9182146" cy="3137550"/>
          </a:xfrm>
        </p:grpSpPr>
        <p:sp>
          <p:nvSpPr>
            <p:cNvPr id="118" name="Google Shape;118;p15"/>
            <p:cNvSpPr/>
            <p:nvPr/>
          </p:nvSpPr>
          <p:spPr>
            <a:xfrm>
              <a:off x="4462825" y="319888"/>
              <a:ext cx="46809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3775" y="955274"/>
              <a:ext cx="583612" cy="659080"/>
            </a:xfrm>
            <a:custGeom>
              <a:rect b="b" l="l" r="r" t="t"/>
              <a:pathLst>
                <a:path extrusionOk="0" h="1203800" w="1090863">
                  <a:moveTo>
                    <a:pt x="96252" y="882958"/>
                  </a:moveTo>
                  <a:cubicBezTo>
                    <a:pt x="85557" y="856221"/>
                    <a:pt x="77957" y="828027"/>
                    <a:pt x="64168" y="802747"/>
                  </a:cubicBezTo>
                  <a:cubicBezTo>
                    <a:pt x="45703" y="768895"/>
                    <a:pt x="0" y="706495"/>
                    <a:pt x="0" y="706495"/>
                  </a:cubicBezTo>
                  <a:cubicBezTo>
                    <a:pt x="5347" y="642326"/>
                    <a:pt x="-9767" y="572981"/>
                    <a:pt x="16042" y="513989"/>
                  </a:cubicBezTo>
                  <a:cubicBezTo>
                    <a:pt x="31498" y="478662"/>
                    <a:pt x="112295" y="449821"/>
                    <a:pt x="112295" y="449821"/>
                  </a:cubicBezTo>
                  <a:cubicBezTo>
                    <a:pt x="171116" y="455168"/>
                    <a:pt x="232094" y="449197"/>
                    <a:pt x="288758" y="465863"/>
                  </a:cubicBezTo>
                  <a:cubicBezTo>
                    <a:pt x="325751" y="476743"/>
                    <a:pt x="348429" y="517837"/>
                    <a:pt x="385010" y="530031"/>
                  </a:cubicBezTo>
                  <a:lnTo>
                    <a:pt x="433137" y="546074"/>
                  </a:lnTo>
                  <a:cubicBezTo>
                    <a:pt x="459874" y="567463"/>
                    <a:pt x="484312" y="592095"/>
                    <a:pt x="513347" y="610242"/>
                  </a:cubicBezTo>
                  <a:cubicBezTo>
                    <a:pt x="637168" y="687630"/>
                    <a:pt x="476839" y="541649"/>
                    <a:pt x="609600" y="674410"/>
                  </a:cubicBezTo>
                  <a:cubicBezTo>
                    <a:pt x="647032" y="669063"/>
                    <a:pt x="686788" y="672411"/>
                    <a:pt x="721895" y="658368"/>
                  </a:cubicBezTo>
                  <a:cubicBezTo>
                    <a:pt x="742959" y="649942"/>
                    <a:pt x="755497" y="627670"/>
                    <a:pt x="770021" y="610242"/>
                  </a:cubicBezTo>
                  <a:cubicBezTo>
                    <a:pt x="871215" y="488809"/>
                    <a:pt x="740839" y="623384"/>
                    <a:pt x="834189" y="530031"/>
                  </a:cubicBezTo>
                  <a:cubicBezTo>
                    <a:pt x="839536" y="513989"/>
                    <a:pt x="846130" y="498310"/>
                    <a:pt x="850231" y="481905"/>
                  </a:cubicBezTo>
                  <a:lnTo>
                    <a:pt x="882316" y="353568"/>
                  </a:lnTo>
                  <a:cubicBezTo>
                    <a:pt x="876969" y="246621"/>
                    <a:pt x="880742" y="138825"/>
                    <a:pt x="866274" y="32726"/>
                  </a:cubicBezTo>
                  <a:cubicBezTo>
                    <a:pt x="864230" y="17740"/>
                    <a:pt x="849162" y="2781"/>
                    <a:pt x="834189" y="642"/>
                  </a:cubicBezTo>
                  <a:cubicBezTo>
                    <a:pt x="807197" y="-3214"/>
                    <a:pt x="780716" y="11337"/>
                    <a:pt x="753979" y="16684"/>
                  </a:cubicBezTo>
                  <a:cubicBezTo>
                    <a:pt x="727242" y="43421"/>
                    <a:pt x="694742" y="65434"/>
                    <a:pt x="673768" y="96895"/>
                  </a:cubicBezTo>
                  <a:cubicBezTo>
                    <a:pt x="641547" y="145227"/>
                    <a:pt x="634023" y="152201"/>
                    <a:pt x="609600" y="209189"/>
                  </a:cubicBezTo>
                  <a:cubicBezTo>
                    <a:pt x="602939" y="224732"/>
                    <a:pt x="598905" y="241274"/>
                    <a:pt x="593558" y="257316"/>
                  </a:cubicBezTo>
                  <a:cubicBezTo>
                    <a:pt x="601648" y="451477"/>
                    <a:pt x="579970" y="554253"/>
                    <a:pt x="625642" y="706495"/>
                  </a:cubicBezTo>
                  <a:cubicBezTo>
                    <a:pt x="646568" y="776250"/>
                    <a:pt x="646110" y="811046"/>
                    <a:pt x="705852" y="850874"/>
                  </a:cubicBezTo>
                  <a:cubicBezTo>
                    <a:pt x="719659" y="860079"/>
                    <a:pt x="809591" y="880819"/>
                    <a:pt x="818147" y="882958"/>
                  </a:cubicBezTo>
                  <a:cubicBezTo>
                    <a:pt x="932971" y="874756"/>
                    <a:pt x="1034243" y="926998"/>
                    <a:pt x="1074821" y="818789"/>
                  </a:cubicBezTo>
                  <a:cubicBezTo>
                    <a:pt x="1084395" y="793259"/>
                    <a:pt x="1085516" y="765316"/>
                    <a:pt x="1090863" y="738579"/>
                  </a:cubicBezTo>
                  <a:cubicBezTo>
                    <a:pt x="1085516" y="669063"/>
                    <a:pt x="1083469" y="599214"/>
                    <a:pt x="1074821" y="530031"/>
                  </a:cubicBezTo>
                  <a:cubicBezTo>
                    <a:pt x="1072724" y="513252"/>
                    <a:pt x="1070736" y="493862"/>
                    <a:pt x="1058779" y="481905"/>
                  </a:cubicBezTo>
                  <a:cubicBezTo>
                    <a:pt x="1046822" y="469948"/>
                    <a:pt x="1026694" y="471210"/>
                    <a:pt x="1010652" y="465863"/>
                  </a:cubicBezTo>
                  <a:cubicBezTo>
                    <a:pt x="951831" y="471210"/>
                    <a:pt x="890222" y="463228"/>
                    <a:pt x="834189" y="481905"/>
                  </a:cubicBezTo>
                  <a:cubicBezTo>
                    <a:pt x="818147" y="487252"/>
                    <a:pt x="826847" y="515531"/>
                    <a:pt x="818147" y="530031"/>
                  </a:cubicBezTo>
                  <a:cubicBezTo>
                    <a:pt x="810365" y="543000"/>
                    <a:pt x="795511" y="550305"/>
                    <a:pt x="786063" y="562116"/>
                  </a:cubicBezTo>
                  <a:cubicBezTo>
                    <a:pt x="774019" y="577171"/>
                    <a:pt x="764674" y="594200"/>
                    <a:pt x="753979" y="610242"/>
                  </a:cubicBezTo>
                  <a:cubicBezTo>
                    <a:pt x="679116" y="604895"/>
                    <a:pt x="603929" y="602969"/>
                    <a:pt x="529389" y="594200"/>
                  </a:cubicBezTo>
                  <a:cubicBezTo>
                    <a:pt x="476661" y="587997"/>
                    <a:pt x="479725" y="569368"/>
                    <a:pt x="433137" y="546074"/>
                  </a:cubicBezTo>
                  <a:cubicBezTo>
                    <a:pt x="418012" y="538511"/>
                    <a:pt x="401052" y="535379"/>
                    <a:pt x="385010" y="530031"/>
                  </a:cubicBezTo>
                  <a:cubicBezTo>
                    <a:pt x="320842" y="433779"/>
                    <a:pt x="390357" y="524684"/>
                    <a:pt x="304800" y="449821"/>
                  </a:cubicBezTo>
                  <a:cubicBezTo>
                    <a:pt x="229725" y="384130"/>
                    <a:pt x="235993" y="386716"/>
                    <a:pt x="192505" y="321484"/>
                  </a:cubicBezTo>
                  <a:cubicBezTo>
                    <a:pt x="207579" y="276262"/>
                    <a:pt x="207514" y="252542"/>
                    <a:pt x="256674" y="225231"/>
                  </a:cubicBezTo>
                  <a:cubicBezTo>
                    <a:pt x="286238" y="208807"/>
                    <a:pt x="352926" y="193147"/>
                    <a:pt x="352926" y="193147"/>
                  </a:cubicBezTo>
                  <a:cubicBezTo>
                    <a:pt x="438484" y="198494"/>
                    <a:pt x="526698" y="187372"/>
                    <a:pt x="609600" y="209189"/>
                  </a:cubicBezTo>
                  <a:cubicBezTo>
                    <a:pt x="635457" y="215993"/>
                    <a:pt x="638820" y="254452"/>
                    <a:pt x="657726" y="273358"/>
                  </a:cubicBezTo>
                  <a:cubicBezTo>
                    <a:pt x="671359" y="286991"/>
                    <a:pt x="689810" y="294747"/>
                    <a:pt x="705852" y="305442"/>
                  </a:cubicBezTo>
                  <a:cubicBezTo>
                    <a:pt x="727242" y="337526"/>
                    <a:pt x="775474" y="363522"/>
                    <a:pt x="770021" y="401695"/>
                  </a:cubicBezTo>
                  <a:cubicBezTo>
                    <a:pt x="764674" y="439126"/>
                    <a:pt x="761394" y="476912"/>
                    <a:pt x="753979" y="513989"/>
                  </a:cubicBezTo>
                  <a:cubicBezTo>
                    <a:pt x="750663" y="530571"/>
                    <a:pt x="749894" y="550159"/>
                    <a:pt x="737937" y="562116"/>
                  </a:cubicBezTo>
                  <a:cubicBezTo>
                    <a:pt x="725980" y="574073"/>
                    <a:pt x="705852" y="572811"/>
                    <a:pt x="689810" y="578158"/>
                  </a:cubicBezTo>
                  <a:cubicBezTo>
                    <a:pt x="682506" y="583636"/>
                    <a:pt x="595760" y="650549"/>
                    <a:pt x="577516" y="658368"/>
                  </a:cubicBezTo>
                  <a:cubicBezTo>
                    <a:pt x="557251" y="667053"/>
                    <a:pt x="534547" y="668353"/>
                    <a:pt x="513347" y="674410"/>
                  </a:cubicBezTo>
                  <a:cubicBezTo>
                    <a:pt x="497088" y="679055"/>
                    <a:pt x="480763" y="683791"/>
                    <a:pt x="465221" y="690452"/>
                  </a:cubicBezTo>
                  <a:cubicBezTo>
                    <a:pt x="315697" y="754535"/>
                    <a:pt x="484764" y="696328"/>
                    <a:pt x="336884" y="738579"/>
                  </a:cubicBezTo>
                  <a:cubicBezTo>
                    <a:pt x="320625" y="743224"/>
                    <a:pt x="303540" y="746409"/>
                    <a:pt x="288758" y="754621"/>
                  </a:cubicBezTo>
                  <a:cubicBezTo>
                    <a:pt x="255050" y="773348"/>
                    <a:pt x="192505" y="818789"/>
                    <a:pt x="192505" y="818789"/>
                  </a:cubicBezTo>
                  <a:cubicBezTo>
                    <a:pt x="187158" y="834831"/>
                    <a:pt x="176463" y="850006"/>
                    <a:pt x="176463" y="866916"/>
                  </a:cubicBezTo>
                  <a:cubicBezTo>
                    <a:pt x="176463" y="947304"/>
                    <a:pt x="174093" y="1029296"/>
                    <a:pt x="192505" y="1107547"/>
                  </a:cubicBezTo>
                  <a:cubicBezTo>
                    <a:pt x="197572" y="1129082"/>
                    <a:pt x="272447" y="1151014"/>
                    <a:pt x="288758" y="1155674"/>
                  </a:cubicBezTo>
                  <a:cubicBezTo>
                    <a:pt x="309957" y="1161731"/>
                    <a:pt x="331727" y="1165659"/>
                    <a:pt x="352926" y="1171716"/>
                  </a:cubicBezTo>
                  <a:cubicBezTo>
                    <a:pt x="369185" y="1176361"/>
                    <a:pt x="384372" y="1184978"/>
                    <a:pt x="401052" y="1187758"/>
                  </a:cubicBezTo>
                  <a:cubicBezTo>
                    <a:pt x="448816" y="1195719"/>
                    <a:pt x="497305" y="1198453"/>
                    <a:pt x="545431" y="1203800"/>
                  </a:cubicBezTo>
                  <a:cubicBezTo>
                    <a:pt x="697326" y="1186923"/>
                    <a:pt x="655570" y="1221998"/>
                    <a:pt x="705852" y="1171716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7878891">
              <a:off x="93444" y="407732"/>
              <a:ext cx="529235" cy="588932"/>
            </a:xfrm>
            <a:custGeom>
              <a:rect b="b" l="l" r="r" t="t"/>
              <a:pathLst>
                <a:path extrusionOk="0" h="1122947" w="1012751">
                  <a:moveTo>
                    <a:pt x="352926" y="1122947"/>
                  </a:moveTo>
                  <a:cubicBezTo>
                    <a:pt x="310147" y="1117600"/>
                    <a:pt x="267006" y="1114617"/>
                    <a:pt x="224590" y="1106905"/>
                  </a:cubicBezTo>
                  <a:cubicBezTo>
                    <a:pt x="207953" y="1103880"/>
                    <a:pt x="188420" y="1102820"/>
                    <a:pt x="176463" y="1090863"/>
                  </a:cubicBezTo>
                  <a:cubicBezTo>
                    <a:pt x="164506" y="1078906"/>
                    <a:pt x="167082" y="1058279"/>
                    <a:pt x="160421" y="1042736"/>
                  </a:cubicBezTo>
                  <a:cubicBezTo>
                    <a:pt x="151001" y="1020756"/>
                    <a:pt x="139032" y="999957"/>
                    <a:pt x="128337" y="978568"/>
                  </a:cubicBezTo>
                  <a:cubicBezTo>
                    <a:pt x="133684" y="925094"/>
                    <a:pt x="132295" y="870511"/>
                    <a:pt x="144379" y="818147"/>
                  </a:cubicBezTo>
                  <a:cubicBezTo>
                    <a:pt x="148714" y="799361"/>
                    <a:pt x="166897" y="786761"/>
                    <a:pt x="176463" y="770021"/>
                  </a:cubicBezTo>
                  <a:cubicBezTo>
                    <a:pt x="188328" y="749258"/>
                    <a:pt x="199127" y="727833"/>
                    <a:pt x="208547" y="705852"/>
                  </a:cubicBezTo>
                  <a:cubicBezTo>
                    <a:pt x="215208" y="690309"/>
                    <a:pt x="214026" y="670930"/>
                    <a:pt x="224590" y="657726"/>
                  </a:cubicBezTo>
                  <a:cubicBezTo>
                    <a:pt x="236634" y="642671"/>
                    <a:pt x="256674" y="636337"/>
                    <a:pt x="272716" y="625642"/>
                  </a:cubicBezTo>
                  <a:cubicBezTo>
                    <a:pt x="283411" y="604252"/>
                    <a:pt x="289491" y="579845"/>
                    <a:pt x="304800" y="561473"/>
                  </a:cubicBezTo>
                  <a:cubicBezTo>
                    <a:pt x="317143" y="546662"/>
                    <a:pt x="335681" y="538011"/>
                    <a:pt x="352926" y="529389"/>
                  </a:cubicBezTo>
                  <a:cubicBezTo>
                    <a:pt x="436624" y="487540"/>
                    <a:pt x="657835" y="498242"/>
                    <a:pt x="673769" y="497305"/>
                  </a:cubicBezTo>
                  <a:cubicBezTo>
                    <a:pt x="684464" y="481263"/>
                    <a:pt x="698023" y="466797"/>
                    <a:pt x="705853" y="449179"/>
                  </a:cubicBezTo>
                  <a:cubicBezTo>
                    <a:pt x="719588" y="418274"/>
                    <a:pt x="737937" y="352926"/>
                    <a:pt x="737937" y="352926"/>
                  </a:cubicBezTo>
                  <a:cubicBezTo>
                    <a:pt x="732590" y="267368"/>
                    <a:pt x="730869" y="181506"/>
                    <a:pt x="721895" y="96252"/>
                  </a:cubicBezTo>
                  <a:cubicBezTo>
                    <a:pt x="720125" y="79435"/>
                    <a:pt x="716417" y="61330"/>
                    <a:pt x="705853" y="48126"/>
                  </a:cubicBezTo>
                  <a:cubicBezTo>
                    <a:pt x="683236" y="19856"/>
                    <a:pt x="641303" y="10568"/>
                    <a:pt x="609600" y="0"/>
                  </a:cubicBezTo>
                  <a:cubicBezTo>
                    <a:pt x="572168" y="5347"/>
                    <a:pt x="532412" y="1999"/>
                    <a:pt x="497305" y="16042"/>
                  </a:cubicBezTo>
                  <a:cubicBezTo>
                    <a:pt x="469233" y="27271"/>
                    <a:pt x="433135" y="88234"/>
                    <a:pt x="417095" y="112294"/>
                  </a:cubicBezTo>
                  <a:cubicBezTo>
                    <a:pt x="379664" y="224589"/>
                    <a:pt x="417095" y="197852"/>
                    <a:pt x="336884" y="224589"/>
                  </a:cubicBezTo>
                  <a:cubicBezTo>
                    <a:pt x="342231" y="278063"/>
                    <a:pt x="334851" y="334400"/>
                    <a:pt x="352926" y="385010"/>
                  </a:cubicBezTo>
                  <a:cubicBezTo>
                    <a:pt x="365083" y="419048"/>
                    <a:pt x="433766" y="460293"/>
                    <a:pt x="465221" y="481263"/>
                  </a:cubicBezTo>
                  <a:cubicBezTo>
                    <a:pt x="475916" y="497305"/>
                    <a:pt x="485261" y="514334"/>
                    <a:pt x="497305" y="529389"/>
                  </a:cubicBezTo>
                  <a:cubicBezTo>
                    <a:pt x="517198" y="554255"/>
                    <a:pt x="549726" y="579663"/>
                    <a:pt x="577516" y="593558"/>
                  </a:cubicBezTo>
                  <a:cubicBezTo>
                    <a:pt x="592640" y="601120"/>
                    <a:pt x="608791" y="608196"/>
                    <a:pt x="625642" y="609600"/>
                  </a:cubicBezTo>
                  <a:cubicBezTo>
                    <a:pt x="737676" y="618936"/>
                    <a:pt x="850231" y="620295"/>
                    <a:pt x="962526" y="625642"/>
                  </a:cubicBezTo>
                  <a:cubicBezTo>
                    <a:pt x="973221" y="636337"/>
                    <a:pt x="986829" y="644757"/>
                    <a:pt x="994611" y="657726"/>
                  </a:cubicBezTo>
                  <a:cubicBezTo>
                    <a:pt x="1024391" y="707358"/>
                    <a:pt x="1012484" y="789508"/>
                    <a:pt x="994611" y="834189"/>
                  </a:cubicBezTo>
                  <a:cubicBezTo>
                    <a:pt x="987450" y="852090"/>
                    <a:pt x="964205" y="858678"/>
                    <a:pt x="946484" y="866273"/>
                  </a:cubicBezTo>
                  <a:cubicBezTo>
                    <a:pt x="926219" y="874958"/>
                    <a:pt x="903434" y="875980"/>
                    <a:pt x="882316" y="882315"/>
                  </a:cubicBezTo>
                  <a:cubicBezTo>
                    <a:pt x="849922" y="892033"/>
                    <a:pt x="818147" y="903705"/>
                    <a:pt x="786063" y="914400"/>
                  </a:cubicBezTo>
                  <a:lnTo>
                    <a:pt x="737937" y="930442"/>
                  </a:lnTo>
                  <a:cubicBezTo>
                    <a:pt x="663074" y="925095"/>
                    <a:pt x="587116" y="928232"/>
                    <a:pt x="513347" y="914400"/>
                  </a:cubicBezTo>
                  <a:cubicBezTo>
                    <a:pt x="498481" y="911613"/>
                    <a:pt x="493073" y="891763"/>
                    <a:pt x="481263" y="882315"/>
                  </a:cubicBezTo>
                  <a:cubicBezTo>
                    <a:pt x="369585" y="792971"/>
                    <a:pt x="499339" y="916433"/>
                    <a:pt x="385011" y="802105"/>
                  </a:cubicBezTo>
                  <a:cubicBezTo>
                    <a:pt x="390358" y="780715"/>
                    <a:pt x="384313" y="752285"/>
                    <a:pt x="401053" y="737936"/>
                  </a:cubicBezTo>
                  <a:cubicBezTo>
                    <a:pt x="426731" y="715926"/>
                    <a:pt x="497305" y="705852"/>
                    <a:pt x="497305" y="705852"/>
                  </a:cubicBezTo>
                  <a:cubicBezTo>
                    <a:pt x="518695" y="711199"/>
                    <a:pt x="555138" y="700776"/>
                    <a:pt x="561474" y="721894"/>
                  </a:cubicBezTo>
                  <a:cubicBezTo>
                    <a:pt x="577707" y="776004"/>
                    <a:pt x="569069" y="864925"/>
                    <a:pt x="513347" y="898358"/>
                  </a:cubicBezTo>
                  <a:cubicBezTo>
                    <a:pt x="498847" y="907058"/>
                    <a:pt x="481263" y="909053"/>
                    <a:pt x="465221" y="914400"/>
                  </a:cubicBezTo>
                  <a:cubicBezTo>
                    <a:pt x="460030" y="913881"/>
                    <a:pt x="284250" y="904124"/>
                    <a:pt x="240632" y="882315"/>
                  </a:cubicBezTo>
                  <a:cubicBezTo>
                    <a:pt x="206143" y="865070"/>
                    <a:pt x="176463" y="839536"/>
                    <a:pt x="144379" y="818147"/>
                  </a:cubicBezTo>
                  <a:lnTo>
                    <a:pt x="96253" y="786063"/>
                  </a:lnTo>
                  <a:cubicBezTo>
                    <a:pt x="85558" y="770021"/>
                    <a:pt x="65915" y="757137"/>
                    <a:pt x="64169" y="737936"/>
                  </a:cubicBezTo>
                  <a:cubicBezTo>
                    <a:pt x="60266" y="695001"/>
                    <a:pt x="67823" y="650893"/>
                    <a:pt x="80211" y="609600"/>
                  </a:cubicBezTo>
                  <a:cubicBezTo>
                    <a:pt x="84557" y="595113"/>
                    <a:pt x="102847" y="589326"/>
                    <a:pt x="112295" y="577515"/>
                  </a:cubicBezTo>
                  <a:cubicBezTo>
                    <a:pt x="173406" y="501126"/>
                    <a:pt x="110005" y="552305"/>
                    <a:pt x="192505" y="497305"/>
                  </a:cubicBezTo>
                  <a:cubicBezTo>
                    <a:pt x="213696" y="433731"/>
                    <a:pt x="239517" y="378677"/>
                    <a:pt x="192505" y="304800"/>
                  </a:cubicBezTo>
                  <a:cubicBezTo>
                    <a:pt x="174348" y="276268"/>
                    <a:pt x="128337" y="283410"/>
                    <a:pt x="96253" y="272715"/>
                  </a:cubicBezTo>
                  <a:lnTo>
                    <a:pt x="48126" y="256673"/>
                  </a:lnTo>
                  <a:lnTo>
                    <a:pt x="0" y="224589"/>
                  </a:ln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" name="Google Shape;121;p15"/>
            <p:cNvCxnSpPr/>
            <p:nvPr/>
          </p:nvCxnSpPr>
          <p:spPr>
            <a:xfrm>
              <a:off x="1057957" y="890200"/>
              <a:ext cx="59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" name="Google Shape;122;p15"/>
            <p:cNvSpPr/>
            <p:nvPr/>
          </p:nvSpPr>
          <p:spPr>
            <a:xfrm>
              <a:off x="1851665" y="514723"/>
              <a:ext cx="91761" cy="243078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2711653">
              <a:off x="2244495" y="487044"/>
              <a:ext cx="92024" cy="240965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69674" y="818378"/>
              <a:ext cx="258599" cy="276606"/>
            </a:xfrm>
            <a:custGeom>
              <a:rect b="b" l="l" r="r" t="t"/>
              <a:pathLst>
                <a:path extrusionOk="0" h="529389" w="497305">
                  <a:moveTo>
                    <a:pt x="16042" y="0"/>
                  </a:moveTo>
                  <a:cubicBezTo>
                    <a:pt x="10695" y="26737"/>
                    <a:pt x="0" y="52944"/>
                    <a:pt x="0" y="80210"/>
                  </a:cubicBezTo>
                  <a:cubicBezTo>
                    <a:pt x="0" y="324008"/>
                    <a:pt x="56694" y="210395"/>
                    <a:pt x="368969" y="224589"/>
                  </a:cubicBezTo>
                  <a:cubicBezTo>
                    <a:pt x="483512" y="262771"/>
                    <a:pt x="446461" y="228534"/>
                    <a:pt x="497305" y="304800"/>
                  </a:cubicBezTo>
                  <a:cubicBezTo>
                    <a:pt x="484243" y="396237"/>
                    <a:pt x="506732" y="427873"/>
                    <a:pt x="417095" y="465221"/>
                  </a:cubicBezTo>
                  <a:cubicBezTo>
                    <a:pt x="376391" y="482181"/>
                    <a:pt x="330591" y="483361"/>
                    <a:pt x="288758" y="497305"/>
                  </a:cubicBezTo>
                  <a:lnTo>
                    <a:pt x="192505" y="529389"/>
                  </a:lnTo>
                  <a:lnTo>
                    <a:pt x="80211" y="513347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766888" y="936267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14637" y="733449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039198" y="1256344"/>
              <a:ext cx="250257" cy="251460"/>
            </a:xfrm>
            <a:custGeom>
              <a:rect b="b" l="l" r="r" t="t"/>
              <a:pathLst>
                <a:path extrusionOk="0" h="481264" w="481263">
                  <a:moveTo>
                    <a:pt x="0" y="0"/>
                  </a:moveTo>
                  <a:cubicBezTo>
                    <a:pt x="26737" y="10695"/>
                    <a:pt x="53247" y="21974"/>
                    <a:pt x="80210" y="32085"/>
                  </a:cubicBezTo>
                  <a:cubicBezTo>
                    <a:pt x="96043" y="38023"/>
                    <a:pt x="113212" y="40565"/>
                    <a:pt x="128337" y="48127"/>
                  </a:cubicBezTo>
                  <a:cubicBezTo>
                    <a:pt x="145582" y="56749"/>
                    <a:pt x="160421" y="69516"/>
                    <a:pt x="176463" y="80211"/>
                  </a:cubicBezTo>
                  <a:cubicBezTo>
                    <a:pt x="166967" y="184671"/>
                    <a:pt x="144161" y="312114"/>
                    <a:pt x="176463" y="417095"/>
                  </a:cubicBezTo>
                  <a:cubicBezTo>
                    <a:pt x="190197" y="461730"/>
                    <a:pt x="237613" y="469563"/>
                    <a:pt x="272716" y="481264"/>
                  </a:cubicBezTo>
                  <a:cubicBezTo>
                    <a:pt x="310147" y="475917"/>
                    <a:pt x="348793" y="476087"/>
                    <a:pt x="385010" y="465222"/>
                  </a:cubicBezTo>
                  <a:cubicBezTo>
                    <a:pt x="422756" y="453898"/>
                    <a:pt x="448864" y="417724"/>
                    <a:pt x="465221" y="385011"/>
                  </a:cubicBezTo>
                  <a:cubicBezTo>
                    <a:pt x="472783" y="369886"/>
                    <a:pt x="475916" y="352927"/>
                    <a:pt x="481263" y="336885"/>
                  </a:cubicBezTo>
                  <a:lnTo>
                    <a:pt x="465221" y="240632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15"/>
            <p:cNvCxnSpPr>
              <a:endCxn id="129" idx="2"/>
            </p:cNvCxnSpPr>
            <p:nvPr/>
          </p:nvCxnSpPr>
          <p:spPr>
            <a:xfrm flipH="1" rot="10800000">
              <a:off x="2716452" y="890851"/>
              <a:ext cx="1923300" cy="4500"/>
            </a:xfrm>
            <a:prstGeom prst="straightConnector1">
              <a:avLst/>
            </a:prstGeom>
            <a:noFill/>
            <a:ln cap="flat" cmpd="sng" w="57150">
              <a:solidFill>
                <a:srgbClr val="666666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130" name="Google Shape;130;p15"/>
            <p:cNvSpPr/>
            <p:nvPr/>
          </p:nvSpPr>
          <p:spPr>
            <a:xfrm>
              <a:off x="4681902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cxnSp>
          <p:nvCxnSpPr>
            <p:cNvPr id="131" name="Google Shape;131;p15"/>
            <p:cNvCxnSpPr>
              <a:endCxn id="132" idx="1"/>
            </p:cNvCxnSpPr>
            <p:nvPr/>
          </p:nvCxnSpPr>
          <p:spPr>
            <a:xfrm flipH="1" rot="10800000">
              <a:off x="6181546" y="890148"/>
              <a:ext cx="1413000" cy="5100"/>
            </a:xfrm>
            <a:prstGeom prst="straightConnector1">
              <a:avLst/>
            </a:prstGeom>
            <a:noFill/>
            <a:ln cap="flat" cmpd="sng" w="57150">
              <a:solidFill>
                <a:srgbClr val="434343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133" name="Google Shape;133;p15"/>
            <p:cNvSpPr/>
            <p:nvPr/>
          </p:nvSpPr>
          <p:spPr>
            <a:xfrm>
              <a:off x="2895533" y="725726"/>
              <a:ext cx="1146000" cy="3393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Liquid Chromatography</a:t>
              </a:r>
              <a:endParaRPr sz="1000"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4874215" y="2732530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 Spectrum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3013444" y="479138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Separation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1852209" y="1687681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Peptides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8846" y="1688620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931974" y="548027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Digestion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594546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grpSp>
          <p:nvGrpSpPr>
            <p:cNvPr id="139" name="Google Shape;139;p15"/>
            <p:cNvGrpSpPr/>
            <p:nvPr/>
          </p:nvGrpSpPr>
          <p:grpSpPr>
            <a:xfrm>
              <a:off x="4922521" y="1815186"/>
              <a:ext cx="983032" cy="848026"/>
              <a:chOff x="12723109" y="1617159"/>
              <a:chExt cx="1242300" cy="107250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" name="Google Shape;141;p15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5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5"/>
              <p:cNvCxnSpPr/>
              <p:nvPr/>
            </p:nvCxnSpPr>
            <p:spPr>
              <a:xfrm>
                <a:off x="13123545" y="1968809"/>
                <a:ext cx="0" cy="56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5"/>
              <p:cNvCxnSpPr/>
              <p:nvPr/>
            </p:nvCxnSpPr>
            <p:spPr>
              <a:xfrm>
                <a:off x="13583737" y="1848496"/>
                <a:ext cx="0" cy="68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5"/>
              <p:cNvCxnSpPr/>
              <p:nvPr/>
            </p:nvCxnSpPr>
            <p:spPr>
              <a:xfrm>
                <a:off x="13207216" y="2164914"/>
                <a:ext cx="0" cy="36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5"/>
              <p:cNvCxnSpPr/>
              <p:nvPr/>
            </p:nvCxnSpPr>
            <p:spPr>
              <a:xfrm>
                <a:off x="13809511" y="2012287"/>
                <a:ext cx="0" cy="52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0" name="Google Shape;150;p15"/>
            <p:cNvSpPr txBox="1"/>
            <p:nvPr/>
          </p:nvSpPr>
          <p:spPr>
            <a:xfrm>
              <a:off x="7871381" y="2714163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MS2 Spectrum</a:t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151" name="Google Shape;151;p15"/>
            <p:cNvGrpSpPr/>
            <p:nvPr/>
          </p:nvGrpSpPr>
          <p:grpSpPr>
            <a:xfrm>
              <a:off x="7919687" y="1796818"/>
              <a:ext cx="983032" cy="848026"/>
              <a:chOff x="12723109" y="1617159"/>
              <a:chExt cx="1242300" cy="10725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Google Shape;153;p15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5"/>
              <p:cNvCxnSpPr/>
              <p:nvPr/>
            </p:nvCxnSpPr>
            <p:spPr>
              <a:xfrm>
                <a:off x="13123545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5"/>
              <p:cNvCxnSpPr/>
              <p:nvPr/>
            </p:nvCxnSpPr>
            <p:spPr>
              <a:xfrm>
                <a:off x="13583737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5"/>
              <p:cNvCxnSpPr/>
              <p:nvPr/>
            </p:nvCxnSpPr>
            <p:spPr>
              <a:xfrm>
                <a:off x="13207216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5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>
                <a:off x="13809511" y="2203528"/>
                <a:ext cx="0" cy="32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62" name="Google Shape;162;p15"/>
            <p:cNvCxnSpPr/>
            <p:nvPr/>
          </p:nvCxnSpPr>
          <p:spPr>
            <a:xfrm>
              <a:off x="5411102" y="126785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8370092" y="128407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4" name="Google Shape;164;p15"/>
            <p:cNvSpPr/>
            <p:nvPr/>
          </p:nvSpPr>
          <p:spPr>
            <a:xfrm>
              <a:off x="6360579" y="753382"/>
              <a:ext cx="995400" cy="2736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Fragmentation</a:t>
              </a:r>
              <a:endParaRPr sz="10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524592" y="1906709"/>
              <a:ext cx="150600" cy="31290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15"/>
            <p:cNvCxnSpPr>
              <a:stCxn id="165" idx="7"/>
              <a:endCxn id="164" idx="2"/>
            </p:cNvCxnSpPr>
            <p:nvPr/>
          </p:nvCxnSpPr>
          <p:spPr>
            <a:xfrm rot="-5400000">
              <a:off x="5792937" y="887232"/>
              <a:ext cx="925500" cy="1205100"/>
            </a:xfrm>
            <a:prstGeom prst="curvedConnector3">
              <a:avLst>
                <a:gd fmla="val 52478" name="adj1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p15"/>
            <p:cNvSpPr txBox="1"/>
            <p:nvPr/>
          </p:nvSpPr>
          <p:spPr>
            <a:xfrm>
              <a:off x="5997926" y="1541538"/>
              <a:ext cx="17742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">
                  <a:solidFill>
                    <a:schemeClr val="dk1"/>
                  </a:solidFill>
                </a:rPr>
                <a:t>peptide</a:t>
              </a: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ion)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5400000">
              <a:off x="4319700" y="726758"/>
              <a:ext cx="311917" cy="328186"/>
            </a:xfrm>
            <a:prstGeom prst="flowChartExtra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3665100" y="1064213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Ionization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5930200" y="-4562"/>
              <a:ext cx="1923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Mass spectrometer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5" y="2047425"/>
            <a:ext cx="4034775" cy="2563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4">
            <a:alphaModFix/>
          </a:blip>
          <a:srcRect b="0" l="19987" r="0" t="0"/>
          <a:stretch/>
        </p:blipFill>
        <p:spPr>
          <a:xfrm>
            <a:off x="4438275" y="3054075"/>
            <a:ext cx="4368425" cy="15920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5"/>
          <p:cNvSpPr txBox="1"/>
          <p:nvPr/>
        </p:nvSpPr>
        <p:spPr>
          <a:xfrm>
            <a:off x="4381950" y="2673075"/>
            <a:ext cx="45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Dual Search Strategy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3" name="Google Shape;173;p15"/>
          <p:cNvCxnSpPr>
            <a:stCxn id="150" idx="2"/>
            <a:endCxn id="171" idx="1"/>
          </p:cNvCxnSpPr>
          <p:nvPr/>
        </p:nvCxnSpPr>
        <p:spPr>
          <a:xfrm rot="5400000">
            <a:off x="5668042" y="1325826"/>
            <a:ext cx="1294500" cy="3753900"/>
          </a:xfrm>
          <a:prstGeom prst="bentConnector4">
            <a:avLst>
              <a:gd fmla="val 34583" name="adj1"/>
              <a:gd fmla="val 10284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25" y="542624"/>
            <a:ext cx="7361475" cy="2314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16"/>
          <p:cNvSpPr/>
          <p:nvPr/>
        </p:nvSpPr>
        <p:spPr>
          <a:xfrm>
            <a:off x="692700" y="3762825"/>
            <a:ext cx="909900" cy="28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92700" y="4046325"/>
            <a:ext cx="303300" cy="283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96000" y="4046325"/>
            <a:ext cx="303300" cy="283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1299300" y="4046325"/>
            <a:ext cx="303300" cy="2835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6"/>
          <p:cNvCxnSpPr>
            <a:stCxn id="179" idx="3"/>
            <a:endCxn id="184" idx="1"/>
          </p:cNvCxnSpPr>
          <p:nvPr/>
        </p:nvCxnSpPr>
        <p:spPr>
          <a:xfrm flipH="1" rot="10800000">
            <a:off x="1602600" y="3405375"/>
            <a:ext cx="12843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16"/>
          <p:cNvCxnSpPr>
            <a:stCxn id="179" idx="3"/>
            <a:endCxn id="186" idx="1"/>
          </p:cNvCxnSpPr>
          <p:nvPr/>
        </p:nvCxnSpPr>
        <p:spPr>
          <a:xfrm>
            <a:off x="1602600" y="3904575"/>
            <a:ext cx="12843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16"/>
          <p:cNvSpPr txBox="1"/>
          <p:nvPr/>
        </p:nvSpPr>
        <p:spPr>
          <a:xfrm>
            <a:off x="2886900" y="3205400"/>
            <a:ext cx="18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2886900" y="3690932"/>
            <a:ext cx="23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2886900" y="4182150"/>
            <a:ext cx="15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cxnSp>
        <p:nvCxnSpPr>
          <p:cNvPr id="188" name="Google Shape;188;p16"/>
          <p:cNvCxnSpPr>
            <a:stCxn id="179" idx="3"/>
            <a:endCxn id="187" idx="1"/>
          </p:cNvCxnSpPr>
          <p:nvPr/>
        </p:nvCxnSpPr>
        <p:spPr>
          <a:xfrm flipH="1" rot="10800000">
            <a:off x="1602600" y="3891075"/>
            <a:ext cx="12843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9" name="Google Shape;189;p16"/>
          <p:cNvSpPr/>
          <p:nvPr/>
        </p:nvSpPr>
        <p:spPr>
          <a:xfrm>
            <a:off x="4535075" y="3334850"/>
            <a:ext cx="14166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4953000" y="3830425"/>
            <a:ext cx="9987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062978" y="4326000"/>
            <a:ext cx="1888800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38" y="3079700"/>
            <a:ext cx="499200" cy="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38" y="3641425"/>
            <a:ext cx="499200" cy="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38" y="4213200"/>
            <a:ext cx="499200" cy="4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7016625" y="3334850"/>
            <a:ext cx="156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overlap between replicates in each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4550"/>
            <a:ext cx="8839202" cy="33602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17"/>
          <p:cNvSpPr txBox="1"/>
          <p:nvPr/>
        </p:nvSpPr>
        <p:spPr>
          <a:xfrm>
            <a:off x="240300" y="5515275"/>
            <a:ext cx="866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Dual search = more reproducibility among replicates than database search (% and absolute numbers)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More overlap between technical replicates than biological replicates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Using the dual search strategy, there is more reproducibility between the proteins/peptides identified across replicate experiments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goals</a:t>
            </a:r>
            <a:endParaRPr/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/>
              <a:t>Recreate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b="1" lang="en">
                <a:solidFill>
                  <a:srgbClr val="38761D"/>
                </a:solidFill>
              </a:rPr>
              <a:t>Create an automated workflow for a dual-search (Nextflow, Docker)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b="1" lang="en">
                <a:solidFill>
                  <a:srgbClr val="38761D"/>
                </a:solidFill>
              </a:rPr>
              <a:t>Install and use their PaCOM visualization tool (Github) for figures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Recreate analysis for their 4 datasets (check data availability, methods)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Compare results (likely for the protein overlap, if time also for quantification and search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arenBoth"/>
            </a:pPr>
            <a:r>
              <a:rPr lang="en">
                <a:solidFill>
                  <a:srgbClr val="38761D"/>
                </a:solidFill>
              </a:rPr>
              <a:t>Apply workflow to additional datasets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lang="en">
                <a:solidFill>
                  <a:srgbClr val="38761D"/>
                </a:solidFill>
              </a:rPr>
              <a:t>Compile heterogenous proteomics datasets (different instruments, yields, experiments)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arenBoth"/>
            </a:pPr>
            <a:r>
              <a:rPr lang="en">
                <a:solidFill>
                  <a:srgbClr val="38761D"/>
                </a:solidFill>
              </a:rPr>
              <a:t>Run automated dual-search -&gt; PACOM and compare effect on reproducibility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5412025" y="553350"/>
            <a:ext cx="3084300" cy="71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 Datasets 3 and 4 to check the automated workflow (look for extremely similar, but maybe not identical results) </a:t>
            </a:r>
            <a:endParaRPr sz="1100"/>
          </a:p>
        </p:txBody>
      </p:sp>
      <p:cxnSp>
        <p:nvCxnSpPr>
          <p:cNvPr id="210" name="Google Shape;210;p18"/>
          <p:cNvCxnSpPr/>
          <p:nvPr/>
        </p:nvCxnSpPr>
        <p:spPr>
          <a:xfrm flipH="1" rot="10800000">
            <a:off x="4798775" y="1115850"/>
            <a:ext cx="6168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75" y="141950"/>
            <a:ext cx="4701374" cy="47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5" y="823700"/>
            <a:ext cx="4169298" cy="18766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19"/>
          <p:cNvSpPr/>
          <p:nvPr/>
        </p:nvSpPr>
        <p:spPr>
          <a:xfrm>
            <a:off x="6242100" y="3541825"/>
            <a:ext cx="2700300" cy="157200"/>
          </a:xfrm>
          <a:prstGeom prst="rect">
            <a:avLst/>
          </a:prstGeom>
          <a:solidFill>
            <a:srgbClr val="FFFF00">
              <a:alpha val="29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4333875" y="3699025"/>
            <a:ext cx="992700" cy="157200"/>
          </a:xfrm>
          <a:prstGeom prst="rect">
            <a:avLst/>
          </a:prstGeom>
          <a:solidFill>
            <a:srgbClr val="FFFF00">
              <a:alpha val="295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</a:t>
            </a:r>
            <a:endParaRPr b="1"/>
          </a:p>
        </p:txBody>
      </p:sp>
      <p:sp>
        <p:nvSpPr>
          <p:cNvPr id="225" name="Google Shape;225;p20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226" name="Google Shape;226;p20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228" name="Google Shape;228;p20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233" name="Google Shape;233;p20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241" name="Google Shape;241;p21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242" name="Google Shape;242;p21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075" y="365025"/>
            <a:ext cx="4961750" cy="501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246" name="Google Shape;246;p21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251" name="Google Shape;251;p21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sp>
        <p:nvSpPr>
          <p:cNvPr id="252" name="Google Shape;252;p21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</a:t>
            </a:r>
            <a:endParaRPr b="1"/>
          </a:p>
        </p:txBody>
      </p:sp>
      <p:sp>
        <p:nvSpPr>
          <p:cNvPr id="256" name="Google Shape;256;p21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