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FCF861-8933-4204-83A4-0AF283366255}">
  <a:tblStyle styleId="{CCFCF861-8933-4204-83A4-0AF28336625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a054162a3f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a054162a3f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a01d49502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a01d49502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a054162a3f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a054162a3f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a054162a3f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a054162a3f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a054162a3f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a054162a3f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a054162a3f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a054162a3f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a054162a3f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a054162a3f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a054162a3f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a054162a3f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a054162a3f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a054162a3f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a054162a3f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a054162a3f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#Methods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Recreate analysis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Set up workflow to automate dual-search strategy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Install PACOM visualization tool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Download and run dual-search on 4 datasets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Compare figures and results (from dual-search strategy only, not additional quantification reproducibility and search space analyses)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Apply workflow to additional datasets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Compile heterogenous set of datasets (different instruments, experiments, yield sizes)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Run dual-search, run PACOM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Same effect? (i.e. increased reproducibility)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thoughts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Try Snakemake or Nextflow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Try Docker? Might not be applicable to this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Potential add-on for step 1: recreate dual-search strategy in a git+snakemake+docker pipeline so it is automated and ready to go for the next time I want to use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1d49502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1d49502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a01d495023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a01d495023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#Methods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Recreate analysis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Set up workflow to automate dual-search strategy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Install PACOM visualization tool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Download and run dual-search on 4 datasets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Compare figures and results (from dual-search strategy only, not additional quantification reproducibility and search space analyses)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Apply workflow to additional datasets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Compile heterogenous set of datasets (different instruments, experiments, yield sizes)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Run dual-search, run PACOM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Same effect? (i.e. increased reproducibility)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thoughts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Try Snakemake or Nextflow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Try Docker? Might not be applicable to this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Potential add-on for step 1: recreate dual-search strategy in a git+snakemake+docker pipeline so it is automated and ready to go for the next time I want to use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a01d49502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a01d49502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#Methods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Recreate analysis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Set up workflow to automate dual-search strategy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Install PACOM visualization tool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Download and run dual-search on 4 datasets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Compare figures and results (from dual-search strategy only, not additional quantification reproducibility and search space analyses)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Apply workflow to additional datasets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Compile heterogenous set of datasets (different instruments, experiments, yield sizes)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Run dual-search, run PACOM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Same effect? (i.e. increased reproducibility)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thoughts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Try Snakemake or Nextflow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Try Docker? Might not be applicable to this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Potential add-on for step 1: recreate dual-search strategy in a git+snakemake+docker pipeline so it is automated and ready to go for the next time I want to use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a01d495023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a01d495023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a01d495023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a01d495023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a01d495023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a01d495023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a054162a3f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a054162a3f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a01d495023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a01d495023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a01d495023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a01d495023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a054162a3f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a054162a3f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a01d495023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2a01d495023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54162a3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54162a3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a01d495023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a01d495023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a054162a3f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a054162a3f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a01d495023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a01d495023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054162a3f_0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054162a3f_0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a054162a3f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a054162a3f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a054162a3f_0_1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2a054162a3f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a054162a3f_0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a054162a3f_0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a054162a3f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a054162a3f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054162a3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054162a3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054162a3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054162a3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01d49502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01d49502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01d495023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a01d495023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#Methods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Recreate analysis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Set up workflow to automate dual-search strategy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Install PACOM visualization tool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Download and run dual-search on 4 datasets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Compare figures and results (from dual-search strategy only, not additional quantification reproducibility and search space analyses)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Apply workflow to additional datasets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Compile heterogenous set of datasets (different instruments, experiments, yield sizes)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Run dual-search, run PACOM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Same effect? (i.e. increased reproducibility)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thoughts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Try Snakemake or Nextflow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Try Docker? Might not be applicable to this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Potential add-on for step 1: recreate dual-search strategy in a git+snakemake+docker pipeline so it is automated and ready to go for the next time I want to use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01d495023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a01d495023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#Methods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Recreate analysis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Set up workflow to automate dual-search strategy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Install PACOM visualization tool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Download and run dual-search on 4 datasets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Compare figures and results (from dual-search strategy only, not additional quantification reproducibility and search space analyses)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Apply workflow to additional datasets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Compile heterogenous set of datasets (different instruments, experiments, yield sizes)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Run dual-search, run PACOM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Same effect? (i.e. increased reproducibility)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thoughts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Try Snakemake or Nextflow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Try Docker? Might not be applicable to this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Potential add-on for step 1: recreate dual-search strategy in a git+snakemake+docker pipeline so it is automated and ready to go for the next time I want to use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01d4950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01d4950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744575"/>
            <a:ext cx="85206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Reproducibility in mass spectrometry-based proteomics database searches</a:t>
            </a:r>
            <a:endParaRPr sz="5200"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3967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Iryna Abramchuk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BNF8166 </a:t>
            </a:r>
            <a:r>
              <a:rPr lang="en" sz="5200">
                <a:solidFill>
                  <a:srgbClr val="000000"/>
                </a:solidFill>
              </a:rPr>
              <a:t>- November </a:t>
            </a:r>
            <a:r>
              <a:rPr lang="en" sz="5200"/>
              <a:t>29</a:t>
            </a:r>
            <a:r>
              <a:rPr lang="en" sz="5200">
                <a:solidFill>
                  <a:srgbClr val="000000"/>
                </a:solidFill>
              </a:rPr>
              <a:t>, 2023</a:t>
            </a:r>
            <a:endParaRPr sz="5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"/>
          <p:cNvSpPr/>
          <p:nvPr/>
        </p:nvSpPr>
        <p:spPr>
          <a:xfrm>
            <a:off x="4750525" y="274525"/>
            <a:ext cx="3708000" cy="10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database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spectral library search results</a:t>
            </a:r>
            <a:endParaRPr sz="1300"/>
          </a:p>
        </p:txBody>
      </p:sp>
      <p:sp>
        <p:nvSpPr>
          <p:cNvPr id="375" name="Google Shape;375;p22"/>
          <p:cNvSpPr/>
          <p:nvPr/>
        </p:nvSpPr>
        <p:spPr>
          <a:xfrm>
            <a:off x="1654900" y="214925"/>
            <a:ext cx="27402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.raw files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.fasta database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.params comet, spectraST</a:t>
            </a:r>
            <a:endParaRPr sz="1300"/>
          </a:p>
        </p:txBody>
      </p:sp>
      <p:sp>
        <p:nvSpPr>
          <p:cNvPr id="376" name="Google Shape;376;p22"/>
          <p:cNvSpPr/>
          <p:nvPr/>
        </p:nvSpPr>
        <p:spPr>
          <a:xfrm>
            <a:off x="1654900" y="103425"/>
            <a:ext cx="27402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4750531" y="103425"/>
            <a:ext cx="37080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2716100" y="4207600"/>
            <a:ext cx="3663300" cy="86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spctools/tpp:version5.2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chambm/pwiz-skyline:3.0.22335-b595b19</a:t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6668940" y="4176650"/>
            <a:ext cx="2426700" cy="81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WSL2 (Windows Subsystem for Linux)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20.04.6</a:t>
            </a:r>
            <a:endParaRPr/>
          </a:p>
        </p:txBody>
      </p:sp>
      <p:sp>
        <p:nvSpPr>
          <p:cNvPr id="380" name="Google Shape;380;p22"/>
          <p:cNvSpPr txBox="1"/>
          <p:nvPr/>
        </p:nvSpPr>
        <p:spPr>
          <a:xfrm>
            <a:off x="7049940" y="3807400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Execution layer</a:t>
            </a:r>
            <a:endParaRPr b="1"/>
          </a:p>
        </p:txBody>
      </p:sp>
      <p:sp>
        <p:nvSpPr>
          <p:cNvPr id="381" name="Google Shape;381;p22"/>
          <p:cNvSpPr/>
          <p:nvPr/>
        </p:nvSpPr>
        <p:spPr>
          <a:xfrm>
            <a:off x="469025" y="4262900"/>
            <a:ext cx="1813500" cy="63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(&amp; GitHub) repo</a:t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-160975" y="1399500"/>
            <a:ext cx="9305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-169650" y="3758425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 rot="5400000">
            <a:off x="1862175" y="4548675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 rot="5400000">
            <a:off x="5727800" y="4547350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 txBox="1"/>
          <p:nvPr/>
        </p:nvSpPr>
        <p:spPr>
          <a:xfrm>
            <a:off x="103525" y="1034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layer</a:t>
            </a:r>
            <a:endParaRPr b="1"/>
          </a:p>
        </p:txBody>
      </p:sp>
      <p:pic>
        <p:nvPicPr>
          <p:cNvPr id="387" name="Google Shape;3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3" y="4223538"/>
            <a:ext cx="261600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25" y="4543550"/>
            <a:ext cx="291000" cy="2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2"/>
          <p:cNvPicPr preferRelativeResize="0"/>
          <p:nvPr/>
        </p:nvPicPr>
        <p:blipFill rotWithShape="1">
          <a:blip r:embed="rId5">
            <a:alphaModFix/>
          </a:blip>
          <a:srcRect b="29641" l="0" r="0" t="0"/>
          <a:stretch/>
        </p:blipFill>
        <p:spPr>
          <a:xfrm>
            <a:off x="2909000" y="3911225"/>
            <a:ext cx="476425" cy="2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4097" y="3848866"/>
            <a:ext cx="261600" cy="309982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2"/>
          <p:cNvSpPr txBox="1"/>
          <p:nvPr/>
        </p:nvSpPr>
        <p:spPr>
          <a:xfrm>
            <a:off x="347865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 layer (Docker)</a:t>
            </a:r>
            <a:endParaRPr b="1"/>
          </a:p>
        </p:txBody>
      </p:sp>
      <p:sp>
        <p:nvSpPr>
          <p:cNvPr id="392" name="Google Shape;392;p22"/>
          <p:cNvSpPr txBox="1"/>
          <p:nvPr/>
        </p:nvSpPr>
        <p:spPr>
          <a:xfrm>
            <a:off x="18010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Versioning management</a:t>
            </a:r>
            <a:endParaRPr b="1"/>
          </a:p>
        </p:txBody>
      </p:sp>
      <p:sp>
        <p:nvSpPr>
          <p:cNvPr id="393" name="Google Shape;393;p22"/>
          <p:cNvSpPr/>
          <p:nvPr/>
        </p:nvSpPr>
        <p:spPr>
          <a:xfrm>
            <a:off x="302600" y="627475"/>
            <a:ext cx="1206300" cy="3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nextflow.config</a:t>
            </a:r>
            <a:endParaRPr sz="1100"/>
          </a:p>
        </p:txBody>
      </p:sp>
      <p:sp>
        <p:nvSpPr>
          <p:cNvPr id="394" name="Google Shape;394;p22"/>
          <p:cNvSpPr/>
          <p:nvPr/>
        </p:nvSpPr>
        <p:spPr>
          <a:xfrm>
            <a:off x="1493850" y="511625"/>
            <a:ext cx="236400" cy="549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p22"/>
          <p:cNvCxnSpPr>
            <a:stCxn id="393" idx="2"/>
          </p:cNvCxnSpPr>
          <p:nvPr/>
        </p:nvCxnSpPr>
        <p:spPr>
          <a:xfrm flipH="1">
            <a:off x="899450" y="963175"/>
            <a:ext cx="6300" cy="5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"/>
          <p:cNvSpPr/>
          <p:nvPr/>
        </p:nvSpPr>
        <p:spPr>
          <a:xfrm>
            <a:off x="4750525" y="274525"/>
            <a:ext cx="3708000" cy="10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database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spectral library search results</a:t>
            </a:r>
            <a:endParaRPr sz="1300"/>
          </a:p>
        </p:txBody>
      </p:sp>
      <p:sp>
        <p:nvSpPr>
          <p:cNvPr id="401" name="Google Shape;401;p23"/>
          <p:cNvSpPr/>
          <p:nvPr/>
        </p:nvSpPr>
        <p:spPr>
          <a:xfrm>
            <a:off x="1654900" y="214925"/>
            <a:ext cx="27402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.raw files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.fasta database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.params comet, spectraST</a:t>
            </a:r>
            <a:endParaRPr sz="1300"/>
          </a:p>
        </p:txBody>
      </p:sp>
      <p:sp>
        <p:nvSpPr>
          <p:cNvPr id="402" name="Google Shape;402;p23"/>
          <p:cNvSpPr/>
          <p:nvPr/>
        </p:nvSpPr>
        <p:spPr>
          <a:xfrm>
            <a:off x="1654900" y="103425"/>
            <a:ext cx="27402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4750531" y="103425"/>
            <a:ext cx="37080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2716100" y="4207600"/>
            <a:ext cx="3663300" cy="86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spctools/tpp:version5.2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chambm/pwiz-skyline:3.0.22335-b595b19</a:t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6668940" y="4176650"/>
            <a:ext cx="2426700" cy="81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WSL2 (Windows Subsystem for Linux)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20.04.6</a:t>
            </a:r>
            <a:endParaRPr/>
          </a:p>
        </p:txBody>
      </p:sp>
      <p:sp>
        <p:nvSpPr>
          <p:cNvPr id="406" name="Google Shape;406;p23"/>
          <p:cNvSpPr txBox="1"/>
          <p:nvPr/>
        </p:nvSpPr>
        <p:spPr>
          <a:xfrm>
            <a:off x="7049940" y="3807400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Execution layer</a:t>
            </a:r>
            <a:endParaRPr b="1"/>
          </a:p>
        </p:txBody>
      </p:sp>
      <p:sp>
        <p:nvSpPr>
          <p:cNvPr id="407" name="Google Shape;407;p23"/>
          <p:cNvSpPr/>
          <p:nvPr/>
        </p:nvSpPr>
        <p:spPr>
          <a:xfrm>
            <a:off x="469025" y="4262900"/>
            <a:ext cx="1813500" cy="63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(&amp; GitHub) repo</a:t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-160975" y="1399500"/>
            <a:ext cx="9305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-169650" y="3758425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 rot="5400000">
            <a:off x="1862175" y="4548675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 rot="5400000">
            <a:off x="5727800" y="4547350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 txBox="1"/>
          <p:nvPr/>
        </p:nvSpPr>
        <p:spPr>
          <a:xfrm>
            <a:off x="27325" y="3172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 management</a:t>
            </a:r>
            <a:endParaRPr b="1"/>
          </a:p>
        </p:txBody>
      </p:sp>
      <p:sp>
        <p:nvSpPr>
          <p:cNvPr id="413" name="Google Shape;413;p23"/>
          <p:cNvSpPr txBox="1"/>
          <p:nvPr/>
        </p:nvSpPr>
        <p:spPr>
          <a:xfrm>
            <a:off x="103525" y="1034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layer</a:t>
            </a:r>
            <a:endParaRPr b="1"/>
          </a:p>
        </p:txBody>
      </p:sp>
      <p:pic>
        <p:nvPicPr>
          <p:cNvPr id="414" name="Google Shape;4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3" y="4223538"/>
            <a:ext cx="261600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25" y="4543550"/>
            <a:ext cx="291000" cy="2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3"/>
          <p:cNvPicPr preferRelativeResize="0"/>
          <p:nvPr/>
        </p:nvPicPr>
        <p:blipFill rotWithShape="1">
          <a:blip r:embed="rId5">
            <a:alphaModFix/>
          </a:blip>
          <a:srcRect b="29641" l="0" r="0" t="0"/>
          <a:stretch/>
        </p:blipFill>
        <p:spPr>
          <a:xfrm>
            <a:off x="2909000" y="3911225"/>
            <a:ext cx="476425" cy="2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4097" y="3848866"/>
            <a:ext cx="261600" cy="309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750" y="3474425"/>
            <a:ext cx="1107824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3"/>
          <p:cNvSpPr txBox="1"/>
          <p:nvPr/>
        </p:nvSpPr>
        <p:spPr>
          <a:xfrm>
            <a:off x="347865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 layer (Docker)</a:t>
            </a:r>
            <a:endParaRPr b="1"/>
          </a:p>
        </p:txBody>
      </p:sp>
      <p:sp>
        <p:nvSpPr>
          <p:cNvPr id="420" name="Google Shape;420;p23"/>
          <p:cNvSpPr txBox="1"/>
          <p:nvPr/>
        </p:nvSpPr>
        <p:spPr>
          <a:xfrm>
            <a:off x="18010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Versioning management</a:t>
            </a:r>
            <a:endParaRPr b="1"/>
          </a:p>
        </p:txBody>
      </p:sp>
      <p:sp>
        <p:nvSpPr>
          <p:cNvPr id="421" name="Google Shape;421;p23"/>
          <p:cNvSpPr/>
          <p:nvPr/>
        </p:nvSpPr>
        <p:spPr>
          <a:xfrm rot="5400000">
            <a:off x="4594250" y="2580850"/>
            <a:ext cx="23343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3"/>
          <p:cNvSpPr txBox="1"/>
          <p:nvPr/>
        </p:nvSpPr>
        <p:spPr>
          <a:xfrm>
            <a:off x="8088425" y="3172750"/>
            <a:ext cx="105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Manual ‘tinkering’</a:t>
            </a:r>
            <a:endParaRPr b="1"/>
          </a:p>
        </p:txBody>
      </p:sp>
      <p:sp>
        <p:nvSpPr>
          <p:cNvPr id="423" name="Google Shape;423;p23"/>
          <p:cNvSpPr txBox="1"/>
          <p:nvPr/>
        </p:nvSpPr>
        <p:spPr>
          <a:xfrm>
            <a:off x="8392025" y="2571750"/>
            <a:ext cx="914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</a:rPr>
              <a:t>🧍</a:t>
            </a:r>
            <a:endParaRPr sz="3900">
              <a:solidFill>
                <a:schemeClr val="dk2"/>
              </a:solidFill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302600" y="627475"/>
            <a:ext cx="1206300" cy="3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nextflow.config</a:t>
            </a:r>
            <a:endParaRPr sz="1100"/>
          </a:p>
        </p:txBody>
      </p:sp>
      <p:sp>
        <p:nvSpPr>
          <p:cNvPr id="425" name="Google Shape;425;p23"/>
          <p:cNvSpPr/>
          <p:nvPr/>
        </p:nvSpPr>
        <p:spPr>
          <a:xfrm>
            <a:off x="1493850" y="511625"/>
            <a:ext cx="236400" cy="549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6" name="Google Shape;426;p23"/>
          <p:cNvCxnSpPr>
            <a:stCxn id="424" idx="2"/>
          </p:cNvCxnSpPr>
          <p:nvPr/>
        </p:nvCxnSpPr>
        <p:spPr>
          <a:xfrm flipH="1">
            <a:off x="899450" y="963175"/>
            <a:ext cx="6300" cy="5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/>
          <p:nvPr/>
        </p:nvSpPr>
        <p:spPr>
          <a:xfrm>
            <a:off x="4750525" y="274525"/>
            <a:ext cx="3708000" cy="10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database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spectral library search results</a:t>
            </a:r>
            <a:endParaRPr sz="1300"/>
          </a:p>
        </p:txBody>
      </p:sp>
      <p:sp>
        <p:nvSpPr>
          <p:cNvPr id="432" name="Google Shape;432;p24"/>
          <p:cNvSpPr/>
          <p:nvPr/>
        </p:nvSpPr>
        <p:spPr>
          <a:xfrm>
            <a:off x="1654900" y="214925"/>
            <a:ext cx="27402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.raw files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.fasta database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.params comet, spectraST</a:t>
            </a:r>
            <a:endParaRPr sz="1300"/>
          </a:p>
        </p:txBody>
      </p:sp>
      <p:sp>
        <p:nvSpPr>
          <p:cNvPr id="433" name="Google Shape;433;p24"/>
          <p:cNvSpPr/>
          <p:nvPr/>
        </p:nvSpPr>
        <p:spPr>
          <a:xfrm>
            <a:off x="1654900" y="103425"/>
            <a:ext cx="27402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4750531" y="103425"/>
            <a:ext cx="37080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279150" y="2159300"/>
            <a:ext cx="1413000" cy="604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msconvert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decoyFASTA</a:t>
            </a:r>
            <a:endParaRPr sz="1300"/>
          </a:p>
        </p:txBody>
      </p:sp>
      <p:sp>
        <p:nvSpPr>
          <p:cNvPr id="436" name="Google Shape;436;p24"/>
          <p:cNvSpPr/>
          <p:nvPr/>
        </p:nvSpPr>
        <p:spPr>
          <a:xfrm>
            <a:off x="3787550" y="2204738"/>
            <a:ext cx="1637100" cy="291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-create</a:t>
            </a:r>
            <a:endParaRPr sz="1300"/>
          </a:p>
        </p:txBody>
      </p:sp>
      <p:sp>
        <p:nvSpPr>
          <p:cNvPr id="437" name="Google Shape;437;p24"/>
          <p:cNvSpPr txBox="1"/>
          <p:nvPr/>
        </p:nvSpPr>
        <p:spPr>
          <a:xfrm>
            <a:off x="0" y="1836494"/>
            <a:ext cx="1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438" name="Google Shape;438;p24"/>
          <p:cNvSpPr txBox="1"/>
          <p:nvPr/>
        </p:nvSpPr>
        <p:spPr>
          <a:xfrm>
            <a:off x="3578000" y="1860794"/>
            <a:ext cx="20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spectral library</a:t>
            </a:r>
            <a:endParaRPr/>
          </a:p>
        </p:txBody>
      </p:sp>
      <p:sp>
        <p:nvSpPr>
          <p:cNvPr id="439" name="Google Shape;439;p24"/>
          <p:cNvSpPr txBox="1"/>
          <p:nvPr/>
        </p:nvSpPr>
        <p:spPr>
          <a:xfrm>
            <a:off x="3695150" y="3173913"/>
            <a:ext cx="19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library search</a:t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2716100" y="4207600"/>
            <a:ext cx="3663300" cy="86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spctools/tpp:version5.2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chambm/pwiz-skyline:3.0.22335-b595b19</a:t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6668940" y="4176650"/>
            <a:ext cx="2426700" cy="81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WSL2 (Windows Subsystem for Linux)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20.04.6</a:t>
            </a:r>
            <a:endParaRPr/>
          </a:p>
        </p:txBody>
      </p:sp>
      <p:sp>
        <p:nvSpPr>
          <p:cNvPr id="442" name="Google Shape;442;p24"/>
          <p:cNvSpPr txBox="1"/>
          <p:nvPr/>
        </p:nvSpPr>
        <p:spPr>
          <a:xfrm>
            <a:off x="7049940" y="3807400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Execution layer</a:t>
            </a:r>
            <a:endParaRPr b="1"/>
          </a:p>
        </p:txBody>
      </p:sp>
      <p:sp>
        <p:nvSpPr>
          <p:cNvPr id="443" name="Google Shape;443;p24"/>
          <p:cNvSpPr/>
          <p:nvPr/>
        </p:nvSpPr>
        <p:spPr>
          <a:xfrm>
            <a:off x="469025" y="4262900"/>
            <a:ext cx="1813500" cy="63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(&amp; GitHub) repo</a:t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-160975" y="1399500"/>
            <a:ext cx="9305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-169650" y="3758425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 rot="5400000">
            <a:off x="1862175" y="4548675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 rot="5400000">
            <a:off x="5727800" y="4547350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 txBox="1"/>
          <p:nvPr/>
        </p:nvSpPr>
        <p:spPr>
          <a:xfrm>
            <a:off x="27325" y="3172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 management</a:t>
            </a:r>
            <a:endParaRPr b="1"/>
          </a:p>
        </p:txBody>
      </p:sp>
      <p:sp>
        <p:nvSpPr>
          <p:cNvPr id="449" name="Google Shape;449;p24"/>
          <p:cNvSpPr txBox="1"/>
          <p:nvPr/>
        </p:nvSpPr>
        <p:spPr>
          <a:xfrm>
            <a:off x="103525" y="1034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layer</a:t>
            </a:r>
            <a:endParaRPr b="1"/>
          </a:p>
        </p:txBody>
      </p:sp>
      <p:pic>
        <p:nvPicPr>
          <p:cNvPr id="450" name="Google Shape;4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3" y="4223538"/>
            <a:ext cx="261600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25" y="4543550"/>
            <a:ext cx="291000" cy="2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4"/>
          <p:cNvPicPr preferRelativeResize="0"/>
          <p:nvPr/>
        </p:nvPicPr>
        <p:blipFill rotWithShape="1">
          <a:blip r:embed="rId5">
            <a:alphaModFix/>
          </a:blip>
          <a:srcRect b="29641" l="0" r="0" t="0"/>
          <a:stretch/>
        </p:blipFill>
        <p:spPr>
          <a:xfrm>
            <a:off x="2909000" y="3911225"/>
            <a:ext cx="476425" cy="2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4097" y="3848866"/>
            <a:ext cx="261600" cy="309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750" y="3474425"/>
            <a:ext cx="1107824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4"/>
          <p:cNvSpPr txBox="1"/>
          <p:nvPr/>
        </p:nvSpPr>
        <p:spPr>
          <a:xfrm>
            <a:off x="347865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 layer (Docker)</a:t>
            </a:r>
            <a:endParaRPr b="1"/>
          </a:p>
        </p:txBody>
      </p:sp>
      <p:sp>
        <p:nvSpPr>
          <p:cNvPr id="456" name="Google Shape;456;p24"/>
          <p:cNvSpPr txBox="1"/>
          <p:nvPr/>
        </p:nvSpPr>
        <p:spPr>
          <a:xfrm>
            <a:off x="18010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Versioning management</a:t>
            </a:r>
            <a:endParaRPr b="1"/>
          </a:p>
        </p:txBody>
      </p:sp>
      <p:sp>
        <p:nvSpPr>
          <p:cNvPr id="457" name="Google Shape;457;p24"/>
          <p:cNvSpPr/>
          <p:nvPr/>
        </p:nvSpPr>
        <p:spPr>
          <a:xfrm>
            <a:off x="1928576" y="1976150"/>
            <a:ext cx="1456800" cy="972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comet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xinteract (proteinprophet)</a:t>
            </a:r>
            <a:endParaRPr sz="1300"/>
          </a:p>
        </p:txBody>
      </p:sp>
      <p:sp>
        <p:nvSpPr>
          <p:cNvPr id="458" name="Google Shape;458;p24"/>
          <p:cNvSpPr/>
          <p:nvPr/>
        </p:nvSpPr>
        <p:spPr>
          <a:xfrm>
            <a:off x="3787550" y="2831450"/>
            <a:ext cx="1637100" cy="40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-search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xinteract</a:t>
            </a:r>
            <a:endParaRPr sz="1300"/>
          </a:p>
        </p:txBody>
      </p:sp>
      <p:sp>
        <p:nvSpPr>
          <p:cNvPr id="459" name="Google Shape;459;p24"/>
          <p:cNvSpPr/>
          <p:nvPr/>
        </p:nvSpPr>
        <p:spPr>
          <a:xfrm rot="5400000">
            <a:off x="4594250" y="2580850"/>
            <a:ext cx="23343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4"/>
          <p:cNvSpPr txBox="1"/>
          <p:nvPr/>
        </p:nvSpPr>
        <p:spPr>
          <a:xfrm>
            <a:off x="1692550" y="1632194"/>
            <a:ext cx="1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</p:txBody>
      </p:sp>
      <p:sp>
        <p:nvSpPr>
          <p:cNvPr id="461" name="Google Shape;461;p24"/>
          <p:cNvSpPr txBox="1"/>
          <p:nvPr/>
        </p:nvSpPr>
        <p:spPr>
          <a:xfrm>
            <a:off x="8088425" y="3172750"/>
            <a:ext cx="105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Manual ‘tinkering’</a:t>
            </a:r>
            <a:endParaRPr b="1"/>
          </a:p>
        </p:txBody>
      </p:sp>
      <p:sp>
        <p:nvSpPr>
          <p:cNvPr id="462" name="Google Shape;462;p24"/>
          <p:cNvSpPr txBox="1"/>
          <p:nvPr/>
        </p:nvSpPr>
        <p:spPr>
          <a:xfrm>
            <a:off x="8392025" y="2571750"/>
            <a:ext cx="914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</a:rPr>
              <a:t>🧍</a:t>
            </a:r>
            <a:endParaRPr sz="3900">
              <a:solidFill>
                <a:schemeClr val="dk2"/>
              </a:solidFill>
            </a:endParaRPr>
          </a:p>
        </p:txBody>
      </p:sp>
      <p:cxnSp>
        <p:nvCxnSpPr>
          <p:cNvPr id="463" name="Google Shape;463;p24"/>
          <p:cNvCxnSpPr>
            <a:stCxn id="435" idx="3"/>
            <a:endCxn id="457" idx="1"/>
          </p:cNvCxnSpPr>
          <p:nvPr/>
        </p:nvCxnSpPr>
        <p:spPr>
          <a:xfrm>
            <a:off x="1692150" y="2461400"/>
            <a:ext cx="236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24"/>
          <p:cNvCxnSpPr>
            <a:stCxn id="457" idx="3"/>
          </p:cNvCxnSpPr>
          <p:nvPr/>
        </p:nvCxnSpPr>
        <p:spPr>
          <a:xfrm flipH="1" rot="10800000">
            <a:off x="3385376" y="2344700"/>
            <a:ext cx="406200" cy="11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24"/>
          <p:cNvCxnSpPr>
            <a:stCxn id="436" idx="2"/>
            <a:endCxn id="458" idx="0"/>
          </p:cNvCxnSpPr>
          <p:nvPr/>
        </p:nvCxnSpPr>
        <p:spPr>
          <a:xfrm flipH="1" rot="-5400000">
            <a:off x="4438550" y="2663288"/>
            <a:ext cx="3357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24"/>
          <p:cNvCxnSpPr>
            <a:stCxn id="435" idx="2"/>
            <a:endCxn id="458" idx="1"/>
          </p:cNvCxnSpPr>
          <p:nvPr/>
        </p:nvCxnSpPr>
        <p:spPr>
          <a:xfrm flipH="1" rot="-5400000">
            <a:off x="2252550" y="1496600"/>
            <a:ext cx="268200" cy="2802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24"/>
          <p:cNvSpPr/>
          <p:nvPr/>
        </p:nvSpPr>
        <p:spPr>
          <a:xfrm>
            <a:off x="302600" y="627475"/>
            <a:ext cx="1206300" cy="3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</a:t>
            </a:r>
            <a:r>
              <a:rPr lang="en" sz="1100"/>
              <a:t>extflow.config</a:t>
            </a:r>
            <a:endParaRPr sz="1100"/>
          </a:p>
        </p:txBody>
      </p:sp>
      <p:sp>
        <p:nvSpPr>
          <p:cNvPr id="468" name="Google Shape;468;p24"/>
          <p:cNvSpPr/>
          <p:nvPr/>
        </p:nvSpPr>
        <p:spPr>
          <a:xfrm>
            <a:off x="1493850" y="511625"/>
            <a:ext cx="236400" cy="549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" name="Google Shape;469;p24"/>
          <p:cNvCxnSpPr>
            <a:stCxn id="467" idx="2"/>
          </p:cNvCxnSpPr>
          <p:nvPr/>
        </p:nvCxnSpPr>
        <p:spPr>
          <a:xfrm flipH="1">
            <a:off x="899450" y="963175"/>
            <a:ext cx="6300" cy="5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24"/>
          <p:cNvCxnSpPr>
            <a:stCxn id="458" idx="3"/>
            <a:endCxn id="431" idx="2"/>
          </p:cNvCxnSpPr>
          <p:nvPr/>
        </p:nvCxnSpPr>
        <p:spPr>
          <a:xfrm flipH="1" rot="10800000">
            <a:off x="5424650" y="1357850"/>
            <a:ext cx="1179900" cy="167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5" name="Google Shape;475;p25"/>
          <p:cNvCxnSpPr/>
          <p:nvPr/>
        </p:nvCxnSpPr>
        <p:spPr>
          <a:xfrm flipH="1" rot="10800000">
            <a:off x="5424650" y="1318850"/>
            <a:ext cx="1206300" cy="171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25"/>
          <p:cNvSpPr/>
          <p:nvPr/>
        </p:nvSpPr>
        <p:spPr>
          <a:xfrm>
            <a:off x="4750525" y="274525"/>
            <a:ext cx="3708000" cy="10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database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spectral library search results</a:t>
            </a:r>
            <a:endParaRPr sz="1300"/>
          </a:p>
        </p:txBody>
      </p:sp>
      <p:sp>
        <p:nvSpPr>
          <p:cNvPr id="477" name="Google Shape;477;p25"/>
          <p:cNvSpPr/>
          <p:nvPr/>
        </p:nvSpPr>
        <p:spPr>
          <a:xfrm>
            <a:off x="1654900" y="214925"/>
            <a:ext cx="27402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.raw files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.fasta database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.params comet, spectraST</a:t>
            </a:r>
            <a:endParaRPr sz="1300"/>
          </a:p>
        </p:txBody>
      </p:sp>
      <p:sp>
        <p:nvSpPr>
          <p:cNvPr id="478" name="Google Shape;478;p25"/>
          <p:cNvSpPr/>
          <p:nvPr/>
        </p:nvSpPr>
        <p:spPr>
          <a:xfrm>
            <a:off x="1654900" y="103425"/>
            <a:ext cx="27402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4750531" y="103425"/>
            <a:ext cx="37080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279150" y="2159300"/>
            <a:ext cx="1413000" cy="604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msconvert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decoyFASTA</a:t>
            </a:r>
            <a:endParaRPr sz="1300"/>
          </a:p>
        </p:txBody>
      </p:sp>
      <p:sp>
        <p:nvSpPr>
          <p:cNvPr id="481" name="Google Shape;481;p25"/>
          <p:cNvSpPr/>
          <p:nvPr/>
        </p:nvSpPr>
        <p:spPr>
          <a:xfrm>
            <a:off x="3787550" y="2204738"/>
            <a:ext cx="1637100" cy="291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-create</a:t>
            </a:r>
            <a:endParaRPr sz="1300"/>
          </a:p>
        </p:txBody>
      </p:sp>
      <p:sp>
        <p:nvSpPr>
          <p:cNvPr id="482" name="Google Shape;482;p25"/>
          <p:cNvSpPr txBox="1"/>
          <p:nvPr/>
        </p:nvSpPr>
        <p:spPr>
          <a:xfrm>
            <a:off x="0" y="1836494"/>
            <a:ext cx="1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3578000" y="1860794"/>
            <a:ext cx="20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spectral library</a:t>
            </a:r>
            <a:endParaRPr/>
          </a:p>
        </p:txBody>
      </p:sp>
      <p:sp>
        <p:nvSpPr>
          <p:cNvPr id="484" name="Google Shape;484;p25"/>
          <p:cNvSpPr txBox="1"/>
          <p:nvPr/>
        </p:nvSpPr>
        <p:spPr>
          <a:xfrm>
            <a:off x="3695150" y="3173913"/>
            <a:ext cx="19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library search</a:t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2716100" y="4207600"/>
            <a:ext cx="3663300" cy="86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spctools/tpp:version5.2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chambm/pwiz-skyline:3.0.22335-b595b19</a:t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6668940" y="4176650"/>
            <a:ext cx="2426700" cy="81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WSL2 (Windows Subsystem for Linux)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20.04.6</a:t>
            </a:r>
            <a:endParaRPr/>
          </a:p>
        </p:txBody>
      </p:sp>
      <p:sp>
        <p:nvSpPr>
          <p:cNvPr id="487" name="Google Shape;487;p25"/>
          <p:cNvSpPr txBox="1"/>
          <p:nvPr/>
        </p:nvSpPr>
        <p:spPr>
          <a:xfrm>
            <a:off x="7049940" y="3807400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Execution layer</a:t>
            </a:r>
            <a:endParaRPr b="1"/>
          </a:p>
        </p:txBody>
      </p:sp>
      <p:sp>
        <p:nvSpPr>
          <p:cNvPr id="488" name="Google Shape;488;p25"/>
          <p:cNvSpPr/>
          <p:nvPr/>
        </p:nvSpPr>
        <p:spPr>
          <a:xfrm>
            <a:off x="469025" y="4262900"/>
            <a:ext cx="1813500" cy="63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(&amp; GitHub) repo</a:t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-160975" y="1399500"/>
            <a:ext cx="9305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-169650" y="3758425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 rot="5400000">
            <a:off x="1862175" y="4548675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 rot="5400000">
            <a:off x="5727800" y="4547350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 txBox="1"/>
          <p:nvPr/>
        </p:nvSpPr>
        <p:spPr>
          <a:xfrm>
            <a:off x="27325" y="3172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 management</a:t>
            </a:r>
            <a:endParaRPr b="1"/>
          </a:p>
        </p:txBody>
      </p:sp>
      <p:sp>
        <p:nvSpPr>
          <p:cNvPr id="494" name="Google Shape;494;p25"/>
          <p:cNvSpPr txBox="1"/>
          <p:nvPr/>
        </p:nvSpPr>
        <p:spPr>
          <a:xfrm>
            <a:off x="103525" y="1034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layer</a:t>
            </a:r>
            <a:endParaRPr b="1"/>
          </a:p>
        </p:txBody>
      </p:sp>
      <p:pic>
        <p:nvPicPr>
          <p:cNvPr id="495" name="Google Shape;4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3" y="4223538"/>
            <a:ext cx="261600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25" y="4543550"/>
            <a:ext cx="291000" cy="2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5"/>
          <p:cNvPicPr preferRelativeResize="0"/>
          <p:nvPr/>
        </p:nvPicPr>
        <p:blipFill rotWithShape="1">
          <a:blip r:embed="rId5">
            <a:alphaModFix/>
          </a:blip>
          <a:srcRect b="29641" l="0" r="0" t="0"/>
          <a:stretch/>
        </p:blipFill>
        <p:spPr>
          <a:xfrm>
            <a:off x="2909000" y="3911225"/>
            <a:ext cx="476425" cy="2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4097" y="3848866"/>
            <a:ext cx="261600" cy="309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750" y="3474425"/>
            <a:ext cx="1107824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5"/>
          <p:cNvSpPr txBox="1"/>
          <p:nvPr/>
        </p:nvSpPr>
        <p:spPr>
          <a:xfrm>
            <a:off x="347865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 layer (Docker)</a:t>
            </a:r>
            <a:endParaRPr b="1"/>
          </a:p>
        </p:txBody>
      </p:sp>
      <p:sp>
        <p:nvSpPr>
          <p:cNvPr id="501" name="Google Shape;501;p25"/>
          <p:cNvSpPr txBox="1"/>
          <p:nvPr/>
        </p:nvSpPr>
        <p:spPr>
          <a:xfrm>
            <a:off x="18010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Versioning management</a:t>
            </a:r>
            <a:endParaRPr b="1"/>
          </a:p>
        </p:txBody>
      </p:sp>
      <p:sp>
        <p:nvSpPr>
          <p:cNvPr id="502" name="Google Shape;502;p25"/>
          <p:cNvSpPr/>
          <p:nvPr/>
        </p:nvSpPr>
        <p:spPr>
          <a:xfrm>
            <a:off x="1928576" y="1976150"/>
            <a:ext cx="1456800" cy="972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comet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xinteract (proteinprophet)</a:t>
            </a:r>
            <a:endParaRPr sz="1300"/>
          </a:p>
        </p:txBody>
      </p:sp>
      <p:sp>
        <p:nvSpPr>
          <p:cNvPr id="503" name="Google Shape;503;p25"/>
          <p:cNvSpPr/>
          <p:nvPr/>
        </p:nvSpPr>
        <p:spPr>
          <a:xfrm>
            <a:off x="3787550" y="2831450"/>
            <a:ext cx="1637100" cy="40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-search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xinteract</a:t>
            </a:r>
            <a:endParaRPr sz="1300"/>
          </a:p>
        </p:txBody>
      </p:sp>
      <p:sp>
        <p:nvSpPr>
          <p:cNvPr id="504" name="Google Shape;504;p25"/>
          <p:cNvSpPr/>
          <p:nvPr/>
        </p:nvSpPr>
        <p:spPr>
          <a:xfrm rot="5400000">
            <a:off x="4594250" y="2580850"/>
            <a:ext cx="23343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5"/>
          <p:cNvSpPr txBox="1"/>
          <p:nvPr/>
        </p:nvSpPr>
        <p:spPr>
          <a:xfrm>
            <a:off x="1692550" y="1632194"/>
            <a:ext cx="1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</p:txBody>
      </p:sp>
      <p:sp>
        <p:nvSpPr>
          <p:cNvPr id="506" name="Google Shape;506;p25"/>
          <p:cNvSpPr txBox="1"/>
          <p:nvPr/>
        </p:nvSpPr>
        <p:spPr>
          <a:xfrm>
            <a:off x="8088425" y="3172750"/>
            <a:ext cx="105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Manual ‘tinkering’</a:t>
            </a:r>
            <a:endParaRPr b="1"/>
          </a:p>
        </p:txBody>
      </p:sp>
      <p:sp>
        <p:nvSpPr>
          <p:cNvPr id="507" name="Google Shape;507;p25"/>
          <p:cNvSpPr txBox="1"/>
          <p:nvPr/>
        </p:nvSpPr>
        <p:spPr>
          <a:xfrm>
            <a:off x="8392025" y="2571750"/>
            <a:ext cx="914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</a:rPr>
              <a:t>🧍</a:t>
            </a:r>
            <a:endParaRPr sz="3900">
              <a:solidFill>
                <a:schemeClr val="dk2"/>
              </a:solidFill>
            </a:endParaRPr>
          </a:p>
        </p:txBody>
      </p:sp>
      <p:sp>
        <p:nvSpPr>
          <p:cNvPr id="508" name="Google Shape;508;p25"/>
          <p:cNvSpPr/>
          <p:nvPr/>
        </p:nvSpPr>
        <p:spPr>
          <a:xfrm>
            <a:off x="5593325" y="533625"/>
            <a:ext cx="3426300" cy="24717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process</a:t>
            </a:r>
            <a:r>
              <a:rPr lang="en"/>
              <a:t> → function, method, script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performs task(s)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“msconvert”, “comet”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workflow</a:t>
            </a:r>
            <a:r>
              <a:rPr lang="en"/>
              <a:t> → organise processes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“Data preprocessing”, “Create spectral library”</a:t>
            </a:r>
            <a:endParaRPr/>
          </a:p>
        </p:txBody>
      </p:sp>
      <p:cxnSp>
        <p:nvCxnSpPr>
          <p:cNvPr id="509" name="Google Shape;509;p25"/>
          <p:cNvCxnSpPr/>
          <p:nvPr/>
        </p:nvCxnSpPr>
        <p:spPr>
          <a:xfrm>
            <a:off x="1692150" y="2461400"/>
            <a:ext cx="236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25"/>
          <p:cNvCxnSpPr/>
          <p:nvPr/>
        </p:nvCxnSpPr>
        <p:spPr>
          <a:xfrm flipH="1" rot="10800000">
            <a:off x="3385376" y="2344700"/>
            <a:ext cx="406200" cy="11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25"/>
          <p:cNvCxnSpPr/>
          <p:nvPr/>
        </p:nvCxnSpPr>
        <p:spPr>
          <a:xfrm flipH="1" rot="-5400000">
            <a:off x="4438550" y="2663288"/>
            <a:ext cx="3357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25"/>
          <p:cNvSpPr/>
          <p:nvPr/>
        </p:nvSpPr>
        <p:spPr>
          <a:xfrm>
            <a:off x="302600" y="627475"/>
            <a:ext cx="1206300" cy="3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nextflow.config</a:t>
            </a:r>
            <a:endParaRPr sz="1100"/>
          </a:p>
        </p:txBody>
      </p:sp>
      <p:sp>
        <p:nvSpPr>
          <p:cNvPr id="513" name="Google Shape;513;p25"/>
          <p:cNvSpPr/>
          <p:nvPr/>
        </p:nvSpPr>
        <p:spPr>
          <a:xfrm>
            <a:off x="1493850" y="511625"/>
            <a:ext cx="236400" cy="549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4" name="Google Shape;514;p25"/>
          <p:cNvCxnSpPr>
            <a:stCxn id="512" idx="2"/>
          </p:cNvCxnSpPr>
          <p:nvPr/>
        </p:nvCxnSpPr>
        <p:spPr>
          <a:xfrm flipH="1">
            <a:off x="899450" y="963175"/>
            <a:ext cx="6300" cy="5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"/>
          <p:cNvSpPr txBox="1"/>
          <p:nvPr/>
        </p:nvSpPr>
        <p:spPr>
          <a:xfrm>
            <a:off x="152400" y="2850925"/>
            <a:ext cx="1133700" cy="63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channel: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raw_files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20" name="Google Shape;520;p26"/>
          <p:cNvSpPr txBox="1"/>
          <p:nvPr/>
        </p:nvSpPr>
        <p:spPr>
          <a:xfrm>
            <a:off x="152400" y="348542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run</a:t>
            </a:r>
            <a:r>
              <a:rPr lang="en" sz="1600">
                <a:solidFill>
                  <a:schemeClr val="dk2"/>
                </a:solidFill>
              </a:rPr>
              <a:t>1.raw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1666575" y="26985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1818975" y="28509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1971375" y="30033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"/>
          <p:cNvSpPr txBox="1"/>
          <p:nvPr/>
        </p:nvSpPr>
        <p:spPr>
          <a:xfrm>
            <a:off x="152400" y="388757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run2.raw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25" name="Google Shape;525;p26"/>
          <p:cNvSpPr txBox="1"/>
          <p:nvPr/>
        </p:nvSpPr>
        <p:spPr>
          <a:xfrm>
            <a:off x="152400" y="429182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run3.raw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26" name="Google Shape;526;p26"/>
          <p:cNvSpPr txBox="1"/>
          <p:nvPr/>
        </p:nvSpPr>
        <p:spPr>
          <a:xfrm>
            <a:off x="4754250" y="2862325"/>
            <a:ext cx="1133700" cy="63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channel: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mzXML</a:t>
            </a: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27" name="Google Shape;527;p26"/>
          <p:cNvSpPr txBox="1"/>
          <p:nvPr/>
        </p:nvSpPr>
        <p:spPr>
          <a:xfrm>
            <a:off x="4754250" y="349682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run1.mzXML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28" name="Google Shape;528;p26"/>
          <p:cNvSpPr txBox="1"/>
          <p:nvPr/>
        </p:nvSpPr>
        <p:spPr>
          <a:xfrm>
            <a:off x="4754250" y="389897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run2.mzXML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29" name="Google Shape;529;p26"/>
          <p:cNvSpPr txBox="1"/>
          <p:nvPr/>
        </p:nvSpPr>
        <p:spPr>
          <a:xfrm>
            <a:off x="4754250" y="430322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run3.mzXML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2512625" y="2732125"/>
            <a:ext cx="11337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</a:t>
            </a:r>
            <a:r>
              <a:rPr b="1" lang="en" sz="1600">
                <a:solidFill>
                  <a:schemeClr val="dk2"/>
                </a:solidFill>
              </a:rPr>
              <a:t>rocess: 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</a:t>
            </a:r>
            <a:r>
              <a:rPr lang="en" sz="1600">
                <a:solidFill>
                  <a:schemeClr val="dk2"/>
                </a:solidFill>
              </a:rPr>
              <a:t>sconvert 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531" name="Google Shape;531;p26"/>
          <p:cNvCxnSpPr>
            <a:stCxn id="524" idx="3"/>
          </p:cNvCxnSpPr>
          <p:nvPr/>
        </p:nvCxnSpPr>
        <p:spPr>
          <a:xfrm>
            <a:off x="1286100" y="4090525"/>
            <a:ext cx="4821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26"/>
          <p:cNvSpPr/>
          <p:nvPr/>
        </p:nvSpPr>
        <p:spPr>
          <a:xfrm>
            <a:off x="2004675" y="3756175"/>
            <a:ext cx="2335800" cy="482100"/>
          </a:xfrm>
          <a:prstGeom prst="roundRect">
            <a:avLst>
              <a:gd fmla="val 41845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sconvert ${rawx_file} -o ${mzXML_file}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6284400" y="26985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6"/>
          <p:cNvSpPr/>
          <p:nvPr/>
        </p:nvSpPr>
        <p:spPr>
          <a:xfrm>
            <a:off x="6436800" y="28509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6"/>
          <p:cNvSpPr/>
          <p:nvPr/>
        </p:nvSpPr>
        <p:spPr>
          <a:xfrm>
            <a:off x="6589200" y="30033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6"/>
          <p:cNvSpPr txBox="1"/>
          <p:nvPr/>
        </p:nvSpPr>
        <p:spPr>
          <a:xfrm>
            <a:off x="7130450" y="2732125"/>
            <a:ext cx="11337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process: 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comet</a:t>
            </a: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537" name="Google Shape;537;p26"/>
          <p:cNvCxnSpPr/>
          <p:nvPr/>
        </p:nvCxnSpPr>
        <p:spPr>
          <a:xfrm>
            <a:off x="5903925" y="4090525"/>
            <a:ext cx="4821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26"/>
          <p:cNvSpPr/>
          <p:nvPr/>
        </p:nvSpPr>
        <p:spPr>
          <a:xfrm>
            <a:off x="6682000" y="3756175"/>
            <a:ext cx="2216400" cy="482100"/>
          </a:xfrm>
          <a:prstGeom prst="roundRect">
            <a:avLst>
              <a:gd fmla="val 41845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comet</a:t>
            </a: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${mzXML_file} -o ${pepXML_file}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9" name="Google Shape;539;p26"/>
          <p:cNvCxnSpPr/>
          <p:nvPr/>
        </p:nvCxnSpPr>
        <p:spPr>
          <a:xfrm>
            <a:off x="4378100" y="4102550"/>
            <a:ext cx="3699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40" name="Google Shape;5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975" y="221625"/>
            <a:ext cx="5298314" cy="20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26"/>
          <p:cNvSpPr/>
          <p:nvPr/>
        </p:nvSpPr>
        <p:spPr>
          <a:xfrm rot="5393179">
            <a:off x="1491506" y="1197094"/>
            <a:ext cx="151200" cy="134400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6"/>
          <p:cNvSpPr/>
          <p:nvPr/>
        </p:nvSpPr>
        <p:spPr>
          <a:xfrm rot="5393179">
            <a:off x="1491506" y="1424494"/>
            <a:ext cx="151200" cy="134400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6"/>
          <p:cNvSpPr/>
          <p:nvPr/>
        </p:nvSpPr>
        <p:spPr>
          <a:xfrm rot="5393179">
            <a:off x="1491506" y="1832094"/>
            <a:ext cx="151200" cy="134400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6"/>
          <p:cNvSpPr txBox="1"/>
          <p:nvPr/>
        </p:nvSpPr>
        <p:spPr>
          <a:xfrm>
            <a:off x="1129850" y="1087100"/>
            <a:ext cx="36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1129850" y="1314700"/>
            <a:ext cx="36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46" name="Google Shape;546;p26"/>
          <p:cNvSpPr txBox="1"/>
          <p:nvPr/>
        </p:nvSpPr>
        <p:spPr>
          <a:xfrm>
            <a:off x="1129850" y="1721900"/>
            <a:ext cx="36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7"/>
          <p:cNvSpPr txBox="1"/>
          <p:nvPr/>
        </p:nvSpPr>
        <p:spPr>
          <a:xfrm>
            <a:off x="152400" y="2850925"/>
            <a:ext cx="1133700" cy="63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channel: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raw_files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52" name="Google Shape;552;p27"/>
          <p:cNvSpPr txBox="1"/>
          <p:nvPr/>
        </p:nvSpPr>
        <p:spPr>
          <a:xfrm>
            <a:off x="152400" y="348542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run1.raw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1666575" y="26985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1818975" y="28509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1971375" y="30033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 txBox="1"/>
          <p:nvPr/>
        </p:nvSpPr>
        <p:spPr>
          <a:xfrm>
            <a:off x="152400" y="388757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run2.raw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57" name="Google Shape;557;p27"/>
          <p:cNvSpPr txBox="1"/>
          <p:nvPr/>
        </p:nvSpPr>
        <p:spPr>
          <a:xfrm>
            <a:off x="152400" y="429182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run3.raw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4754250" y="2862325"/>
            <a:ext cx="1133700" cy="63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channel: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mzXML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4754250" y="349682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run1.mzXML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4754250" y="389897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run2.mzXML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61" name="Google Shape;561;p27"/>
          <p:cNvSpPr txBox="1"/>
          <p:nvPr/>
        </p:nvSpPr>
        <p:spPr>
          <a:xfrm>
            <a:off x="4754250" y="430322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run3.mzXML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2512625" y="2732125"/>
            <a:ext cx="11337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process: 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msconvert 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563" name="Google Shape;563;p27"/>
          <p:cNvCxnSpPr>
            <a:stCxn id="556" idx="3"/>
          </p:cNvCxnSpPr>
          <p:nvPr/>
        </p:nvCxnSpPr>
        <p:spPr>
          <a:xfrm>
            <a:off x="1286100" y="4090525"/>
            <a:ext cx="4821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p27"/>
          <p:cNvSpPr/>
          <p:nvPr/>
        </p:nvSpPr>
        <p:spPr>
          <a:xfrm>
            <a:off x="2004675" y="3756175"/>
            <a:ext cx="2335800" cy="482100"/>
          </a:xfrm>
          <a:prstGeom prst="roundRect">
            <a:avLst>
              <a:gd fmla="val 41845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msconvert ${rawx_file} -o ${mzXML_file}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6284400" y="26985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6436800" y="28509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6589200" y="30033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7"/>
          <p:cNvSpPr txBox="1"/>
          <p:nvPr/>
        </p:nvSpPr>
        <p:spPr>
          <a:xfrm>
            <a:off x="7130450" y="2732125"/>
            <a:ext cx="11337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process: 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comet 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569" name="Google Shape;569;p27"/>
          <p:cNvCxnSpPr/>
          <p:nvPr/>
        </p:nvCxnSpPr>
        <p:spPr>
          <a:xfrm>
            <a:off x="5903925" y="4090525"/>
            <a:ext cx="4821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27"/>
          <p:cNvSpPr/>
          <p:nvPr/>
        </p:nvSpPr>
        <p:spPr>
          <a:xfrm>
            <a:off x="6682000" y="3756175"/>
            <a:ext cx="2216400" cy="482100"/>
          </a:xfrm>
          <a:prstGeom prst="roundRect">
            <a:avLst>
              <a:gd fmla="val 41845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comet ${mzXML_file} -o ${pepXML_file}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71" name="Google Shape;5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975" y="221625"/>
            <a:ext cx="5298314" cy="20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7"/>
          <p:cNvSpPr/>
          <p:nvPr/>
        </p:nvSpPr>
        <p:spPr>
          <a:xfrm rot="5393179">
            <a:off x="1491506" y="1197094"/>
            <a:ext cx="151200" cy="134400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 rot="5393179">
            <a:off x="1491506" y="1424494"/>
            <a:ext cx="151200" cy="134400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7"/>
          <p:cNvSpPr/>
          <p:nvPr/>
        </p:nvSpPr>
        <p:spPr>
          <a:xfrm rot="5393179">
            <a:off x="1491506" y="1832094"/>
            <a:ext cx="151200" cy="134400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7"/>
          <p:cNvSpPr txBox="1"/>
          <p:nvPr/>
        </p:nvSpPr>
        <p:spPr>
          <a:xfrm>
            <a:off x="1129850" y="1087100"/>
            <a:ext cx="36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76" name="Google Shape;576;p27"/>
          <p:cNvSpPr txBox="1"/>
          <p:nvPr/>
        </p:nvSpPr>
        <p:spPr>
          <a:xfrm>
            <a:off x="1129850" y="1314700"/>
            <a:ext cx="36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77" name="Google Shape;577;p27"/>
          <p:cNvSpPr txBox="1"/>
          <p:nvPr/>
        </p:nvSpPr>
        <p:spPr>
          <a:xfrm>
            <a:off x="1129850" y="1721900"/>
            <a:ext cx="36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578" name="Google Shape;578;p27"/>
          <p:cNvCxnSpPr/>
          <p:nvPr/>
        </p:nvCxnSpPr>
        <p:spPr>
          <a:xfrm>
            <a:off x="4378100" y="4102550"/>
            <a:ext cx="369900" cy="12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27"/>
          <p:cNvSpPr/>
          <p:nvPr/>
        </p:nvSpPr>
        <p:spPr>
          <a:xfrm>
            <a:off x="4405013" y="3926150"/>
            <a:ext cx="284700" cy="354000"/>
          </a:xfrm>
          <a:prstGeom prst="mathMultiply">
            <a:avLst>
              <a:gd fmla="val 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8"/>
          <p:cNvSpPr txBox="1"/>
          <p:nvPr/>
        </p:nvSpPr>
        <p:spPr>
          <a:xfrm>
            <a:off x="152400" y="2850925"/>
            <a:ext cx="1133700" cy="63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channel: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raw_files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85" name="Google Shape;585;p28"/>
          <p:cNvSpPr txBox="1"/>
          <p:nvPr/>
        </p:nvSpPr>
        <p:spPr>
          <a:xfrm>
            <a:off x="152400" y="348542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run1.raw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1666575" y="26985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1818975" y="28509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1971375" y="30033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152400" y="388757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run2.raw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152400" y="429182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run3.raw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4754250" y="2862325"/>
            <a:ext cx="1133700" cy="63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channel: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mzXML 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4754250" y="349682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run1.mzXML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4754250" y="389897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run2.mzXML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4754250" y="430322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run3.mzXML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2512625" y="2732125"/>
            <a:ext cx="11337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process: 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msconvert 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596" name="Google Shape;596;p28"/>
          <p:cNvCxnSpPr>
            <a:stCxn id="589" idx="3"/>
          </p:cNvCxnSpPr>
          <p:nvPr/>
        </p:nvCxnSpPr>
        <p:spPr>
          <a:xfrm>
            <a:off x="1286100" y="4090525"/>
            <a:ext cx="4821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28"/>
          <p:cNvSpPr/>
          <p:nvPr/>
        </p:nvSpPr>
        <p:spPr>
          <a:xfrm>
            <a:off x="2004675" y="3756175"/>
            <a:ext cx="2335800" cy="482100"/>
          </a:xfrm>
          <a:prstGeom prst="roundRect">
            <a:avLst>
              <a:gd fmla="val 41845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msconvert ${rawx_file} -o ${mzXML_file}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28"/>
          <p:cNvSpPr/>
          <p:nvPr/>
        </p:nvSpPr>
        <p:spPr>
          <a:xfrm>
            <a:off x="6284400" y="26985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6436800" y="28509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8"/>
          <p:cNvSpPr/>
          <p:nvPr/>
        </p:nvSpPr>
        <p:spPr>
          <a:xfrm>
            <a:off x="6589200" y="30033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8"/>
          <p:cNvSpPr txBox="1"/>
          <p:nvPr/>
        </p:nvSpPr>
        <p:spPr>
          <a:xfrm>
            <a:off x="7130450" y="2732125"/>
            <a:ext cx="11337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process: 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comet </a:t>
            </a:r>
            <a:endParaRPr sz="1600">
              <a:solidFill>
                <a:srgbClr val="FF0000"/>
              </a:solidFill>
            </a:endParaRPr>
          </a:p>
        </p:txBody>
      </p:sp>
      <p:cxnSp>
        <p:nvCxnSpPr>
          <p:cNvPr id="602" name="Google Shape;602;p28"/>
          <p:cNvCxnSpPr/>
          <p:nvPr/>
        </p:nvCxnSpPr>
        <p:spPr>
          <a:xfrm>
            <a:off x="5903925" y="4090525"/>
            <a:ext cx="4821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28"/>
          <p:cNvSpPr/>
          <p:nvPr/>
        </p:nvSpPr>
        <p:spPr>
          <a:xfrm>
            <a:off x="6682000" y="3756175"/>
            <a:ext cx="2216400" cy="482100"/>
          </a:xfrm>
          <a:prstGeom prst="roundRect">
            <a:avLst>
              <a:gd fmla="val 41845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comet ${mzXML_file} -o ${pepXML_file}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04" name="Google Shape;6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975" y="221625"/>
            <a:ext cx="5298314" cy="20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28"/>
          <p:cNvSpPr/>
          <p:nvPr/>
        </p:nvSpPr>
        <p:spPr>
          <a:xfrm rot="5393179">
            <a:off x="1491506" y="1197094"/>
            <a:ext cx="151200" cy="134400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8"/>
          <p:cNvSpPr/>
          <p:nvPr/>
        </p:nvSpPr>
        <p:spPr>
          <a:xfrm rot="5393179">
            <a:off x="1491506" y="1424494"/>
            <a:ext cx="151200" cy="134400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8"/>
          <p:cNvSpPr/>
          <p:nvPr/>
        </p:nvSpPr>
        <p:spPr>
          <a:xfrm rot="5393179">
            <a:off x="1491506" y="1832094"/>
            <a:ext cx="151200" cy="1344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8"/>
          <p:cNvSpPr txBox="1"/>
          <p:nvPr/>
        </p:nvSpPr>
        <p:spPr>
          <a:xfrm>
            <a:off x="1129850" y="1087100"/>
            <a:ext cx="36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09" name="Google Shape;609;p28"/>
          <p:cNvSpPr txBox="1"/>
          <p:nvPr/>
        </p:nvSpPr>
        <p:spPr>
          <a:xfrm>
            <a:off x="1129850" y="1314700"/>
            <a:ext cx="36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9"/>
          <p:cNvSpPr txBox="1"/>
          <p:nvPr/>
        </p:nvSpPr>
        <p:spPr>
          <a:xfrm>
            <a:off x="152400" y="2850925"/>
            <a:ext cx="1133700" cy="63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channel: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raw_files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15" name="Google Shape;615;p29"/>
          <p:cNvSpPr txBox="1"/>
          <p:nvPr/>
        </p:nvSpPr>
        <p:spPr>
          <a:xfrm>
            <a:off x="152400" y="348542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run1.raw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1666575" y="26985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"/>
          <p:cNvSpPr/>
          <p:nvPr/>
        </p:nvSpPr>
        <p:spPr>
          <a:xfrm>
            <a:off x="1818975" y="28509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1971375" y="30033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"/>
          <p:cNvSpPr txBox="1"/>
          <p:nvPr/>
        </p:nvSpPr>
        <p:spPr>
          <a:xfrm>
            <a:off x="152400" y="388757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run2.raw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20" name="Google Shape;620;p29"/>
          <p:cNvSpPr txBox="1"/>
          <p:nvPr/>
        </p:nvSpPr>
        <p:spPr>
          <a:xfrm>
            <a:off x="152400" y="429182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run3.raw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21" name="Google Shape;621;p29"/>
          <p:cNvSpPr txBox="1"/>
          <p:nvPr/>
        </p:nvSpPr>
        <p:spPr>
          <a:xfrm>
            <a:off x="4754250" y="2862325"/>
            <a:ext cx="1133700" cy="63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channel: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mzXML 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622" name="Google Shape;622;p29"/>
          <p:cNvSpPr txBox="1"/>
          <p:nvPr/>
        </p:nvSpPr>
        <p:spPr>
          <a:xfrm>
            <a:off x="4754250" y="349682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run1.mzXML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623" name="Google Shape;623;p29"/>
          <p:cNvSpPr txBox="1"/>
          <p:nvPr/>
        </p:nvSpPr>
        <p:spPr>
          <a:xfrm>
            <a:off x="4754250" y="389897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run2.mzXML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4754250" y="4303225"/>
            <a:ext cx="1133700" cy="40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run3.mzXML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625" name="Google Shape;625;p29"/>
          <p:cNvSpPr txBox="1"/>
          <p:nvPr/>
        </p:nvSpPr>
        <p:spPr>
          <a:xfrm>
            <a:off x="2512625" y="2732125"/>
            <a:ext cx="11337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process: 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msconvert 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626" name="Google Shape;626;p29"/>
          <p:cNvCxnSpPr>
            <a:stCxn id="619" idx="3"/>
          </p:cNvCxnSpPr>
          <p:nvPr/>
        </p:nvCxnSpPr>
        <p:spPr>
          <a:xfrm>
            <a:off x="1286100" y="4090525"/>
            <a:ext cx="4821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Google Shape;627;p29"/>
          <p:cNvSpPr/>
          <p:nvPr/>
        </p:nvSpPr>
        <p:spPr>
          <a:xfrm>
            <a:off x="2004675" y="3756175"/>
            <a:ext cx="2335800" cy="482100"/>
          </a:xfrm>
          <a:prstGeom prst="roundRect">
            <a:avLst>
              <a:gd fmla="val 41845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msconvert ${rawx_file} -o ${mzXML_file}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p29"/>
          <p:cNvSpPr/>
          <p:nvPr/>
        </p:nvSpPr>
        <p:spPr>
          <a:xfrm>
            <a:off x="6284400" y="26985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9"/>
          <p:cNvSpPr/>
          <p:nvPr/>
        </p:nvSpPr>
        <p:spPr>
          <a:xfrm>
            <a:off x="6436800" y="28509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9"/>
          <p:cNvSpPr/>
          <p:nvPr/>
        </p:nvSpPr>
        <p:spPr>
          <a:xfrm>
            <a:off x="6589200" y="3003325"/>
            <a:ext cx="2402400" cy="186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9"/>
          <p:cNvSpPr txBox="1"/>
          <p:nvPr/>
        </p:nvSpPr>
        <p:spPr>
          <a:xfrm>
            <a:off x="7130450" y="2732125"/>
            <a:ext cx="11337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process: 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comet </a:t>
            </a:r>
            <a:endParaRPr sz="1600">
              <a:solidFill>
                <a:srgbClr val="FF0000"/>
              </a:solidFill>
            </a:endParaRPr>
          </a:p>
        </p:txBody>
      </p:sp>
      <p:cxnSp>
        <p:nvCxnSpPr>
          <p:cNvPr id="632" name="Google Shape;632;p29"/>
          <p:cNvCxnSpPr/>
          <p:nvPr/>
        </p:nvCxnSpPr>
        <p:spPr>
          <a:xfrm>
            <a:off x="5903925" y="4090525"/>
            <a:ext cx="4821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29"/>
          <p:cNvSpPr/>
          <p:nvPr/>
        </p:nvSpPr>
        <p:spPr>
          <a:xfrm>
            <a:off x="6682000" y="3756175"/>
            <a:ext cx="2216400" cy="482100"/>
          </a:xfrm>
          <a:prstGeom prst="roundRect">
            <a:avLst>
              <a:gd fmla="val 41845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comet ${mzXML_file} -o ${pepXML_file}</a:t>
            </a:r>
            <a:endParaRPr b="1"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34" name="Google Shape;6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975" y="221625"/>
            <a:ext cx="5298314" cy="20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29"/>
          <p:cNvSpPr/>
          <p:nvPr/>
        </p:nvSpPr>
        <p:spPr>
          <a:xfrm rot="5393179">
            <a:off x="1491506" y="1197094"/>
            <a:ext cx="151200" cy="134400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9"/>
          <p:cNvSpPr/>
          <p:nvPr/>
        </p:nvSpPr>
        <p:spPr>
          <a:xfrm rot="5393179">
            <a:off x="1491506" y="1424494"/>
            <a:ext cx="151200" cy="134400"/>
          </a:xfrm>
          <a:prstGeom prst="triangle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9"/>
          <p:cNvSpPr/>
          <p:nvPr/>
        </p:nvSpPr>
        <p:spPr>
          <a:xfrm rot="5393179">
            <a:off x="1491506" y="1832094"/>
            <a:ext cx="151200" cy="1344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9"/>
          <p:cNvSpPr txBox="1"/>
          <p:nvPr/>
        </p:nvSpPr>
        <p:spPr>
          <a:xfrm>
            <a:off x="1129850" y="1087100"/>
            <a:ext cx="36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39" name="Google Shape;639;p29"/>
          <p:cNvSpPr txBox="1"/>
          <p:nvPr/>
        </p:nvSpPr>
        <p:spPr>
          <a:xfrm>
            <a:off x="1129850" y="1314700"/>
            <a:ext cx="36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40" name="Google Shape;640;p29"/>
          <p:cNvSpPr/>
          <p:nvPr/>
        </p:nvSpPr>
        <p:spPr>
          <a:xfrm>
            <a:off x="2120675" y="1087100"/>
            <a:ext cx="4386000" cy="24717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I did not figure out how to set up dependencies between processes and/or workflows</a:t>
            </a:r>
            <a:endParaRPr b="1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So I used manual intervention </a:t>
            </a:r>
            <a:endParaRPr b="1"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0"/>
          <p:cNvSpPr/>
          <p:nvPr/>
        </p:nvSpPr>
        <p:spPr>
          <a:xfrm>
            <a:off x="4750525" y="274525"/>
            <a:ext cx="3708000" cy="10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database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spectral library search results</a:t>
            </a:r>
            <a:endParaRPr sz="1300"/>
          </a:p>
        </p:txBody>
      </p:sp>
      <p:sp>
        <p:nvSpPr>
          <p:cNvPr id="646" name="Google Shape;646;p30"/>
          <p:cNvSpPr/>
          <p:nvPr/>
        </p:nvSpPr>
        <p:spPr>
          <a:xfrm>
            <a:off x="1654900" y="214925"/>
            <a:ext cx="27402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.raw files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.fasta database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.params comet, spectraST</a:t>
            </a:r>
            <a:endParaRPr sz="1300"/>
          </a:p>
        </p:txBody>
      </p:sp>
      <p:sp>
        <p:nvSpPr>
          <p:cNvPr id="647" name="Google Shape;647;p30"/>
          <p:cNvSpPr/>
          <p:nvPr/>
        </p:nvSpPr>
        <p:spPr>
          <a:xfrm>
            <a:off x="1654900" y="103425"/>
            <a:ext cx="27402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sp>
        <p:nvSpPr>
          <p:cNvPr id="648" name="Google Shape;648;p30"/>
          <p:cNvSpPr/>
          <p:nvPr/>
        </p:nvSpPr>
        <p:spPr>
          <a:xfrm>
            <a:off x="4750531" y="103425"/>
            <a:ext cx="37080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649" name="Google Shape;649;p30"/>
          <p:cNvSpPr/>
          <p:nvPr/>
        </p:nvSpPr>
        <p:spPr>
          <a:xfrm>
            <a:off x="279150" y="2159300"/>
            <a:ext cx="1413000" cy="604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msconvert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decoyFASTA</a:t>
            </a:r>
            <a:endParaRPr sz="1300"/>
          </a:p>
        </p:txBody>
      </p:sp>
      <p:sp>
        <p:nvSpPr>
          <p:cNvPr id="650" name="Google Shape;650;p30"/>
          <p:cNvSpPr/>
          <p:nvPr/>
        </p:nvSpPr>
        <p:spPr>
          <a:xfrm>
            <a:off x="6313369" y="1524925"/>
            <a:ext cx="1618200" cy="48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Filter database results at 1% FDR</a:t>
            </a:r>
            <a:endParaRPr sz="1300"/>
          </a:p>
        </p:txBody>
      </p:sp>
      <p:sp>
        <p:nvSpPr>
          <p:cNvPr id="651" name="Google Shape;651;p30"/>
          <p:cNvSpPr/>
          <p:nvPr/>
        </p:nvSpPr>
        <p:spPr>
          <a:xfrm>
            <a:off x="3787550" y="2204738"/>
            <a:ext cx="1637100" cy="291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-create</a:t>
            </a:r>
            <a:endParaRPr sz="1300"/>
          </a:p>
        </p:txBody>
      </p:sp>
      <p:sp>
        <p:nvSpPr>
          <p:cNvPr id="652" name="Google Shape;652;p30"/>
          <p:cNvSpPr txBox="1"/>
          <p:nvPr/>
        </p:nvSpPr>
        <p:spPr>
          <a:xfrm>
            <a:off x="0" y="1836494"/>
            <a:ext cx="1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53" name="Google Shape;653;p30"/>
          <p:cNvSpPr/>
          <p:nvPr/>
        </p:nvSpPr>
        <p:spPr>
          <a:xfrm>
            <a:off x="6335869" y="2927800"/>
            <a:ext cx="1573200" cy="637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PaCOM, visualization, overlap analysis</a:t>
            </a:r>
            <a:endParaRPr sz="1300"/>
          </a:p>
        </p:txBody>
      </p:sp>
      <p:sp>
        <p:nvSpPr>
          <p:cNvPr id="654" name="Google Shape;654;p30"/>
          <p:cNvSpPr txBox="1"/>
          <p:nvPr/>
        </p:nvSpPr>
        <p:spPr>
          <a:xfrm>
            <a:off x="3578000" y="1860794"/>
            <a:ext cx="20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spectral library</a:t>
            </a:r>
            <a:endParaRPr/>
          </a:p>
        </p:txBody>
      </p:sp>
      <p:sp>
        <p:nvSpPr>
          <p:cNvPr id="655" name="Google Shape;655;p30"/>
          <p:cNvSpPr txBox="1"/>
          <p:nvPr/>
        </p:nvSpPr>
        <p:spPr>
          <a:xfrm>
            <a:off x="3695150" y="3173913"/>
            <a:ext cx="19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library search</a:t>
            </a:r>
            <a:endParaRPr/>
          </a:p>
        </p:txBody>
      </p:sp>
      <p:sp>
        <p:nvSpPr>
          <p:cNvPr id="656" name="Google Shape;656;p30"/>
          <p:cNvSpPr/>
          <p:nvPr/>
        </p:nvSpPr>
        <p:spPr>
          <a:xfrm>
            <a:off x="2716100" y="4207600"/>
            <a:ext cx="3663300" cy="86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spctools/tpp:version5.2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chambm/pwiz-skyline:3.0.22335-b595b19</a:t>
            </a:r>
            <a:endParaRPr/>
          </a:p>
        </p:txBody>
      </p:sp>
      <p:sp>
        <p:nvSpPr>
          <p:cNvPr id="657" name="Google Shape;657;p30"/>
          <p:cNvSpPr/>
          <p:nvPr/>
        </p:nvSpPr>
        <p:spPr>
          <a:xfrm>
            <a:off x="6668940" y="4176650"/>
            <a:ext cx="2426700" cy="81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WSL2 (Windows Subsystem for Linux)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20.04.6</a:t>
            </a:r>
            <a:endParaRPr/>
          </a:p>
        </p:txBody>
      </p:sp>
      <p:sp>
        <p:nvSpPr>
          <p:cNvPr id="658" name="Google Shape;658;p30"/>
          <p:cNvSpPr txBox="1"/>
          <p:nvPr/>
        </p:nvSpPr>
        <p:spPr>
          <a:xfrm>
            <a:off x="7049940" y="3807400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Execution layer</a:t>
            </a:r>
            <a:endParaRPr b="1"/>
          </a:p>
        </p:txBody>
      </p:sp>
      <p:sp>
        <p:nvSpPr>
          <p:cNvPr id="659" name="Google Shape;659;p30"/>
          <p:cNvSpPr/>
          <p:nvPr/>
        </p:nvSpPr>
        <p:spPr>
          <a:xfrm>
            <a:off x="469025" y="4262900"/>
            <a:ext cx="1813500" cy="63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(&amp; GitHub) repo</a:t>
            </a:r>
            <a:endParaRPr/>
          </a:p>
        </p:txBody>
      </p:sp>
      <p:sp>
        <p:nvSpPr>
          <p:cNvPr id="660" name="Google Shape;660;p30"/>
          <p:cNvSpPr/>
          <p:nvPr/>
        </p:nvSpPr>
        <p:spPr>
          <a:xfrm>
            <a:off x="-160975" y="1399500"/>
            <a:ext cx="9305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0"/>
          <p:cNvSpPr/>
          <p:nvPr/>
        </p:nvSpPr>
        <p:spPr>
          <a:xfrm>
            <a:off x="-169650" y="3758425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0"/>
          <p:cNvSpPr/>
          <p:nvPr/>
        </p:nvSpPr>
        <p:spPr>
          <a:xfrm rot="5400000">
            <a:off x="1862175" y="4548675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0"/>
          <p:cNvSpPr/>
          <p:nvPr/>
        </p:nvSpPr>
        <p:spPr>
          <a:xfrm rot="5400000">
            <a:off x="5727800" y="4547350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0"/>
          <p:cNvSpPr txBox="1"/>
          <p:nvPr/>
        </p:nvSpPr>
        <p:spPr>
          <a:xfrm>
            <a:off x="27325" y="3172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 management</a:t>
            </a:r>
            <a:endParaRPr b="1"/>
          </a:p>
        </p:txBody>
      </p:sp>
      <p:sp>
        <p:nvSpPr>
          <p:cNvPr id="665" name="Google Shape;665;p30"/>
          <p:cNvSpPr txBox="1"/>
          <p:nvPr/>
        </p:nvSpPr>
        <p:spPr>
          <a:xfrm>
            <a:off x="103525" y="1034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layer</a:t>
            </a:r>
            <a:endParaRPr b="1"/>
          </a:p>
        </p:txBody>
      </p:sp>
      <p:pic>
        <p:nvPicPr>
          <p:cNvPr id="666" name="Google Shape;6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3" y="4223538"/>
            <a:ext cx="261600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25" y="4543550"/>
            <a:ext cx="291000" cy="2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30"/>
          <p:cNvPicPr preferRelativeResize="0"/>
          <p:nvPr/>
        </p:nvPicPr>
        <p:blipFill rotWithShape="1">
          <a:blip r:embed="rId5">
            <a:alphaModFix/>
          </a:blip>
          <a:srcRect b="29641" l="0" r="0" t="0"/>
          <a:stretch/>
        </p:blipFill>
        <p:spPr>
          <a:xfrm>
            <a:off x="2909000" y="3911225"/>
            <a:ext cx="476425" cy="2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4097" y="3848866"/>
            <a:ext cx="261600" cy="309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750" y="3474425"/>
            <a:ext cx="1107824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0"/>
          <p:cNvSpPr txBox="1"/>
          <p:nvPr/>
        </p:nvSpPr>
        <p:spPr>
          <a:xfrm>
            <a:off x="347865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 layer (Docker)</a:t>
            </a:r>
            <a:endParaRPr b="1"/>
          </a:p>
        </p:txBody>
      </p:sp>
      <p:sp>
        <p:nvSpPr>
          <p:cNvPr id="672" name="Google Shape;672;p30"/>
          <p:cNvSpPr txBox="1"/>
          <p:nvPr/>
        </p:nvSpPr>
        <p:spPr>
          <a:xfrm>
            <a:off x="18010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Versioning management</a:t>
            </a:r>
            <a:endParaRPr b="1"/>
          </a:p>
        </p:txBody>
      </p:sp>
      <p:sp>
        <p:nvSpPr>
          <p:cNvPr id="673" name="Google Shape;673;p30"/>
          <p:cNvSpPr/>
          <p:nvPr/>
        </p:nvSpPr>
        <p:spPr>
          <a:xfrm>
            <a:off x="1928576" y="1976150"/>
            <a:ext cx="1456800" cy="972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comet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xinteract (proteinprophet)</a:t>
            </a:r>
            <a:endParaRPr sz="1300"/>
          </a:p>
        </p:txBody>
      </p:sp>
      <p:sp>
        <p:nvSpPr>
          <p:cNvPr id="674" name="Google Shape;674;p30"/>
          <p:cNvSpPr/>
          <p:nvPr/>
        </p:nvSpPr>
        <p:spPr>
          <a:xfrm>
            <a:off x="3787550" y="2831450"/>
            <a:ext cx="1637100" cy="40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-search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xinteract</a:t>
            </a:r>
            <a:endParaRPr sz="1300"/>
          </a:p>
        </p:txBody>
      </p:sp>
      <p:sp>
        <p:nvSpPr>
          <p:cNvPr id="675" name="Google Shape;675;p30"/>
          <p:cNvSpPr/>
          <p:nvPr/>
        </p:nvSpPr>
        <p:spPr>
          <a:xfrm rot="5400000">
            <a:off x="4594250" y="2580850"/>
            <a:ext cx="23343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6313369" y="2211050"/>
            <a:ext cx="1618200" cy="48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Filter spectral results at 1% FDR</a:t>
            </a:r>
            <a:endParaRPr sz="1300"/>
          </a:p>
        </p:txBody>
      </p:sp>
      <p:sp>
        <p:nvSpPr>
          <p:cNvPr id="677" name="Google Shape;677;p30"/>
          <p:cNvSpPr txBox="1"/>
          <p:nvPr/>
        </p:nvSpPr>
        <p:spPr>
          <a:xfrm>
            <a:off x="1692550" y="1632194"/>
            <a:ext cx="1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</p:txBody>
      </p:sp>
      <p:cxnSp>
        <p:nvCxnSpPr>
          <p:cNvPr id="678" name="Google Shape;678;p30"/>
          <p:cNvCxnSpPr>
            <a:stCxn id="649" idx="3"/>
            <a:endCxn id="673" idx="1"/>
          </p:cNvCxnSpPr>
          <p:nvPr/>
        </p:nvCxnSpPr>
        <p:spPr>
          <a:xfrm>
            <a:off x="1692150" y="2461400"/>
            <a:ext cx="236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30"/>
          <p:cNvCxnSpPr>
            <a:stCxn id="673" idx="2"/>
            <a:endCxn id="650" idx="1"/>
          </p:cNvCxnSpPr>
          <p:nvPr/>
        </p:nvCxnSpPr>
        <p:spPr>
          <a:xfrm rot="-5400000">
            <a:off x="3894026" y="529100"/>
            <a:ext cx="1182300" cy="3656400"/>
          </a:xfrm>
          <a:prstGeom prst="bentConnector4">
            <a:avLst>
              <a:gd fmla="val -20141" name="adj1"/>
              <a:gd fmla="val 2514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30"/>
          <p:cNvCxnSpPr>
            <a:stCxn id="650" idx="1"/>
            <a:endCxn id="651" idx="3"/>
          </p:cNvCxnSpPr>
          <p:nvPr/>
        </p:nvCxnSpPr>
        <p:spPr>
          <a:xfrm flipH="1">
            <a:off x="5424769" y="1766275"/>
            <a:ext cx="888600" cy="5841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30"/>
          <p:cNvCxnSpPr>
            <a:stCxn id="651" idx="2"/>
            <a:endCxn id="674" idx="0"/>
          </p:cNvCxnSpPr>
          <p:nvPr/>
        </p:nvCxnSpPr>
        <p:spPr>
          <a:xfrm>
            <a:off x="4606100" y="2495738"/>
            <a:ext cx="0" cy="3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30"/>
          <p:cNvCxnSpPr>
            <a:stCxn id="674" idx="3"/>
            <a:endCxn id="676" idx="1"/>
          </p:cNvCxnSpPr>
          <p:nvPr/>
        </p:nvCxnSpPr>
        <p:spPr>
          <a:xfrm flipH="1" rot="10800000">
            <a:off x="5424650" y="2452550"/>
            <a:ext cx="888600" cy="5790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30"/>
          <p:cNvCxnSpPr>
            <a:stCxn id="650" idx="3"/>
            <a:endCxn id="653" idx="3"/>
          </p:cNvCxnSpPr>
          <p:nvPr/>
        </p:nvCxnSpPr>
        <p:spPr>
          <a:xfrm flipH="1">
            <a:off x="7909069" y="1766275"/>
            <a:ext cx="22500" cy="1480500"/>
          </a:xfrm>
          <a:prstGeom prst="bentConnector3">
            <a:avLst>
              <a:gd fmla="val -1058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30"/>
          <p:cNvCxnSpPr>
            <a:stCxn id="676" idx="3"/>
            <a:endCxn id="653" idx="3"/>
          </p:cNvCxnSpPr>
          <p:nvPr/>
        </p:nvCxnSpPr>
        <p:spPr>
          <a:xfrm flipH="1">
            <a:off x="7909069" y="2452400"/>
            <a:ext cx="22500" cy="794400"/>
          </a:xfrm>
          <a:prstGeom prst="bentConnector3">
            <a:avLst>
              <a:gd fmla="val -1058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5" name="Google Shape;685;p30"/>
          <p:cNvSpPr txBox="1"/>
          <p:nvPr/>
        </p:nvSpPr>
        <p:spPr>
          <a:xfrm>
            <a:off x="8088425" y="3172750"/>
            <a:ext cx="105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Manual ‘tinkering’</a:t>
            </a:r>
            <a:endParaRPr b="1"/>
          </a:p>
        </p:txBody>
      </p:sp>
      <p:sp>
        <p:nvSpPr>
          <p:cNvPr id="686" name="Google Shape;686;p30"/>
          <p:cNvSpPr txBox="1"/>
          <p:nvPr/>
        </p:nvSpPr>
        <p:spPr>
          <a:xfrm>
            <a:off x="8392025" y="2571750"/>
            <a:ext cx="914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</a:rPr>
              <a:t>🧍</a:t>
            </a:r>
            <a:endParaRPr sz="3900">
              <a:solidFill>
                <a:schemeClr val="dk2"/>
              </a:solidFill>
            </a:endParaRPr>
          </a:p>
        </p:txBody>
      </p:sp>
      <p:sp>
        <p:nvSpPr>
          <p:cNvPr id="687" name="Google Shape;687;p30"/>
          <p:cNvSpPr/>
          <p:nvPr/>
        </p:nvSpPr>
        <p:spPr>
          <a:xfrm>
            <a:off x="302600" y="627475"/>
            <a:ext cx="1206300" cy="3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nextflow.config</a:t>
            </a:r>
            <a:endParaRPr sz="1100"/>
          </a:p>
        </p:txBody>
      </p:sp>
      <p:sp>
        <p:nvSpPr>
          <p:cNvPr id="688" name="Google Shape;688;p30"/>
          <p:cNvSpPr/>
          <p:nvPr/>
        </p:nvSpPr>
        <p:spPr>
          <a:xfrm>
            <a:off x="1493850" y="511625"/>
            <a:ext cx="236400" cy="549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9" name="Google Shape;689;p30"/>
          <p:cNvCxnSpPr>
            <a:stCxn id="687" idx="2"/>
          </p:cNvCxnSpPr>
          <p:nvPr/>
        </p:nvCxnSpPr>
        <p:spPr>
          <a:xfrm flipH="1">
            <a:off x="899450" y="963175"/>
            <a:ext cx="6300" cy="5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goals</a:t>
            </a:r>
            <a:endParaRPr/>
          </a:p>
        </p:txBody>
      </p:sp>
      <p:sp>
        <p:nvSpPr>
          <p:cNvPr id="695" name="Google Shape;6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Both"/>
            </a:pPr>
            <a:r>
              <a:rPr lang="en" sz="1900">
                <a:solidFill>
                  <a:schemeClr val="dk1"/>
                </a:solidFill>
              </a:rPr>
              <a:t>Recreate analysis 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AutoNum type="alphaLcParenBoth"/>
            </a:pPr>
            <a:r>
              <a:rPr b="1" lang="en" sz="1500">
                <a:solidFill>
                  <a:srgbClr val="6AA84F"/>
                </a:solidFill>
              </a:rPr>
              <a:t>Create a</a:t>
            </a:r>
            <a:r>
              <a:rPr b="1" lang="en" sz="1500">
                <a:solidFill>
                  <a:srgbClr val="6AA84F"/>
                </a:solidFill>
              </a:rPr>
              <a:t>n automated </a:t>
            </a:r>
            <a:r>
              <a:rPr b="1" lang="en" sz="1500">
                <a:solidFill>
                  <a:srgbClr val="6AA84F"/>
                </a:solidFill>
              </a:rPr>
              <a:t>workflow for a dual-search (Nextflow, Docker)</a:t>
            </a:r>
            <a:endParaRPr b="1" sz="1500">
              <a:solidFill>
                <a:srgbClr val="6AA84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arenBoth"/>
            </a:pPr>
            <a:r>
              <a:rPr lang="en" sz="1500">
                <a:solidFill>
                  <a:schemeClr val="dk1"/>
                </a:solidFill>
              </a:rPr>
              <a:t>Install and use their PaCOM visualization tool (Github) for figures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Both"/>
            </a:pPr>
            <a:r>
              <a:rPr lang="en" sz="1900">
                <a:solidFill>
                  <a:schemeClr val="dk1"/>
                </a:solidFill>
              </a:rPr>
              <a:t>Apply workflow to additional datasets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arenBoth"/>
            </a:pPr>
            <a:r>
              <a:rPr lang="en" sz="1500">
                <a:solidFill>
                  <a:schemeClr val="dk1"/>
                </a:solidFill>
              </a:rPr>
              <a:t>Compile heterogenous proteomics datasets (different instruments, yields, experiments)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190175" y="-4552"/>
            <a:ext cx="8616525" cy="2711784"/>
            <a:chOff x="-38421" y="-4562"/>
            <a:chExt cx="9182146" cy="3137550"/>
          </a:xfrm>
        </p:grpSpPr>
        <p:sp>
          <p:nvSpPr>
            <p:cNvPr id="61" name="Google Shape;61;p14"/>
            <p:cNvSpPr/>
            <p:nvPr/>
          </p:nvSpPr>
          <p:spPr>
            <a:xfrm>
              <a:off x="4462825" y="319888"/>
              <a:ext cx="4680900" cy="2813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73775" y="955274"/>
              <a:ext cx="583612" cy="659080"/>
            </a:xfrm>
            <a:custGeom>
              <a:rect b="b" l="l" r="r" t="t"/>
              <a:pathLst>
                <a:path extrusionOk="0" h="1203800" w="1090863">
                  <a:moveTo>
                    <a:pt x="96252" y="882958"/>
                  </a:moveTo>
                  <a:cubicBezTo>
                    <a:pt x="85557" y="856221"/>
                    <a:pt x="77957" y="828027"/>
                    <a:pt x="64168" y="802747"/>
                  </a:cubicBezTo>
                  <a:cubicBezTo>
                    <a:pt x="45703" y="768895"/>
                    <a:pt x="0" y="706495"/>
                    <a:pt x="0" y="706495"/>
                  </a:cubicBezTo>
                  <a:cubicBezTo>
                    <a:pt x="5347" y="642326"/>
                    <a:pt x="-9767" y="572981"/>
                    <a:pt x="16042" y="513989"/>
                  </a:cubicBezTo>
                  <a:cubicBezTo>
                    <a:pt x="31498" y="478662"/>
                    <a:pt x="112295" y="449821"/>
                    <a:pt x="112295" y="449821"/>
                  </a:cubicBezTo>
                  <a:cubicBezTo>
                    <a:pt x="171116" y="455168"/>
                    <a:pt x="232094" y="449197"/>
                    <a:pt x="288758" y="465863"/>
                  </a:cubicBezTo>
                  <a:cubicBezTo>
                    <a:pt x="325751" y="476743"/>
                    <a:pt x="348429" y="517837"/>
                    <a:pt x="385010" y="530031"/>
                  </a:cubicBezTo>
                  <a:lnTo>
                    <a:pt x="433137" y="546074"/>
                  </a:lnTo>
                  <a:cubicBezTo>
                    <a:pt x="459874" y="567463"/>
                    <a:pt x="484312" y="592095"/>
                    <a:pt x="513347" y="610242"/>
                  </a:cubicBezTo>
                  <a:cubicBezTo>
                    <a:pt x="637168" y="687630"/>
                    <a:pt x="476839" y="541649"/>
                    <a:pt x="609600" y="674410"/>
                  </a:cubicBezTo>
                  <a:cubicBezTo>
                    <a:pt x="647032" y="669063"/>
                    <a:pt x="686788" y="672411"/>
                    <a:pt x="721895" y="658368"/>
                  </a:cubicBezTo>
                  <a:cubicBezTo>
                    <a:pt x="742959" y="649942"/>
                    <a:pt x="755497" y="627670"/>
                    <a:pt x="770021" y="610242"/>
                  </a:cubicBezTo>
                  <a:cubicBezTo>
                    <a:pt x="871215" y="488809"/>
                    <a:pt x="740839" y="623384"/>
                    <a:pt x="834189" y="530031"/>
                  </a:cubicBezTo>
                  <a:cubicBezTo>
                    <a:pt x="839536" y="513989"/>
                    <a:pt x="846130" y="498310"/>
                    <a:pt x="850231" y="481905"/>
                  </a:cubicBezTo>
                  <a:lnTo>
                    <a:pt x="882316" y="353568"/>
                  </a:lnTo>
                  <a:cubicBezTo>
                    <a:pt x="876969" y="246621"/>
                    <a:pt x="880742" y="138825"/>
                    <a:pt x="866274" y="32726"/>
                  </a:cubicBezTo>
                  <a:cubicBezTo>
                    <a:pt x="864230" y="17740"/>
                    <a:pt x="849162" y="2781"/>
                    <a:pt x="834189" y="642"/>
                  </a:cubicBezTo>
                  <a:cubicBezTo>
                    <a:pt x="807197" y="-3214"/>
                    <a:pt x="780716" y="11337"/>
                    <a:pt x="753979" y="16684"/>
                  </a:cubicBezTo>
                  <a:cubicBezTo>
                    <a:pt x="727242" y="43421"/>
                    <a:pt x="694742" y="65434"/>
                    <a:pt x="673768" y="96895"/>
                  </a:cubicBezTo>
                  <a:cubicBezTo>
                    <a:pt x="641547" y="145227"/>
                    <a:pt x="634023" y="152201"/>
                    <a:pt x="609600" y="209189"/>
                  </a:cubicBezTo>
                  <a:cubicBezTo>
                    <a:pt x="602939" y="224732"/>
                    <a:pt x="598905" y="241274"/>
                    <a:pt x="593558" y="257316"/>
                  </a:cubicBezTo>
                  <a:cubicBezTo>
                    <a:pt x="601648" y="451477"/>
                    <a:pt x="579970" y="554253"/>
                    <a:pt x="625642" y="706495"/>
                  </a:cubicBezTo>
                  <a:cubicBezTo>
                    <a:pt x="646568" y="776250"/>
                    <a:pt x="646110" y="811046"/>
                    <a:pt x="705852" y="850874"/>
                  </a:cubicBezTo>
                  <a:cubicBezTo>
                    <a:pt x="719659" y="860079"/>
                    <a:pt x="809591" y="880819"/>
                    <a:pt x="818147" y="882958"/>
                  </a:cubicBezTo>
                  <a:cubicBezTo>
                    <a:pt x="932971" y="874756"/>
                    <a:pt x="1034243" y="926998"/>
                    <a:pt x="1074821" y="818789"/>
                  </a:cubicBezTo>
                  <a:cubicBezTo>
                    <a:pt x="1084395" y="793259"/>
                    <a:pt x="1085516" y="765316"/>
                    <a:pt x="1090863" y="738579"/>
                  </a:cubicBezTo>
                  <a:cubicBezTo>
                    <a:pt x="1085516" y="669063"/>
                    <a:pt x="1083469" y="599214"/>
                    <a:pt x="1074821" y="530031"/>
                  </a:cubicBezTo>
                  <a:cubicBezTo>
                    <a:pt x="1072724" y="513252"/>
                    <a:pt x="1070736" y="493862"/>
                    <a:pt x="1058779" y="481905"/>
                  </a:cubicBezTo>
                  <a:cubicBezTo>
                    <a:pt x="1046822" y="469948"/>
                    <a:pt x="1026694" y="471210"/>
                    <a:pt x="1010652" y="465863"/>
                  </a:cubicBezTo>
                  <a:cubicBezTo>
                    <a:pt x="951831" y="471210"/>
                    <a:pt x="890222" y="463228"/>
                    <a:pt x="834189" y="481905"/>
                  </a:cubicBezTo>
                  <a:cubicBezTo>
                    <a:pt x="818147" y="487252"/>
                    <a:pt x="826847" y="515531"/>
                    <a:pt x="818147" y="530031"/>
                  </a:cubicBezTo>
                  <a:cubicBezTo>
                    <a:pt x="810365" y="543000"/>
                    <a:pt x="795511" y="550305"/>
                    <a:pt x="786063" y="562116"/>
                  </a:cubicBezTo>
                  <a:cubicBezTo>
                    <a:pt x="774019" y="577171"/>
                    <a:pt x="764674" y="594200"/>
                    <a:pt x="753979" y="610242"/>
                  </a:cubicBezTo>
                  <a:cubicBezTo>
                    <a:pt x="679116" y="604895"/>
                    <a:pt x="603929" y="602969"/>
                    <a:pt x="529389" y="594200"/>
                  </a:cubicBezTo>
                  <a:cubicBezTo>
                    <a:pt x="476661" y="587997"/>
                    <a:pt x="479725" y="569368"/>
                    <a:pt x="433137" y="546074"/>
                  </a:cubicBezTo>
                  <a:cubicBezTo>
                    <a:pt x="418012" y="538511"/>
                    <a:pt x="401052" y="535379"/>
                    <a:pt x="385010" y="530031"/>
                  </a:cubicBezTo>
                  <a:cubicBezTo>
                    <a:pt x="320842" y="433779"/>
                    <a:pt x="390357" y="524684"/>
                    <a:pt x="304800" y="449821"/>
                  </a:cubicBezTo>
                  <a:cubicBezTo>
                    <a:pt x="229725" y="384130"/>
                    <a:pt x="235993" y="386716"/>
                    <a:pt x="192505" y="321484"/>
                  </a:cubicBezTo>
                  <a:cubicBezTo>
                    <a:pt x="207579" y="276262"/>
                    <a:pt x="207514" y="252542"/>
                    <a:pt x="256674" y="225231"/>
                  </a:cubicBezTo>
                  <a:cubicBezTo>
                    <a:pt x="286238" y="208807"/>
                    <a:pt x="352926" y="193147"/>
                    <a:pt x="352926" y="193147"/>
                  </a:cubicBezTo>
                  <a:cubicBezTo>
                    <a:pt x="438484" y="198494"/>
                    <a:pt x="526698" y="187372"/>
                    <a:pt x="609600" y="209189"/>
                  </a:cubicBezTo>
                  <a:cubicBezTo>
                    <a:pt x="635457" y="215993"/>
                    <a:pt x="638820" y="254452"/>
                    <a:pt x="657726" y="273358"/>
                  </a:cubicBezTo>
                  <a:cubicBezTo>
                    <a:pt x="671359" y="286991"/>
                    <a:pt x="689810" y="294747"/>
                    <a:pt x="705852" y="305442"/>
                  </a:cubicBezTo>
                  <a:cubicBezTo>
                    <a:pt x="727242" y="337526"/>
                    <a:pt x="775474" y="363522"/>
                    <a:pt x="770021" y="401695"/>
                  </a:cubicBezTo>
                  <a:cubicBezTo>
                    <a:pt x="764674" y="439126"/>
                    <a:pt x="761394" y="476912"/>
                    <a:pt x="753979" y="513989"/>
                  </a:cubicBezTo>
                  <a:cubicBezTo>
                    <a:pt x="750663" y="530571"/>
                    <a:pt x="749894" y="550159"/>
                    <a:pt x="737937" y="562116"/>
                  </a:cubicBezTo>
                  <a:cubicBezTo>
                    <a:pt x="725980" y="574073"/>
                    <a:pt x="705852" y="572811"/>
                    <a:pt x="689810" y="578158"/>
                  </a:cubicBezTo>
                  <a:cubicBezTo>
                    <a:pt x="682506" y="583636"/>
                    <a:pt x="595760" y="650549"/>
                    <a:pt x="577516" y="658368"/>
                  </a:cubicBezTo>
                  <a:cubicBezTo>
                    <a:pt x="557251" y="667053"/>
                    <a:pt x="534547" y="668353"/>
                    <a:pt x="513347" y="674410"/>
                  </a:cubicBezTo>
                  <a:cubicBezTo>
                    <a:pt x="497088" y="679055"/>
                    <a:pt x="480763" y="683791"/>
                    <a:pt x="465221" y="690452"/>
                  </a:cubicBezTo>
                  <a:cubicBezTo>
                    <a:pt x="315697" y="754535"/>
                    <a:pt x="484764" y="696328"/>
                    <a:pt x="336884" y="738579"/>
                  </a:cubicBezTo>
                  <a:cubicBezTo>
                    <a:pt x="320625" y="743224"/>
                    <a:pt x="303540" y="746409"/>
                    <a:pt x="288758" y="754621"/>
                  </a:cubicBezTo>
                  <a:cubicBezTo>
                    <a:pt x="255050" y="773348"/>
                    <a:pt x="192505" y="818789"/>
                    <a:pt x="192505" y="818789"/>
                  </a:cubicBezTo>
                  <a:cubicBezTo>
                    <a:pt x="187158" y="834831"/>
                    <a:pt x="176463" y="850006"/>
                    <a:pt x="176463" y="866916"/>
                  </a:cubicBezTo>
                  <a:cubicBezTo>
                    <a:pt x="176463" y="947304"/>
                    <a:pt x="174093" y="1029296"/>
                    <a:pt x="192505" y="1107547"/>
                  </a:cubicBezTo>
                  <a:cubicBezTo>
                    <a:pt x="197572" y="1129082"/>
                    <a:pt x="272447" y="1151014"/>
                    <a:pt x="288758" y="1155674"/>
                  </a:cubicBezTo>
                  <a:cubicBezTo>
                    <a:pt x="309957" y="1161731"/>
                    <a:pt x="331727" y="1165659"/>
                    <a:pt x="352926" y="1171716"/>
                  </a:cubicBezTo>
                  <a:cubicBezTo>
                    <a:pt x="369185" y="1176361"/>
                    <a:pt x="384372" y="1184978"/>
                    <a:pt x="401052" y="1187758"/>
                  </a:cubicBezTo>
                  <a:cubicBezTo>
                    <a:pt x="448816" y="1195719"/>
                    <a:pt x="497305" y="1198453"/>
                    <a:pt x="545431" y="1203800"/>
                  </a:cubicBezTo>
                  <a:cubicBezTo>
                    <a:pt x="697326" y="1186923"/>
                    <a:pt x="655570" y="1221998"/>
                    <a:pt x="705852" y="1171716"/>
                  </a:cubicBez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rot="-7878891">
              <a:off x="93444" y="407732"/>
              <a:ext cx="529235" cy="588932"/>
            </a:xfrm>
            <a:custGeom>
              <a:rect b="b" l="l" r="r" t="t"/>
              <a:pathLst>
                <a:path extrusionOk="0" h="1122947" w="1012751">
                  <a:moveTo>
                    <a:pt x="352926" y="1122947"/>
                  </a:moveTo>
                  <a:cubicBezTo>
                    <a:pt x="310147" y="1117600"/>
                    <a:pt x="267006" y="1114617"/>
                    <a:pt x="224590" y="1106905"/>
                  </a:cubicBezTo>
                  <a:cubicBezTo>
                    <a:pt x="207953" y="1103880"/>
                    <a:pt x="188420" y="1102820"/>
                    <a:pt x="176463" y="1090863"/>
                  </a:cubicBezTo>
                  <a:cubicBezTo>
                    <a:pt x="164506" y="1078906"/>
                    <a:pt x="167082" y="1058279"/>
                    <a:pt x="160421" y="1042736"/>
                  </a:cubicBezTo>
                  <a:cubicBezTo>
                    <a:pt x="151001" y="1020756"/>
                    <a:pt x="139032" y="999957"/>
                    <a:pt x="128337" y="978568"/>
                  </a:cubicBezTo>
                  <a:cubicBezTo>
                    <a:pt x="133684" y="925094"/>
                    <a:pt x="132295" y="870511"/>
                    <a:pt x="144379" y="818147"/>
                  </a:cubicBezTo>
                  <a:cubicBezTo>
                    <a:pt x="148714" y="799361"/>
                    <a:pt x="166897" y="786761"/>
                    <a:pt x="176463" y="770021"/>
                  </a:cubicBezTo>
                  <a:cubicBezTo>
                    <a:pt x="188328" y="749258"/>
                    <a:pt x="199127" y="727833"/>
                    <a:pt x="208547" y="705852"/>
                  </a:cubicBezTo>
                  <a:cubicBezTo>
                    <a:pt x="215208" y="690309"/>
                    <a:pt x="214026" y="670930"/>
                    <a:pt x="224590" y="657726"/>
                  </a:cubicBezTo>
                  <a:cubicBezTo>
                    <a:pt x="236634" y="642671"/>
                    <a:pt x="256674" y="636337"/>
                    <a:pt x="272716" y="625642"/>
                  </a:cubicBezTo>
                  <a:cubicBezTo>
                    <a:pt x="283411" y="604252"/>
                    <a:pt x="289491" y="579845"/>
                    <a:pt x="304800" y="561473"/>
                  </a:cubicBezTo>
                  <a:cubicBezTo>
                    <a:pt x="317143" y="546662"/>
                    <a:pt x="335681" y="538011"/>
                    <a:pt x="352926" y="529389"/>
                  </a:cubicBezTo>
                  <a:cubicBezTo>
                    <a:pt x="436624" y="487540"/>
                    <a:pt x="657835" y="498242"/>
                    <a:pt x="673769" y="497305"/>
                  </a:cubicBezTo>
                  <a:cubicBezTo>
                    <a:pt x="684464" y="481263"/>
                    <a:pt x="698023" y="466797"/>
                    <a:pt x="705853" y="449179"/>
                  </a:cubicBezTo>
                  <a:cubicBezTo>
                    <a:pt x="719588" y="418274"/>
                    <a:pt x="737937" y="352926"/>
                    <a:pt x="737937" y="352926"/>
                  </a:cubicBezTo>
                  <a:cubicBezTo>
                    <a:pt x="732590" y="267368"/>
                    <a:pt x="730869" y="181506"/>
                    <a:pt x="721895" y="96252"/>
                  </a:cubicBezTo>
                  <a:cubicBezTo>
                    <a:pt x="720125" y="79435"/>
                    <a:pt x="716417" y="61330"/>
                    <a:pt x="705853" y="48126"/>
                  </a:cubicBezTo>
                  <a:cubicBezTo>
                    <a:pt x="683236" y="19856"/>
                    <a:pt x="641303" y="10568"/>
                    <a:pt x="609600" y="0"/>
                  </a:cubicBezTo>
                  <a:cubicBezTo>
                    <a:pt x="572168" y="5347"/>
                    <a:pt x="532412" y="1999"/>
                    <a:pt x="497305" y="16042"/>
                  </a:cubicBezTo>
                  <a:cubicBezTo>
                    <a:pt x="469233" y="27271"/>
                    <a:pt x="433135" y="88234"/>
                    <a:pt x="417095" y="112294"/>
                  </a:cubicBezTo>
                  <a:cubicBezTo>
                    <a:pt x="379664" y="224589"/>
                    <a:pt x="417095" y="197852"/>
                    <a:pt x="336884" y="224589"/>
                  </a:cubicBezTo>
                  <a:cubicBezTo>
                    <a:pt x="342231" y="278063"/>
                    <a:pt x="334851" y="334400"/>
                    <a:pt x="352926" y="385010"/>
                  </a:cubicBezTo>
                  <a:cubicBezTo>
                    <a:pt x="365083" y="419048"/>
                    <a:pt x="433766" y="460293"/>
                    <a:pt x="465221" y="481263"/>
                  </a:cubicBezTo>
                  <a:cubicBezTo>
                    <a:pt x="475916" y="497305"/>
                    <a:pt x="485261" y="514334"/>
                    <a:pt x="497305" y="529389"/>
                  </a:cubicBezTo>
                  <a:cubicBezTo>
                    <a:pt x="517198" y="554255"/>
                    <a:pt x="549726" y="579663"/>
                    <a:pt x="577516" y="593558"/>
                  </a:cubicBezTo>
                  <a:cubicBezTo>
                    <a:pt x="592640" y="601120"/>
                    <a:pt x="608791" y="608196"/>
                    <a:pt x="625642" y="609600"/>
                  </a:cubicBezTo>
                  <a:cubicBezTo>
                    <a:pt x="737676" y="618936"/>
                    <a:pt x="850231" y="620295"/>
                    <a:pt x="962526" y="625642"/>
                  </a:cubicBezTo>
                  <a:cubicBezTo>
                    <a:pt x="973221" y="636337"/>
                    <a:pt x="986829" y="644757"/>
                    <a:pt x="994611" y="657726"/>
                  </a:cubicBezTo>
                  <a:cubicBezTo>
                    <a:pt x="1024391" y="707358"/>
                    <a:pt x="1012484" y="789508"/>
                    <a:pt x="994611" y="834189"/>
                  </a:cubicBezTo>
                  <a:cubicBezTo>
                    <a:pt x="987450" y="852090"/>
                    <a:pt x="964205" y="858678"/>
                    <a:pt x="946484" y="866273"/>
                  </a:cubicBezTo>
                  <a:cubicBezTo>
                    <a:pt x="926219" y="874958"/>
                    <a:pt x="903434" y="875980"/>
                    <a:pt x="882316" y="882315"/>
                  </a:cubicBezTo>
                  <a:cubicBezTo>
                    <a:pt x="849922" y="892033"/>
                    <a:pt x="818147" y="903705"/>
                    <a:pt x="786063" y="914400"/>
                  </a:cubicBezTo>
                  <a:lnTo>
                    <a:pt x="737937" y="930442"/>
                  </a:lnTo>
                  <a:cubicBezTo>
                    <a:pt x="663074" y="925095"/>
                    <a:pt x="587116" y="928232"/>
                    <a:pt x="513347" y="914400"/>
                  </a:cubicBezTo>
                  <a:cubicBezTo>
                    <a:pt x="498481" y="911613"/>
                    <a:pt x="493073" y="891763"/>
                    <a:pt x="481263" y="882315"/>
                  </a:cubicBezTo>
                  <a:cubicBezTo>
                    <a:pt x="369585" y="792971"/>
                    <a:pt x="499339" y="916433"/>
                    <a:pt x="385011" y="802105"/>
                  </a:cubicBezTo>
                  <a:cubicBezTo>
                    <a:pt x="390358" y="780715"/>
                    <a:pt x="384313" y="752285"/>
                    <a:pt x="401053" y="737936"/>
                  </a:cubicBezTo>
                  <a:cubicBezTo>
                    <a:pt x="426731" y="715926"/>
                    <a:pt x="497305" y="705852"/>
                    <a:pt x="497305" y="705852"/>
                  </a:cubicBezTo>
                  <a:cubicBezTo>
                    <a:pt x="518695" y="711199"/>
                    <a:pt x="555138" y="700776"/>
                    <a:pt x="561474" y="721894"/>
                  </a:cubicBezTo>
                  <a:cubicBezTo>
                    <a:pt x="577707" y="776004"/>
                    <a:pt x="569069" y="864925"/>
                    <a:pt x="513347" y="898358"/>
                  </a:cubicBezTo>
                  <a:cubicBezTo>
                    <a:pt x="498847" y="907058"/>
                    <a:pt x="481263" y="909053"/>
                    <a:pt x="465221" y="914400"/>
                  </a:cubicBezTo>
                  <a:cubicBezTo>
                    <a:pt x="460030" y="913881"/>
                    <a:pt x="284250" y="904124"/>
                    <a:pt x="240632" y="882315"/>
                  </a:cubicBezTo>
                  <a:cubicBezTo>
                    <a:pt x="206143" y="865070"/>
                    <a:pt x="176463" y="839536"/>
                    <a:pt x="144379" y="818147"/>
                  </a:cubicBezTo>
                  <a:lnTo>
                    <a:pt x="96253" y="786063"/>
                  </a:lnTo>
                  <a:cubicBezTo>
                    <a:pt x="85558" y="770021"/>
                    <a:pt x="65915" y="757137"/>
                    <a:pt x="64169" y="737936"/>
                  </a:cubicBezTo>
                  <a:cubicBezTo>
                    <a:pt x="60266" y="695001"/>
                    <a:pt x="67823" y="650893"/>
                    <a:pt x="80211" y="609600"/>
                  </a:cubicBezTo>
                  <a:cubicBezTo>
                    <a:pt x="84557" y="595113"/>
                    <a:pt x="102847" y="589326"/>
                    <a:pt x="112295" y="577515"/>
                  </a:cubicBezTo>
                  <a:cubicBezTo>
                    <a:pt x="173406" y="501126"/>
                    <a:pt x="110005" y="552305"/>
                    <a:pt x="192505" y="497305"/>
                  </a:cubicBezTo>
                  <a:cubicBezTo>
                    <a:pt x="213696" y="433731"/>
                    <a:pt x="239517" y="378677"/>
                    <a:pt x="192505" y="304800"/>
                  </a:cubicBezTo>
                  <a:cubicBezTo>
                    <a:pt x="174348" y="276268"/>
                    <a:pt x="128337" y="283410"/>
                    <a:pt x="96253" y="272715"/>
                  </a:cubicBezTo>
                  <a:lnTo>
                    <a:pt x="48126" y="256673"/>
                  </a:lnTo>
                  <a:lnTo>
                    <a:pt x="0" y="224589"/>
                  </a:ln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" name="Google Shape;64;p14"/>
            <p:cNvCxnSpPr/>
            <p:nvPr/>
          </p:nvCxnSpPr>
          <p:spPr>
            <a:xfrm>
              <a:off x="1057957" y="890200"/>
              <a:ext cx="59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5" name="Google Shape;65;p14"/>
            <p:cNvSpPr/>
            <p:nvPr/>
          </p:nvSpPr>
          <p:spPr>
            <a:xfrm>
              <a:off x="1851665" y="514723"/>
              <a:ext cx="91761" cy="243078"/>
            </a:xfrm>
            <a:custGeom>
              <a:rect b="b" l="l" r="r" t="t"/>
              <a:pathLst>
                <a:path extrusionOk="0" h="465221" w="176463">
                  <a:moveTo>
                    <a:pt x="176463" y="0"/>
                  </a:moveTo>
                  <a:cubicBezTo>
                    <a:pt x="139031" y="5347"/>
                    <a:pt x="101245" y="8627"/>
                    <a:pt x="64168" y="16042"/>
                  </a:cubicBezTo>
                  <a:cubicBezTo>
                    <a:pt x="47587" y="19358"/>
                    <a:pt x="27999" y="20127"/>
                    <a:pt x="16042" y="32084"/>
                  </a:cubicBezTo>
                  <a:cubicBezTo>
                    <a:pt x="4085" y="44041"/>
                    <a:pt x="5347" y="64169"/>
                    <a:pt x="0" y="80211"/>
                  </a:cubicBezTo>
                  <a:cubicBezTo>
                    <a:pt x="5347" y="144379"/>
                    <a:pt x="3414" y="209576"/>
                    <a:pt x="16042" y="272716"/>
                  </a:cubicBezTo>
                  <a:cubicBezTo>
                    <a:pt x="19823" y="291622"/>
                    <a:pt x="46380" y="301641"/>
                    <a:pt x="48126" y="320842"/>
                  </a:cubicBezTo>
                  <a:cubicBezTo>
                    <a:pt x="59555" y="446566"/>
                    <a:pt x="62614" y="433914"/>
                    <a:pt x="0" y="465221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2711653">
              <a:off x="2244495" y="487044"/>
              <a:ext cx="92024" cy="240965"/>
            </a:xfrm>
            <a:custGeom>
              <a:rect b="b" l="l" r="r" t="t"/>
              <a:pathLst>
                <a:path extrusionOk="0" h="465221" w="176463">
                  <a:moveTo>
                    <a:pt x="176463" y="0"/>
                  </a:moveTo>
                  <a:cubicBezTo>
                    <a:pt x="139031" y="5347"/>
                    <a:pt x="101245" y="8627"/>
                    <a:pt x="64168" y="16042"/>
                  </a:cubicBezTo>
                  <a:cubicBezTo>
                    <a:pt x="47587" y="19358"/>
                    <a:pt x="27999" y="20127"/>
                    <a:pt x="16042" y="32084"/>
                  </a:cubicBezTo>
                  <a:cubicBezTo>
                    <a:pt x="4085" y="44041"/>
                    <a:pt x="5347" y="64169"/>
                    <a:pt x="0" y="80211"/>
                  </a:cubicBezTo>
                  <a:cubicBezTo>
                    <a:pt x="5347" y="144379"/>
                    <a:pt x="3414" y="209576"/>
                    <a:pt x="16042" y="272716"/>
                  </a:cubicBezTo>
                  <a:cubicBezTo>
                    <a:pt x="19823" y="291622"/>
                    <a:pt x="46380" y="301641"/>
                    <a:pt x="48126" y="320842"/>
                  </a:cubicBezTo>
                  <a:cubicBezTo>
                    <a:pt x="59555" y="446566"/>
                    <a:pt x="62614" y="433914"/>
                    <a:pt x="0" y="465221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2069674" y="818378"/>
              <a:ext cx="258599" cy="276606"/>
            </a:xfrm>
            <a:custGeom>
              <a:rect b="b" l="l" r="r" t="t"/>
              <a:pathLst>
                <a:path extrusionOk="0" h="529389" w="497305">
                  <a:moveTo>
                    <a:pt x="16042" y="0"/>
                  </a:moveTo>
                  <a:cubicBezTo>
                    <a:pt x="10695" y="26737"/>
                    <a:pt x="0" y="52944"/>
                    <a:pt x="0" y="80210"/>
                  </a:cubicBezTo>
                  <a:cubicBezTo>
                    <a:pt x="0" y="324008"/>
                    <a:pt x="56694" y="210395"/>
                    <a:pt x="368969" y="224589"/>
                  </a:cubicBezTo>
                  <a:cubicBezTo>
                    <a:pt x="483512" y="262771"/>
                    <a:pt x="446461" y="228534"/>
                    <a:pt x="497305" y="304800"/>
                  </a:cubicBezTo>
                  <a:cubicBezTo>
                    <a:pt x="484243" y="396237"/>
                    <a:pt x="506732" y="427873"/>
                    <a:pt x="417095" y="465221"/>
                  </a:cubicBezTo>
                  <a:cubicBezTo>
                    <a:pt x="376391" y="482181"/>
                    <a:pt x="330591" y="483361"/>
                    <a:pt x="288758" y="497305"/>
                  </a:cubicBezTo>
                  <a:lnTo>
                    <a:pt x="192505" y="529389"/>
                  </a:lnTo>
                  <a:lnTo>
                    <a:pt x="80211" y="513347"/>
                  </a:ln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766888" y="936267"/>
              <a:ext cx="184803" cy="242717"/>
            </a:xfrm>
            <a:custGeom>
              <a:rect b="b" l="l" r="r" t="t"/>
              <a:pathLst>
                <a:path extrusionOk="0" h="272716" w="499468">
                  <a:moveTo>
                    <a:pt x="274785" y="272716"/>
                  </a:moveTo>
                  <a:cubicBezTo>
                    <a:pt x="263967" y="270913"/>
                    <a:pt x="116264" y="247359"/>
                    <a:pt x="98322" y="240631"/>
                  </a:cubicBezTo>
                  <a:cubicBezTo>
                    <a:pt x="80270" y="233861"/>
                    <a:pt x="66238" y="219242"/>
                    <a:pt x="50196" y="208547"/>
                  </a:cubicBezTo>
                  <a:cubicBezTo>
                    <a:pt x="25112" y="170921"/>
                    <a:pt x="-39477" y="97214"/>
                    <a:pt x="34154" y="48126"/>
                  </a:cubicBezTo>
                  <a:cubicBezTo>
                    <a:pt x="70025" y="24212"/>
                    <a:pt x="119712" y="58821"/>
                    <a:pt x="162491" y="64168"/>
                  </a:cubicBezTo>
                  <a:cubicBezTo>
                    <a:pt x="258744" y="58821"/>
                    <a:pt x="355817" y="61759"/>
                    <a:pt x="451249" y="48126"/>
                  </a:cubicBezTo>
                  <a:cubicBezTo>
                    <a:pt x="503824" y="40615"/>
                    <a:pt x="499375" y="27684"/>
                    <a:pt x="499375" y="0"/>
                  </a:cubicBez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2414637" y="733449"/>
              <a:ext cx="184803" cy="242717"/>
            </a:xfrm>
            <a:custGeom>
              <a:rect b="b" l="l" r="r" t="t"/>
              <a:pathLst>
                <a:path extrusionOk="0" h="272716" w="499468">
                  <a:moveTo>
                    <a:pt x="274785" y="272716"/>
                  </a:moveTo>
                  <a:cubicBezTo>
                    <a:pt x="263967" y="270913"/>
                    <a:pt x="116264" y="247359"/>
                    <a:pt x="98322" y="240631"/>
                  </a:cubicBezTo>
                  <a:cubicBezTo>
                    <a:pt x="80270" y="233861"/>
                    <a:pt x="66238" y="219242"/>
                    <a:pt x="50196" y="208547"/>
                  </a:cubicBezTo>
                  <a:cubicBezTo>
                    <a:pt x="25112" y="170921"/>
                    <a:pt x="-39477" y="97214"/>
                    <a:pt x="34154" y="48126"/>
                  </a:cubicBezTo>
                  <a:cubicBezTo>
                    <a:pt x="70025" y="24212"/>
                    <a:pt x="119712" y="58821"/>
                    <a:pt x="162491" y="64168"/>
                  </a:cubicBezTo>
                  <a:cubicBezTo>
                    <a:pt x="258744" y="58821"/>
                    <a:pt x="355817" y="61759"/>
                    <a:pt x="451249" y="48126"/>
                  </a:cubicBezTo>
                  <a:cubicBezTo>
                    <a:pt x="503824" y="40615"/>
                    <a:pt x="499375" y="27684"/>
                    <a:pt x="499375" y="0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039198" y="1256344"/>
              <a:ext cx="250257" cy="251460"/>
            </a:xfrm>
            <a:custGeom>
              <a:rect b="b" l="l" r="r" t="t"/>
              <a:pathLst>
                <a:path extrusionOk="0" h="481264" w="481263">
                  <a:moveTo>
                    <a:pt x="0" y="0"/>
                  </a:moveTo>
                  <a:cubicBezTo>
                    <a:pt x="26737" y="10695"/>
                    <a:pt x="53247" y="21974"/>
                    <a:pt x="80210" y="32085"/>
                  </a:cubicBezTo>
                  <a:cubicBezTo>
                    <a:pt x="96043" y="38023"/>
                    <a:pt x="113212" y="40565"/>
                    <a:pt x="128337" y="48127"/>
                  </a:cubicBezTo>
                  <a:cubicBezTo>
                    <a:pt x="145582" y="56749"/>
                    <a:pt x="160421" y="69516"/>
                    <a:pt x="176463" y="80211"/>
                  </a:cubicBezTo>
                  <a:cubicBezTo>
                    <a:pt x="166967" y="184671"/>
                    <a:pt x="144161" y="312114"/>
                    <a:pt x="176463" y="417095"/>
                  </a:cubicBezTo>
                  <a:cubicBezTo>
                    <a:pt x="190197" y="461730"/>
                    <a:pt x="237613" y="469563"/>
                    <a:pt x="272716" y="481264"/>
                  </a:cubicBezTo>
                  <a:cubicBezTo>
                    <a:pt x="310147" y="475917"/>
                    <a:pt x="348793" y="476087"/>
                    <a:pt x="385010" y="465222"/>
                  </a:cubicBezTo>
                  <a:cubicBezTo>
                    <a:pt x="422756" y="453898"/>
                    <a:pt x="448864" y="417724"/>
                    <a:pt x="465221" y="385011"/>
                  </a:cubicBezTo>
                  <a:cubicBezTo>
                    <a:pt x="472783" y="369886"/>
                    <a:pt x="475916" y="352927"/>
                    <a:pt x="481263" y="336885"/>
                  </a:cubicBezTo>
                  <a:lnTo>
                    <a:pt x="465221" y="240632"/>
                  </a:ln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" name="Google Shape;71;p14"/>
            <p:cNvCxnSpPr>
              <a:endCxn id="72" idx="2"/>
            </p:cNvCxnSpPr>
            <p:nvPr/>
          </p:nvCxnSpPr>
          <p:spPr>
            <a:xfrm flipH="1" rot="10800000">
              <a:off x="2716452" y="890851"/>
              <a:ext cx="1923300" cy="4500"/>
            </a:xfrm>
            <a:prstGeom prst="straightConnector1">
              <a:avLst/>
            </a:prstGeom>
            <a:noFill/>
            <a:ln cap="flat" cmpd="sng" w="57150">
              <a:solidFill>
                <a:srgbClr val="666666"/>
              </a:solidFill>
              <a:prstDash val="solid"/>
              <a:miter lim="800000"/>
              <a:headEnd len="sm" w="sm" type="none"/>
              <a:tailEnd len="med" w="med" type="none"/>
            </a:ln>
          </p:spPr>
        </p:cxnSp>
        <p:sp>
          <p:nvSpPr>
            <p:cNvPr id="73" name="Google Shape;73;p14"/>
            <p:cNvSpPr/>
            <p:nvPr/>
          </p:nvSpPr>
          <p:spPr>
            <a:xfrm>
              <a:off x="4681902" y="539448"/>
              <a:ext cx="1499700" cy="7014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762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Mass Analyzer</a:t>
              </a:r>
              <a:endParaRPr sz="1100"/>
            </a:p>
          </p:txBody>
        </p:sp>
        <p:cxnSp>
          <p:nvCxnSpPr>
            <p:cNvPr id="74" name="Google Shape;74;p14"/>
            <p:cNvCxnSpPr>
              <a:endCxn id="75" idx="1"/>
            </p:cNvCxnSpPr>
            <p:nvPr/>
          </p:nvCxnSpPr>
          <p:spPr>
            <a:xfrm flipH="1" rot="10800000">
              <a:off x="6181546" y="890148"/>
              <a:ext cx="1413000" cy="5100"/>
            </a:xfrm>
            <a:prstGeom prst="straightConnector1">
              <a:avLst/>
            </a:prstGeom>
            <a:noFill/>
            <a:ln cap="flat" cmpd="sng" w="57150">
              <a:solidFill>
                <a:srgbClr val="434343"/>
              </a:solidFill>
              <a:prstDash val="solid"/>
              <a:miter lim="800000"/>
              <a:headEnd len="sm" w="sm" type="none"/>
              <a:tailEnd len="med" w="med" type="none"/>
            </a:ln>
          </p:spPr>
        </p:cxnSp>
        <p:sp>
          <p:nvSpPr>
            <p:cNvPr id="76" name="Google Shape;76;p14"/>
            <p:cNvSpPr/>
            <p:nvPr/>
          </p:nvSpPr>
          <p:spPr>
            <a:xfrm>
              <a:off x="2895533" y="725726"/>
              <a:ext cx="1146000" cy="3393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Liquid Chromatography</a:t>
              </a:r>
              <a:endParaRPr sz="1000"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4874215" y="2732530"/>
              <a:ext cx="12351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MS1 Spectrum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3013444" y="479138"/>
              <a:ext cx="9069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Separation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1852209" y="1687681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Peptides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78846" y="1688620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Proteins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931974" y="548027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Digestion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594546" y="539448"/>
              <a:ext cx="1499700" cy="7014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762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Mass Analyzer</a:t>
              </a:r>
              <a:endParaRPr sz="1100"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4922521" y="1815186"/>
              <a:ext cx="983032" cy="848026"/>
              <a:chOff x="12723109" y="1617159"/>
              <a:chExt cx="1242300" cy="1072500"/>
            </a:xfrm>
          </p:grpSpPr>
          <p:sp>
            <p:nvSpPr>
              <p:cNvPr id="83" name="Google Shape;83;p14"/>
              <p:cNvSpPr/>
              <p:nvPr/>
            </p:nvSpPr>
            <p:spPr>
              <a:xfrm>
                <a:off x="12723109" y="1617159"/>
                <a:ext cx="1242300" cy="10725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4" name="Google Shape;84;p14"/>
              <p:cNvCxnSpPr/>
              <p:nvPr/>
            </p:nvCxnSpPr>
            <p:spPr>
              <a:xfrm>
                <a:off x="12877515" y="1781275"/>
                <a:ext cx="0" cy="7659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" name="Google Shape;85;p14"/>
              <p:cNvCxnSpPr/>
              <p:nvPr/>
            </p:nvCxnSpPr>
            <p:spPr>
              <a:xfrm>
                <a:off x="12974134" y="2280850"/>
                <a:ext cx="0" cy="252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3123545" y="1968809"/>
                <a:ext cx="0" cy="56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3673381" y="2275309"/>
                <a:ext cx="0" cy="25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>
                <a:off x="13583737" y="1848496"/>
                <a:ext cx="0" cy="68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>
                <a:off x="13207216" y="2164914"/>
                <a:ext cx="0" cy="36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14"/>
              <p:cNvCxnSpPr/>
              <p:nvPr/>
            </p:nvCxnSpPr>
            <p:spPr>
              <a:xfrm>
                <a:off x="13422199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14"/>
              <p:cNvCxnSpPr/>
              <p:nvPr/>
            </p:nvCxnSpPr>
            <p:spPr>
              <a:xfrm>
                <a:off x="13809511" y="2012287"/>
                <a:ext cx="0" cy="52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14"/>
              <p:cNvCxnSpPr/>
              <p:nvPr/>
            </p:nvCxnSpPr>
            <p:spPr>
              <a:xfrm rot="10800000">
                <a:off x="12877628" y="2542868"/>
                <a:ext cx="10179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93" name="Google Shape;93;p14"/>
            <p:cNvSpPr txBox="1"/>
            <p:nvPr/>
          </p:nvSpPr>
          <p:spPr>
            <a:xfrm>
              <a:off x="7871381" y="2714163"/>
              <a:ext cx="12351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MS2 Spectrum</a:t>
              </a:r>
              <a:endParaRPr sz="1000">
                <a:solidFill>
                  <a:schemeClr val="dk1"/>
                </a:solidFill>
              </a:endParaRPr>
            </a:p>
          </p:txBody>
        </p:sp>
        <p:grpSp>
          <p:nvGrpSpPr>
            <p:cNvPr id="94" name="Google Shape;94;p14"/>
            <p:cNvGrpSpPr/>
            <p:nvPr/>
          </p:nvGrpSpPr>
          <p:grpSpPr>
            <a:xfrm>
              <a:off x="7919687" y="1796818"/>
              <a:ext cx="983032" cy="848026"/>
              <a:chOff x="12723109" y="1617159"/>
              <a:chExt cx="1242300" cy="10725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12723109" y="1617159"/>
                <a:ext cx="1242300" cy="10725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6" name="Google Shape;96;p14"/>
              <p:cNvCxnSpPr/>
              <p:nvPr/>
            </p:nvCxnSpPr>
            <p:spPr>
              <a:xfrm>
                <a:off x="12877515" y="1781275"/>
                <a:ext cx="0" cy="7659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14"/>
              <p:cNvCxnSpPr/>
              <p:nvPr/>
            </p:nvCxnSpPr>
            <p:spPr>
              <a:xfrm>
                <a:off x="12974134" y="2280850"/>
                <a:ext cx="0" cy="252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4"/>
              <p:cNvCxnSpPr/>
              <p:nvPr/>
            </p:nvCxnSpPr>
            <p:spPr>
              <a:xfrm>
                <a:off x="13123545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3673381" y="2275309"/>
                <a:ext cx="0" cy="25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>
                <a:off x="13583737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>
                <a:off x="13207216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14"/>
              <p:cNvCxnSpPr/>
              <p:nvPr/>
            </p:nvCxnSpPr>
            <p:spPr>
              <a:xfrm>
                <a:off x="13422199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14"/>
              <p:cNvCxnSpPr/>
              <p:nvPr/>
            </p:nvCxnSpPr>
            <p:spPr>
              <a:xfrm>
                <a:off x="13809511" y="2203528"/>
                <a:ext cx="0" cy="329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14"/>
              <p:cNvCxnSpPr/>
              <p:nvPr/>
            </p:nvCxnSpPr>
            <p:spPr>
              <a:xfrm rot="10800000">
                <a:off x="12877628" y="2542868"/>
                <a:ext cx="10179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105" name="Google Shape;105;p14"/>
            <p:cNvCxnSpPr/>
            <p:nvPr/>
          </p:nvCxnSpPr>
          <p:spPr>
            <a:xfrm>
              <a:off x="5411102" y="1267850"/>
              <a:ext cx="0" cy="470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06" name="Google Shape;106;p14"/>
            <p:cNvCxnSpPr/>
            <p:nvPr/>
          </p:nvCxnSpPr>
          <p:spPr>
            <a:xfrm>
              <a:off x="8370092" y="1284070"/>
              <a:ext cx="0" cy="470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sp>
          <p:nvSpPr>
            <p:cNvPr id="107" name="Google Shape;107;p14"/>
            <p:cNvSpPr/>
            <p:nvPr/>
          </p:nvSpPr>
          <p:spPr>
            <a:xfrm>
              <a:off x="6360579" y="753382"/>
              <a:ext cx="995400" cy="2736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Fragmentation</a:t>
              </a:r>
              <a:endParaRPr sz="1000"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524592" y="1906709"/>
              <a:ext cx="150600" cy="3129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" name="Google Shape;109;p14"/>
            <p:cNvCxnSpPr>
              <a:stCxn id="108" idx="7"/>
              <a:endCxn id="107" idx="2"/>
            </p:cNvCxnSpPr>
            <p:nvPr/>
          </p:nvCxnSpPr>
          <p:spPr>
            <a:xfrm rot="-5400000">
              <a:off x="5792937" y="887232"/>
              <a:ext cx="925500" cy="1205100"/>
            </a:xfrm>
            <a:prstGeom prst="curvedConnector3">
              <a:avLst>
                <a:gd fmla="val 52478" name="adj1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0" name="Google Shape;110;p14"/>
            <p:cNvSpPr txBox="1"/>
            <p:nvPr/>
          </p:nvSpPr>
          <p:spPr>
            <a:xfrm>
              <a:off x="5997926" y="1541538"/>
              <a:ext cx="17742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">
                  <a:solidFill>
                    <a:schemeClr val="dk1"/>
                  </a:solidFill>
                </a:rPr>
                <a:t>peptide</a:t>
              </a: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ion)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 rot="-5400000">
              <a:off x="4319700" y="726758"/>
              <a:ext cx="311917" cy="328186"/>
            </a:xfrm>
            <a:prstGeom prst="flowChartExtra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3665100" y="1064213"/>
              <a:ext cx="9069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Ionization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5930200" y="-4562"/>
              <a:ext cx="19233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Mass spectrometer</a:t>
              </a:r>
              <a:endParaRPr sz="1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goals</a:t>
            </a:r>
            <a:endParaRPr/>
          </a:p>
        </p:txBody>
      </p:sp>
      <p:sp>
        <p:nvSpPr>
          <p:cNvPr id="701" name="Google Shape;70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Both"/>
            </a:pPr>
            <a:r>
              <a:rPr lang="en" sz="1900">
                <a:solidFill>
                  <a:schemeClr val="dk1"/>
                </a:solidFill>
              </a:rPr>
              <a:t>Recreate analysis 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arenBoth"/>
            </a:pPr>
            <a:r>
              <a:rPr lang="en" sz="1500">
                <a:solidFill>
                  <a:schemeClr val="dk1"/>
                </a:solidFill>
              </a:rPr>
              <a:t>Create an automated workflow for a dual-search (Nextflow, Docker)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AutoNum type="alphaLcParenBoth"/>
            </a:pPr>
            <a:r>
              <a:rPr b="1" lang="en" sz="1500">
                <a:solidFill>
                  <a:srgbClr val="6AA84F"/>
                </a:solidFill>
              </a:rPr>
              <a:t>Install and use their PaCOM visualization tool (Github) for figures</a:t>
            </a:r>
            <a:endParaRPr b="1" sz="1500">
              <a:solidFill>
                <a:srgbClr val="6AA84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Both"/>
            </a:pPr>
            <a:r>
              <a:rPr lang="en" sz="1900">
                <a:solidFill>
                  <a:schemeClr val="dk1"/>
                </a:solidFill>
              </a:rPr>
              <a:t>Apply workflow to additional datasets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arenBoth"/>
            </a:pPr>
            <a:r>
              <a:rPr lang="en" sz="1500">
                <a:solidFill>
                  <a:schemeClr val="dk1"/>
                </a:solidFill>
              </a:rPr>
              <a:t>Compile heterogenous proteomics datasets (different instruments, yields, experiments)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goals</a:t>
            </a:r>
            <a:endParaRPr/>
          </a:p>
        </p:txBody>
      </p:sp>
      <p:sp>
        <p:nvSpPr>
          <p:cNvPr id="707" name="Google Shape;70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Both"/>
            </a:pPr>
            <a:r>
              <a:rPr lang="en" sz="1900">
                <a:solidFill>
                  <a:schemeClr val="dk1"/>
                </a:solidFill>
              </a:rPr>
              <a:t>Recreate analysis 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arenBoth"/>
            </a:pPr>
            <a:r>
              <a:rPr lang="en" sz="1500">
                <a:solidFill>
                  <a:schemeClr val="dk1"/>
                </a:solidFill>
              </a:rPr>
              <a:t>Create an automated workflow for a dual-search (Nextflow, Docker)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arenBoth"/>
            </a:pPr>
            <a:r>
              <a:rPr lang="en" sz="1500">
                <a:solidFill>
                  <a:schemeClr val="dk1"/>
                </a:solidFill>
              </a:rPr>
              <a:t>Install and use their PaCOM visualization tool (Github) for figures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Both"/>
            </a:pPr>
            <a:r>
              <a:rPr lang="en" sz="1900">
                <a:solidFill>
                  <a:schemeClr val="dk1"/>
                </a:solidFill>
              </a:rPr>
              <a:t>Apply workflow to additional datasets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AutoNum type="alphaLcParenBoth"/>
            </a:pPr>
            <a:r>
              <a:rPr b="1" lang="en" sz="1500">
                <a:solidFill>
                  <a:srgbClr val="6AA84F"/>
                </a:solidFill>
              </a:rPr>
              <a:t>Compile heterogenous proteomics datasets (different instruments, yields, experiments)</a:t>
            </a:r>
            <a:endParaRPr b="1" sz="15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Google Shape;7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25" y="542624"/>
            <a:ext cx="7361475" cy="23148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3" name="Google Shape;713;p34"/>
          <p:cNvSpPr/>
          <p:nvPr/>
        </p:nvSpPr>
        <p:spPr>
          <a:xfrm>
            <a:off x="1131400" y="1654350"/>
            <a:ext cx="6417000" cy="51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4"/>
          <p:cNvSpPr txBox="1"/>
          <p:nvPr/>
        </p:nvSpPr>
        <p:spPr>
          <a:xfrm>
            <a:off x="629800" y="3112175"/>
            <a:ext cx="8013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Additional analysis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3 biological replicates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HEK293 cell lysate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Bruker </a:t>
            </a:r>
            <a:r>
              <a:rPr lang="en" sz="1800">
                <a:solidFill>
                  <a:schemeClr val="dk2"/>
                </a:solidFill>
              </a:rPr>
              <a:t>instrument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(Control runs from someone’s old experiments on my computer)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35"/>
          <p:cNvPicPr preferRelativeResize="0"/>
          <p:nvPr/>
        </p:nvPicPr>
        <p:blipFill rotWithShape="1">
          <a:blip r:embed="rId3">
            <a:alphaModFix/>
          </a:blip>
          <a:srcRect b="38981" l="0" r="44230" t="47158"/>
          <a:stretch/>
        </p:blipFill>
        <p:spPr>
          <a:xfrm>
            <a:off x="0" y="0"/>
            <a:ext cx="4105375" cy="320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720" name="Google Shape;720;p35"/>
          <p:cNvGraphicFramePr/>
          <p:nvPr/>
        </p:nvGraphicFramePr>
        <p:xfrm>
          <a:off x="14288" y="90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{CCFCF861-8933-4204-83A4-0AF283366255}</a:tableStyleId>
              </a:tblPr>
              <a:tblGrid>
                <a:gridCol w="2847975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2095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search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 search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Peptides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Proteins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Peptides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Proteins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Reproduced results (IA)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8025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1393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7068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1276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16172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6792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1586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13330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5945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14228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6729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1578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12387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5998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1420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Fernández-Costa et al (OG)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8614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6324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8604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5807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1167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17066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6681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19105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6297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1329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15327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6578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1559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16772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6204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1" name="Google Shape;721;p35"/>
          <p:cNvGraphicFramePr/>
          <p:nvPr/>
        </p:nvGraphicFramePr>
        <p:xfrm>
          <a:off x="2147888" y="319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{CCFCF861-8933-4204-83A4-0AF283366255}</a:tableStyleId>
              </a:tblPr>
              <a:tblGrid>
                <a:gridCol w="1990725"/>
                <a:gridCol w="952500"/>
                <a:gridCol w="952500"/>
                <a:gridCol w="952500"/>
              </a:tblGrid>
              <a:tr h="3905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Peptide overlap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Protein overlap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Reproduced results (IA)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31.3% (3166)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45.7% (986)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32.6% (2844)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51.4% (943)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Fernández-Costa et al (OG)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31.2% (3256)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44.5% (974)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38.3% (3430)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58.9% (948)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2" name="Google Shape;722;p35"/>
          <p:cNvSpPr txBox="1"/>
          <p:nvPr/>
        </p:nvSpPr>
        <p:spPr>
          <a:xfrm>
            <a:off x="547975" y="437600"/>
            <a:ext cx="82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Number of peptide-spectrum-matches, peptides and proteins identified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23" name="Google Shape;723;p35"/>
          <p:cNvSpPr txBox="1"/>
          <p:nvPr/>
        </p:nvSpPr>
        <p:spPr>
          <a:xfrm>
            <a:off x="756400" y="2758025"/>
            <a:ext cx="82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Overlap between peptide, protein identifications across all replicates 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50" y="589575"/>
            <a:ext cx="7788452" cy="421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36"/>
          <p:cNvPicPr preferRelativeResize="0"/>
          <p:nvPr/>
        </p:nvPicPr>
        <p:blipFill rotWithShape="1">
          <a:blip r:embed="rId4">
            <a:alphaModFix/>
          </a:blip>
          <a:srcRect b="38981" l="0" r="44230" t="47158"/>
          <a:stretch/>
        </p:blipFill>
        <p:spPr>
          <a:xfrm>
            <a:off x="0" y="0"/>
            <a:ext cx="4105375" cy="320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37"/>
          <p:cNvPicPr preferRelativeResize="0"/>
          <p:nvPr/>
        </p:nvPicPr>
        <p:blipFill rotWithShape="1">
          <a:blip r:embed="rId3">
            <a:alphaModFix/>
          </a:blip>
          <a:srcRect b="38981" l="0" r="44230" t="47158"/>
          <a:stretch/>
        </p:blipFill>
        <p:spPr>
          <a:xfrm>
            <a:off x="0" y="0"/>
            <a:ext cx="4105375" cy="320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735" name="Google Shape;735;p37"/>
          <p:cNvGraphicFramePr/>
          <p:nvPr/>
        </p:nvGraphicFramePr>
        <p:xfrm>
          <a:off x="9803138" y="50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{CCFCF861-8933-4204-83A4-0AF283366255}</a:tableStyleId>
              </a:tblPr>
              <a:tblGrid>
                <a:gridCol w="2103250"/>
                <a:gridCol w="1006350"/>
                <a:gridCol w="1006350"/>
                <a:gridCol w="1006350"/>
              </a:tblGrid>
              <a:tr h="446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Peptide overlap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Protein overlap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Reproduced results (IA)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31.3% (3166)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45.7% (986)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32.6% (2844)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51.4% (943)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Fernández-Costa et al (OG)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31.2% (3256)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44.5% (974)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38.3% (3430)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58.9% (948)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36" name="Google Shape;736;p37"/>
          <p:cNvGrpSpPr/>
          <p:nvPr/>
        </p:nvGrpSpPr>
        <p:grpSpPr>
          <a:xfrm>
            <a:off x="451448" y="1061925"/>
            <a:ext cx="1736225" cy="1692050"/>
            <a:chOff x="2237275" y="985725"/>
            <a:chExt cx="1736225" cy="1692050"/>
          </a:xfrm>
        </p:grpSpPr>
        <p:sp>
          <p:nvSpPr>
            <p:cNvPr id="737" name="Google Shape;737;p37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37"/>
          <p:cNvGrpSpPr/>
          <p:nvPr/>
        </p:nvGrpSpPr>
        <p:grpSpPr>
          <a:xfrm>
            <a:off x="2601098" y="1061925"/>
            <a:ext cx="1736225" cy="1692050"/>
            <a:chOff x="2237275" y="985725"/>
            <a:chExt cx="1736225" cy="1692050"/>
          </a:xfrm>
        </p:grpSpPr>
        <p:sp>
          <p:nvSpPr>
            <p:cNvPr id="741" name="Google Shape;741;p37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451448" y="3181776"/>
            <a:ext cx="1736225" cy="1692050"/>
            <a:chOff x="2237275" y="985725"/>
            <a:chExt cx="1736225" cy="1692050"/>
          </a:xfrm>
        </p:grpSpPr>
        <p:sp>
          <p:nvSpPr>
            <p:cNvPr id="745" name="Google Shape;745;p37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37"/>
          <p:cNvGrpSpPr/>
          <p:nvPr/>
        </p:nvGrpSpPr>
        <p:grpSpPr>
          <a:xfrm>
            <a:off x="2601098" y="3181776"/>
            <a:ext cx="1736225" cy="1692050"/>
            <a:chOff x="2237275" y="985725"/>
            <a:chExt cx="1736225" cy="1692050"/>
          </a:xfrm>
        </p:grpSpPr>
        <p:sp>
          <p:nvSpPr>
            <p:cNvPr id="749" name="Google Shape;749;p37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37"/>
          <p:cNvSpPr/>
          <p:nvPr/>
        </p:nvSpPr>
        <p:spPr>
          <a:xfrm>
            <a:off x="283961" y="642375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Peptide overlap</a:t>
            </a: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2433611" y="642375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Protein overlap</a:t>
            </a:r>
            <a:endParaRPr/>
          </a:p>
        </p:txBody>
      </p:sp>
      <p:sp>
        <p:nvSpPr>
          <p:cNvPr id="754" name="Google Shape;754;p37"/>
          <p:cNvSpPr/>
          <p:nvPr/>
        </p:nvSpPr>
        <p:spPr>
          <a:xfrm rot="-5400000">
            <a:off x="-873439" y="1799775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</p:txBody>
      </p:sp>
      <p:sp>
        <p:nvSpPr>
          <p:cNvPr id="755" name="Google Shape;755;p37"/>
          <p:cNvSpPr/>
          <p:nvPr/>
        </p:nvSpPr>
        <p:spPr>
          <a:xfrm rot="-5400000">
            <a:off x="-873439" y="3965000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search</a:t>
            </a:r>
            <a:endParaRPr/>
          </a:p>
        </p:txBody>
      </p:sp>
      <p:grpSp>
        <p:nvGrpSpPr>
          <p:cNvPr id="756" name="Google Shape;756;p37"/>
          <p:cNvGrpSpPr/>
          <p:nvPr/>
        </p:nvGrpSpPr>
        <p:grpSpPr>
          <a:xfrm>
            <a:off x="5045173" y="1061925"/>
            <a:ext cx="1736225" cy="1692050"/>
            <a:chOff x="2237275" y="985725"/>
            <a:chExt cx="1736225" cy="1692050"/>
          </a:xfrm>
        </p:grpSpPr>
        <p:sp>
          <p:nvSpPr>
            <p:cNvPr id="757" name="Google Shape;757;p37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37"/>
          <p:cNvGrpSpPr/>
          <p:nvPr/>
        </p:nvGrpSpPr>
        <p:grpSpPr>
          <a:xfrm>
            <a:off x="7194823" y="1061925"/>
            <a:ext cx="1736225" cy="1692050"/>
            <a:chOff x="2237275" y="985725"/>
            <a:chExt cx="1736225" cy="1692050"/>
          </a:xfrm>
        </p:grpSpPr>
        <p:sp>
          <p:nvSpPr>
            <p:cNvPr id="761" name="Google Shape;761;p37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37"/>
          <p:cNvGrpSpPr/>
          <p:nvPr/>
        </p:nvGrpSpPr>
        <p:grpSpPr>
          <a:xfrm>
            <a:off x="5045173" y="3181776"/>
            <a:ext cx="1736225" cy="1692050"/>
            <a:chOff x="2237275" y="985725"/>
            <a:chExt cx="1736225" cy="1692050"/>
          </a:xfrm>
        </p:grpSpPr>
        <p:sp>
          <p:nvSpPr>
            <p:cNvPr id="765" name="Google Shape;765;p37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37"/>
          <p:cNvGrpSpPr/>
          <p:nvPr/>
        </p:nvGrpSpPr>
        <p:grpSpPr>
          <a:xfrm>
            <a:off x="7194823" y="3181776"/>
            <a:ext cx="1736225" cy="1692050"/>
            <a:chOff x="2237275" y="985725"/>
            <a:chExt cx="1736225" cy="1692050"/>
          </a:xfrm>
        </p:grpSpPr>
        <p:sp>
          <p:nvSpPr>
            <p:cNvPr id="769" name="Google Shape;769;p37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37"/>
          <p:cNvSpPr/>
          <p:nvPr/>
        </p:nvSpPr>
        <p:spPr>
          <a:xfrm>
            <a:off x="4877686" y="642375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Peptide overlap</a:t>
            </a:r>
            <a:endParaRPr/>
          </a:p>
        </p:txBody>
      </p:sp>
      <p:sp>
        <p:nvSpPr>
          <p:cNvPr id="773" name="Google Shape;773;p37"/>
          <p:cNvSpPr/>
          <p:nvPr/>
        </p:nvSpPr>
        <p:spPr>
          <a:xfrm>
            <a:off x="7027336" y="642375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Protein overlap</a:t>
            </a:r>
            <a:endParaRPr/>
          </a:p>
        </p:txBody>
      </p:sp>
      <p:sp>
        <p:nvSpPr>
          <p:cNvPr id="774" name="Google Shape;774;p37"/>
          <p:cNvSpPr/>
          <p:nvPr/>
        </p:nvSpPr>
        <p:spPr>
          <a:xfrm rot="-5400000">
            <a:off x="3720286" y="1799775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</p:txBody>
      </p:sp>
      <p:sp>
        <p:nvSpPr>
          <p:cNvPr id="775" name="Google Shape;775;p37"/>
          <p:cNvSpPr/>
          <p:nvPr/>
        </p:nvSpPr>
        <p:spPr>
          <a:xfrm rot="-5400000">
            <a:off x="3720286" y="3965000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search</a:t>
            </a:r>
            <a:endParaRPr/>
          </a:p>
        </p:txBody>
      </p:sp>
      <p:sp>
        <p:nvSpPr>
          <p:cNvPr id="776" name="Google Shape;776;p37"/>
          <p:cNvSpPr txBox="1"/>
          <p:nvPr/>
        </p:nvSpPr>
        <p:spPr>
          <a:xfrm>
            <a:off x="832500" y="1559050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31.3%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(3166)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77" name="Google Shape;777;p37"/>
          <p:cNvSpPr txBox="1"/>
          <p:nvPr/>
        </p:nvSpPr>
        <p:spPr>
          <a:xfrm>
            <a:off x="2982163" y="1572675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45.7%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(986)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78" name="Google Shape;778;p37"/>
          <p:cNvSpPr txBox="1"/>
          <p:nvPr/>
        </p:nvSpPr>
        <p:spPr>
          <a:xfrm>
            <a:off x="832513" y="3678900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32.6%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(2844)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79" name="Google Shape;779;p37"/>
          <p:cNvSpPr txBox="1"/>
          <p:nvPr/>
        </p:nvSpPr>
        <p:spPr>
          <a:xfrm>
            <a:off x="2982163" y="3678900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51.4%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(943)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0" name="Google Shape;780;p37"/>
          <p:cNvSpPr txBox="1"/>
          <p:nvPr/>
        </p:nvSpPr>
        <p:spPr>
          <a:xfrm>
            <a:off x="5435950" y="1559050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31.2%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(3256)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1" name="Google Shape;781;p37"/>
          <p:cNvSpPr txBox="1"/>
          <p:nvPr/>
        </p:nvSpPr>
        <p:spPr>
          <a:xfrm>
            <a:off x="7585613" y="1572675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44.5%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(974)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2" name="Google Shape;782;p37"/>
          <p:cNvSpPr txBox="1"/>
          <p:nvPr/>
        </p:nvSpPr>
        <p:spPr>
          <a:xfrm>
            <a:off x="5435963" y="3678900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38.3</a:t>
            </a:r>
            <a:r>
              <a:rPr lang="en" sz="1800">
                <a:solidFill>
                  <a:schemeClr val="dk1"/>
                </a:solidFill>
              </a:rPr>
              <a:t>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(3430)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3" name="Google Shape;783;p37"/>
          <p:cNvSpPr txBox="1"/>
          <p:nvPr/>
        </p:nvSpPr>
        <p:spPr>
          <a:xfrm>
            <a:off x="7585613" y="3678900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58.9</a:t>
            </a:r>
            <a:r>
              <a:rPr lang="en" sz="1800">
                <a:solidFill>
                  <a:schemeClr val="dk1"/>
                </a:solidFill>
              </a:rPr>
              <a:t>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(948)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4" name="Google Shape;784;p37"/>
          <p:cNvSpPr txBox="1"/>
          <p:nvPr/>
        </p:nvSpPr>
        <p:spPr>
          <a:xfrm>
            <a:off x="1299825" y="237225"/>
            <a:ext cx="2580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Reproduced results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85" name="Google Shape;785;p37"/>
          <p:cNvSpPr txBox="1"/>
          <p:nvPr/>
        </p:nvSpPr>
        <p:spPr>
          <a:xfrm>
            <a:off x="5727400" y="237225"/>
            <a:ext cx="2653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Fernández-Costa et al.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86" name="Google Shape;786;p37"/>
          <p:cNvSpPr/>
          <p:nvPr/>
        </p:nvSpPr>
        <p:spPr>
          <a:xfrm>
            <a:off x="283950" y="320825"/>
            <a:ext cx="4220700" cy="5338800"/>
          </a:xfrm>
          <a:prstGeom prst="mathPlus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7"/>
          <p:cNvSpPr/>
          <p:nvPr/>
        </p:nvSpPr>
        <p:spPr>
          <a:xfrm>
            <a:off x="4877663" y="320825"/>
            <a:ext cx="4220700" cy="5338800"/>
          </a:xfrm>
          <a:prstGeom prst="mathPlus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" name="Google Shape;792;p38"/>
          <p:cNvPicPr preferRelativeResize="0"/>
          <p:nvPr/>
        </p:nvPicPr>
        <p:blipFill rotWithShape="1">
          <a:blip r:embed="rId3">
            <a:alphaModFix/>
          </a:blip>
          <a:srcRect b="27288" l="1221" r="43009" t="58852"/>
          <a:stretch/>
        </p:blipFill>
        <p:spPr>
          <a:xfrm>
            <a:off x="0" y="0"/>
            <a:ext cx="4105375" cy="320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793" name="Google Shape;793;p38"/>
          <p:cNvGraphicFramePr/>
          <p:nvPr/>
        </p:nvGraphicFramePr>
        <p:xfrm>
          <a:off x="14288" y="88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{CCFCF861-8933-4204-83A4-0AF283366255}</a:tableStyleId>
              </a:tblPr>
              <a:tblGrid>
                <a:gridCol w="2847975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2095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search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 search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Peptides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Proteins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Peptides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Proteins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Reproduced results (IA)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14835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6984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1429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14706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6114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1134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16412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9022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1627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17536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8246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1425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7125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1566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17304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6433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1299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Fernández-Costa et al (OG)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15033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7248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1517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16688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6811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1262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17612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9192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1804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18339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8198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1469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16494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7032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1573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17941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6518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1315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4" name="Google Shape;794;p38"/>
          <p:cNvGraphicFramePr/>
          <p:nvPr/>
        </p:nvGraphicFramePr>
        <p:xfrm>
          <a:off x="2147900" y="313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{CCFCF861-8933-4204-83A4-0AF283366255}</a:tableStyleId>
              </a:tblPr>
              <a:tblGrid>
                <a:gridCol w="1990725"/>
                <a:gridCol w="952500"/>
                <a:gridCol w="952500"/>
                <a:gridCol w="952500"/>
              </a:tblGrid>
              <a:tr h="3905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Peptide overlap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Protein overlap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Reproduced results (IA)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33.2 % (4083)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49.5% (1156)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40.9% (3856)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60.8% (1004)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Fernández-Costa et al (OG)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34.3 % (4125)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49.8 % (1121)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42.5 % (4275)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64.7 % (1061)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5" name="Google Shape;795;p38"/>
          <p:cNvSpPr txBox="1"/>
          <p:nvPr/>
        </p:nvSpPr>
        <p:spPr>
          <a:xfrm>
            <a:off x="547975" y="437600"/>
            <a:ext cx="82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Number of peptide-spectrum-matches, peptides and proteins identified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96" name="Google Shape;796;p38"/>
          <p:cNvSpPr txBox="1"/>
          <p:nvPr/>
        </p:nvSpPr>
        <p:spPr>
          <a:xfrm>
            <a:off x="756400" y="2758025"/>
            <a:ext cx="82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Overlap between peptide, protein identifications across all replicates 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39"/>
          <p:cNvPicPr preferRelativeResize="0"/>
          <p:nvPr/>
        </p:nvPicPr>
        <p:blipFill rotWithShape="1">
          <a:blip r:embed="rId3">
            <a:alphaModFix/>
          </a:blip>
          <a:srcRect b="27288" l="1221" r="43009" t="58852"/>
          <a:stretch/>
        </p:blipFill>
        <p:spPr>
          <a:xfrm>
            <a:off x="0" y="0"/>
            <a:ext cx="4105375" cy="320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2" name="Google Shape;80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3225"/>
            <a:ext cx="8679747" cy="451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40"/>
          <p:cNvGrpSpPr/>
          <p:nvPr/>
        </p:nvGrpSpPr>
        <p:grpSpPr>
          <a:xfrm>
            <a:off x="451448" y="1061925"/>
            <a:ext cx="1736225" cy="1692050"/>
            <a:chOff x="2237275" y="985725"/>
            <a:chExt cx="1736225" cy="1692050"/>
          </a:xfrm>
        </p:grpSpPr>
        <p:sp>
          <p:nvSpPr>
            <p:cNvPr id="808" name="Google Shape;808;p40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0"/>
          <p:cNvGrpSpPr/>
          <p:nvPr/>
        </p:nvGrpSpPr>
        <p:grpSpPr>
          <a:xfrm>
            <a:off x="2601098" y="1061925"/>
            <a:ext cx="1736225" cy="1692050"/>
            <a:chOff x="2237275" y="985725"/>
            <a:chExt cx="1736225" cy="1692050"/>
          </a:xfrm>
        </p:grpSpPr>
        <p:sp>
          <p:nvSpPr>
            <p:cNvPr id="812" name="Google Shape;812;p40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40"/>
          <p:cNvGrpSpPr/>
          <p:nvPr/>
        </p:nvGrpSpPr>
        <p:grpSpPr>
          <a:xfrm>
            <a:off x="451448" y="3181776"/>
            <a:ext cx="1736225" cy="1692050"/>
            <a:chOff x="2237275" y="985725"/>
            <a:chExt cx="1736225" cy="1692050"/>
          </a:xfrm>
        </p:grpSpPr>
        <p:sp>
          <p:nvSpPr>
            <p:cNvPr id="816" name="Google Shape;816;p40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40"/>
          <p:cNvGrpSpPr/>
          <p:nvPr/>
        </p:nvGrpSpPr>
        <p:grpSpPr>
          <a:xfrm>
            <a:off x="2601098" y="3181776"/>
            <a:ext cx="1736225" cy="1692050"/>
            <a:chOff x="2237275" y="985725"/>
            <a:chExt cx="1736225" cy="1692050"/>
          </a:xfrm>
        </p:grpSpPr>
        <p:sp>
          <p:nvSpPr>
            <p:cNvPr id="820" name="Google Shape;820;p40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40"/>
          <p:cNvSpPr/>
          <p:nvPr/>
        </p:nvSpPr>
        <p:spPr>
          <a:xfrm>
            <a:off x="283961" y="642375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Peptide overlap</a:t>
            </a:r>
            <a:endParaRPr/>
          </a:p>
        </p:txBody>
      </p:sp>
      <p:sp>
        <p:nvSpPr>
          <p:cNvPr id="824" name="Google Shape;824;p40"/>
          <p:cNvSpPr/>
          <p:nvPr/>
        </p:nvSpPr>
        <p:spPr>
          <a:xfrm>
            <a:off x="2433611" y="642375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Protein overlap</a:t>
            </a:r>
            <a:endParaRPr/>
          </a:p>
        </p:txBody>
      </p:sp>
      <p:sp>
        <p:nvSpPr>
          <p:cNvPr id="825" name="Google Shape;825;p40"/>
          <p:cNvSpPr/>
          <p:nvPr/>
        </p:nvSpPr>
        <p:spPr>
          <a:xfrm rot="-5400000">
            <a:off x="-873439" y="1799775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</p:txBody>
      </p:sp>
      <p:sp>
        <p:nvSpPr>
          <p:cNvPr id="826" name="Google Shape;826;p40"/>
          <p:cNvSpPr/>
          <p:nvPr/>
        </p:nvSpPr>
        <p:spPr>
          <a:xfrm rot="-5400000">
            <a:off x="-873439" y="3965000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search</a:t>
            </a:r>
            <a:endParaRPr/>
          </a:p>
        </p:txBody>
      </p:sp>
      <p:grpSp>
        <p:nvGrpSpPr>
          <p:cNvPr id="827" name="Google Shape;827;p40"/>
          <p:cNvGrpSpPr/>
          <p:nvPr/>
        </p:nvGrpSpPr>
        <p:grpSpPr>
          <a:xfrm>
            <a:off x="5045173" y="1061925"/>
            <a:ext cx="1736225" cy="1692050"/>
            <a:chOff x="2237275" y="985725"/>
            <a:chExt cx="1736225" cy="1692050"/>
          </a:xfrm>
        </p:grpSpPr>
        <p:sp>
          <p:nvSpPr>
            <p:cNvPr id="828" name="Google Shape;828;p40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40"/>
          <p:cNvGrpSpPr/>
          <p:nvPr/>
        </p:nvGrpSpPr>
        <p:grpSpPr>
          <a:xfrm>
            <a:off x="7194823" y="1061925"/>
            <a:ext cx="1736225" cy="1692050"/>
            <a:chOff x="2237275" y="985725"/>
            <a:chExt cx="1736225" cy="1692050"/>
          </a:xfrm>
        </p:grpSpPr>
        <p:sp>
          <p:nvSpPr>
            <p:cNvPr id="832" name="Google Shape;832;p40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40"/>
          <p:cNvGrpSpPr/>
          <p:nvPr/>
        </p:nvGrpSpPr>
        <p:grpSpPr>
          <a:xfrm>
            <a:off x="5045173" y="3181776"/>
            <a:ext cx="1736225" cy="1692050"/>
            <a:chOff x="2237275" y="985725"/>
            <a:chExt cx="1736225" cy="1692050"/>
          </a:xfrm>
        </p:grpSpPr>
        <p:sp>
          <p:nvSpPr>
            <p:cNvPr id="836" name="Google Shape;836;p40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40"/>
          <p:cNvGrpSpPr/>
          <p:nvPr/>
        </p:nvGrpSpPr>
        <p:grpSpPr>
          <a:xfrm>
            <a:off x="7194823" y="3181776"/>
            <a:ext cx="1736225" cy="1692050"/>
            <a:chOff x="2237275" y="985725"/>
            <a:chExt cx="1736225" cy="1692050"/>
          </a:xfrm>
        </p:grpSpPr>
        <p:sp>
          <p:nvSpPr>
            <p:cNvPr id="840" name="Google Shape;840;p40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40"/>
          <p:cNvSpPr/>
          <p:nvPr/>
        </p:nvSpPr>
        <p:spPr>
          <a:xfrm>
            <a:off x="4877686" y="642375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Peptide overlap</a:t>
            </a:r>
            <a:endParaRPr/>
          </a:p>
        </p:txBody>
      </p:sp>
      <p:sp>
        <p:nvSpPr>
          <p:cNvPr id="844" name="Google Shape;844;p40"/>
          <p:cNvSpPr/>
          <p:nvPr/>
        </p:nvSpPr>
        <p:spPr>
          <a:xfrm>
            <a:off x="7027336" y="642375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Protein overlap</a:t>
            </a:r>
            <a:endParaRPr/>
          </a:p>
        </p:txBody>
      </p:sp>
      <p:sp>
        <p:nvSpPr>
          <p:cNvPr id="845" name="Google Shape;845;p40"/>
          <p:cNvSpPr/>
          <p:nvPr/>
        </p:nvSpPr>
        <p:spPr>
          <a:xfrm rot="-5400000">
            <a:off x="3720286" y="1799775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</p:txBody>
      </p:sp>
      <p:sp>
        <p:nvSpPr>
          <p:cNvPr id="846" name="Google Shape;846;p40"/>
          <p:cNvSpPr/>
          <p:nvPr/>
        </p:nvSpPr>
        <p:spPr>
          <a:xfrm rot="-5400000">
            <a:off x="3720286" y="3965000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search</a:t>
            </a:r>
            <a:endParaRPr/>
          </a:p>
        </p:txBody>
      </p:sp>
      <p:sp>
        <p:nvSpPr>
          <p:cNvPr id="847" name="Google Shape;847;p40"/>
          <p:cNvSpPr txBox="1"/>
          <p:nvPr/>
        </p:nvSpPr>
        <p:spPr>
          <a:xfrm>
            <a:off x="832500" y="1559050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33.2%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(4083)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48" name="Google Shape;848;p40"/>
          <p:cNvSpPr txBox="1"/>
          <p:nvPr/>
        </p:nvSpPr>
        <p:spPr>
          <a:xfrm>
            <a:off x="2982163" y="1572675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49.5%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(1156)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49" name="Google Shape;849;p40"/>
          <p:cNvSpPr txBox="1"/>
          <p:nvPr/>
        </p:nvSpPr>
        <p:spPr>
          <a:xfrm>
            <a:off x="832513" y="3678900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40.9%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(3856)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0" name="Google Shape;850;p40"/>
          <p:cNvSpPr txBox="1"/>
          <p:nvPr/>
        </p:nvSpPr>
        <p:spPr>
          <a:xfrm>
            <a:off x="2982163" y="3678900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60.8%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(1004)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1" name="Google Shape;851;p40"/>
          <p:cNvSpPr txBox="1"/>
          <p:nvPr/>
        </p:nvSpPr>
        <p:spPr>
          <a:xfrm>
            <a:off x="5435950" y="1559050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34.3%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(4125)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2" name="Google Shape;852;p40"/>
          <p:cNvSpPr txBox="1"/>
          <p:nvPr/>
        </p:nvSpPr>
        <p:spPr>
          <a:xfrm>
            <a:off x="7585613" y="1572675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49.8%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(1121)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3" name="Google Shape;853;p40"/>
          <p:cNvSpPr txBox="1"/>
          <p:nvPr/>
        </p:nvSpPr>
        <p:spPr>
          <a:xfrm>
            <a:off x="5435963" y="3678900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42.5%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(4275)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4" name="Google Shape;854;p40"/>
          <p:cNvSpPr txBox="1"/>
          <p:nvPr/>
        </p:nvSpPr>
        <p:spPr>
          <a:xfrm>
            <a:off x="7585613" y="3678900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64.7%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(1061)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5" name="Google Shape;855;p40"/>
          <p:cNvSpPr txBox="1"/>
          <p:nvPr/>
        </p:nvSpPr>
        <p:spPr>
          <a:xfrm>
            <a:off x="1299825" y="237225"/>
            <a:ext cx="2580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Reproduced results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56" name="Google Shape;856;p40"/>
          <p:cNvSpPr txBox="1"/>
          <p:nvPr/>
        </p:nvSpPr>
        <p:spPr>
          <a:xfrm>
            <a:off x="5727400" y="237225"/>
            <a:ext cx="2653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Fernández-Costa et al.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57" name="Google Shape;857;p40"/>
          <p:cNvSpPr/>
          <p:nvPr/>
        </p:nvSpPr>
        <p:spPr>
          <a:xfrm>
            <a:off x="283950" y="320825"/>
            <a:ext cx="4220700" cy="5338800"/>
          </a:xfrm>
          <a:prstGeom prst="mathPlus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0"/>
          <p:cNvSpPr/>
          <p:nvPr/>
        </p:nvSpPr>
        <p:spPr>
          <a:xfrm>
            <a:off x="4877663" y="320825"/>
            <a:ext cx="4220700" cy="5338800"/>
          </a:xfrm>
          <a:prstGeom prst="mathPlus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9" name="Google Shape;859;p40"/>
          <p:cNvPicPr preferRelativeResize="0"/>
          <p:nvPr/>
        </p:nvPicPr>
        <p:blipFill rotWithShape="1">
          <a:blip r:embed="rId3">
            <a:alphaModFix/>
          </a:blip>
          <a:srcRect b="27288" l="1221" r="43009" t="58852"/>
          <a:stretch/>
        </p:blipFill>
        <p:spPr>
          <a:xfrm>
            <a:off x="0" y="0"/>
            <a:ext cx="4105375" cy="320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41"/>
          <p:cNvPicPr preferRelativeResize="0"/>
          <p:nvPr/>
        </p:nvPicPr>
        <p:blipFill rotWithShape="1">
          <a:blip r:embed="rId3">
            <a:alphaModFix/>
          </a:blip>
          <a:srcRect b="27288" l="1221" r="43009" t="58852"/>
          <a:stretch/>
        </p:blipFill>
        <p:spPr>
          <a:xfrm>
            <a:off x="0" y="0"/>
            <a:ext cx="4105375" cy="320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5" name="Google Shape;865;p41"/>
          <p:cNvSpPr txBox="1"/>
          <p:nvPr/>
        </p:nvSpPr>
        <p:spPr>
          <a:xfrm>
            <a:off x="310825" y="30075"/>
            <a:ext cx="3729900" cy="2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HEK293 cell lysates</a:t>
            </a:r>
            <a:endParaRPr b="1" sz="1100">
              <a:solidFill>
                <a:schemeClr val="dk2"/>
              </a:solidFill>
            </a:endParaRPr>
          </a:p>
        </p:txBody>
      </p:sp>
      <p:graphicFrame>
        <p:nvGraphicFramePr>
          <p:cNvPr id="866" name="Google Shape;866;p41"/>
          <p:cNvGraphicFramePr/>
          <p:nvPr/>
        </p:nvGraphicFramePr>
        <p:xfrm>
          <a:off x="14288" y="12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{CCFCF861-8933-4204-83A4-0AF283366255}</a:tableStyleId>
              </a:tblPr>
              <a:tblGrid>
                <a:gridCol w="2847975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2095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search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 search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Peptides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Proteins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Peptides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Proteins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HEK293 cell lysates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11823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6786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1463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10622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5972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17339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7936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1696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15605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6933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1526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 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15910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1566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14319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5987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1463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7" name="Google Shape;867;p41"/>
          <p:cNvGraphicFramePr/>
          <p:nvPr/>
        </p:nvGraphicFramePr>
        <p:xfrm>
          <a:off x="2147900" y="322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{CCFCF861-8933-4204-83A4-0AF283366255}</a:tableStyleId>
              </a:tblPr>
              <a:tblGrid>
                <a:gridCol w="1990725"/>
                <a:gridCol w="952500"/>
                <a:gridCol w="952500"/>
                <a:gridCol w="952500"/>
              </a:tblGrid>
              <a:tr h="3905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Peptide overlap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Protein overlap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HEK293 cell lysates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32.2% (3211)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47.3% (1046)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41.2% (3085)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60.2% (1004)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8" name="Google Shape;868;p41"/>
          <p:cNvSpPr txBox="1"/>
          <p:nvPr/>
        </p:nvSpPr>
        <p:spPr>
          <a:xfrm>
            <a:off x="547975" y="833675"/>
            <a:ext cx="82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Number of peptide-spectrum-matches, peptides and proteins identified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69" name="Google Shape;869;p41"/>
          <p:cNvSpPr txBox="1"/>
          <p:nvPr/>
        </p:nvSpPr>
        <p:spPr>
          <a:xfrm>
            <a:off x="547975" y="2760750"/>
            <a:ext cx="82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Overlap between peptide, protein identifications across all replicates 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5"/>
          <p:cNvGrpSpPr/>
          <p:nvPr/>
        </p:nvGrpSpPr>
        <p:grpSpPr>
          <a:xfrm>
            <a:off x="190175" y="-4552"/>
            <a:ext cx="8616525" cy="2711784"/>
            <a:chOff x="-38421" y="-4562"/>
            <a:chExt cx="9182146" cy="3137550"/>
          </a:xfrm>
        </p:grpSpPr>
        <p:sp>
          <p:nvSpPr>
            <p:cNvPr id="118" name="Google Shape;118;p15"/>
            <p:cNvSpPr/>
            <p:nvPr/>
          </p:nvSpPr>
          <p:spPr>
            <a:xfrm>
              <a:off x="4462825" y="319888"/>
              <a:ext cx="4680900" cy="2813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73775" y="955274"/>
              <a:ext cx="583612" cy="659080"/>
            </a:xfrm>
            <a:custGeom>
              <a:rect b="b" l="l" r="r" t="t"/>
              <a:pathLst>
                <a:path extrusionOk="0" h="1203800" w="1090863">
                  <a:moveTo>
                    <a:pt x="96252" y="882958"/>
                  </a:moveTo>
                  <a:cubicBezTo>
                    <a:pt x="85557" y="856221"/>
                    <a:pt x="77957" y="828027"/>
                    <a:pt x="64168" y="802747"/>
                  </a:cubicBezTo>
                  <a:cubicBezTo>
                    <a:pt x="45703" y="768895"/>
                    <a:pt x="0" y="706495"/>
                    <a:pt x="0" y="706495"/>
                  </a:cubicBezTo>
                  <a:cubicBezTo>
                    <a:pt x="5347" y="642326"/>
                    <a:pt x="-9767" y="572981"/>
                    <a:pt x="16042" y="513989"/>
                  </a:cubicBezTo>
                  <a:cubicBezTo>
                    <a:pt x="31498" y="478662"/>
                    <a:pt x="112295" y="449821"/>
                    <a:pt x="112295" y="449821"/>
                  </a:cubicBezTo>
                  <a:cubicBezTo>
                    <a:pt x="171116" y="455168"/>
                    <a:pt x="232094" y="449197"/>
                    <a:pt x="288758" y="465863"/>
                  </a:cubicBezTo>
                  <a:cubicBezTo>
                    <a:pt x="325751" y="476743"/>
                    <a:pt x="348429" y="517837"/>
                    <a:pt x="385010" y="530031"/>
                  </a:cubicBezTo>
                  <a:lnTo>
                    <a:pt x="433137" y="546074"/>
                  </a:lnTo>
                  <a:cubicBezTo>
                    <a:pt x="459874" y="567463"/>
                    <a:pt x="484312" y="592095"/>
                    <a:pt x="513347" y="610242"/>
                  </a:cubicBezTo>
                  <a:cubicBezTo>
                    <a:pt x="637168" y="687630"/>
                    <a:pt x="476839" y="541649"/>
                    <a:pt x="609600" y="674410"/>
                  </a:cubicBezTo>
                  <a:cubicBezTo>
                    <a:pt x="647032" y="669063"/>
                    <a:pt x="686788" y="672411"/>
                    <a:pt x="721895" y="658368"/>
                  </a:cubicBezTo>
                  <a:cubicBezTo>
                    <a:pt x="742959" y="649942"/>
                    <a:pt x="755497" y="627670"/>
                    <a:pt x="770021" y="610242"/>
                  </a:cubicBezTo>
                  <a:cubicBezTo>
                    <a:pt x="871215" y="488809"/>
                    <a:pt x="740839" y="623384"/>
                    <a:pt x="834189" y="530031"/>
                  </a:cubicBezTo>
                  <a:cubicBezTo>
                    <a:pt x="839536" y="513989"/>
                    <a:pt x="846130" y="498310"/>
                    <a:pt x="850231" y="481905"/>
                  </a:cubicBezTo>
                  <a:lnTo>
                    <a:pt x="882316" y="353568"/>
                  </a:lnTo>
                  <a:cubicBezTo>
                    <a:pt x="876969" y="246621"/>
                    <a:pt x="880742" y="138825"/>
                    <a:pt x="866274" y="32726"/>
                  </a:cubicBezTo>
                  <a:cubicBezTo>
                    <a:pt x="864230" y="17740"/>
                    <a:pt x="849162" y="2781"/>
                    <a:pt x="834189" y="642"/>
                  </a:cubicBezTo>
                  <a:cubicBezTo>
                    <a:pt x="807197" y="-3214"/>
                    <a:pt x="780716" y="11337"/>
                    <a:pt x="753979" y="16684"/>
                  </a:cubicBezTo>
                  <a:cubicBezTo>
                    <a:pt x="727242" y="43421"/>
                    <a:pt x="694742" y="65434"/>
                    <a:pt x="673768" y="96895"/>
                  </a:cubicBezTo>
                  <a:cubicBezTo>
                    <a:pt x="641547" y="145227"/>
                    <a:pt x="634023" y="152201"/>
                    <a:pt x="609600" y="209189"/>
                  </a:cubicBezTo>
                  <a:cubicBezTo>
                    <a:pt x="602939" y="224732"/>
                    <a:pt x="598905" y="241274"/>
                    <a:pt x="593558" y="257316"/>
                  </a:cubicBezTo>
                  <a:cubicBezTo>
                    <a:pt x="601648" y="451477"/>
                    <a:pt x="579970" y="554253"/>
                    <a:pt x="625642" y="706495"/>
                  </a:cubicBezTo>
                  <a:cubicBezTo>
                    <a:pt x="646568" y="776250"/>
                    <a:pt x="646110" y="811046"/>
                    <a:pt x="705852" y="850874"/>
                  </a:cubicBezTo>
                  <a:cubicBezTo>
                    <a:pt x="719659" y="860079"/>
                    <a:pt x="809591" y="880819"/>
                    <a:pt x="818147" y="882958"/>
                  </a:cubicBezTo>
                  <a:cubicBezTo>
                    <a:pt x="932971" y="874756"/>
                    <a:pt x="1034243" y="926998"/>
                    <a:pt x="1074821" y="818789"/>
                  </a:cubicBezTo>
                  <a:cubicBezTo>
                    <a:pt x="1084395" y="793259"/>
                    <a:pt x="1085516" y="765316"/>
                    <a:pt x="1090863" y="738579"/>
                  </a:cubicBezTo>
                  <a:cubicBezTo>
                    <a:pt x="1085516" y="669063"/>
                    <a:pt x="1083469" y="599214"/>
                    <a:pt x="1074821" y="530031"/>
                  </a:cubicBezTo>
                  <a:cubicBezTo>
                    <a:pt x="1072724" y="513252"/>
                    <a:pt x="1070736" y="493862"/>
                    <a:pt x="1058779" y="481905"/>
                  </a:cubicBezTo>
                  <a:cubicBezTo>
                    <a:pt x="1046822" y="469948"/>
                    <a:pt x="1026694" y="471210"/>
                    <a:pt x="1010652" y="465863"/>
                  </a:cubicBezTo>
                  <a:cubicBezTo>
                    <a:pt x="951831" y="471210"/>
                    <a:pt x="890222" y="463228"/>
                    <a:pt x="834189" y="481905"/>
                  </a:cubicBezTo>
                  <a:cubicBezTo>
                    <a:pt x="818147" y="487252"/>
                    <a:pt x="826847" y="515531"/>
                    <a:pt x="818147" y="530031"/>
                  </a:cubicBezTo>
                  <a:cubicBezTo>
                    <a:pt x="810365" y="543000"/>
                    <a:pt x="795511" y="550305"/>
                    <a:pt x="786063" y="562116"/>
                  </a:cubicBezTo>
                  <a:cubicBezTo>
                    <a:pt x="774019" y="577171"/>
                    <a:pt x="764674" y="594200"/>
                    <a:pt x="753979" y="610242"/>
                  </a:cubicBezTo>
                  <a:cubicBezTo>
                    <a:pt x="679116" y="604895"/>
                    <a:pt x="603929" y="602969"/>
                    <a:pt x="529389" y="594200"/>
                  </a:cubicBezTo>
                  <a:cubicBezTo>
                    <a:pt x="476661" y="587997"/>
                    <a:pt x="479725" y="569368"/>
                    <a:pt x="433137" y="546074"/>
                  </a:cubicBezTo>
                  <a:cubicBezTo>
                    <a:pt x="418012" y="538511"/>
                    <a:pt x="401052" y="535379"/>
                    <a:pt x="385010" y="530031"/>
                  </a:cubicBezTo>
                  <a:cubicBezTo>
                    <a:pt x="320842" y="433779"/>
                    <a:pt x="390357" y="524684"/>
                    <a:pt x="304800" y="449821"/>
                  </a:cubicBezTo>
                  <a:cubicBezTo>
                    <a:pt x="229725" y="384130"/>
                    <a:pt x="235993" y="386716"/>
                    <a:pt x="192505" y="321484"/>
                  </a:cubicBezTo>
                  <a:cubicBezTo>
                    <a:pt x="207579" y="276262"/>
                    <a:pt x="207514" y="252542"/>
                    <a:pt x="256674" y="225231"/>
                  </a:cubicBezTo>
                  <a:cubicBezTo>
                    <a:pt x="286238" y="208807"/>
                    <a:pt x="352926" y="193147"/>
                    <a:pt x="352926" y="193147"/>
                  </a:cubicBezTo>
                  <a:cubicBezTo>
                    <a:pt x="438484" y="198494"/>
                    <a:pt x="526698" y="187372"/>
                    <a:pt x="609600" y="209189"/>
                  </a:cubicBezTo>
                  <a:cubicBezTo>
                    <a:pt x="635457" y="215993"/>
                    <a:pt x="638820" y="254452"/>
                    <a:pt x="657726" y="273358"/>
                  </a:cubicBezTo>
                  <a:cubicBezTo>
                    <a:pt x="671359" y="286991"/>
                    <a:pt x="689810" y="294747"/>
                    <a:pt x="705852" y="305442"/>
                  </a:cubicBezTo>
                  <a:cubicBezTo>
                    <a:pt x="727242" y="337526"/>
                    <a:pt x="775474" y="363522"/>
                    <a:pt x="770021" y="401695"/>
                  </a:cubicBezTo>
                  <a:cubicBezTo>
                    <a:pt x="764674" y="439126"/>
                    <a:pt x="761394" y="476912"/>
                    <a:pt x="753979" y="513989"/>
                  </a:cubicBezTo>
                  <a:cubicBezTo>
                    <a:pt x="750663" y="530571"/>
                    <a:pt x="749894" y="550159"/>
                    <a:pt x="737937" y="562116"/>
                  </a:cubicBezTo>
                  <a:cubicBezTo>
                    <a:pt x="725980" y="574073"/>
                    <a:pt x="705852" y="572811"/>
                    <a:pt x="689810" y="578158"/>
                  </a:cubicBezTo>
                  <a:cubicBezTo>
                    <a:pt x="682506" y="583636"/>
                    <a:pt x="595760" y="650549"/>
                    <a:pt x="577516" y="658368"/>
                  </a:cubicBezTo>
                  <a:cubicBezTo>
                    <a:pt x="557251" y="667053"/>
                    <a:pt x="534547" y="668353"/>
                    <a:pt x="513347" y="674410"/>
                  </a:cubicBezTo>
                  <a:cubicBezTo>
                    <a:pt x="497088" y="679055"/>
                    <a:pt x="480763" y="683791"/>
                    <a:pt x="465221" y="690452"/>
                  </a:cubicBezTo>
                  <a:cubicBezTo>
                    <a:pt x="315697" y="754535"/>
                    <a:pt x="484764" y="696328"/>
                    <a:pt x="336884" y="738579"/>
                  </a:cubicBezTo>
                  <a:cubicBezTo>
                    <a:pt x="320625" y="743224"/>
                    <a:pt x="303540" y="746409"/>
                    <a:pt x="288758" y="754621"/>
                  </a:cubicBezTo>
                  <a:cubicBezTo>
                    <a:pt x="255050" y="773348"/>
                    <a:pt x="192505" y="818789"/>
                    <a:pt x="192505" y="818789"/>
                  </a:cubicBezTo>
                  <a:cubicBezTo>
                    <a:pt x="187158" y="834831"/>
                    <a:pt x="176463" y="850006"/>
                    <a:pt x="176463" y="866916"/>
                  </a:cubicBezTo>
                  <a:cubicBezTo>
                    <a:pt x="176463" y="947304"/>
                    <a:pt x="174093" y="1029296"/>
                    <a:pt x="192505" y="1107547"/>
                  </a:cubicBezTo>
                  <a:cubicBezTo>
                    <a:pt x="197572" y="1129082"/>
                    <a:pt x="272447" y="1151014"/>
                    <a:pt x="288758" y="1155674"/>
                  </a:cubicBezTo>
                  <a:cubicBezTo>
                    <a:pt x="309957" y="1161731"/>
                    <a:pt x="331727" y="1165659"/>
                    <a:pt x="352926" y="1171716"/>
                  </a:cubicBezTo>
                  <a:cubicBezTo>
                    <a:pt x="369185" y="1176361"/>
                    <a:pt x="384372" y="1184978"/>
                    <a:pt x="401052" y="1187758"/>
                  </a:cubicBezTo>
                  <a:cubicBezTo>
                    <a:pt x="448816" y="1195719"/>
                    <a:pt x="497305" y="1198453"/>
                    <a:pt x="545431" y="1203800"/>
                  </a:cubicBezTo>
                  <a:cubicBezTo>
                    <a:pt x="697326" y="1186923"/>
                    <a:pt x="655570" y="1221998"/>
                    <a:pt x="705852" y="1171716"/>
                  </a:cubicBez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 rot="-7878891">
              <a:off x="93444" y="407732"/>
              <a:ext cx="529235" cy="588932"/>
            </a:xfrm>
            <a:custGeom>
              <a:rect b="b" l="l" r="r" t="t"/>
              <a:pathLst>
                <a:path extrusionOk="0" h="1122947" w="1012751">
                  <a:moveTo>
                    <a:pt x="352926" y="1122947"/>
                  </a:moveTo>
                  <a:cubicBezTo>
                    <a:pt x="310147" y="1117600"/>
                    <a:pt x="267006" y="1114617"/>
                    <a:pt x="224590" y="1106905"/>
                  </a:cubicBezTo>
                  <a:cubicBezTo>
                    <a:pt x="207953" y="1103880"/>
                    <a:pt x="188420" y="1102820"/>
                    <a:pt x="176463" y="1090863"/>
                  </a:cubicBezTo>
                  <a:cubicBezTo>
                    <a:pt x="164506" y="1078906"/>
                    <a:pt x="167082" y="1058279"/>
                    <a:pt x="160421" y="1042736"/>
                  </a:cubicBezTo>
                  <a:cubicBezTo>
                    <a:pt x="151001" y="1020756"/>
                    <a:pt x="139032" y="999957"/>
                    <a:pt x="128337" y="978568"/>
                  </a:cubicBezTo>
                  <a:cubicBezTo>
                    <a:pt x="133684" y="925094"/>
                    <a:pt x="132295" y="870511"/>
                    <a:pt x="144379" y="818147"/>
                  </a:cubicBezTo>
                  <a:cubicBezTo>
                    <a:pt x="148714" y="799361"/>
                    <a:pt x="166897" y="786761"/>
                    <a:pt x="176463" y="770021"/>
                  </a:cubicBezTo>
                  <a:cubicBezTo>
                    <a:pt x="188328" y="749258"/>
                    <a:pt x="199127" y="727833"/>
                    <a:pt x="208547" y="705852"/>
                  </a:cubicBezTo>
                  <a:cubicBezTo>
                    <a:pt x="215208" y="690309"/>
                    <a:pt x="214026" y="670930"/>
                    <a:pt x="224590" y="657726"/>
                  </a:cubicBezTo>
                  <a:cubicBezTo>
                    <a:pt x="236634" y="642671"/>
                    <a:pt x="256674" y="636337"/>
                    <a:pt x="272716" y="625642"/>
                  </a:cubicBezTo>
                  <a:cubicBezTo>
                    <a:pt x="283411" y="604252"/>
                    <a:pt x="289491" y="579845"/>
                    <a:pt x="304800" y="561473"/>
                  </a:cubicBezTo>
                  <a:cubicBezTo>
                    <a:pt x="317143" y="546662"/>
                    <a:pt x="335681" y="538011"/>
                    <a:pt x="352926" y="529389"/>
                  </a:cubicBezTo>
                  <a:cubicBezTo>
                    <a:pt x="436624" y="487540"/>
                    <a:pt x="657835" y="498242"/>
                    <a:pt x="673769" y="497305"/>
                  </a:cubicBezTo>
                  <a:cubicBezTo>
                    <a:pt x="684464" y="481263"/>
                    <a:pt x="698023" y="466797"/>
                    <a:pt x="705853" y="449179"/>
                  </a:cubicBezTo>
                  <a:cubicBezTo>
                    <a:pt x="719588" y="418274"/>
                    <a:pt x="737937" y="352926"/>
                    <a:pt x="737937" y="352926"/>
                  </a:cubicBezTo>
                  <a:cubicBezTo>
                    <a:pt x="732590" y="267368"/>
                    <a:pt x="730869" y="181506"/>
                    <a:pt x="721895" y="96252"/>
                  </a:cubicBezTo>
                  <a:cubicBezTo>
                    <a:pt x="720125" y="79435"/>
                    <a:pt x="716417" y="61330"/>
                    <a:pt x="705853" y="48126"/>
                  </a:cubicBezTo>
                  <a:cubicBezTo>
                    <a:pt x="683236" y="19856"/>
                    <a:pt x="641303" y="10568"/>
                    <a:pt x="609600" y="0"/>
                  </a:cubicBezTo>
                  <a:cubicBezTo>
                    <a:pt x="572168" y="5347"/>
                    <a:pt x="532412" y="1999"/>
                    <a:pt x="497305" y="16042"/>
                  </a:cubicBezTo>
                  <a:cubicBezTo>
                    <a:pt x="469233" y="27271"/>
                    <a:pt x="433135" y="88234"/>
                    <a:pt x="417095" y="112294"/>
                  </a:cubicBezTo>
                  <a:cubicBezTo>
                    <a:pt x="379664" y="224589"/>
                    <a:pt x="417095" y="197852"/>
                    <a:pt x="336884" y="224589"/>
                  </a:cubicBezTo>
                  <a:cubicBezTo>
                    <a:pt x="342231" y="278063"/>
                    <a:pt x="334851" y="334400"/>
                    <a:pt x="352926" y="385010"/>
                  </a:cubicBezTo>
                  <a:cubicBezTo>
                    <a:pt x="365083" y="419048"/>
                    <a:pt x="433766" y="460293"/>
                    <a:pt x="465221" y="481263"/>
                  </a:cubicBezTo>
                  <a:cubicBezTo>
                    <a:pt x="475916" y="497305"/>
                    <a:pt x="485261" y="514334"/>
                    <a:pt x="497305" y="529389"/>
                  </a:cubicBezTo>
                  <a:cubicBezTo>
                    <a:pt x="517198" y="554255"/>
                    <a:pt x="549726" y="579663"/>
                    <a:pt x="577516" y="593558"/>
                  </a:cubicBezTo>
                  <a:cubicBezTo>
                    <a:pt x="592640" y="601120"/>
                    <a:pt x="608791" y="608196"/>
                    <a:pt x="625642" y="609600"/>
                  </a:cubicBezTo>
                  <a:cubicBezTo>
                    <a:pt x="737676" y="618936"/>
                    <a:pt x="850231" y="620295"/>
                    <a:pt x="962526" y="625642"/>
                  </a:cubicBezTo>
                  <a:cubicBezTo>
                    <a:pt x="973221" y="636337"/>
                    <a:pt x="986829" y="644757"/>
                    <a:pt x="994611" y="657726"/>
                  </a:cubicBezTo>
                  <a:cubicBezTo>
                    <a:pt x="1024391" y="707358"/>
                    <a:pt x="1012484" y="789508"/>
                    <a:pt x="994611" y="834189"/>
                  </a:cubicBezTo>
                  <a:cubicBezTo>
                    <a:pt x="987450" y="852090"/>
                    <a:pt x="964205" y="858678"/>
                    <a:pt x="946484" y="866273"/>
                  </a:cubicBezTo>
                  <a:cubicBezTo>
                    <a:pt x="926219" y="874958"/>
                    <a:pt x="903434" y="875980"/>
                    <a:pt x="882316" y="882315"/>
                  </a:cubicBezTo>
                  <a:cubicBezTo>
                    <a:pt x="849922" y="892033"/>
                    <a:pt x="818147" y="903705"/>
                    <a:pt x="786063" y="914400"/>
                  </a:cubicBezTo>
                  <a:lnTo>
                    <a:pt x="737937" y="930442"/>
                  </a:lnTo>
                  <a:cubicBezTo>
                    <a:pt x="663074" y="925095"/>
                    <a:pt x="587116" y="928232"/>
                    <a:pt x="513347" y="914400"/>
                  </a:cubicBezTo>
                  <a:cubicBezTo>
                    <a:pt x="498481" y="911613"/>
                    <a:pt x="493073" y="891763"/>
                    <a:pt x="481263" y="882315"/>
                  </a:cubicBezTo>
                  <a:cubicBezTo>
                    <a:pt x="369585" y="792971"/>
                    <a:pt x="499339" y="916433"/>
                    <a:pt x="385011" y="802105"/>
                  </a:cubicBezTo>
                  <a:cubicBezTo>
                    <a:pt x="390358" y="780715"/>
                    <a:pt x="384313" y="752285"/>
                    <a:pt x="401053" y="737936"/>
                  </a:cubicBezTo>
                  <a:cubicBezTo>
                    <a:pt x="426731" y="715926"/>
                    <a:pt x="497305" y="705852"/>
                    <a:pt x="497305" y="705852"/>
                  </a:cubicBezTo>
                  <a:cubicBezTo>
                    <a:pt x="518695" y="711199"/>
                    <a:pt x="555138" y="700776"/>
                    <a:pt x="561474" y="721894"/>
                  </a:cubicBezTo>
                  <a:cubicBezTo>
                    <a:pt x="577707" y="776004"/>
                    <a:pt x="569069" y="864925"/>
                    <a:pt x="513347" y="898358"/>
                  </a:cubicBezTo>
                  <a:cubicBezTo>
                    <a:pt x="498847" y="907058"/>
                    <a:pt x="481263" y="909053"/>
                    <a:pt x="465221" y="914400"/>
                  </a:cubicBezTo>
                  <a:cubicBezTo>
                    <a:pt x="460030" y="913881"/>
                    <a:pt x="284250" y="904124"/>
                    <a:pt x="240632" y="882315"/>
                  </a:cubicBezTo>
                  <a:cubicBezTo>
                    <a:pt x="206143" y="865070"/>
                    <a:pt x="176463" y="839536"/>
                    <a:pt x="144379" y="818147"/>
                  </a:cubicBezTo>
                  <a:lnTo>
                    <a:pt x="96253" y="786063"/>
                  </a:lnTo>
                  <a:cubicBezTo>
                    <a:pt x="85558" y="770021"/>
                    <a:pt x="65915" y="757137"/>
                    <a:pt x="64169" y="737936"/>
                  </a:cubicBezTo>
                  <a:cubicBezTo>
                    <a:pt x="60266" y="695001"/>
                    <a:pt x="67823" y="650893"/>
                    <a:pt x="80211" y="609600"/>
                  </a:cubicBezTo>
                  <a:cubicBezTo>
                    <a:pt x="84557" y="595113"/>
                    <a:pt x="102847" y="589326"/>
                    <a:pt x="112295" y="577515"/>
                  </a:cubicBezTo>
                  <a:cubicBezTo>
                    <a:pt x="173406" y="501126"/>
                    <a:pt x="110005" y="552305"/>
                    <a:pt x="192505" y="497305"/>
                  </a:cubicBezTo>
                  <a:cubicBezTo>
                    <a:pt x="213696" y="433731"/>
                    <a:pt x="239517" y="378677"/>
                    <a:pt x="192505" y="304800"/>
                  </a:cubicBezTo>
                  <a:cubicBezTo>
                    <a:pt x="174348" y="276268"/>
                    <a:pt x="128337" y="283410"/>
                    <a:pt x="96253" y="272715"/>
                  </a:cubicBezTo>
                  <a:lnTo>
                    <a:pt x="48126" y="256673"/>
                  </a:lnTo>
                  <a:lnTo>
                    <a:pt x="0" y="224589"/>
                  </a:ln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" name="Google Shape;121;p15"/>
            <p:cNvCxnSpPr/>
            <p:nvPr/>
          </p:nvCxnSpPr>
          <p:spPr>
            <a:xfrm>
              <a:off x="1057957" y="890200"/>
              <a:ext cx="59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2" name="Google Shape;122;p15"/>
            <p:cNvSpPr/>
            <p:nvPr/>
          </p:nvSpPr>
          <p:spPr>
            <a:xfrm>
              <a:off x="1851665" y="514723"/>
              <a:ext cx="91761" cy="243078"/>
            </a:xfrm>
            <a:custGeom>
              <a:rect b="b" l="l" r="r" t="t"/>
              <a:pathLst>
                <a:path extrusionOk="0" h="465221" w="176463">
                  <a:moveTo>
                    <a:pt x="176463" y="0"/>
                  </a:moveTo>
                  <a:cubicBezTo>
                    <a:pt x="139031" y="5347"/>
                    <a:pt x="101245" y="8627"/>
                    <a:pt x="64168" y="16042"/>
                  </a:cubicBezTo>
                  <a:cubicBezTo>
                    <a:pt x="47587" y="19358"/>
                    <a:pt x="27999" y="20127"/>
                    <a:pt x="16042" y="32084"/>
                  </a:cubicBezTo>
                  <a:cubicBezTo>
                    <a:pt x="4085" y="44041"/>
                    <a:pt x="5347" y="64169"/>
                    <a:pt x="0" y="80211"/>
                  </a:cubicBezTo>
                  <a:cubicBezTo>
                    <a:pt x="5347" y="144379"/>
                    <a:pt x="3414" y="209576"/>
                    <a:pt x="16042" y="272716"/>
                  </a:cubicBezTo>
                  <a:cubicBezTo>
                    <a:pt x="19823" y="291622"/>
                    <a:pt x="46380" y="301641"/>
                    <a:pt x="48126" y="320842"/>
                  </a:cubicBezTo>
                  <a:cubicBezTo>
                    <a:pt x="59555" y="446566"/>
                    <a:pt x="62614" y="433914"/>
                    <a:pt x="0" y="465221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 rot="2711653">
              <a:off x="2244495" y="487044"/>
              <a:ext cx="92024" cy="240965"/>
            </a:xfrm>
            <a:custGeom>
              <a:rect b="b" l="l" r="r" t="t"/>
              <a:pathLst>
                <a:path extrusionOk="0" h="465221" w="176463">
                  <a:moveTo>
                    <a:pt x="176463" y="0"/>
                  </a:moveTo>
                  <a:cubicBezTo>
                    <a:pt x="139031" y="5347"/>
                    <a:pt x="101245" y="8627"/>
                    <a:pt x="64168" y="16042"/>
                  </a:cubicBezTo>
                  <a:cubicBezTo>
                    <a:pt x="47587" y="19358"/>
                    <a:pt x="27999" y="20127"/>
                    <a:pt x="16042" y="32084"/>
                  </a:cubicBezTo>
                  <a:cubicBezTo>
                    <a:pt x="4085" y="44041"/>
                    <a:pt x="5347" y="64169"/>
                    <a:pt x="0" y="80211"/>
                  </a:cubicBezTo>
                  <a:cubicBezTo>
                    <a:pt x="5347" y="144379"/>
                    <a:pt x="3414" y="209576"/>
                    <a:pt x="16042" y="272716"/>
                  </a:cubicBezTo>
                  <a:cubicBezTo>
                    <a:pt x="19823" y="291622"/>
                    <a:pt x="46380" y="301641"/>
                    <a:pt x="48126" y="320842"/>
                  </a:cubicBezTo>
                  <a:cubicBezTo>
                    <a:pt x="59555" y="446566"/>
                    <a:pt x="62614" y="433914"/>
                    <a:pt x="0" y="465221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069674" y="818378"/>
              <a:ext cx="258599" cy="276606"/>
            </a:xfrm>
            <a:custGeom>
              <a:rect b="b" l="l" r="r" t="t"/>
              <a:pathLst>
                <a:path extrusionOk="0" h="529389" w="497305">
                  <a:moveTo>
                    <a:pt x="16042" y="0"/>
                  </a:moveTo>
                  <a:cubicBezTo>
                    <a:pt x="10695" y="26737"/>
                    <a:pt x="0" y="52944"/>
                    <a:pt x="0" y="80210"/>
                  </a:cubicBezTo>
                  <a:cubicBezTo>
                    <a:pt x="0" y="324008"/>
                    <a:pt x="56694" y="210395"/>
                    <a:pt x="368969" y="224589"/>
                  </a:cubicBezTo>
                  <a:cubicBezTo>
                    <a:pt x="483512" y="262771"/>
                    <a:pt x="446461" y="228534"/>
                    <a:pt x="497305" y="304800"/>
                  </a:cubicBezTo>
                  <a:cubicBezTo>
                    <a:pt x="484243" y="396237"/>
                    <a:pt x="506732" y="427873"/>
                    <a:pt x="417095" y="465221"/>
                  </a:cubicBezTo>
                  <a:cubicBezTo>
                    <a:pt x="376391" y="482181"/>
                    <a:pt x="330591" y="483361"/>
                    <a:pt x="288758" y="497305"/>
                  </a:cubicBezTo>
                  <a:lnTo>
                    <a:pt x="192505" y="529389"/>
                  </a:lnTo>
                  <a:lnTo>
                    <a:pt x="80211" y="513347"/>
                  </a:ln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766888" y="936267"/>
              <a:ext cx="184803" cy="242717"/>
            </a:xfrm>
            <a:custGeom>
              <a:rect b="b" l="l" r="r" t="t"/>
              <a:pathLst>
                <a:path extrusionOk="0" h="272716" w="499468">
                  <a:moveTo>
                    <a:pt x="274785" y="272716"/>
                  </a:moveTo>
                  <a:cubicBezTo>
                    <a:pt x="263967" y="270913"/>
                    <a:pt x="116264" y="247359"/>
                    <a:pt x="98322" y="240631"/>
                  </a:cubicBezTo>
                  <a:cubicBezTo>
                    <a:pt x="80270" y="233861"/>
                    <a:pt x="66238" y="219242"/>
                    <a:pt x="50196" y="208547"/>
                  </a:cubicBezTo>
                  <a:cubicBezTo>
                    <a:pt x="25112" y="170921"/>
                    <a:pt x="-39477" y="97214"/>
                    <a:pt x="34154" y="48126"/>
                  </a:cubicBezTo>
                  <a:cubicBezTo>
                    <a:pt x="70025" y="24212"/>
                    <a:pt x="119712" y="58821"/>
                    <a:pt x="162491" y="64168"/>
                  </a:cubicBezTo>
                  <a:cubicBezTo>
                    <a:pt x="258744" y="58821"/>
                    <a:pt x="355817" y="61759"/>
                    <a:pt x="451249" y="48126"/>
                  </a:cubicBezTo>
                  <a:cubicBezTo>
                    <a:pt x="503824" y="40615"/>
                    <a:pt x="499375" y="27684"/>
                    <a:pt x="499375" y="0"/>
                  </a:cubicBez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414637" y="733449"/>
              <a:ext cx="184803" cy="242717"/>
            </a:xfrm>
            <a:custGeom>
              <a:rect b="b" l="l" r="r" t="t"/>
              <a:pathLst>
                <a:path extrusionOk="0" h="272716" w="499468">
                  <a:moveTo>
                    <a:pt x="274785" y="272716"/>
                  </a:moveTo>
                  <a:cubicBezTo>
                    <a:pt x="263967" y="270913"/>
                    <a:pt x="116264" y="247359"/>
                    <a:pt x="98322" y="240631"/>
                  </a:cubicBezTo>
                  <a:cubicBezTo>
                    <a:pt x="80270" y="233861"/>
                    <a:pt x="66238" y="219242"/>
                    <a:pt x="50196" y="208547"/>
                  </a:cubicBezTo>
                  <a:cubicBezTo>
                    <a:pt x="25112" y="170921"/>
                    <a:pt x="-39477" y="97214"/>
                    <a:pt x="34154" y="48126"/>
                  </a:cubicBezTo>
                  <a:cubicBezTo>
                    <a:pt x="70025" y="24212"/>
                    <a:pt x="119712" y="58821"/>
                    <a:pt x="162491" y="64168"/>
                  </a:cubicBezTo>
                  <a:cubicBezTo>
                    <a:pt x="258744" y="58821"/>
                    <a:pt x="355817" y="61759"/>
                    <a:pt x="451249" y="48126"/>
                  </a:cubicBezTo>
                  <a:cubicBezTo>
                    <a:pt x="503824" y="40615"/>
                    <a:pt x="499375" y="27684"/>
                    <a:pt x="499375" y="0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039198" y="1256344"/>
              <a:ext cx="250257" cy="251460"/>
            </a:xfrm>
            <a:custGeom>
              <a:rect b="b" l="l" r="r" t="t"/>
              <a:pathLst>
                <a:path extrusionOk="0" h="481264" w="481263">
                  <a:moveTo>
                    <a:pt x="0" y="0"/>
                  </a:moveTo>
                  <a:cubicBezTo>
                    <a:pt x="26737" y="10695"/>
                    <a:pt x="53247" y="21974"/>
                    <a:pt x="80210" y="32085"/>
                  </a:cubicBezTo>
                  <a:cubicBezTo>
                    <a:pt x="96043" y="38023"/>
                    <a:pt x="113212" y="40565"/>
                    <a:pt x="128337" y="48127"/>
                  </a:cubicBezTo>
                  <a:cubicBezTo>
                    <a:pt x="145582" y="56749"/>
                    <a:pt x="160421" y="69516"/>
                    <a:pt x="176463" y="80211"/>
                  </a:cubicBezTo>
                  <a:cubicBezTo>
                    <a:pt x="166967" y="184671"/>
                    <a:pt x="144161" y="312114"/>
                    <a:pt x="176463" y="417095"/>
                  </a:cubicBezTo>
                  <a:cubicBezTo>
                    <a:pt x="190197" y="461730"/>
                    <a:pt x="237613" y="469563"/>
                    <a:pt x="272716" y="481264"/>
                  </a:cubicBezTo>
                  <a:cubicBezTo>
                    <a:pt x="310147" y="475917"/>
                    <a:pt x="348793" y="476087"/>
                    <a:pt x="385010" y="465222"/>
                  </a:cubicBezTo>
                  <a:cubicBezTo>
                    <a:pt x="422756" y="453898"/>
                    <a:pt x="448864" y="417724"/>
                    <a:pt x="465221" y="385011"/>
                  </a:cubicBezTo>
                  <a:cubicBezTo>
                    <a:pt x="472783" y="369886"/>
                    <a:pt x="475916" y="352927"/>
                    <a:pt x="481263" y="336885"/>
                  </a:cubicBezTo>
                  <a:lnTo>
                    <a:pt x="465221" y="240632"/>
                  </a:ln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" name="Google Shape;128;p15"/>
            <p:cNvCxnSpPr>
              <a:endCxn id="129" idx="2"/>
            </p:cNvCxnSpPr>
            <p:nvPr/>
          </p:nvCxnSpPr>
          <p:spPr>
            <a:xfrm flipH="1" rot="10800000">
              <a:off x="2716452" y="890851"/>
              <a:ext cx="1923300" cy="4500"/>
            </a:xfrm>
            <a:prstGeom prst="straightConnector1">
              <a:avLst/>
            </a:prstGeom>
            <a:noFill/>
            <a:ln cap="flat" cmpd="sng" w="57150">
              <a:solidFill>
                <a:srgbClr val="666666"/>
              </a:solidFill>
              <a:prstDash val="solid"/>
              <a:miter lim="800000"/>
              <a:headEnd len="sm" w="sm" type="none"/>
              <a:tailEnd len="med" w="med" type="none"/>
            </a:ln>
          </p:spPr>
        </p:cxnSp>
        <p:sp>
          <p:nvSpPr>
            <p:cNvPr id="130" name="Google Shape;130;p15"/>
            <p:cNvSpPr/>
            <p:nvPr/>
          </p:nvSpPr>
          <p:spPr>
            <a:xfrm>
              <a:off x="4681902" y="539448"/>
              <a:ext cx="1499700" cy="7014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762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Mass Analyzer</a:t>
              </a:r>
              <a:endParaRPr sz="1100"/>
            </a:p>
          </p:txBody>
        </p:sp>
        <p:cxnSp>
          <p:nvCxnSpPr>
            <p:cNvPr id="131" name="Google Shape;131;p15"/>
            <p:cNvCxnSpPr>
              <a:endCxn id="132" idx="1"/>
            </p:cNvCxnSpPr>
            <p:nvPr/>
          </p:nvCxnSpPr>
          <p:spPr>
            <a:xfrm flipH="1" rot="10800000">
              <a:off x="6181546" y="890148"/>
              <a:ext cx="1413000" cy="5100"/>
            </a:xfrm>
            <a:prstGeom prst="straightConnector1">
              <a:avLst/>
            </a:prstGeom>
            <a:noFill/>
            <a:ln cap="flat" cmpd="sng" w="57150">
              <a:solidFill>
                <a:srgbClr val="434343"/>
              </a:solidFill>
              <a:prstDash val="solid"/>
              <a:miter lim="800000"/>
              <a:headEnd len="sm" w="sm" type="none"/>
              <a:tailEnd len="med" w="med" type="none"/>
            </a:ln>
          </p:spPr>
        </p:cxnSp>
        <p:sp>
          <p:nvSpPr>
            <p:cNvPr id="133" name="Google Shape;133;p15"/>
            <p:cNvSpPr/>
            <p:nvPr/>
          </p:nvSpPr>
          <p:spPr>
            <a:xfrm>
              <a:off x="2895533" y="725726"/>
              <a:ext cx="1146000" cy="3393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Liquid Chromatography</a:t>
              </a:r>
              <a:endParaRPr sz="1000"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4874215" y="2732530"/>
              <a:ext cx="12351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MS1 Spectrum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3013444" y="479138"/>
              <a:ext cx="9069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Separation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1852209" y="1687681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Peptides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78846" y="1688620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Proteins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931974" y="548027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Digestion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7594546" y="539448"/>
              <a:ext cx="1499700" cy="7014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762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Mass Analyzer</a:t>
              </a:r>
              <a:endParaRPr sz="1100"/>
            </a:p>
          </p:txBody>
        </p:sp>
        <p:grpSp>
          <p:nvGrpSpPr>
            <p:cNvPr id="139" name="Google Shape;139;p15"/>
            <p:cNvGrpSpPr/>
            <p:nvPr/>
          </p:nvGrpSpPr>
          <p:grpSpPr>
            <a:xfrm>
              <a:off x="4922521" y="1815186"/>
              <a:ext cx="983032" cy="848026"/>
              <a:chOff x="12723109" y="1617159"/>
              <a:chExt cx="1242300" cy="1072500"/>
            </a:xfrm>
          </p:grpSpPr>
          <p:sp>
            <p:nvSpPr>
              <p:cNvPr id="140" name="Google Shape;140;p15"/>
              <p:cNvSpPr/>
              <p:nvPr/>
            </p:nvSpPr>
            <p:spPr>
              <a:xfrm>
                <a:off x="12723109" y="1617159"/>
                <a:ext cx="1242300" cy="10725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1" name="Google Shape;141;p15"/>
              <p:cNvCxnSpPr/>
              <p:nvPr/>
            </p:nvCxnSpPr>
            <p:spPr>
              <a:xfrm>
                <a:off x="12877515" y="1781275"/>
                <a:ext cx="0" cy="7659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5"/>
              <p:cNvCxnSpPr/>
              <p:nvPr/>
            </p:nvCxnSpPr>
            <p:spPr>
              <a:xfrm>
                <a:off x="12974134" y="2280850"/>
                <a:ext cx="0" cy="252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p15"/>
              <p:cNvCxnSpPr/>
              <p:nvPr/>
            </p:nvCxnSpPr>
            <p:spPr>
              <a:xfrm>
                <a:off x="13123545" y="1968809"/>
                <a:ext cx="0" cy="56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15"/>
              <p:cNvCxnSpPr/>
              <p:nvPr/>
            </p:nvCxnSpPr>
            <p:spPr>
              <a:xfrm>
                <a:off x="13673381" y="2275309"/>
                <a:ext cx="0" cy="25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15"/>
              <p:cNvCxnSpPr/>
              <p:nvPr/>
            </p:nvCxnSpPr>
            <p:spPr>
              <a:xfrm>
                <a:off x="13583737" y="1848496"/>
                <a:ext cx="0" cy="68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15"/>
              <p:cNvCxnSpPr/>
              <p:nvPr/>
            </p:nvCxnSpPr>
            <p:spPr>
              <a:xfrm>
                <a:off x="13207216" y="2164914"/>
                <a:ext cx="0" cy="36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15"/>
              <p:cNvCxnSpPr/>
              <p:nvPr/>
            </p:nvCxnSpPr>
            <p:spPr>
              <a:xfrm>
                <a:off x="13422199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5"/>
              <p:cNvCxnSpPr/>
              <p:nvPr/>
            </p:nvCxnSpPr>
            <p:spPr>
              <a:xfrm>
                <a:off x="13809511" y="2012287"/>
                <a:ext cx="0" cy="52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5"/>
              <p:cNvCxnSpPr/>
              <p:nvPr/>
            </p:nvCxnSpPr>
            <p:spPr>
              <a:xfrm rot="10800000">
                <a:off x="12877628" y="2542868"/>
                <a:ext cx="10179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50" name="Google Shape;150;p15"/>
            <p:cNvSpPr txBox="1"/>
            <p:nvPr/>
          </p:nvSpPr>
          <p:spPr>
            <a:xfrm>
              <a:off x="7871381" y="2714163"/>
              <a:ext cx="12351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MS2 Spectrum</a:t>
              </a:r>
              <a:endParaRPr sz="1000">
                <a:solidFill>
                  <a:schemeClr val="dk1"/>
                </a:solidFill>
              </a:endParaRPr>
            </a:p>
          </p:txBody>
        </p:sp>
        <p:grpSp>
          <p:nvGrpSpPr>
            <p:cNvPr id="151" name="Google Shape;151;p15"/>
            <p:cNvGrpSpPr/>
            <p:nvPr/>
          </p:nvGrpSpPr>
          <p:grpSpPr>
            <a:xfrm>
              <a:off x="7919687" y="1796818"/>
              <a:ext cx="983032" cy="848026"/>
              <a:chOff x="12723109" y="1617159"/>
              <a:chExt cx="1242300" cy="107250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12723109" y="1617159"/>
                <a:ext cx="1242300" cy="10725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" name="Google Shape;153;p15"/>
              <p:cNvCxnSpPr/>
              <p:nvPr/>
            </p:nvCxnSpPr>
            <p:spPr>
              <a:xfrm>
                <a:off x="12877515" y="1781275"/>
                <a:ext cx="0" cy="7659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15"/>
              <p:cNvCxnSpPr/>
              <p:nvPr/>
            </p:nvCxnSpPr>
            <p:spPr>
              <a:xfrm>
                <a:off x="12974134" y="2280850"/>
                <a:ext cx="0" cy="252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15"/>
              <p:cNvCxnSpPr/>
              <p:nvPr/>
            </p:nvCxnSpPr>
            <p:spPr>
              <a:xfrm>
                <a:off x="13123545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5"/>
              <p:cNvCxnSpPr/>
              <p:nvPr/>
            </p:nvCxnSpPr>
            <p:spPr>
              <a:xfrm>
                <a:off x="13673381" y="2275309"/>
                <a:ext cx="0" cy="25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5"/>
              <p:cNvCxnSpPr/>
              <p:nvPr/>
            </p:nvCxnSpPr>
            <p:spPr>
              <a:xfrm>
                <a:off x="13583737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15"/>
              <p:cNvCxnSpPr/>
              <p:nvPr/>
            </p:nvCxnSpPr>
            <p:spPr>
              <a:xfrm>
                <a:off x="13207216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5"/>
              <p:cNvCxnSpPr/>
              <p:nvPr/>
            </p:nvCxnSpPr>
            <p:spPr>
              <a:xfrm>
                <a:off x="13422199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5"/>
              <p:cNvCxnSpPr/>
              <p:nvPr/>
            </p:nvCxnSpPr>
            <p:spPr>
              <a:xfrm>
                <a:off x="13809511" y="2203528"/>
                <a:ext cx="0" cy="329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5"/>
              <p:cNvCxnSpPr/>
              <p:nvPr/>
            </p:nvCxnSpPr>
            <p:spPr>
              <a:xfrm rot="10800000">
                <a:off x="12877628" y="2542868"/>
                <a:ext cx="10179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162" name="Google Shape;162;p15"/>
            <p:cNvCxnSpPr/>
            <p:nvPr/>
          </p:nvCxnSpPr>
          <p:spPr>
            <a:xfrm>
              <a:off x="5411102" y="1267850"/>
              <a:ext cx="0" cy="470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3" name="Google Shape;163;p15"/>
            <p:cNvCxnSpPr/>
            <p:nvPr/>
          </p:nvCxnSpPr>
          <p:spPr>
            <a:xfrm>
              <a:off x="8370092" y="1284070"/>
              <a:ext cx="0" cy="470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4" name="Google Shape;164;p15"/>
            <p:cNvSpPr/>
            <p:nvPr/>
          </p:nvSpPr>
          <p:spPr>
            <a:xfrm>
              <a:off x="6360579" y="753382"/>
              <a:ext cx="995400" cy="2736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Fragmentation</a:t>
              </a:r>
              <a:endParaRPr sz="1000"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524592" y="1906709"/>
              <a:ext cx="150600" cy="3129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" name="Google Shape;166;p15"/>
            <p:cNvCxnSpPr>
              <a:stCxn id="165" idx="7"/>
              <a:endCxn id="164" idx="2"/>
            </p:cNvCxnSpPr>
            <p:nvPr/>
          </p:nvCxnSpPr>
          <p:spPr>
            <a:xfrm rot="-5400000">
              <a:off x="5792937" y="887232"/>
              <a:ext cx="925500" cy="1205100"/>
            </a:xfrm>
            <a:prstGeom prst="curvedConnector3">
              <a:avLst>
                <a:gd fmla="val 52478" name="adj1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7" name="Google Shape;167;p15"/>
            <p:cNvSpPr txBox="1"/>
            <p:nvPr/>
          </p:nvSpPr>
          <p:spPr>
            <a:xfrm>
              <a:off x="5997926" y="1541538"/>
              <a:ext cx="17742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">
                  <a:solidFill>
                    <a:schemeClr val="dk1"/>
                  </a:solidFill>
                </a:rPr>
                <a:t>peptide</a:t>
              </a: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ion)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 rot="-5400000">
              <a:off x="4319700" y="726758"/>
              <a:ext cx="311917" cy="328186"/>
            </a:xfrm>
            <a:prstGeom prst="flowChartExtra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5"/>
            <p:cNvSpPr txBox="1"/>
            <p:nvPr/>
          </p:nvSpPr>
          <p:spPr>
            <a:xfrm>
              <a:off x="3665100" y="1064213"/>
              <a:ext cx="9069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Ionization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15"/>
            <p:cNvSpPr txBox="1"/>
            <p:nvPr/>
          </p:nvSpPr>
          <p:spPr>
            <a:xfrm>
              <a:off x="5930200" y="-4562"/>
              <a:ext cx="19233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Mass spectrometer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sp>
        <p:nvSpPr>
          <p:cNvPr id="170" name="Google Shape;170;p15"/>
          <p:cNvSpPr/>
          <p:nvPr/>
        </p:nvSpPr>
        <p:spPr>
          <a:xfrm>
            <a:off x="7488625" y="1428750"/>
            <a:ext cx="1251300" cy="11430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15"/>
          <p:cNvCxnSpPr>
            <a:stCxn id="170" idx="2"/>
            <a:endCxn id="172" idx="0"/>
          </p:cNvCxnSpPr>
          <p:nvPr/>
        </p:nvCxnSpPr>
        <p:spPr>
          <a:xfrm>
            <a:off x="8114275" y="2571750"/>
            <a:ext cx="0" cy="1189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5"/>
          <p:cNvSpPr txBox="1"/>
          <p:nvPr/>
        </p:nvSpPr>
        <p:spPr>
          <a:xfrm>
            <a:off x="8020700" y="5301150"/>
            <a:ext cx="567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7488625" y="3761675"/>
            <a:ext cx="125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Search results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6167900" y="3045450"/>
            <a:ext cx="19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Database search </a:t>
            </a:r>
            <a:endParaRPr sz="18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Google Shape;874;p42"/>
          <p:cNvPicPr preferRelativeResize="0"/>
          <p:nvPr/>
        </p:nvPicPr>
        <p:blipFill rotWithShape="1">
          <a:blip r:embed="rId3">
            <a:alphaModFix/>
          </a:blip>
          <a:srcRect b="27288" l="1221" r="43009" t="58852"/>
          <a:stretch/>
        </p:blipFill>
        <p:spPr>
          <a:xfrm>
            <a:off x="0" y="0"/>
            <a:ext cx="4105375" cy="320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5" name="Google Shape;875;p42"/>
          <p:cNvSpPr txBox="1"/>
          <p:nvPr/>
        </p:nvSpPr>
        <p:spPr>
          <a:xfrm>
            <a:off x="310825" y="30075"/>
            <a:ext cx="3729900" cy="2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HEK293 cell lysates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876" name="Google Shape;87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23625"/>
            <a:ext cx="8839204" cy="421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43"/>
          <p:cNvGrpSpPr/>
          <p:nvPr/>
        </p:nvGrpSpPr>
        <p:grpSpPr>
          <a:xfrm>
            <a:off x="2765463" y="1061925"/>
            <a:ext cx="1736225" cy="1692050"/>
            <a:chOff x="2237275" y="985725"/>
            <a:chExt cx="1736225" cy="1692050"/>
          </a:xfrm>
        </p:grpSpPr>
        <p:sp>
          <p:nvSpPr>
            <p:cNvPr id="882" name="Google Shape;882;p43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43"/>
          <p:cNvGrpSpPr/>
          <p:nvPr/>
        </p:nvGrpSpPr>
        <p:grpSpPr>
          <a:xfrm>
            <a:off x="4915113" y="1061925"/>
            <a:ext cx="1736225" cy="1692050"/>
            <a:chOff x="2237275" y="985725"/>
            <a:chExt cx="1736225" cy="1692050"/>
          </a:xfrm>
        </p:grpSpPr>
        <p:sp>
          <p:nvSpPr>
            <p:cNvPr id="886" name="Google Shape;886;p43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3"/>
          <p:cNvGrpSpPr/>
          <p:nvPr/>
        </p:nvGrpSpPr>
        <p:grpSpPr>
          <a:xfrm>
            <a:off x="2765463" y="3181776"/>
            <a:ext cx="1736225" cy="1692050"/>
            <a:chOff x="2237275" y="985725"/>
            <a:chExt cx="1736225" cy="1692050"/>
          </a:xfrm>
        </p:grpSpPr>
        <p:sp>
          <p:nvSpPr>
            <p:cNvPr id="890" name="Google Shape;890;p43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43"/>
          <p:cNvGrpSpPr/>
          <p:nvPr/>
        </p:nvGrpSpPr>
        <p:grpSpPr>
          <a:xfrm>
            <a:off x="4915113" y="3181776"/>
            <a:ext cx="1736225" cy="1692050"/>
            <a:chOff x="2237275" y="985725"/>
            <a:chExt cx="1736225" cy="1692050"/>
          </a:xfrm>
        </p:grpSpPr>
        <p:sp>
          <p:nvSpPr>
            <p:cNvPr id="894" name="Google Shape;894;p43"/>
            <p:cNvSpPr/>
            <p:nvPr/>
          </p:nvSpPr>
          <p:spPr>
            <a:xfrm>
              <a:off x="2237275" y="985725"/>
              <a:ext cx="1506300" cy="1428900"/>
            </a:xfrm>
            <a:prstGeom prst="ellipse">
              <a:avLst/>
            </a:prstGeom>
            <a:solidFill>
              <a:srgbClr val="FF00FF">
                <a:alpha val="10000"/>
              </a:srgbClr>
            </a:solidFill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2342725" y="1248875"/>
              <a:ext cx="1506300" cy="1428900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2467200" y="985725"/>
              <a:ext cx="1506300" cy="1428900"/>
            </a:xfrm>
            <a:prstGeom prst="ellipse">
              <a:avLst/>
            </a:prstGeom>
            <a:solidFill>
              <a:srgbClr val="00FFFF">
                <a:alpha val="15000"/>
              </a:srgbClr>
            </a:solidFill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7" name="Google Shape;897;p43"/>
          <p:cNvSpPr/>
          <p:nvPr/>
        </p:nvSpPr>
        <p:spPr>
          <a:xfrm>
            <a:off x="2597975" y="642375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Peptide overlap</a:t>
            </a:r>
            <a:endParaRPr/>
          </a:p>
        </p:txBody>
      </p:sp>
      <p:sp>
        <p:nvSpPr>
          <p:cNvPr id="898" name="Google Shape;898;p43"/>
          <p:cNvSpPr/>
          <p:nvPr/>
        </p:nvSpPr>
        <p:spPr>
          <a:xfrm>
            <a:off x="4747625" y="642375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Protein overlap</a:t>
            </a:r>
            <a:endParaRPr/>
          </a:p>
        </p:txBody>
      </p:sp>
      <p:sp>
        <p:nvSpPr>
          <p:cNvPr id="899" name="Google Shape;899;p43"/>
          <p:cNvSpPr/>
          <p:nvPr/>
        </p:nvSpPr>
        <p:spPr>
          <a:xfrm rot="-5400000">
            <a:off x="1440575" y="1799775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</p:txBody>
      </p:sp>
      <p:sp>
        <p:nvSpPr>
          <p:cNvPr id="900" name="Google Shape;900;p43"/>
          <p:cNvSpPr/>
          <p:nvPr/>
        </p:nvSpPr>
        <p:spPr>
          <a:xfrm rot="-5400000">
            <a:off x="1440575" y="3965000"/>
            <a:ext cx="2071200" cy="2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search</a:t>
            </a:r>
            <a:endParaRPr/>
          </a:p>
        </p:txBody>
      </p:sp>
      <p:sp>
        <p:nvSpPr>
          <p:cNvPr id="901" name="Google Shape;901;p43"/>
          <p:cNvSpPr txBox="1"/>
          <p:nvPr/>
        </p:nvSpPr>
        <p:spPr>
          <a:xfrm>
            <a:off x="3146515" y="1559050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32.2%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(3211)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2" name="Google Shape;902;p43"/>
          <p:cNvSpPr txBox="1"/>
          <p:nvPr/>
        </p:nvSpPr>
        <p:spPr>
          <a:xfrm>
            <a:off x="5296177" y="1572675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47.3%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(1046)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3" name="Google Shape;903;p43"/>
          <p:cNvSpPr txBox="1"/>
          <p:nvPr/>
        </p:nvSpPr>
        <p:spPr>
          <a:xfrm>
            <a:off x="3146527" y="3678900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41.2%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(3085)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4" name="Google Shape;904;p43"/>
          <p:cNvSpPr txBox="1"/>
          <p:nvPr/>
        </p:nvSpPr>
        <p:spPr>
          <a:xfrm>
            <a:off x="5296177" y="3678900"/>
            <a:ext cx="9741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60.2%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(1004)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5" name="Google Shape;905;p43"/>
          <p:cNvSpPr/>
          <p:nvPr/>
        </p:nvSpPr>
        <p:spPr>
          <a:xfrm>
            <a:off x="2597965" y="320825"/>
            <a:ext cx="4220700" cy="5338800"/>
          </a:xfrm>
          <a:prstGeom prst="mathPlus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6" name="Google Shape;906;p43"/>
          <p:cNvPicPr preferRelativeResize="0"/>
          <p:nvPr/>
        </p:nvPicPr>
        <p:blipFill rotWithShape="1">
          <a:blip r:embed="rId3">
            <a:alphaModFix/>
          </a:blip>
          <a:srcRect b="27288" l="1221" r="43009" t="58852"/>
          <a:stretch/>
        </p:blipFill>
        <p:spPr>
          <a:xfrm>
            <a:off x="0" y="0"/>
            <a:ext cx="4105375" cy="320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7" name="Google Shape;907;p43"/>
          <p:cNvSpPr txBox="1"/>
          <p:nvPr/>
        </p:nvSpPr>
        <p:spPr>
          <a:xfrm>
            <a:off x="310825" y="30075"/>
            <a:ext cx="3729900" cy="2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HEK293 cell lysates</a:t>
            </a:r>
            <a:endParaRPr b="1" sz="1100">
              <a:solidFill>
                <a:schemeClr val="dk2"/>
              </a:solidFill>
            </a:endParaRPr>
          </a:p>
        </p:txBody>
      </p:sp>
      <p:graphicFrame>
        <p:nvGraphicFramePr>
          <p:cNvPr id="908" name="Google Shape;908;p43"/>
          <p:cNvGraphicFramePr/>
          <p:nvPr/>
        </p:nvGraphicFramePr>
        <p:xfrm>
          <a:off x="9403700" y="3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{CCFCF861-8933-4204-83A4-0AF283366255}</a:tableStyleId>
              </a:tblPr>
              <a:tblGrid>
                <a:gridCol w="1990725"/>
                <a:gridCol w="952500"/>
                <a:gridCol w="952500"/>
                <a:gridCol w="952500"/>
              </a:tblGrid>
              <a:tr h="3905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Peptide overlap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Protein overlap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HEK293 cell lysates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32.2% (3211)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47.3% (1046)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 search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41.2% (3085)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60.2% (1004)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of reproducibility analysis</a:t>
            </a:r>
            <a:endParaRPr/>
          </a:p>
        </p:txBody>
      </p:sp>
      <p:sp>
        <p:nvSpPr>
          <p:cNvPr id="914" name="Google Shape;91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Identical reproduction</a:t>
            </a:r>
            <a:r>
              <a:rPr lang="en"/>
              <a:t> of author’s results 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</a:t>
            </a:r>
            <a:r>
              <a:rPr lang="en" sz="1400"/>
              <a:t>ack of methods details, exact files to perfectly recreate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Reproduction of method effectiveness ✔ </a:t>
            </a:r>
            <a:endParaRPr/>
          </a:p>
        </p:txBody>
      </p:sp>
      <p:sp>
        <p:nvSpPr>
          <p:cNvPr id="915" name="Google Shape;915;p44"/>
          <p:cNvSpPr txBox="1"/>
          <p:nvPr/>
        </p:nvSpPr>
        <p:spPr>
          <a:xfrm>
            <a:off x="231000" y="2293525"/>
            <a:ext cx="8601300" cy="67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Using the dual search strategy, there is more reproducibility between the proteins/peptides identified across replicate experiments</a:t>
            </a:r>
            <a:endParaRPr b="1" sz="1600"/>
          </a:p>
        </p:txBody>
      </p:sp>
      <p:pic>
        <p:nvPicPr>
          <p:cNvPr id="916" name="Google Shape;9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00" y="3028900"/>
            <a:ext cx="4260798" cy="1619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7" name="Google Shape;91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926" y="3172450"/>
            <a:ext cx="2065172" cy="14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44"/>
          <p:cNvSpPr/>
          <p:nvPr/>
        </p:nvSpPr>
        <p:spPr>
          <a:xfrm>
            <a:off x="4568000" y="3028925"/>
            <a:ext cx="4260900" cy="16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44"/>
          <p:cNvGrpSpPr/>
          <p:nvPr/>
        </p:nvGrpSpPr>
        <p:grpSpPr>
          <a:xfrm>
            <a:off x="6989219" y="3105096"/>
            <a:ext cx="1412106" cy="1709484"/>
            <a:chOff x="2354375" y="320825"/>
            <a:chExt cx="4464450" cy="5338800"/>
          </a:xfrm>
        </p:grpSpPr>
        <p:grpSp>
          <p:nvGrpSpPr>
            <p:cNvPr id="920" name="Google Shape;920;p44"/>
            <p:cNvGrpSpPr/>
            <p:nvPr/>
          </p:nvGrpSpPr>
          <p:grpSpPr>
            <a:xfrm>
              <a:off x="2765463" y="1061925"/>
              <a:ext cx="1736225" cy="1692050"/>
              <a:chOff x="2237275" y="985725"/>
              <a:chExt cx="1736225" cy="1692050"/>
            </a:xfrm>
          </p:grpSpPr>
          <p:sp>
            <p:nvSpPr>
              <p:cNvPr id="921" name="Google Shape;921;p44"/>
              <p:cNvSpPr/>
              <p:nvPr/>
            </p:nvSpPr>
            <p:spPr>
              <a:xfrm>
                <a:off x="2237275" y="985725"/>
                <a:ext cx="1506300" cy="1428900"/>
              </a:xfrm>
              <a:prstGeom prst="ellipse">
                <a:avLst/>
              </a:prstGeom>
              <a:solidFill>
                <a:srgbClr val="FF00FF">
                  <a:alpha val="10000"/>
                </a:srgbClr>
              </a:solidFill>
              <a:ln cap="flat" cmpd="sng" w="9525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"/>
              </a:p>
            </p:txBody>
          </p:sp>
          <p:sp>
            <p:nvSpPr>
              <p:cNvPr id="922" name="Google Shape;922;p44"/>
              <p:cNvSpPr/>
              <p:nvPr/>
            </p:nvSpPr>
            <p:spPr>
              <a:xfrm>
                <a:off x="2342725" y="1248875"/>
                <a:ext cx="1506300" cy="1428900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cap="flat" cmpd="sng" w="9525">
                <a:solidFill>
                  <a:srgbClr val="FF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"/>
              </a:p>
            </p:txBody>
          </p:sp>
          <p:sp>
            <p:nvSpPr>
              <p:cNvPr id="923" name="Google Shape;923;p44"/>
              <p:cNvSpPr/>
              <p:nvPr/>
            </p:nvSpPr>
            <p:spPr>
              <a:xfrm>
                <a:off x="2467200" y="985725"/>
                <a:ext cx="1506300" cy="1428900"/>
              </a:xfrm>
              <a:prstGeom prst="ellipse">
                <a:avLst/>
              </a:prstGeom>
              <a:solidFill>
                <a:srgbClr val="00FFFF">
                  <a:alpha val="15000"/>
                </a:srgbClr>
              </a:solidFill>
              <a:ln cap="flat" cmpd="sng" w="9525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"/>
              </a:p>
            </p:txBody>
          </p:sp>
        </p:grpSp>
        <p:grpSp>
          <p:nvGrpSpPr>
            <p:cNvPr id="924" name="Google Shape;924;p44"/>
            <p:cNvGrpSpPr/>
            <p:nvPr/>
          </p:nvGrpSpPr>
          <p:grpSpPr>
            <a:xfrm>
              <a:off x="4915113" y="1061925"/>
              <a:ext cx="1736225" cy="1692050"/>
              <a:chOff x="2237275" y="985725"/>
              <a:chExt cx="1736225" cy="1692050"/>
            </a:xfrm>
          </p:grpSpPr>
          <p:sp>
            <p:nvSpPr>
              <p:cNvPr id="925" name="Google Shape;925;p44"/>
              <p:cNvSpPr/>
              <p:nvPr/>
            </p:nvSpPr>
            <p:spPr>
              <a:xfrm>
                <a:off x="2237275" y="985725"/>
                <a:ext cx="1506300" cy="1428900"/>
              </a:xfrm>
              <a:prstGeom prst="ellipse">
                <a:avLst/>
              </a:prstGeom>
              <a:solidFill>
                <a:srgbClr val="FF00FF">
                  <a:alpha val="10000"/>
                </a:srgbClr>
              </a:solidFill>
              <a:ln cap="flat" cmpd="sng" w="9525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"/>
              </a:p>
            </p:txBody>
          </p:sp>
          <p:sp>
            <p:nvSpPr>
              <p:cNvPr id="926" name="Google Shape;926;p44"/>
              <p:cNvSpPr/>
              <p:nvPr/>
            </p:nvSpPr>
            <p:spPr>
              <a:xfrm>
                <a:off x="2342725" y="1248875"/>
                <a:ext cx="1506300" cy="1428900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cap="flat" cmpd="sng" w="9525">
                <a:solidFill>
                  <a:srgbClr val="FF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"/>
              </a:p>
            </p:txBody>
          </p:sp>
          <p:sp>
            <p:nvSpPr>
              <p:cNvPr id="927" name="Google Shape;927;p44"/>
              <p:cNvSpPr/>
              <p:nvPr/>
            </p:nvSpPr>
            <p:spPr>
              <a:xfrm>
                <a:off x="2467200" y="985725"/>
                <a:ext cx="1506300" cy="1428900"/>
              </a:xfrm>
              <a:prstGeom prst="ellipse">
                <a:avLst/>
              </a:prstGeom>
              <a:solidFill>
                <a:srgbClr val="00FFFF">
                  <a:alpha val="15000"/>
                </a:srgbClr>
              </a:solidFill>
              <a:ln cap="flat" cmpd="sng" w="9525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"/>
              </a:p>
            </p:txBody>
          </p:sp>
        </p:grpSp>
        <p:grpSp>
          <p:nvGrpSpPr>
            <p:cNvPr id="928" name="Google Shape;928;p44"/>
            <p:cNvGrpSpPr/>
            <p:nvPr/>
          </p:nvGrpSpPr>
          <p:grpSpPr>
            <a:xfrm>
              <a:off x="2765463" y="3181776"/>
              <a:ext cx="1736225" cy="1692050"/>
              <a:chOff x="2237275" y="985725"/>
              <a:chExt cx="1736225" cy="1692050"/>
            </a:xfrm>
          </p:grpSpPr>
          <p:sp>
            <p:nvSpPr>
              <p:cNvPr id="929" name="Google Shape;929;p44"/>
              <p:cNvSpPr/>
              <p:nvPr/>
            </p:nvSpPr>
            <p:spPr>
              <a:xfrm>
                <a:off x="2237275" y="985725"/>
                <a:ext cx="1506300" cy="1428900"/>
              </a:xfrm>
              <a:prstGeom prst="ellipse">
                <a:avLst/>
              </a:prstGeom>
              <a:solidFill>
                <a:srgbClr val="FF00FF">
                  <a:alpha val="10000"/>
                </a:srgbClr>
              </a:solidFill>
              <a:ln cap="flat" cmpd="sng" w="9525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"/>
              </a:p>
            </p:txBody>
          </p:sp>
          <p:sp>
            <p:nvSpPr>
              <p:cNvPr id="930" name="Google Shape;930;p44"/>
              <p:cNvSpPr/>
              <p:nvPr/>
            </p:nvSpPr>
            <p:spPr>
              <a:xfrm>
                <a:off x="2342725" y="1248875"/>
                <a:ext cx="1506300" cy="1428900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cap="flat" cmpd="sng" w="9525">
                <a:solidFill>
                  <a:srgbClr val="FF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"/>
              </a:p>
            </p:txBody>
          </p:sp>
          <p:sp>
            <p:nvSpPr>
              <p:cNvPr id="931" name="Google Shape;931;p44"/>
              <p:cNvSpPr/>
              <p:nvPr/>
            </p:nvSpPr>
            <p:spPr>
              <a:xfrm>
                <a:off x="2467200" y="985725"/>
                <a:ext cx="1506300" cy="1428900"/>
              </a:xfrm>
              <a:prstGeom prst="ellipse">
                <a:avLst/>
              </a:prstGeom>
              <a:solidFill>
                <a:srgbClr val="00FFFF">
                  <a:alpha val="15000"/>
                </a:srgbClr>
              </a:solidFill>
              <a:ln cap="flat" cmpd="sng" w="9525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"/>
              </a:p>
            </p:txBody>
          </p:sp>
        </p:grpSp>
        <p:grpSp>
          <p:nvGrpSpPr>
            <p:cNvPr id="932" name="Google Shape;932;p44"/>
            <p:cNvGrpSpPr/>
            <p:nvPr/>
          </p:nvGrpSpPr>
          <p:grpSpPr>
            <a:xfrm>
              <a:off x="4915113" y="3181776"/>
              <a:ext cx="1736225" cy="1692050"/>
              <a:chOff x="2237275" y="985725"/>
              <a:chExt cx="1736225" cy="1692050"/>
            </a:xfrm>
          </p:grpSpPr>
          <p:sp>
            <p:nvSpPr>
              <p:cNvPr id="933" name="Google Shape;933;p44"/>
              <p:cNvSpPr/>
              <p:nvPr/>
            </p:nvSpPr>
            <p:spPr>
              <a:xfrm>
                <a:off x="2237275" y="985725"/>
                <a:ext cx="1506300" cy="1428900"/>
              </a:xfrm>
              <a:prstGeom prst="ellipse">
                <a:avLst/>
              </a:prstGeom>
              <a:solidFill>
                <a:srgbClr val="FF00FF">
                  <a:alpha val="10000"/>
                </a:srgbClr>
              </a:solidFill>
              <a:ln cap="flat" cmpd="sng" w="9525">
                <a:solidFill>
                  <a:srgbClr val="FF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"/>
              </a:p>
            </p:txBody>
          </p:sp>
          <p:sp>
            <p:nvSpPr>
              <p:cNvPr id="934" name="Google Shape;934;p44"/>
              <p:cNvSpPr/>
              <p:nvPr/>
            </p:nvSpPr>
            <p:spPr>
              <a:xfrm>
                <a:off x="2342725" y="1248875"/>
                <a:ext cx="1506300" cy="1428900"/>
              </a:xfrm>
              <a:prstGeom prst="ellipse">
                <a:avLst/>
              </a:prstGeom>
              <a:solidFill>
                <a:srgbClr val="FFFF00">
                  <a:alpha val="50000"/>
                </a:srgbClr>
              </a:solidFill>
              <a:ln cap="flat" cmpd="sng" w="9525">
                <a:solidFill>
                  <a:srgbClr val="FF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"/>
              </a:p>
            </p:txBody>
          </p:sp>
          <p:sp>
            <p:nvSpPr>
              <p:cNvPr id="935" name="Google Shape;935;p44"/>
              <p:cNvSpPr/>
              <p:nvPr/>
            </p:nvSpPr>
            <p:spPr>
              <a:xfrm>
                <a:off x="2467200" y="985725"/>
                <a:ext cx="1506300" cy="1428900"/>
              </a:xfrm>
              <a:prstGeom prst="ellipse">
                <a:avLst/>
              </a:prstGeom>
              <a:solidFill>
                <a:srgbClr val="00FFFF">
                  <a:alpha val="15000"/>
                </a:srgbClr>
              </a:solidFill>
              <a:ln cap="flat" cmpd="sng" w="9525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"/>
              </a:p>
            </p:txBody>
          </p:sp>
        </p:grpSp>
        <p:sp>
          <p:nvSpPr>
            <p:cNvPr id="936" name="Google Shape;936;p44"/>
            <p:cNvSpPr/>
            <p:nvPr/>
          </p:nvSpPr>
          <p:spPr>
            <a:xfrm>
              <a:off x="2597975" y="642375"/>
              <a:ext cx="2071200" cy="24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"/>
                <a:t>Peptide overlap</a:t>
              </a:r>
              <a:endParaRPr sz="100"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4747625" y="642375"/>
              <a:ext cx="2071200" cy="24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"/>
                <a:t>Protein overlap</a:t>
              </a:r>
              <a:endParaRPr sz="100"/>
            </a:p>
          </p:txBody>
        </p:sp>
        <p:sp>
          <p:nvSpPr>
            <p:cNvPr id="938" name="Google Shape;938;p44"/>
            <p:cNvSpPr/>
            <p:nvPr/>
          </p:nvSpPr>
          <p:spPr>
            <a:xfrm rot="-5400000">
              <a:off x="1440575" y="1799775"/>
              <a:ext cx="2071200" cy="24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"/>
                <a:t>Database search</a:t>
              </a:r>
              <a:endParaRPr sz="100"/>
            </a:p>
          </p:txBody>
        </p:sp>
        <p:sp>
          <p:nvSpPr>
            <p:cNvPr id="939" name="Google Shape;939;p44"/>
            <p:cNvSpPr/>
            <p:nvPr/>
          </p:nvSpPr>
          <p:spPr>
            <a:xfrm rot="-5400000">
              <a:off x="1440575" y="3965000"/>
              <a:ext cx="2071200" cy="24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"/>
                <a:t>Dual search</a:t>
              </a:r>
              <a:endParaRPr sz="100"/>
            </a:p>
          </p:txBody>
        </p:sp>
        <p:sp>
          <p:nvSpPr>
            <p:cNvPr id="940" name="Google Shape;940;p44"/>
            <p:cNvSpPr txBox="1"/>
            <p:nvPr/>
          </p:nvSpPr>
          <p:spPr>
            <a:xfrm>
              <a:off x="3146515" y="1559050"/>
              <a:ext cx="9741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>
                  <a:solidFill>
                    <a:schemeClr val="dk1"/>
                  </a:solidFill>
                </a:rPr>
                <a:t>32.2%</a:t>
              </a:r>
              <a:endParaRPr sz="3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>
                  <a:solidFill>
                    <a:schemeClr val="dk1"/>
                  </a:solidFill>
                </a:rPr>
                <a:t>(3211)</a:t>
              </a:r>
              <a:endParaRPr sz="300">
                <a:solidFill>
                  <a:schemeClr val="dk1"/>
                </a:solidFill>
              </a:endParaRPr>
            </a:p>
          </p:txBody>
        </p:sp>
        <p:sp>
          <p:nvSpPr>
            <p:cNvPr id="941" name="Google Shape;941;p44"/>
            <p:cNvSpPr txBox="1"/>
            <p:nvPr/>
          </p:nvSpPr>
          <p:spPr>
            <a:xfrm>
              <a:off x="5296177" y="1572675"/>
              <a:ext cx="9741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>
                  <a:solidFill>
                    <a:schemeClr val="dk1"/>
                  </a:solidFill>
                </a:rPr>
                <a:t>47.3%</a:t>
              </a:r>
              <a:endParaRPr sz="3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>
                  <a:solidFill>
                    <a:schemeClr val="dk1"/>
                  </a:solidFill>
                </a:rPr>
                <a:t>(1046)</a:t>
              </a:r>
              <a:endParaRPr sz="300">
                <a:solidFill>
                  <a:schemeClr val="dk1"/>
                </a:solidFill>
              </a:endParaRPr>
            </a:p>
          </p:txBody>
        </p:sp>
        <p:sp>
          <p:nvSpPr>
            <p:cNvPr id="942" name="Google Shape;942;p44"/>
            <p:cNvSpPr txBox="1"/>
            <p:nvPr/>
          </p:nvSpPr>
          <p:spPr>
            <a:xfrm>
              <a:off x="3146527" y="3678900"/>
              <a:ext cx="9741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>
                  <a:solidFill>
                    <a:schemeClr val="dk1"/>
                  </a:solidFill>
                </a:rPr>
                <a:t>41.2%</a:t>
              </a:r>
              <a:endParaRPr sz="3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>
                  <a:solidFill>
                    <a:schemeClr val="dk1"/>
                  </a:solidFill>
                </a:rPr>
                <a:t>(3085)</a:t>
              </a:r>
              <a:endParaRPr sz="300">
                <a:solidFill>
                  <a:schemeClr val="dk1"/>
                </a:solidFill>
              </a:endParaRPr>
            </a:p>
          </p:txBody>
        </p:sp>
        <p:sp>
          <p:nvSpPr>
            <p:cNvPr id="943" name="Google Shape;943;p44"/>
            <p:cNvSpPr txBox="1"/>
            <p:nvPr/>
          </p:nvSpPr>
          <p:spPr>
            <a:xfrm>
              <a:off x="5296177" y="3678900"/>
              <a:ext cx="9741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>
                  <a:solidFill>
                    <a:schemeClr val="dk1"/>
                  </a:solidFill>
                </a:rPr>
                <a:t>60.2%</a:t>
              </a:r>
              <a:endParaRPr sz="3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>
                  <a:solidFill>
                    <a:schemeClr val="dk1"/>
                  </a:solidFill>
                </a:rPr>
                <a:t>(1004)</a:t>
              </a:r>
              <a:endParaRPr sz="300"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597965" y="320825"/>
              <a:ext cx="4220700" cy="5338800"/>
            </a:xfrm>
            <a:prstGeom prst="mathPlus">
              <a:avLst>
                <a:gd fmla="val 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Reproducibility in bioinformatics </a:t>
            </a:r>
            <a:endParaRPr/>
          </a:p>
        </p:txBody>
      </p:sp>
      <p:sp>
        <p:nvSpPr>
          <p:cNvPr id="950" name="Google Shape;950;p45"/>
          <p:cNvSpPr/>
          <p:nvPr/>
        </p:nvSpPr>
        <p:spPr>
          <a:xfrm>
            <a:off x="568775" y="1202425"/>
            <a:ext cx="3363600" cy="92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Awareness of issue</a:t>
            </a:r>
            <a:endParaRPr/>
          </a:p>
        </p:txBody>
      </p:sp>
      <p:sp>
        <p:nvSpPr>
          <p:cNvPr id="951" name="Google Shape;951;p45"/>
          <p:cNvSpPr/>
          <p:nvPr/>
        </p:nvSpPr>
        <p:spPr>
          <a:xfrm>
            <a:off x="568775" y="2481183"/>
            <a:ext cx="3363600" cy="92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of tools/proper practice</a:t>
            </a:r>
            <a:endParaRPr/>
          </a:p>
        </p:txBody>
      </p:sp>
      <p:sp>
        <p:nvSpPr>
          <p:cNvPr id="952" name="Google Shape;952;p45"/>
          <p:cNvSpPr/>
          <p:nvPr/>
        </p:nvSpPr>
        <p:spPr>
          <a:xfrm>
            <a:off x="572101" y="3759941"/>
            <a:ext cx="3363600" cy="92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Incentive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Reproducibility in bioinformatics</a:t>
            </a:r>
            <a:endParaRPr/>
          </a:p>
        </p:txBody>
      </p:sp>
      <p:sp>
        <p:nvSpPr>
          <p:cNvPr id="958" name="Google Shape;958;p46"/>
          <p:cNvSpPr/>
          <p:nvPr/>
        </p:nvSpPr>
        <p:spPr>
          <a:xfrm>
            <a:off x="568775" y="1202425"/>
            <a:ext cx="3363600" cy="929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Awareness of issue</a:t>
            </a:r>
            <a:endParaRPr/>
          </a:p>
        </p:txBody>
      </p:sp>
      <p:sp>
        <p:nvSpPr>
          <p:cNvPr id="959" name="Google Shape;959;p46"/>
          <p:cNvSpPr/>
          <p:nvPr/>
        </p:nvSpPr>
        <p:spPr>
          <a:xfrm>
            <a:off x="568775" y="2481183"/>
            <a:ext cx="3363600" cy="92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of tools/proper practice</a:t>
            </a:r>
            <a:endParaRPr/>
          </a:p>
        </p:txBody>
      </p:sp>
      <p:sp>
        <p:nvSpPr>
          <p:cNvPr id="960" name="Google Shape;960;p46"/>
          <p:cNvSpPr/>
          <p:nvPr/>
        </p:nvSpPr>
        <p:spPr>
          <a:xfrm>
            <a:off x="572101" y="3759941"/>
            <a:ext cx="3363600" cy="92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Incentive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1" name="Google Shape;9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575" y="745225"/>
            <a:ext cx="2681426" cy="203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2" name="Google Shape;962;p46"/>
          <p:cNvSpPr txBox="1"/>
          <p:nvPr/>
        </p:nvSpPr>
        <p:spPr>
          <a:xfrm>
            <a:off x="5788950" y="2700775"/>
            <a:ext cx="487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PubMed: “reproducibility in bioinformatics”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963" name="Google Shape;96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125" y="3081775"/>
            <a:ext cx="1888200" cy="18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Reproducibility in bioinformatics</a:t>
            </a:r>
            <a:endParaRPr/>
          </a:p>
        </p:txBody>
      </p:sp>
      <p:sp>
        <p:nvSpPr>
          <p:cNvPr id="969" name="Google Shape;969;p47"/>
          <p:cNvSpPr/>
          <p:nvPr/>
        </p:nvSpPr>
        <p:spPr>
          <a:xfrm>
            <a:off x="568775" y="1202425"/>
            <a:ext cx="3363600" cy="929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Awareness of issue</a:t>
            </a:r>
            <a:endParaRPr/>
          </a:p>
        </p:txBody>
      </p:sp>
      <p:sp>
        <p:nvSpPr>
          <p:cNvPr id="970" name="Google Shape;970;p47"/>
          <p:cNvSpPr/>
          <p:nvPr/>
        </p:nvSpPr>
        <p:spPr>
          <a:xfrm>
            <a:off x="568775" y="2481183"/>
            <a:ext cx="3363600" cy="929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of tools/proper practice</a:t>
            </a:r>
            <a:endParaRPr/>
          </a:p>
        </p:txBody>
      </p:sp>
      <p:sp>
        <p:nvSpPr>
          <p:cNvPr id="971" name="Google Shape;971;p47"/>
          <p:cNvSpPr/>
          <p:nvPr/>
        </p:nvSpPr>
        <p:spPr>
          <a:xfrm>
            <a:off x="572101" y="3759941"/>
            <a:ext cx="3363600" cy="92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Incentive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2" name="Google Shape;9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025" y="1202425"/>
            <a:ext cx="3363600" cy="32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Reproducibility in bioinformatics</a:t>
            </a:r>
            <a:endParaRPr/>
          </a:p>
        </p:txBody>
      </p:sp>
      <p:sp>
        <p:nvSpPr>
          <p:cNvPr id="978" name="Google Shape;978;p48"/>
          <p:cNvSpPr/>
          <p:nvPr/>
        </p:nvSpPr>
        <p:spPr>
          <a:xfrm>
            <a:off x="568775" y="1202425"/>
            <a:ext cx="3363600" cy="929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Awareness of issue</a:t>
            </a:r>
            <a:endParaRPr/>
          </a:p>
        </p:txBody>
      </p:sp>
      <p:sp>
        <p:nvSpPr>
          <p:cNvPr id="979" name="Google Shape;979;p48"/>
          <p:cNvSpPr/>
          <p:nvPr/>
        </p:nvSpPr>
        <p:spPr>
          <a:xfrm>
            <a:off x="568775" y="2481183"/>
            <a:ext cx="3363600" cy="929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of tools/proper practice</a:t>
            </a:r>
            <a:endParaRPr/>
          </a:p>
        </p:txBody>
      </p:sp>
      <p:sp>
        <p:nvSpPr>
          <p:cNvPr id="980" name="Google Shape;980;p48"/>
          <p:cNvSpPr/>
          <p:nvPr/>
        </p:nvSpPr>
        <p:spPr>
          <a:xfrm>
            <a:off x="572101" y="3759941"/>
            <a:ext cx="3363600" cy="929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Incentive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1" name="Google Shape;98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25" y="2416675"/>
            <a:ext cx="2133826" cy="1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122" y="3190820"/>
            <a:ext cx="4617899" cy="148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694" y="801325"/>
            <a:ext cx="1731575" cy="1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6"/>
          <p:cNvGrpSpPr/>
          <p:nvPr/>
        </p:nvGrpSpPr>
        <p:grpSpPr>
          <a:xfrm>
            <a:off x="190175" y="-4552"/>
            <a:ext cx="8616525" cy="2711784"/>
            <a:chOff x="-38421" y="-4562"/>
            <a:chExt cx="9182146" cy="3137550"/>
          </a:xfrm>
        </p:grpSpPr>
        <p:sp>
          <p:nvSpPr>
            <p:cNvPr id="180" name="Google Shape;180;p16"/>
            <p:cNvSpPr/>
            <p:nvPr/>
          </p:nvSpPr>
          <p:spPr>
            <a:xfrm>
              <a:off x="4462825" y="319888"/>
              <a:ext cx="4680900" cy="2813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73775" y="955274"/>
              <a:ext cx="583612" cy="659080"/>
            </a:xfrm>
            <a:custGeom>
              <a:rect b="b" l="l" r="r" t="t"/>
              <a:pathLst>
                <a:path extrusionOk="0" h="1203800" w="1090863">
                  <a:moveTo>
                    <a:pt x="96252" y="882958"/>
                  </a:moveTo>
                  <a:cubicBezTo>
                    <a:pt x="85557" y="856221"/>
                    <a:pt x="77957" y="828027"/>
                    <a:pt x="64168" y="802747"/>
                  </a:cubicBezTo>
                  <a:cubicBezTo>
                    <a:pt x="45703" y="768895"/>
                    <a:pt x="0" y="706495"/>
                    <a:pt x="0" y="706495"/>
                  </a:cubicBezTo>
                  <a:cubicBezTo>
                    <a:pt x="5347" y="642326"/>
                    <a:pt x="-9767" y="572981"/>
                    <a:pt x="16042" y="513989"/>
                  </a:cubicBezTo>
                  <a:cubicBezTo>
                    <a:pt x="31498" y="478662"/>
                    <a:pt x="112295" y="449821"/>
                    <a:pt x="112295" y="449821"/>
                  </a:cubicBezTo>
                  <a:cubicBezTo>
                    <a:pt x="171116" y="455168"/>
                    <a:pt x="232094" y="449197"/>
                    <a:pt x="288758" y="465863"/>
                  </a:cubicBezTo>
                  <a:cubicBezTo>
                    <a:pt x="325751" y="476743"/>
                    <a:pt x="348429" y="517837"/>
                    <a:pt x="385010" y="530031"/>
                  </a:cubicBezTo>
                  <a:lnTo>
                    <a:pt x="433137" y="546074"/>
                  </a:lnTo>
                  <a:cubicBezTo>
                    <a:pt x="459874" y="567463"/>
                    <a:pt x="484312" y="592095"/>
                    <a:pt x="513347" y="610242"/>
                  </a:cubicBezTo>
                  <a:cubicBezTo>
                    <a:pt x="637168" y="687630"/>
                    <a:pt x="476839" y="541649"/>
                    <a:pt x="609600" y="674410"/>
                  </a:cubicBezTo>
                  <a:cubicBezTo>
                    <a:pt x="647032" y="669063"/>
                    <a:pt x="686788" y="672411"/>
                    <a:pt x="721895" y="658368"/>
                  </a:cubicBezTo>
                  <a:cubicBezTo>
                    <a:pt x="742959" y="649942"/>
                    <a:pt x="755497" y="627670"/>
                    <a:pt x="770021" y="610242"/>
                  </a:cubicBezTo>
                  <a:cubicBezTo>
                    <a:pt x="871215" y="488809"/>
                    <a:pt x="740839" y="623384"/>
                    <a:pt x="834189" y="530031"/>
                  </a:cubicBezTo>
                  <a:cubicBezTo>
                    <a:pt x="839536" y="513989"/>
                    <a:pt x="846130" y="498310"/>
                    <a:pt x="850231" y="481905"/>
                  </a:cubicBezTo>
                  <a:lnTo>
                    <a:pt x="882316" y="353568"/>
                  </a:lnTo>
                  <a:cubicBezTo>
                    <a:pt x="876969" y="246621"/>
                    <a:pt x="880742" y="138825"/>
                    <a:pt x="866274" y="32726"/>
                  </a:cubicBezTo>
                  <a:cubicBezTo>
                    <a:pt x="864230" y="17740"/>
                    <a:pt x="849162" y="2781"/>
                    <a:pt x="834189" y="642"/>
                  </a:cubicBezTo>
                  <a:cubicBezTo>
                    <a:pt x="807197" y="-3214"/>
                    <a:pt x="780716" y="11337"/>
                    <a:pt x="753979" y="16684"/>
                  </a:cubicBezTo>
                  <a:cubicBezTo>
                    <a:pt x="727242" y="43421"/>
                    <a:pt x="694742" y="65434"/>
                    <a:pt x="673768" y="96895"/>
                  </a:cubicBezTo>
                  <a:cubicBezTo>
                    <a:pt x="641547" y="145227"/>
                    <a:pt x="634023" y="152201"/>
                    <a:pt x="609600" y="209189"/>
                  </a:cubicBezTo>
                  <a:cubicBezTo>
                    <a:pt x="602939" y="224732"/>
                    <a:pt x="598905" y="241274"/>
                    <a:pt x="593558" y="257316"/>
                  </a:cubicBezTo>
                  <a:cubicBezTo>
                    <a:pt x="601648" y="451477"/>
                    <a:pt x="579970" y="554253"/>
                    <a:pt x="625642" y="706495"/>
                  </a:cubicBezTo>
                  <a:cubicBezTo>
                    <a:pt x="646568" y="776250"/>
                    <a:pt x="646110" y="811046"/>
                    <a:pt x="705852" y="850874"/>
                  </a:cubicBezTo>
                  <a:cubicBezTo>
                    <a:pt x="719659" y="860079"/>
                    <a:pt x="809591" y="880819"/>
                    <a:pt x="818147" y="882958"/>
                  </a:cubicBezTo>
                  <a:cubicBezTo>
                    <a:pt x="932971" y="874756"/>
                    <a:pt x="1034243" y="926998"/>
                    <a:pt x="1074821" y="818789"/>
                  </a:cubicBezTo>
                  <a:cubicBezTo>
                    <a:pt x="1084395" y="793259"/>
                    <a:pt x="1085516" y="765316"/>
                    <a:pt x="1090863" y="738579"/>
                  </a:cubicBezTo>
                  <a:cubicBezTo>
                    <a:pt x="1085516" y="669063"/>
                    <a:pt x="1083469" y="599214"/>
                    <a:pt x="1074821" y="530031"/>
                  </a:cubicBezTo>
                  <a:cubicBezTo>
                    <a:pt x="1072724" y="513252"/>
                    <a:pt x="1070736" y="493862"/>
                    <a:pt x="1058779" y="481905"/>
                  </a:cubicBezTo>
                  <a:cubicBezTo>
                    <a:pt x="1046822" y="469948"/>
                    <a:pt x="1026694" y="471210"/>
                    <a:pt x="1010652" y="465863"/>
                  </a:cubicBezTo>
                  <a:cubicBezTo>
                    <a:pt x="951831" y="471210"/>
                    <a:pt x="890222" y="463228"/>
                    <a:pt x="834189" y="481905"/>
                  </a:cubicBezTo>
                  <a:cubicBezTo>
                    <a:pt x="818147" y="487252"/>
                    <a:pt x="826847" y="515531"/>
                    <a:pt x="818147" y="530031"/>
                  </a:cubicBezTo>
                  <a:cubicBezTo>
                    <a:pt x="810365" y="543000"/>
                    <a:pt x="795511" y="550305"/>
                    <a:pt x="786063" y="562116"/>
                  </a:cubicBezTo>
                  <a:cubicBezTo>
                    <a:pt x="774019" y="577171"/>
                    <a:pt x="764674" y="594200"/>
                    <a:pt x="753979" y="610242"/>
                  </a:cubicBezTo>
                  <a:cubicBezTo>
                    <a:pt x="679116" y="604895"/>
                    <a:pt x="603929" y="602969"/>
                    <a:pt x="529389" y="594200"/>
                  </a:cubicBezTo>
                  <a:cubicBezTo>
                    <a:pt x="476661" y="587997"/>
                    <a:pt x="479725" y="569368"/>
                    <a:pt x="433137" y="546074"/>
                  </a:cubicBezTo>
                  <a:cubicBezTo>
                    <a:pt x="418012" y="538511"/>
                    <a:pt x="401052" y="535379"/>
                    <a:pt x="385010" y="530031"/>
                  </a:cubicBezTo>
                  <a:cubicBezTo>
                    <a:pt x="320842" y="433779"/>
                    <a:pt x="390357" y="524684"/>
                    <a:pt x="304800" y="449821"/>
                  </a:cubicBezTo>
                  <a:cubicBezTo>
                    <a:pt x="229725" y="384130"/>
                    <a:pt x="235993" y="386716"/>
                    <a:pt x="192505" y="321484"/>
                  </a:cubicBezTo>
                  <a:cubicBezTo>
                    <a:pt x="207579" y="276262"/>
                    <a:pt x="207514" y="252542"/>
                    <a:pt x="256674" y="225231"/>
                  </a:cubicBezTo>
                  <a:cubicBezTo>
                    <a:pt x="286238" y="208807"/>
                    <a:pt x="352926" y="193147"/>
                    <a:pt x="352926" y="193147"/>
                  </a:cubicBezTo>
                  <a:cubicBezTo>
                    <a:pt x="438484" y="198494"/>
                    <a:pt x="526698" y="187372"/>
                    <a:pt x="609600" y="209189"/>
                  </a:cubicBezTo>
                  <a:cubicBezTo>
                    <a:pt x="635457" y="215993"/>
                    <a:pt x="638820" y="254452"/>
                    <a:pt x="657726" y="273358"/>
                  </a:cubicBezTo>
                  <a:cubicBezTo>
                    <a:pt x="671359" y="286991"/>
                    <a:pt x="689810" y="294747"/>
                    <a:pt x="705852" y="305442"/>
                  </a:cubicBezTo>
                  <a:cubicBezTo>
                    <a:pt x="727242" y="337526"/>
                    <a:pt x="775474" y="363522"/>
                    <a:pt x="770021" y="401695"/>
                  </a:cubicBezTo>
                  <a:cubicBezTo>
                    <a:pt x="764674" y="439126"/>
                    <a:pt x="761394" y="476912"/>
                    <a:pt x="753979" y="513989"/>
                  </a:cubicBezTo>
                  <a:cubicBezTo>
                    <a:pt x="750663" y="530571"/>
                    <a:pt x="749894" y="550159"/>
                    <a:pt x="737937" y="562116"/>
                  </a:cubicBezTo>
                  <a:cubicBezTo>
                    <a:pt x="725980" y="574073"/>
                    <a:pt x="705852" y="572811"/>
                    <a:pt x="689810" y="578158"/>
                  </a:cubicBezTo>
                  <a:cubicBezTo>
                    <a:pt x="682506" y="583636"/>
                    <a:pt x="595760" y="650549"/>
                    <a:pt x="577516" y="658368"/>
                  </a:cubicBezTo>
                  <a:cubicBezTo>
                    <a:pt x="557251" y="667053"/>
                    <a:pt x="534547" y="668353"/>
                    <a:pt x="513347" y="674410"/>
                  </a:cubicBezTo>
                  <a:cubicBezTo>
                    <a:pt x="497088" y="679055"/>
                    <a:pt x="480763" y="683791"/>
                    <a:pt x="465221" y="690452"/>
                  </a:cubicBezTo>
                  <a:cubicBezTo>
                    <a:pt x="315697" y="754535"/>
                    <a:pt x="484764" y="696328"/>
                    <a:pt x="336884" y="738579"/>
                  </a:cubicBezTo>
                  <a:cubicBezTo>
                    <a:pt x="320625" y="743224"/>
                    <a:pt x="303540" y="746409"/>
                    <a:pt x="288758" y="754621"/>
                  </a:cubicBezTo>
                  <a:cubicBezTo>
                    <a:pt x="255050" y="773348"/>
                    <a:pt x="192505" y="818789"/>
                    <a:pt x="192505" y="818789"/>
                  </a:cubicBezTo>
                  <a:cubicBezTo>
                    <a:pt x="187158" y="834831"/>
                    <a:pt x="176463" y="850006"/>
                    <a:pt x="176463" y="866916"/>
                  </a:cubicBezTo>
                  <a:cubicBezTo>
                    <a:pt x="176463" y="947304"/>
                    <a:pt x="174093" y="1029296"/>
                    <a:pt x="192505" y="1107547"/>
                  </a:cubicBezTo>
                  <a:cubicBezTo>
                    <a:pt x="197572" y="1129082"/>
                    <a:pt x="272447" y="1151014"/>
                    <a:pt x="288758" y="1155674"/>
                  </a:cubicBezTo>
                  <a:cubicBezTo>
                    <a:pt x="309957" y="1161731"/>
                    <a:pt x="331727" y="1165659"/>
                    <a:pt x="352926" y="1171716"/>
                  </a:cubicBezTo>
                  <a:cubicBezTo>
                    <a:pt x="369185" y="1176361"/>
                    <a:pt x="384372" y="1184978"/>
                    <a:pt x="401052" y="1187758"/>
                  </a:cubicBezTo>
                  <a:cubicBezTo>
                    <a:pt x="448816" y="1195719"/>
                    <a:pt x="497305" y="1198453"/>
                    <a:pt x="545431" y="1203800"/>
                  </a:cubicBezTo>
                  <a:cubicBezTo>
                    <a:pt x="697326" y="1186923"/>
                    <a:pt x="655570" y="1221998"/>
                    <a:pt x="705852" y="1171716"/>
                  </a:cubicBez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 rot="-7878891">
              <a:off x="93444" y="407732"/>
              <a:ext cx="529235" cy="588932"/>
            </a:xfrm>
            <a:custGeom>
              <a:rect b="b" l="l" r="r" t="t"/>
              <a:pathLst>
                <a:path extrusionOk="0" h="1122947" w="1012751">
                  <a:moveTo>
                    <a:pt x="352926" y="1122947"/>
                  </a:moveTo>
                  <a:cubicBezTo>
                    <a:pt x="310147" y="1117600"/>
                    <a:pt x="267006" y="1114617"/>
                    <a:pt x="224590" y="1106905"/>
                  </a:cubicBezTo>
                  <a:cubicBezTo>
                    <a:pt x="207953" y="1103880"/>
                    <a:pt x="188420" y="1102820"/>
                    <a:pt x="176463" y="1090863"/>
                  </a:cubicBezTo>
                  <a:cubicBezTo>
                    <a:pt x="164506" y="1078906"/>
                    <a:pt x="167082" y="1058279"/>
                    <a:pt x="160421" y="1042736"/>
                  </a:cubicBezTo>
                  <a:cubicBezTo>
                    <a:pt x="151001" y="1020756"/>
                    <a:pt x="139032" y="999957"/>
                    <a:pt x="128337" y="978568"/>
                  </a:cubicBezTo>
                  <a:cubicBezTo>
                    <a:pt x="133684" y="925094"/>
                    <a:pt x="132295" y="870511"/>
                    <a:pt x="144379" y="818147"/>
                  </a:cubicBezTo>
                  <a:cubicBezTo>
                    <a:pt x="148714" y="799361"/>
                    <a:pt x="166897" y="786761"/>
                    <a:pt x="176463" y="770021"/>
                  </a:cubicBezTo>
                  <a:cubicBezTo>
                    <a:pt x="188328" y="749258"/>
                    <a:pt x="199127" y="727833"/>
                    <a:pt x="208547" y="705852"/>
                  </a:cubicBezTo>
                  <a:cubicBezTo>
                    <a:pt x="215208" y="690309"/>
                    <a:pt x="214026" y="670930"/>
                    <a:pt x="224590" y="657726"/>
                  </a:cubicBezTo>
                  <a:cubicBezTo>
                    <a:pt x="236634" y="642671"/>
                    <a:pt x="256674" y="636337"/>
                    <a:pt x="272716" y="625642"/>
                  </a:cubicBezTo>
                  <a:cubicBezTo>
                    <a:pt x="283411" y="604252"/>
                    <a:pt x="289491" y="579845"/>
                    <a:pt x="304800" y="561473"/>
                  </a:cubicBezTo>
                  <a:cubicBezTo>
                    <a:pt x="317143" y="546662"/>
                    <a:pt x="335681" y="538011"/>
                    <a:pt x="352926" y="529389"/>
                  </a:cubicBezTo>
                  <a:cubicBezTo>
                    <a:pt x="436624" y="487540"/>
                    <a:pt x="657835" y="498242"/>
                    <a:pt x="673769" y="497305"/>
                  </a:cubicBezTo>
                  <a:cubicBezTo>
                    <a:pt x="684464" y="481263"/>
                    <a:pt x="698023" y="466797"/>
                    <a:pt x="705853" y="449179"/>
                  </a:cubicBezTo>
                  <a:cubicBezTo>
                    <a:pt x="719588" y="418274"/>
                    <a:pt x="737937" y="352926"/>
                    <a:pt x="737937" y="352926"/>
                  </a:cubicBezTo>
                  <a:cubicBezTo>
                    <a:pt x="732590" y="267368"/>
                    <a:pt x="730869" y="181506"/>
                    <a:pt x="721895" y="96252"/>
                  </a:cubicBezTo>
                  <a:cubicBezTo>
                    <a:pt x="720125" y="79435"/>
                    <a:pt x="716417" y="61330"/>
                    <a:pt x="705853" y="48126"/>
                  </a:cubicBezTo>
                  <a:cubicBezTo>
                    <a:pt x="683236" y="19856"/>
                    <a:pt x="641303" y="10568"/>
                    <a:pt x="609600" y="0"/>
                  </a:cubicBezTo>
                  <a:cubicBezTo>
                    <a:pt x="572168" y="5347"/>
                    <a:pt x="532412" y="1999"/>
                    <a:pt x="497305" y="16042"/>
                  </a:cubicBezTo>
                  <a:cubicBezTo>
                    <a:pt x="469233" y="27271"/>
                    <a:pt x="433135" y="88234"/>
                    <a:pt x="417095" y="112294"/>
                  </a:cubicBezTo>
                  <a:cubicBezTo>
                    <a:pt x="379664" y="224589"/>
                    <a:pt x="417095" y="197852"/>
                    <a:pt x="336884" y="224589"/>
                  </a:cubicBezTo>
                  <a:cubicBezTo>
                    <a:pt x="342231" y="278063"/>
                    <a:pt x="334851" y="334400"/>
                    <a:pt x="352926" y="385010"/>
                  </a:cubicBezTo>
                  <a:cubicBezTo>
                    <a:pt x="365083" y="419048"/>
                    <a:pt x="433766" y="460293"/>
                    <a:pt x="465221" y="481263"/>
                  </a:cubicBezTo>
                  <a:cubicBezTo>
                    <a:pt x="475916" y="497305"/>
                    <a:pt x="485261" y="514334"/>
                    <a:pt x="497305" y="529389"/>
                  </a:cubicBezTo>
                  <a:cubicBezTo>
                    <a:pt x="517198" y="554255"/>
                    <a:pt x="549726" y="579663"/>
                    <a:pt x="577516" y="593558"/>
                  </a:cubicBezTo>
                  <a:cubicBezTo>
                    <a:pt x="592640" y="601120"/>
                    <a:pt x="608791" y="608196"/>
                    <a:pt x="625642" y="609600"/>
                  </a:cubicBezTo>
                  <a:cubicBezTo>
                    <a:pt x="737676" y="618936"/>
                    <a:pt x="850231" y="620295"/>
                    <a:pt x="962526" y="625642"/>
                  </a:cubicBezTo>
                  <a:cubicBezTo>
                    <a:pt x="973221" y="636337"/>
                    <a:pt x="986829" y="644757"/>
                    <a:pt x="994611" y="657726"/>
                  </a:cubicBezTo>
                  <a:cubicBezTo>
                    <a:pt x="1024391" y="707358"/>
                    <a:pt x="1012484" y="789508"/>
                    <a:pt x="994611" y="834189"/>
                  </a:cubicBezTo>
                  <a:cubicBezTo>
                    <a:pt x="987450" y="852090"/>
                    <a:pt x="964205" y="858678"/>
                    <a:pt x="946484" y="866273"/>
                  </a:cubicBezTo>
                  <a:cubicBezTo>
                    <a:pt x="926219" y="874958"/>
                    <a:pt x="903434" y="875980"/>
                    <a:pt x="882316" y="882315"/>
                  </a:cubicBezTo>
                  <a:cubicBezTo>
                    <a:pt x="849922" y="892033"/>
                    <a:pt x="818147" y="903705"/>
                    <a:pt x="786063" y="914400"/>
                  </a:cubicBezTo>
                  <a:lnTo>
                    <a:pt x="737937" y="930442"/>
                  </a:lnTo>
                  <a:cubicBezTo>
                    <a:pt x="663074" y="925095"/>
                    <a:pt x="587116" y="928232"/>
                    <a:pt x="513347" y="914400"/>
                  </a:cubicBezTo>
                  <a:cubicBezTo>
                    <a:pt x="498481" y="911613"/>
                    <a:pt x="493073" y="891763"/>
                    <a:pt x="481263" y="882315"/>
                  </a:cubicBezTo>
                  <a:cubicBezTo>
                    <a:pt x="369585" y="792971"/>
                    <a:pt x="499339" y="916433"/>
                    <a:pt x="385011" y="802105"/>
                  </a:cubicBezTo>
                  <a:cubicBezTo>
                    <a:pt x="390358" y="780715"/>
                    <a:pt x="384313" y="752285"/>
                    <a:pt x="401053" y="737936"/>
                  </a:cubicBezTo>
                  <a:cubicBezTo>
                    <a:pt x="426731" y="715926"/>
                    <a:pt x="497305" y="705852"/>
                    <a:pt x="497305" y="705852"/>
                  </a:cubicBezTo>
                  <a:cubicBezTo>
                    <a:pt x="518695" y="711199"/>
                    <a:pt x="555138" y="700776"/>
                    <a:pt x="561474" y="721894"/>
                  </a:cubicBezTo>
                  <a:cubicBezTo>
                    <a:pt x="577707" y="776004"/>
                    <a:pt x="569069" y="864925"/>
                    <a:pt x="513347" y="898358"/>
                  </a:cubicBezTo>
                  <a:cubicBezTo>
                    <a:pt x="498847" y="907058"/>
                    <a:pt x="481263" y="909053"/>
                    <a:pt x="465221" y="914400"/>
                  </a:cubicBezTo>
                  <a:cubicBezTo>
                    <a:pt x="460030" y="913881"/>
                    <a:pt x="284250" y="904124"/>
                    <a:pt x="240632" y="882315"/>
                  </a:cubicBezTo>
                  <a:cubicBezTo>
                    <a:pt x="206143" y="865070"/>
                    <a:pt x="176463" y="839536"/>
                    <a:pt x="144379" y="818147"/>
                  </a:cubicBezTo>
                  <a:lnTo>
                    <a:pt x="96253" y="786063"/>
                  </a:lnTo>
                  <a:cubicBezTo>
                    <a:pt x="85558" y="770021"/>
                    <a:pt x="65915" y="757137"/>
                    <a:pt x="64169" y="737936"/>
                  </a:cubicBezTo>
                  <a:cubicBezTo>
                    <a:pt x="60266" y="695001"/>
                    <a:pt x="67823" y="650893"/>
                    <a:pt x="80211" y="609600"/>
                  </a:cubicBezTo>
                  <a:cubicBezTo>
                    <a:pt x="84557" y="595113"/>
                    <a:pt x="102847" y="589326"/>
                    <a:pt x="112295" y="577515"/>
                  </a:cubicBezTo>
                  <a:cubicBezTo>
                    <a:pt x="173406" y="501126"/>
                    <a:pt x="110005" y="552305"/>
                    <a:pt x="192505" y="497305"/>
                  </a:cubicBezTo>
                  <a:cubicBezTo>
                    <a:pt x="213696" y="433731"/>
                    <a:pt x="239517" y="378677"/>
                    <a:pt x="192505" y="304800"/>
                  </a:cubicBezTo>
                  <a:cubicBezTo>
                    <a:pt x="174348" y="276268"/>
                    <a:pt x="128337" y="283410"/>
                    <a:pt x="96253" y="272715"/>
                  </a:cubicBezTo>
                  <a:lnTo>
                    <a:pt x="48126" y="256673"/>
                  </a:lnTo>
                  <a:lnTo>
                    <a:pt x="0" y="224589"/>
                  </a:ln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" name="Google Shape;183;p16"/>
            <p:cNvCxnSpPr/>
            <p:nvPr/>
          </p:nvCxnSpPr>
          <p:spPr>
            <a:xfrm>
              <a:off x="1057957" y="890200"/>
              <a:ext cx="59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4" name="Google Shape;184;p16"/>
            <p:cNvSpPr/>
            <p:nvPr/>
          </p:nvSpPr>
          <p:spPr>
            <a:xfrm>
              <a:off x="1851665" y="514723"/>
              <a:ext cx="91761" cy="243078"/>
            </a:xfrm>
            <a:custGeom>
              <a:rect b="b" l="l" r="r" t="t"/>
              <a:pathLst>
                <a:path extrusionOk="0" h="465221" w="176463">
                  <a:moveTo>
                    <a:pt x="176463" y="0"/>
                  </a:moveTo>
                  <a:cubicBezTo>
                    <a:pt x="139031" y="5347"/>
                    <a:pt x="101245" y="8627"/>
                    <a:pt x="64168" y="16042"/>
                  </a:cubicBezTo>
                  <a:cubicBezTo>
                    <a:pt x="47587" y="19358"/>
                    <a:pt x="27999" y="20127"/>
                    <a:pt x="16042" y="32084"/>
                  </a:cubicBezTo>
                  <a:cubicBezTo>
                    <a:pt x="4085" y="44041"/>
                    <a:pt x="5347" y="64169"/>
                    <a:pt x="0" y="80211"/>
                  </a:cubicBezTo>
                  <a:cubicBezTo>
                    <a:pt x="5347" y="144379"/>
                    <a:pt x="3414" y="209576"/>
                    <a:pt x="16042" y="272716"/>
                  </a:cubicBezTo>
                  <a:cubicBezTo>
                    <a:pt x="19823" y="291622"/>
                    <a:pt x="46380" y="301641"/>
                    <a:pt x="48126" y="320842"/>
                  </a:cubicBezTo>
                  <a:cubicBezTo>
                    <a:pt x="59555" y="446566"/>
                    <a:pt x="62614" y="433914"/>
                    <a:pt x="0" y="465221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 rot="2711653">
              <a:off x="2244495" y="487044"/>
              <a:ext cx="92024" cy="240965"/>
            </a:xfrm>
            <a:custGeom>
              <a:rect b="b" l="l" r="r" t="t"/>
              <a:pathLst>
                <a:path extrusionOk="0" h="465221" w="176463">
                  <a:moveTo>
                    <a:pt x="176463" y="0"/>
                  </a:moveTo>
                  <a:cubicBezTo>
                    <a:pt x="139031" y="5347"/>
                    <a:pt x="101245" y="8627"/>
                    <a:pt x="64168" y="16042"/>
                  </a:cubicBezTo>
                  <a:cubicBezTo>
                    <a:pt x="47587" y="19358"/>
                    <a:pt x="27999" y="20127"/>
                    <a:pt x="16042" y="32084"/>
                  </a:cubicBezTo>
                  <a:cubicBezTo>
                    <a:pt x="4085" y="44041"/>
                    <a:pt x="5347" y="64169"/>
                    <a:pt x="0" y="80211"/>
                  </a:cubicBezTo>
                  <a:cubicBezTo>
                    <a:pt x="5347" y="144379"/>
                    <a:pt x="3414" y="209576"/>
                    <a:pt x="16042" y="272716"/>
                  </a:cubicBezTo>
                  <a:cubicBezTo>
                    <a:pt x="19823" y="291622"/>
                    <a:pt x="46380" y="301641"/>
                    <a:pt x="48126" y="320842"/>
                  </a:cubicBezTo>
                  <a:cubicBezTo>
                    <a:pt x="59555" y="446566"/>
                    <a:pt x="62614" y="433914"/>
                    <a:pt x="0" y="465221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069674" y="818378"/>
              <a:ext cx="258599" cy="276606"/>
            </a:xfrm>
            <a:custGeom>
              <a:rect b="b" l="l" r="r" t="t"/>
              <a:pathLst>
                <a:path extrusionOk="0" h="529389" w="497305">
                  <a:moveTo>
                    <a:pt x="16042" y="0"/>
                  </a:moveTo>
                  <a:cubicBezTo>
                    <a:pt x="10695" y="26737"/>
                    <a:pt x="0" y="52944"/>
                    <a:pt x="0" y="80210"/>
                  </a:cubicBezTo>
                  <a:cubicBezTo>
                    <a:pt x="0" y="324008"/>
                    <a:pt x="56694" y="210395"/>
                    <a:pt x="368969" y="224589"/>
                  </a:cubicBezTo>
                  <a:cubicBezTo>
                    <a:pt x="483512" y="262771"/>
                    <a:pt x="446461" y="228534"/>
                    <a:pt x="497305" y="304800"/>
                  </a:cubicBezTo>
                  <a:cubicBezTo>
                    <a:pt x="484243" y="396237"/>
                    <a:pt x="506732" y="427873"/>
                    <a:pt x="417095" y="465221"/>
                  </a:cubicBezTo>
                  <a:cubicBezTo>
                    <a:pt x="376391" y="482181"/>
                    <a:pt x="330591" y="483361"/>
                    <a:pt x="288758" y="497305"/>
                  </a:cubicBezTo>
                  <a:lnTo>
                    <a:pt x="192505" y="529389"/>
                  </a:lnTo>
                  <a:lnTo>
                    <a:pt x="80211" y="513347"/>
                  </a:ln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766888" y="936267"/>
              <a:ext cx="184803" cy="242717"/>
            </a:xfrm>
            <a:custGeom>
              <a:rect b="b" l="l" r="r" t="t"/>
              <a:pathLst>
                <a:path extrusionOk="0" h="272716" w="499468">
                  <a:moveTo>
                    <a:pt x="274785" y="272716"/>
                  </a:moveTo>
                  <a:cubicBezTo>
                    <a:pt x="263967" y="270913"/>
                    <a:pt x="116264" y="247359"/>
                    <a:pt x="98322" y="240631"/>
                  </a:cubicBezTo>
                  <a:cubicBezTo>
                    <a:pt x="80270" y="233861"/>
                    <a:pt x="66238" y="219242"/>
                    <a:pt x="50196" y="208547"/>
                  </a:cubicBezTo>
                  <a:cubicBezTo>
                    <a:pt x="25112" y="170921"/>
                    <a:pt x="-39477" y="97214"/>
                    <a:pt x="34154" y="48126"/>
                  </a:cubicBezTo>
                  <a:cubicBezTo>
                    <a:pt x="70025" y="24212"/>
                    <a:pt x="119712" y="58821"/>
                    <a:pt x="162491" y="64168"/>
                  </a:cubicBezTo>
                  <a:cubicBezTo>
                    <a:pt x="258744" y="58821"/>
                    <a:pt x="355817" y="61759"/>
                    <a:pt x="451249" y="48126"/>
                  </a:cubicBezTo>
                  <a:cubicBezTo>
                    <a:pt x="503824" y="40615"/>
                    <a:pt x="499375" y="27684"/>
                    <a:pt x="499375" y="0"/>
                  </a:cubicBez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2414637" y="733449"/>
              <a:ext cx="184803" cy="242717"/>
            </a:xfrm>
            <a:custGeom>
              <a:rect b="b" l="l" r="r" t="t"/>
              <a:pathLst>
                <a:path extrusionOk="0" h="272716" w="499468">
                  <a:moveTo>
                    <a:pt x="274785" y="272716"/>
                  </a:moveTo>
                  <a:cubicBezTo>
                    <a:pt x="263967" y="270913"/>
                    <a:pt x="116264" y="247359"/>
                    <a:pt x="98322" y="240631"/>
                  </a:cubicBezTo>
                  <a:cubicBezTo>
                    <a:pt x="80270" y="233861"/>
                    <a:pt x="66238" y="219242"/>
                    <a:pt x="50196" y="208547"/>
                  </a:cubicBezTo>
                  <a:cubicBezTo>
                    <a:pt x="25112" y="170921"/>
                    <a:pt x="-39477" y="97214"/>
                    <a:pt x="34154" y="48126"/>
                  </a:cubicBezTo>
                  <a:cubicBezTo>
                    <a:pt x="70025" y="24212"/>
                    <a:pt x="119712" y="58821"/>
                    <a:pt x="162491" y="64168"/>
                  </a:cubicBezTo>
                  <a:cubicBezTo>
                    <a:pt x="258744" y="58821"/>
                    <a:pt x="355817" y="61759"/>
                    <a:pt x="451249" y="48126"/>
                  </a:cubicBezTo>
                  <a:cubicBezTo>
                    <a:pt x="503824" y="40615"/>
                    <a:pt x="499375" y="27684"/>
                    <a:pt x="499375" y="0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2039198" y="1256344"/>
              <a:ext cx="250257" cy="251460"/>
            </a:xfrm>
            <a:custGeom>
              <a:rect b="b" l="l" r="r" t="t"/>
              <a:pathLst>
                <a:path extrusionOk="0" h="481264" w="481263">
                  <a:moveTo>
                    <a:pt x="0" y="0"/>
                  </a:moveTo>
                  <a:cubicBezTo>
                    <a:pt x="26737" y="10695"/>
                    <a:pt x="53247" y="21974"/>
                    <a:pt x="80210" y="32085"/>
                  </a:cubicBezTo>
                  <a:cubicBezTo>
                    <a:pt x="96043" y="38023"/>
                    <a:pt x="113212" y="40565"/>
                    <a:pt x="128337" y="48127"/>
                  </a:cubicBezTo>
                  <a:cubicBezTo>
                    <a:pt x="145582" y="56749"/>
                    <a:pt x="160421" y="69516"/>
                    <a:pt x="176463" y="80211"/>
                  </a:cubicBezTo>
                  <a:cubicBezTo>
                    <a:pt x="166967" y="184671"/>
                    <a:pt x="144161" y="312114"/>
                    <a:pt x="176463" y="417095"/>
                  </a:cubicBezTo>
                  <a:cubicBezTo>
                    <a:pt x="190197" y="461730"/>
                    <a:pt x="237613" y="469563"/>
                    <a:pt x="272716" y="481264"/>
                  </a:cubicBezTo>
                  <a:cubicBezTo>
                    <a:pt x="310147" y="475917"/>
                    <a:pt x="348793" y="476087"/>
                    <a:pt x="385010" y="465222"/>
                  </a:cubicBezTo>
                  <a:cubicBezTo>
                    <a:pt x="422756" y="453898"/>
                    <a:pt x="448864" y="417724"/>
                    <a:pt x="465221" y="385011"/>
                  </a:cubicBezTo>
                  <a:cubicBezTo>
                    <a:pt x="472783" y="369886"/>
                    <a:pt x="475916" y="352927"/>
                    <a:pt x="481263" y="336885"/>
                  </a:cubicBezTo>
                  <a:lnTo>
                    <a:pt x="465221" y="240632"/>
                  </a:ln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0" name="Google Shape;190;p16"/>
            <p:cNvCxnSpPr>
              <a:endCxn id="191" idx="2"/>
            </p:cNvCxnSpPr>
            <p:nvPr/>
          </p:nvCxnSpPr>
          <p:spPr>
            <a:xfrm flipH="1" rot="10800000">
              <a:off x="2716452" y="890851"/>
              <a:ext cx="1923300" cy="4500"/>
            </a:xfrm>
            <a:prstGeom prst="straightConnector1">
              <a:avLst/>
            </a:prstGeom>
            <a:noFill/>
            <a:ln cap="flat" cmpd="sng" w="57150">
              <a:solidFill>
                <a:srgbClr val="666666"/>
              </a:solidFill>
              <a:prstDash val="solid"/>
              <a:miter lim="800000"/>
              <a:headEnd len="sm" w="sm" type="none"/>
              <a:tailEnd len="med" w="med" type="none"/>
            </a:ln>
          </p:spPr>
        </p:cxnSp>
        <p:sp>
          <p:nvSpPr>
            <p:cNvPr id="192" name="Google Shape;192;p16"/>
            <p:cNvSpPr/>
            <p:nvPr/>
          </p:nvSpPr>
          <p:spPr>
            <a:xfrm>
              <a:off x="4681902" y="539448"/>
              <a:ext cx="1499700" cy="7014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762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Mass Analyzer</a:t>
              </a:r>
              <a:endParaRPr sz="1100"/>
            </a:p>
          </p:txBody>
        </p:sp>
        <p:cxnSp>
          <p:nvCxnSpPr>
            <p:cNvPr id="193" name="Google Shape;193;p16"/>
            <p:cNvCxnSpPr>
              <a:endCxn id="194" idx="1"/>
            </p:cNvCxnSpPr>
            <p:nvPr/>
          </p:nvCxnSpPr>
          <p:spPr>
            <a:xfrm flipH="1" rot="10800000">
              <a:off x="6181546" y="890148"/>
              <a:ext cx="1413000" cy="5100"/>
            </a:xfrm>
            <a:prstGeom prst="straightConnector1">
              <a:avLst/>
            </a:prstGeom>
            <a:noFill/>
            <a:ln cap="flat" cmpd="sng" w="57150">
              <a:solidFill>
                <a:srgbClr val="434343"/>
              </a:solidFill>
              <a:prstDash val="solid"/>
              <a:miter lim="800000"/>
              <a:headEnd len="sm" w="sm" type="none"/>
              <a:tailEnd len="med" w="med" type="none"/>
            </a:ln>
          </p:spPr>
        </p:cxnSp>
        <p:sp>
          <p:nvSpPr>
            <p:cNvPr id="195" name="Google Shape;195;p16"/>
            <p:cNvSpPr/>
            <p:nvPr/>
          </p:nvSpPr>
          <p:spPr>
            <a:xfrm>
              <a:off x="2895533" y="725726"/>
              <a:ext cx="1146000" cy="3393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Liquid Chromatography</a:t>
              </a:r>
              <a:endParaRPr sz="1000"/>
            </a:p>
          </p:txBody>
        </p:sp>
        <p:sp>
          <p:nvSpPr>
            <p:cNvPr id="196" name="Google Shape;196;p16"/>
            <p:cNvSpPr txBox="1"/>
            <p:nvPr/>
          </p:nvSpPr>
          <p:spPr>
            <a:xfrm>
              <a:off x="4874215" y="2732530"/>
              <a:ext cx="12351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MS1 Spectrum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97" name="Google Shape;197;p16"/>
            <p:cNvSpPr txBox="1"/>
            <p:nvPr/>
          </p:nvSpPr>
          <p:spPr>
            <a:xfrm>
              <a:off x="3013444" y="479138"/>
              <a:ext cx="9069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Separation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98" name="Google Shape;198;p16"/>
            <p:cNvSpPr txBox="1"/>
            <p:nvPr/>
          </p:nvSpPr>
          <p:spPr>
            <a:xfrm>
              <a:off x="1852209" y="1687681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Peptides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99" name="Google Shape;199;p16"/>
            <p:cNvSpPr txBox="1"/>
            <p:nvPr/>
          </p:nvSpPr>
          <p:spPr>
            <a:xfrm>
              <a:off x="78846" y="1688620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Proteins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00" name="Google Shape;200;p16"/>
            <p:cNvSpPr txBox="1"/>
            <p:nvPr/>
          </p:nvSpPr>
          <p:spPr>
            <a:xfrm>
              <a:off x="931974" y="548027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Digestion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7594546" y="539448"/>
              <a:ext cx="1499700" cy="7014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762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Mass Analyzer</a:t>
              </a:r>
              <a:endParaRPr sz="1100"/>
            </a:p>
          </p:txBody>
        </p:sp>
        <p:grpSp>
          <p:nvGrpSpPr>
            <p:cNvPr id="201" name="Google Shape;201;p16"/>
            <p:cNvGrpSpPr/>
            <p:nvPr/>
          </p:nvGrpSpPr>
          <p:grpSpPr>
            <a:xfrm>
              <a:off x="4922521" y="1815186"/>
              <a:ext cx="983032" cy="848026"/>
              <a:chOff x="12723109" y="1617159"/>
              <a:chExt cx="1242300" cy="1072500"/>
            </a:xfrm>
          </p:grpSpPr>
          <p:sp>
            <p:nvSpPr>
              <p:cNvPr id="202" name="Google Shape;202;p16"/>
              <p:cNvSpPr/>
              <p:nvPr/>
            </p:nvSpPr>
            <p:spPr>
              <a:xfrm>
                <a:off x="12723109" y="1617159"/>
                <a:ext cx="1242300" cy="10725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3" name="Google Shape;203;p16"/>
              <p:cNvCxnSpPr/>
              <p:nvPr/>
            </p:nvCxnSpPr>
            <p:spPr>
              <a:xfrm>
                <a:off x="12877515" y="1781275"/>
                <a:ext cx="0" cy="7659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4" name="Google Shape;204;p16"/>
              <p:cNvCxnSpPr/>
              <p:nvPr/>
            </p:nvCxnSpPr>
            <p:spPr>
              <a:xfrm>
                <a:off x="12974134" y="2280850"/>
                <a:ext cx="0" cy="252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6"/>
              <p:cNvCxnSpPr/>
              <p:nvPr/>
            </p:nvCxnSpPr>
            <p:spPr>
              <a:xfrm>
                <a:off x="13123545" y="1968809"/>
                <a:ext cx="0" cy="56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6"/>
              <p:cNvCxnSpPr/>
              <p:nvPr/>
            </p:nvCxnSpPr>
            <p:spPr>
              <a:xfrm>
                <a:off x="13673381" y="2275309"/>
                <a:ext cx="0" cy="25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16"/>
              <p:cNvCxnSpPr/>
              <p:nvPr/>
            </p:nvCxnSpPr>
            <p:spPr>
              <a:xfrm>
                <a:off x="13583737" y="1848496"/>
                <a:ext cx="0" cy="68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16"/>
              <p:cNvCxnSpPr/>
              <p:nvPr/>
            </p:nvCxnSpPr>
            <p:spPr>
              <a:xfrm>
                <a:off x="13207216" y="2164914"/>
                <a:ext cx="0" cy="36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16"/>
              <p:cNvCxnSpPr/>
              <p:nvPr/>
            </p:nvCxnSpPr>
            <p:spPr>
              <a:xfrm>
                <a:off x="13422199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16"/>
              <p:cNvCxnSpPr/>
              <p:nvPr/>
            </p:nvCxnSpPr>
            <p:spPr>
              <a:xfrm>
                <a:off x="13809511" y="2012287"/>
                <a:ext cx="0" cy="52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16"/>
              <p:cNvCxnSpPr/>
              <p:nvPr/>
            </p:nvCxnSpPr>
            <p:spPr>
              <a:xfrm rot="10800000">
                <a:off x="12877628" y="2542868"/>
                <a:ext cx="10179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12" name="Google Shape;212;p16"/>
            <p:cNvSpPr txBox="1"/>
            <p:nvPr/>
          </p:nvSpPr>
          <p:spPr>
            <a:xfrm>
              <a:off x="7871381" y="2714163"/>
              <a:ext cx="12351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MS2 Spectrum</a:t>
              </a:r>
              <a:endParaRPr sz="1000">
                <a:solidFill>
                  <a:schemeClr val="dk1"/>
                </a:solidFill>
              </a:endParaRPr>
            </a:p>
          </p:txBody>
        </p:sp>
        <p:grpSp>
          <p:nvGrpSpPr>
            <p:cNvPr id="213" name="Google Shape;213;p16"/>
            <p:cNvGrpSpPr/>
            <p:nvPr/>
          </p:nvGrpSpPr>
          <p:grpSpPr>
            <a:xfrm>
              <a:off x="7919687" y="1796818"/>
              <a:ext cx="983032" cy="848026"/>
              <a:chOff x="12723109" y="1617159"/>
              <a:chExt cx="1242300" cy="1072500"/>
            </a:xfrm>
          </p:grpSpPr>
          <p:sp>
            <p:nvSpPr>
              <p:cNvPr id="214" name="Google Shape;214;p16"/>
              <p:cNvSpPr/>
              <p:nvPr/>
            </p:nvSpPr>
            <p:spPr>
              <a:xfrm>
                <a:off x="12723109" y="1617159"/>
                <a:ext cx="1242300" cy="10725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5" name="Google Shape;215;p16"/>
              <p:cNvCxnSpPr/>
              <p:nvPr/>
            </p:nvCxnSpPr>
            <p:spPr>
              <a:xfrm>
                <a:off x="12877515" y="1781275"/>
                <a:ext cx="0" cy="7659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16"/>
              <p:cNvCxnSpPr/>
              <p:nvPr/>
            </p:nvCxnSpPr>
            <p:spPr>
              <a:xfrm>
                <a:off x="12974134" y="2280850"/>
                <a:ext cx="0" cy="252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7" name="Google Shape;217;p16"/>
              <p:cNvCxnSpPr/>
              <p:nvPr/>
            </p:nvCxnSpPr>
            <p:spPr>
              <a:xfrm>
                <a:off x="13123545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8" name="Google Shape;218;p16"/>
              <p:cNvCxnSpPr/>
              <p:nvPr/>
            </p:nvCxnSpPr>
            <p:spPr>
              <a:xfrm>
                <a:off x="13673381" y="2275309"/>
                <a:ext cx="0" cy="25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16"/>
              <p:cNvCxnSpPr/>
              <p:nvPr/>
            </p:nvCxnSpPr>
            <p:spPr>
              <a:xfrm>
                <a:off x="13583737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6"/>
              <p:cNvCxnSpPr/>
              <p:nvPr/>
            </p:nvCxnSpPr>
            <p:spPr>
              <a:xfrm>
                <a:off x="13207216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6"/>
              <p:cNvCxnSpPr/>
              <p:nvPr/>
            </p:nvCxnSpPr>
            <p:spPr>
              <a:xfrm>
                <a:off x="13422199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16"/>
              <p:cNvCxnSpPr/>
              <p:nvPr/>
            </p:nvCxnSpPr>
            <p:spPr>
              <a:xfrm>
                <a:off x="13809511" y="2203528"/>
                <a:ext cx="0" cy="329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16"/>
              <p:cNvCxnSpPr/>
              <p:nvPr/>
            </p:nvCxnSpPr>
            <p:spPr>
              <a:xfrm rot="10800000">
                <a:off x="12877628" y="2542868"/>
                <a:ext cx="10179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24" name="Google Shape;224;p16"/>
            <p:cNvCxnSpPr/>
            <p:nvPr/>
          </p:nvCxnSpPr>
          <p:spPr>
            <a:xfrm>
              <a:off x="5411102" y="1267850"/>
              <a:ext cx="0" cy="470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5" name="Google Shape;225;p16"/>
            <p:cNvCxnSpPr/>
            <p:nvPr/>
          </p:nvCxnSpPr>
          <p:spPr>
            <a:xfrm>
              <a:off x="8370092" y="1284070"/>
              <a:ext cx="0" cy="470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6" name="Google Shape;226;p16"/>
            <p:cNvSpPr/>
            <p:nvPr/>
          </p:nvSpPr>
          <p:spPr>
            <a:xfrm>
              <a:off x="6360579" y="753382"/>
              <a:ext cx="995400" cy="2736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Fragmentation</a:t>
              </a:r>
              <a:endParaRPr sz="1000"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5524592" y="1906709"/>
              <a:ext cx="150600" cy="3129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8" name="Google Shape;228;p16"/>
            <p:cNvCxnSpPr>
              <a:stCxn id="227" idx="7"/>
              <a:endCxn id="226" idx="2"/>
            </p:cNvCxnSpPr>
            <p:nvPr/>
          </p:nvCxnSpPr>
          <p:spPr>
            <a:xfrm rot="-5400000">
              <a:off x="5792937" y="887232"/>
              <a:ext cx="925500" cy="1205100"/>
            </a:xfrm>
            <a:prstGeom prst="curvedConnector3">
              <a:avLst>
                <a:gd fmla="val 52478" name="adj1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9" name="Google Shape;229;p16"/>
            <p:cNvSpPr txBox="1"/>
            <p:nvPr/>
          </p:nvSpPr>
          <p:spPr>
            <a:xfrm>
              <a:off x="5997926" y="1541538"/>
              <a:ext cx="17742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">
                  <a:solidFill>
                    <a:schemeClr val="dk1"/>
                  </a:solidFill>
                </a:rPr>
                <a:t>peptide</a:t>
              </a: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ion)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 rot="-5400000">
              <a:off x="4319700" y="726758"/>
              <a:ext cx="311917" cy="328186"/>
            </a:xfrm>
            <a:prstGeom prst="flowChartExtra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6"/>
            <p:cNvSpPr txBox="1"/>
            <p:nvPr/>
          </p:nvSpPr>
          <p:spPr>
            <a:xfrm>
              <a:off x="3665100" y="1064213"/>
              <a:ext cx="9069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Ionization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16"/>
            <p:cNvSpPr txBox="1"/>
            <p:nvPr/>
          </p:nvSpPr>
          <p:spPr>
            <a:xfrm>
              <a:off x="5930200" y="-4562"/>
              <a:ext cx="19233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Mass spectrometer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sp>
        <p:nvSpPr>
          <p:cNvPr id="232" name="Google Shape;232;p16"/>
          <p:cNvSpPr/>
          <p:nvPr/>
        </p:nvSpPr>
        <p:spPr>
          <a:xfrm>
            <a:off x="7488625" y="1428750"/>
            <a:ext cx="1251300" cy="11430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16"/>
          <p:cNvCxnSpPr>
            <a:stCxn id="232" idx="2"/>
            <a:endCxn id="234" idx="0"/>
          </p:cNvCxnSpPr>
          <p:nvPr/>
        </p:nvCxnSpPr>
        <p:spPr>
          <a:xfrm>
            <a:off x="8114275" y="2571750"/>
            <a:ext cx="0" cy="1189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16"/>
          <p:cNvSpPr txBox="1"/>
          <p:nvPr/>
        </p:nvSpPr>
        <p:spPr>
          <a:xfrm>
            <a:off x="8020700" y="5301150"/>
            <a:ext cx="567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7488625" y="3761675"/>
            <a:ext cx="125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Search results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6167900" y="3045450"/>
            <a:ext cx="19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Database search </a:t>
            </a:r>
            <a:endParaRPr sz="1800">
              <a:solidFill>
                <a:srgbClr val="4A86E8"/>
              </a:solidFill>
            </a:endParaRPr>
          </a:p>
        </p:txBody>
      </p:sp>
      <p:pic>
        <p:nvPicPr>
          <p:cNvPr id="237" name="Google Shape;2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0" y="132375"/>
            <a:ext cx="4173215" cy="2651051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38" name="Google Shape;238;p16"/>
          <p:cNvCxnSpPr/>
          <p:nvPr/>
        </p:nvCxnSpPr>
        <p:spPr>
          <a:xfrm flipH="1">
            <a:off x="3426325" y="4125575"/>
            <a:ext cx="4019100" cy="111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16"/>
          <p:cNvSpPr txBox="1"/>
          <p:nvPr/>
        </p:nvSpPr>
        <p:spPr>
          <a:xfrm>
            <a:off x="4065475" y="3627700"/>
            <a:ext cx="27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Create spectral library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1395847" y="3894725"/>
            <a:ext cx="217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Spectral library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7"/>
          <p:cNvGrpSpPr/>
          <p:nvPr/>
        </p:nvGrpSpPr>
        <p:grpSpPr>
          <a:xfrm>
            <a:off x="190175" y="-4552"/>
            <a:ext cx="8616525" cy="2711784"/>
            <a:chOff x="-38421" y="-4562"/>
            <a:chExt cx="9182146" cy="3137550"/>
          </a:xfrm>
        </p:grpSpPr>
        <p:sp>
          <p:nvSpPr>
            <p:cNvPr id="246" name="Google Shape;246;p17"/>
            <p:cNvSpPr/>
            <p:nvPr/>
          </p:nvSpPr>
          <p:spPr>
            <a:xfrm>
              <a:off x="4462825" y="319888"/>
              <a:ext cx="4680900" cy="2813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473775" y="955274"/>
              <a:ext cx="583612" cy="659080"/>
            </a:xfrm>
            <a:custGeom>
              <a:rect b="b" l="l" r="r" t="t"/>
              <a:pathLst>
                <a:path extrusionOk="0" h="1203800" w="1090863">
                  <a:moveTo>
                    <a:pt x="96252" y="882958"/>
                  </a:moveTo>
                  <a:cubicBezTo>
                    <a:pt x="85557" y="856221"/>
                    <a:pt x="77957" y="828027"/>
                    <a:pt x="64168" y="802747"/>
                  </a:cubicBezTo>
                  <a:cubicBezTo>
                    <a:pt x="45703" y="768895"/>
                    <a:pt x="0" y="706495"/>
                    <a:pt x="0" y="706495"/>
                  </a:cubicBezTo>
                  <a:cubicBezTo>
                    <a:pt x="5347" y="642326"/>
                    <a:pt x="-9767" y="572981"/>
                    <a:pt x="16042" y="513989"/>
                  </a:cubicBezTo>
                  <a:cubicBezTo>
                    <a:pt x="31498" y="478662"/>
                    <a:pt x="112295" y="449821"/>
                    <a:pt x="112295" y="449821"/>
                  </a:cubicBezTo>
                  <a:cubicBezTo>
                    <a:pt x="171116" y="455168"/>
                    <a:pt x="232094" y="449197"/>
                    <a:pt x="288758" y="465863"/>
                  </a:cubicBezTo>
                  <a:cubicBezTo>
                    <a:pt x="325751" y="476743"/>
                    <a:pt x="348429" y="517837"/>
                    <a:pt x="385010" y="530031"/>
                  </a:cubicBezTo>
                  <a:lnTo>
                    <a:pt x="433137" y="546074"/>
                  </a:lnTo>
                  <a:cubicBezTo>
                    <a:pt x="459874" y="567463"/>
                    <a:pt x="484312" y="592095"/>
                    <a:pt x="513347" y="610242"/>
                  </a:cubicBezTo>
                  <a:cubicBezTo>
                    <a:pt x="637168" y="687630"/>
                    <a:pt x="476839" y="541649"/>
                    <a:pt x="609600" y="674410"/>
                  </a:cubicBezTo>
                  <a:cubicBezTo>
                    <a:pt x="647032" y="669063"/>
                    <a:pt x="686788" y="672411"/>
                    <a:pt x="721895" y="658368"/>
                  </a:cubicBezTo>
                  <a:cubicBezTo>
                    <a:pt x="742959" y="649942"/>
                    <a:pt x="755497" y="627670"/>
                    <a:pt x="770021" y="610242"/>
                  </a:cubicBezTo>
                  <a:cubicBezTo>
                    <a:pt x="871215" y="488809"/>
                    <a:pt x="740839" y="623384"/>
                    <a:pt x="834189" y="530031"/>
                  </a:cubicBezTo>
                  <a:cubicBezTo>
                    <a:pt x="839536" y="513989"/>
                    <a:pt x="846130" y="498310"/>
                    <a:pt x="850231" y="481905"/>
                  </a:cubicBezTo>
                  <a:lnTo>
                    <a:pt x="882316" y="353568"/>
                  </a:lnTo>
                  <a:cubicBezTo>
                    <a:pt x="876969" y="246621"/>
                    <a:pt x="880742" y="138825"/>
                    <a:pt x="866274" y="32726"/>
                  </a:cubicBezTo>
                  <a:cubicBezTo>
                    <a:pt x="864230" y="17740"/>
                    <a:pt x="849162" y="2781"/>
                    <a:pt x="834189" y="642"/>
                  </a:cubicBezTo>
                  <a:cubicBezTo>
                    <a:pt x="807197" y="-3214"/>
                    <a:pt x="780716" y="11337"/>
                    <a:pt x="753979" y="16684"/>
                  </a:cubicBezTo>
                  <a:cubicBezTo>
                    <a:pt x="727242" y="43421"/>
                    <a:pt x="694742" y="65434"/>
                    <a:pt x="673768" y="96895"/>
                  </a:cubicBezTo>
                  <a:cubicBezTo>
                    <a:pt x="641547" y="145227"/>
                    <a:pt x="634023" y="152201"/>
                    <a:pt x="609600" y="209189"/>
                  </a:cubicBezTo>
                  <a:cubicBezTo>
                    <a:pt x="602939" y="224732"/>
                    <a:pt x="598905" y="241274"/>
                    <a:pt x="593558" y="257316"/>
                  </a:cubicBezTo>
                  <a:cubicBezTo>
                    <a:pt x="601648" y="451477"/>
                    <a:pt x="579970" y="554253"/>
                    <a:pt x="625642" y="706495"/>
                  </a:cubicBezTo>
                  <a:cubicBezTo>
                    <a:pt x="646568" y="776250"/>
                    <a:pt x="646110" y="811046"/>
                    <a:pt x="705852" y="850874"/>
                  </a:cubicBezTo>
                  <a:cubicBezTo>
                    <a:pt x="719659" y="860079"/>
                    <a:pt x="809591" y="880819"/>
                    <a:pt x="818147" y="882958"/>
                  </a:cubicBezTo>
                  <a:cubicBezTo>
                    <a:pt x="932971" y="874756"/>
                    <a:pt x="1034243" y="926998"/>
                    <a:pt x="1074821" y="818789"/>
                  </a:cubicBezTo>
                  <a:cubicBezTo>
                    <a:pt x="1084395" y="793259"/>
                    <a:pt x="1085516" y="765316"/>
                    <a:pt x="1090863" y="738579"/>
                  </a:cubicBezTo>
                  <a:cubicBezTo>
                    <a:pt x="1085516" y="669063"/>
                    <a:pt x="1083469" y="599214"/>
                    <a:pt x="1074821" y="530031"/>
                  </a:cubicBezTo>
                  <a:cubicBezTo>
                    <a:pt x="1072724" y="513252"/>
                    <a:pt x="1070736" y="493862"/>
                    <a:pt x="1058779" y="481905"/>
                  </a:cubicBezTo>
                  <a:cubicBezTo>
                    <a:pt x="1046822" y="469948"/>
                    <a:pt x="1026694" y="471210"/>
                    <a:pt x="1010652" y="465863"/>
                  </a:cubicBezTo>
                  <a:cubicBezTo>
                    <a:pt x="951831" y="471210"/>
                    <a:pt x="890222" y="463228"/>
                    <a:pt x="834189" y="481905"/>
                  </a:cubicBezTo>
                  <a:cubicBezTo>
                    <a:pt x="818147" y="487252"/>
                    <a:pt x="826847" y="515531"/>
                    <a:pt x="818147" y="530031"/>
                  </a:cubicBezTo>
                  <a:cubicBezTo>
                    <a:pt x="810365" y="543000"/>
                    <a:pt x="795511" y="550305"/>
                    <a:pt x="786063" y="562116"/>
                  </a:cubicBezTo>
                  <a:cubicBezTo>
                    <a:pt x="774019" y="577171"/>
                    <a:pt x="764674" y="594200"/>
                    <a:pt x="753979" y="610242"/>
                  </a:cubicBezTo>
                  <a:cubicBezTo>
                    <a:pt x="679116" y="604895"/>
                    <a:pt x="603929" y="602969"/>
                    <a:pt x="529389" y="594200"/>
                  </a:cubicBezTo>
                  <a:cubicBezTo>
                    <a:pt x="476661" y="587997"/>
                    <a:pt x="479725" y="569368"/>
                    <a:pt x="433137" y="546074"/>
                  </a:cubicBezTo>
                  <a:cubicBezTo>
                    <a:pt x="418012" y="538511"/>
                    <a:pt x="401052" y="535379"/>
                    <a:pt x="385010" y="530031"/>
                  </a:cubicBezTo>
                  <a:cubicBezTo>
                    <a:pt x="320842" y="433779"/>
                    <a:pt x="390357" y="524684"/>
                    <a:pt x="304800" y="449821"/>
                  </a:cubicBezTo>
                  <a:cubicBezTo>
                    <a:pt x="229725" y="384130"/>
                    <a:pt x="235993" y="386716"/>
                    <a:pt x="192505" y="321484"/>
                  </a:cubicBezTo>
                  <a:cubicBezTo>
                    <a:pt x="207579" y="276262"/>
                    <a:pt x="207514" y="252542"/>
                    <a:pt x="256674" y="225231"/>
                  </a:cubicBezTo>
                  <a:cubicBezTo>
                    <a:pt x="286238" y="208807"/>
                    <a:pt x="352926" y="193147"/>
                    <a:pt x="352926" y="193147"/>
                  </a:cubicBezTo>
                  <a:cubicBezTo>
                    <a:pt x="438484" y="198494"/>
                    <a:pt x="526698" y="187372"/>
                    <a:pt x="609600" y="209189"/>
                  </a:cubicBezTo>
                  <a:cubicBezTo>
                    <a:pt x="635457" y="215993"/>
                    <a:pt x="638820" y="254452"/>
                    <a:pt x="657726" y="273358"/>
                  </a:cubicBezTo>
                  <a:cubicBezTo>
                    <a:pt x="671359" y="286991"/>
                    <a:pt x="689810" y="294747"/>
                    <a:pt x="705852" y="305442"/>
                  </a:cubicBezTo>
                  <a:cubicBezTo>
                    <a:pt x="727242" y="337526"/>
                    <a:pt x="775474" y="363522"/>
                    <a:pt x="770021" y="401695"/>
                  </a:cubicBezTo>
                  <a:cubicBezTo>
                    <a:pt x="764674" y="439126"/>
                    <a:pt x="761394" y="476912"/>
                    <a:pt x="753979" y="513989"/>
                  </a:cubicBezTo>
                  <a:cubicBezTo>
                    <a:pt x="750663" y="530571"/>
                    <a:pt x="749894" y="550159"/>
                    <a:pt x="737937" y="562116"/>
                  </a:cubicBezTo>
                  <a:cubicBezTo>
                    <a:pt x="725980" y="574073"/>
                    <a:pt x="705852" y="572811"/>
                    <a:pt x="689810" y="578158"/>
                  </a:cubicBezTo>
                  <a:cubicBezTo>
                    <a:pt x="682506" y="583636"/>
                    <a:pt x="595760" y="650549"/>
                    <a:pt x="577516" y="658368"/>
                  </a:cubicBezTo>
                  <a:cubicBezTo>
                    <a:pt x="557251" y="667053"/>
                    <a:pt x="534547" y="668353"/>
                    <a:pt x="513347" y="674410"/>
                  </a:cubicBezTo>
                  <a:cubicBezTo>
                    <a:pt x="497088" y="679055"/>
                    <a:pt x="480763" y="683791"/>
                    <a:pt x="465221" y="690452"/>
                  </a:cubicBezTo>
                  <a:cubicBezTo>
                    <a:pt x="315697" y="754535"/>
                    <a:pt x="484764" y="696328"/>
                    <a:pt x="336884" y="738579"/>
                  </a:cubicBezTo>
                  <a:cubicBezTo>
                    <a:pt x="320625" y="743224"/>
                    <a:pt x="303540" y="746409"/>
                    <a:pt x="288758" y="754621"/>
                  </a:cubicBezTo>
                  <a:cubicBezTo>
                    <a:pt x="255050" y="773348"/>
                    <a:pt x="192505" y="818789"/>
                    <a:pt x="192505" y="818789"/>
                  </a:cubicBezTo>
                  <a:cubicBezTo>
                    <a:pt x="187158" y="834831"/>
                    <a:pt x="176463" y="850006"/>
                    <a:pt x="176463" y="866916"/>
                  </a:cubicBezTo>
                  <a:cubicBezTo>
                    <a:pt x="176463" y="947304"/>
                    <a:pt x="174093" y="1029296"/>
                    <a:pt x="192505" y="1107547"/>
                  </a:cubicBezTo>
                  <a:cubicBezTo>
                    <a:pt x="197572" y="1129082"/>
                    <a:pt x="272447" y="1151014"/>
                    <a:pt x="288758" y="1155674"/>
                  </a:cubicBezTo>
                  <a:cubicBezTo>
                    <a:pt x="309957" y="1161731"/>
                    <a:pt x="331727" y="1165659"/>
                    <a:pt x="352926" y="1171716"/>
                  </a:cubicBezTo>
                  <a:cubicBezTo>
                    <a:pt x="369185" y="1176361"/>
                    <a:pt x="384372" y="1184978"/>
                    <a:pt x="401052" y="1187758"/>
                  </a:cubicBezTo>
                  <a:cubicBezTo>
                    <a:pt x="448816" y="1195719"/>
                    <a:pt x="497305" y="1198453"/>
                    <a:pt x="545431" y="1203800"/>
                  </a:cubicBezTo>
                  <a:cubicBezTo>
                    <a:pt x="697326" y="1186923"/>
                    <a:pt x="655570" y="1221998"/>
                    <a:pt x="705852" y="1171716"/>
                  </a:cubicBez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 rot="-7878891">
              <a:off x="93444" y="407732"/>
              <a:ext cx="529235" cy="588932"/>
            </a:xfrm>
            <a:custGeom>
              <a:rect b="b" l="l" r="r" t="t"/>
              <a:pathLst>
                <a:path extrusionOk="0" h="1122947" w="1012751">
                  <a:moveTo>
                    <a:pt x="352926" y="1122947"/>
                  </a:moveTo>
                  <a:cubicBezTo>
                    <a:pt x="310147" y="1117600"/>
                    <a:pt x="267006" y="1114617"/>
                    <a:pt x="224590" y="1106905"/>
                  </a:cubicBezTo>
                  <a:cubicBezTo>
                    <a:pt x="207953" y="1103880"/>
                    <a:pt x="188420" y="1102820"/>
                    <a:pt x="176463" y="1090863"/>
                  </a:cubicBezTo>
                  <a:cubicBezTo>
                    <a:pt x="164506" y="1078906"/>
                    <a:pt x="167082" y="1058279"/>
                    <a:pt x="160421" y="1042736"/>
                  </a:cubicBezTo>
                  <a:cubicBezTo>
                    <a:pt x="151001" y="1020756"/>
                    <a:pt x="139032" y="999957"/>
                    <a:pt x="128337" y="978568"/>
                  </a:cubicBezTo>
                  <a:cubicBezTo>
                    <a:pt x="133684" y="925094"/>
                    <a:pt x="132295" y="870511"/>
                    <a:pt x="144379" y="818147"/>
                  </a:cubicBezTo>
                  <a:cubicBezTo>
                    <a:pt x="148714" y="799361"/>
                    <a:pt x="166897" y="786761"/>
                    <a:pt x="176463" y="770021"/>
                  </a:cubicBezTo>
                  <a:cubicBezTo>
                    <a:pt x="188328" y="749258"/>
                    <a:pt x="199127" y="727833"/>
                    <a:pt x="208547" y="705852"/>
                  </a:cubicBezTo>
                  <a:cubicBezTo>
                    <a:pt x="215208" y="690309"/>
                    <a:pt x="214026" y="670930"/>
                    <a:pt x="224590" y="657726"/>
                  </a:cubicBezTo>
                  <a:cubicBezTo>
                    <a:pt x="236634" y="642671"/>
                    <a:pt x="256674" y="636337"/>
                    <a:pt x="272716" y="625642"/>
                  </a:cubicBezTo>
                  <a:cubicBezTo>
                    <a:pt x="283411" y="604252"/>
                    <a:pt x="289491" y="579845"/>
                    <a:pt x="304800" y="561473"/>
                  </a:cubicBezTo>
                  <a:cubicBezTo>
                    <a:pt x="317143" y="546662"/>
                    <a:pt x="335681" y="538011"/>
                    <a:pt x="352926" y="529389"/>
                  </a:cubicBezTo>
                  <a:cubicBezTo>
                    <a:pt x="436624" y="487540"/>
                    <a:pt x="657835" y="498242"/>
                    <a:pt x="673769" y="497305"/>
                  </a:cubicBezTo>
                  <a:cubicBezTo>
                    <a:pt x="684464" y="481263"/>
                    <a:pt x="698023" y="466797"/>
                    <a:pt x="705853" y="449179"/>
                  </a:cubicBezTo>
                  <a:cubicBezTo>
                    <a:pt x="719588" y="418274"/>
                    <a:pt x="737937" y="352926"/>
                    <a:pt x="737937" y="352926"/>
                  </a:cubicBezTo>
                  <a:cubicBezTo>
                    <a:pt x="732590" y="267368"/>
                    <a:pt x="730869" y="181506"/>
                    <a:pt x="721895" y="96252"/>
                  </a:cubicBezTo>
                  <a:cubicBezTo>
                    <a:pt x="720125" y="79435"/>
                    <a:pt x="716417" y="61330"/>
                    <a:pt x="705853" y="48126"/>
                  </a:cubicBezTo>
                  <a:cubicBezTo>
                    <a:pt x="683236" y="19856"/>
                    <a:pt x="641303" y="10568"/>
                    <a:pt x="609600" y="0"/>
                  </a:cubicBezTo>
                  <a:cubicBezTo>
                    <a:pt x="572168" y="5347"/>
                    <a:pt x="532412" y="1999"/>
                    <a:pt x="497305" y="16042"/>
                  </a:cubicBezTo>
                  <a:cubicBezTo>
                    <a:pt x="469233" y="27271"/>
                    <a:pt x="433135" y="88234"/>
                    <a:pt x="417095" y="112294"/>
                  </a:cubicBezTo>
                  <a:cubicBezTo>
                    <a:pt x="379664" y="224589"/>
                    <a:pt x="417095" y="197852"/>
                    <a:pt x="336884" y="224589"/>
                  </a:cubicBezTo>
                  <a:cubicBezTo>
                    <a:pt x="342231" y="278063"/>
                    <a:pt x="334851" y="334400"/>
                    <a:pt x="352926" y="385010"/>
                  </a:cubicBezTo>
                  <a:cubicBezTo>
                    <a:pt x="365083" y="419048"/>
                    <a:pt x="433766" y="460293"/>
                    <a:pt x="465221" y="481263"/>
                  </a:cubicBezTo>
                  <a:cubicBezTo>
                    <a:pt x="475916" y="497305"/>
                    <a:pt x="485261" y="514334"/>
                    <a:pt x="497305" y="529389"/>
                  </a:cubicBezTo>
                  <a:cubicBezTo>
                    <a:pt x="517198" y="554255"/>
                    <a:pt x="549726" y="579663"/>
                    <a:pt x="577516" y="593558"/>
                  </a:cubicBezTo>
                  <a:cubicBezTo>
                    <a:pt x="592640" y="601120"/>
                    <a:pt x="608791" y="608196"/>
                    <a:pt x="625642" y="609600"/>
                  </a:cubicBezTo>
                  <a:cubicBezTo>
                    <a:pt x="737676" y="618936"/>
                    <a:pt x="850231" y="620295"/>
                    <a:pt x="962526" y="625642"/>
                  </a:cubicBezTo>
                  <a:cubicBezTo>
                    <a:pt x="973221" y="636337"/>
                    <a:pt x="986829" y="644757"/>
                    <a:pt x="994611" y="657726"/>
                  </a:cubicBezTo>
                  <a:cubicBezTo>
                    <a:pt x="1024391" y="707358"/>
                    <a:pt x="1012484" y="789508"/>
                    <a:pt x="994611" y="834189"/>
                  </a:cubicBezTo>
                  <a:cubicBezTo>
                    <a:pt x="987450" y="852090"/>
                    <a:pt x="964205" y="858678"/>
                    <a:pt x="946484" y="866273"/>
                  </a:cubicBezTo>
                  <a:cubicBezTo>
                    <a:pt x="926219" y="874958"/>
                    <a:pt x="903434" y="875980"/>
                    <a:pt x="882316" y="882315"/>
                  </a:cubicBezTo>
                  <a:cubicBezTo>
                    <a:pt x="849922" y="892033"/>
                    <a:pt x="818147" y="903705"/>
                    <a:pt x="786063" y="914400"/>
                  </a:cubicBezTo>
                  <a:lnTo>
                    <a:pt x="737937" y="930442"/>
                  </a:lnTo>
                  <a:cubicBezTo>
                    <a:pt x="663074" y="925095"/>
                    <a:pt x="587116" y="928232"/>
                    <a:pt x="513347" y="914400"/>
                  </a:cubicBezTo>
                  <a:cubicBezTo>
                    <a:pt x="498481" y="911613"/>
                    <a:pt x="493073" y="891763"/>
                    <a:pt x="481263" y="882315"/>
                  </a:cubicBezTo>
                  <a:cubicBezTo>
                    <a:pt x="369585" y="792971"/>
                    <a:pt x="499339" y="916433"/>
                    <a:pt x="385011" y="802105"/>
                  </a:cubicBezTo>
                  <a:cubicBezTo>
                    <a:pt x="390358" y="780715"/>
                    <a:pt x="384313" y="752285"/>
                    <a:pt x="401053" y="737936"/>
                  </a:cubicBezTo>
                  <a:cubicBezTo>
                    <a:pt x="426731" y="715926"/>
                    <a:pt x="497305" y="705852"/>
                    <a:pt x="497305" y="705852"/>
                  </a:cubicBezTo>
                  <a:cubicBezTo>
                    <a:pt x="518695" y="711199"/>
                    <a:pt x="555138" y="700776"/>
                    <a:pt x="561474" y="721894"/>
                  </a:cubicBezTo>
                  <a:cubicBezTo>
                    <a:pt x="577707" y="776004"/>
                    <a:pt x="569069" y="864925"/>
                    <a:pt x="513347" y="898358"/>
                  </a:cubicBezTo>
                  <a:cubicBezTo>
                    <a:pt x="498847" y="907058"/>
                    <a:pt x="481263" y="909053"/>
                    <a:pt x="465221" y="914400"/>
                  </a:cubicBezTo>
                  <a:cubicBezTo>
                    <a:pt x="460030" y="913881"/>
                    <a:pt x="284250" y="904124"/>
                    <a:pt x="240632" y="882315"/>
                  </a:cubicBezTo>
                  <a:cubicBezTo>
                    <a:pt x="206143" y="865070"/>
                    <a:pt x="176463" y="839536"/>
                    <a:pt x="144379" y="818147"/>
                  </a:cubicBezTo>
                  <a:lnTo>
                    <a:pt x="96253" y="786063"/>
                  </a:lnTo>
                  <a:cubicBezTo>
                    <a:pt x="85558" y="770021"/>
                    <a:pt x="65915" y="757137"/>
                    <a:pt x="64169" y="737936"/>
                  </a:cubicBezTo>
                  <a:cubicBezTo>
                    <a:pt x="60266" y="695001"/>
                    <a:pt x="67823" y="650893"/>
                    <a:pt x="80211" y="609600"/>
                  </a:cubicBezTo>
                  <a:cubicBezTo>
                    <a:pt x="84557" y="595113"/>
                    <a:pt x="102847" y="589326"/>
                    <a:pt x="112295" y="577515"/>
                  </a:cubicBezTo>
                  <a:cubicBezTo>
                    <a:pt x="173406" y="501126"/>
                    <a:pt x="110005" y="552305"/>
                    <a:pt x="192505" y="497305"/>
                  </a:cubicBezTo>
                  <a:cubicBezTo>
                    <a:pt x="213696" y="433731"/>
                    <a:pt x="239517" y="378677"/>
                    <a:pt x="192505" y="304800"/>
                  </a:cubicBezTo>
                  <a:cubicBezTo>
                    <a:pt x="174348" y="276268"/>
                    <a:pt x="128337" y="283410"/>
                    <a:pt x="96253" y="272715"/>
                  </a:cubicBezTo>
                  <a:lnTo>
                    <a:pt x="48126" y="256673"/>
                  </a:lnTo>
                  <a:lnTo>
                    <a:pt x="0" y="224589"/>
                  </a:ln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9" name="Google Shape;249;p17"/>
            <p:cNvCxnSpPr/>
            <p:nvPr/>
          </p:nvCxnSpPr>
          <p:spPr>
            <a:xfrm>
              <a:off x="1057957" y="890200"/>
              <a:ext cx="59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50" name="Google Shape;250;p17"/>
            <p:cNvSpPr/>
            <p:nvPr/>
          </p:nvSpPr>
          <p:spPr>
            <a:xfrm>
              <a:off x="1851665" y="514723"/>
              <a:ext cx="91761" cy="243078"/>
            </a:xfrm>
            <a:custGeom>
              <a:rect b="b" l="l" r="r" t="t"/>
              <a:pathLst>
                <a:path extrusionOk="0" h="465221" w="176463">
                  <a:moveTo>
                    <a:pt x="176463" y="0"/>
                  </a:moveTo>
                  <a:cubicBezTo>
                    <a:pt x="139031" y="5347"/>
                    <a:pt x="101245" y="8627"/>
                    <a:pt x="64168" y="16042"/>
                  </a:cubicBezTo>
                  <a:cubicBezTo>
                    <a:pt x="47587" y="19358"/>
                    <a:pt x="27999" y="20127"/>
                    <a:pt x="16042" y="32084"/>
                  </a:cubicBezTo>
                  <a:cubicBezTo>
                    <a:pt x="4085" y="44041"/>
                    <a:pt x="5347" y="64169"/>
                    <a:pt x="0" y="80211"/>
                  </a:cubicBezTo>
                  <a:cubicBezTo>
                    <a:pt x="5347" y="144379"/>
                    <a:pt x="3414" y="209576"/>
                    <a:pt x="16042" y="272716"/>
                  </a:cubicBezTo>
                  <a:cubicBezTo>
                    <a:pt x="19823" y="291622"/>
                    <a:pt x="46380" y="301641"/>
                    <a:pt x="48126" y="320842"/>
                  </a:cubicBezTo>
                  <a:cubicBezTo>
                    <a:pt x="59555" y="446566"/>
                    <a:pt x="62614" y="433914"/>
                    <a:pt x="0" y="465221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 rot="2711653">
              <a:off x="2244495" y="487044"/>
              <a:ext cx="92024" cy="240965"/>
            </a:xfrm>
            <a:custGeom>
              <a:rect b="b" l="l" r="r" t="t"/>
              <a:pathLst>
                <a:path extrusionOk="0" h="465221" w="176463">
                  <a:moveTo>
                    <a:pt x="176463" y="0"/>
                  </a:moveTo>
                  <a:cubicBezTo>
                    <a:pt x="139031" y="5347"/>
                    <a:pt x="101245" y="8627"/>
                    <a:pt x="64168" y="16042"/>
                  </a:cubicBezTo>
                  <a:cubicBezTo>
                    <a:pt x="47587" y="19358"/>
                    <a:pt x="27999" y="20127"/>
                    <a:pt x="16042" y="32084"/>
                  </a:cubicBezTo>
                  <a:cubicBezTo>
                    <a:pt x="4085" y="44041"/>
                    <a:pt x="5347" y="64169"/>
                    <a:pt x="0" y="80211"/>
                  </a:cubicBezTo>
                  <a:cubicBezTo>
                    <a:pt x="5347" y="144379"/>
                    <a:pt x="3414" y="209576"/>
                    <a:pt x="16042" y="272716"/>
                  </a:cubicBezTo>
                  <a:cubicBezTo>
                    <a:pt x="19823" y="291622"/>
                    <a:pt x="46380" y="301641"/>
                    <a:pt x="48126" y="320842"/>
                  </a:cubicBezTo>
                  <a:cubicBezTo>
                    <a:pt x="59555" y="446566"/>
                    <a:pt x="62614" y="433914"/>
                    <a:pt x="0" y="465221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069674" y="818378"/>
              <a:ext cx="258599" cy="276606"/>
            </a:xfrm>
            <a:custGeom>
              <a:rect b="b" l="l" r="r" t="t"/>
              <a:pathLst>
                <a:path extrusionOk="0" h="529389" w="497305">
                  <a:moveTo>
                    <a:pt x="16042" y="0"/>
                  </a:moveTo>
                  <a:cubicBezTo>
                    <a:pt x="10695" y="26737"/>
                    <a:pt x="0" y="52944"/>
                    <a:pt x="0" y="80210"/>
                  </a:cubicBezTo>
                  <a:cubicBezTo>
                    <a:pt x="0" y="324008"/>
                    <a:pt x="56694" y="210395"/>
                    <a:pt x="368969" y="224589"/>
                  </a:cubicBezTo>
                  <a:cubicBezTo>
                    <a:pt x="483512" y="262771"/>
                    <a:pt x="446461" y="228534"/>
                    <a:pt x="497305" y="304800"/>
                  </a:cubicBezTo>
                  <a:cubicBezTo>
                    <a:pt x="484243" y="396237"/>
                    <a:pt x="506732" y="427873"/>
                    <a:pt x="417095" y="465221"/>
                  </a:cubicBezTo>
                  <a:cubicBezTo>
                    <a:pt x="376391" y="482181"/>
                    <a:pt x="330591" y="483361"/>
                    <a:pt x="288758" y="497305"/>
                  </a:cubicBezTo>
                  <a:lnTo>
                    <a:pt x="192505" y="529389"/>
                  </a:lnTo>
                  <a:lnTo>
                    <a:pt x="80211" y="513347"/>
                  </a:ln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766888" y="936267"/>
              <a:ext cx="184803" cy="242717"/>
            </a:xfrm>
            <a:custGeom>
              <a:rect b="b" l="l" r="r" t="t"/>
              <a:pathLst>
                <a:path extrusionOk="0" h="272716" w="499468">
                  <a:moveTo>
                    <a:pt x="274785" y="272716"/>
                  </a:moveTo>
                  <a:cubicBezTo>
                    <a:pt x="263967" y="270913"/>
                    <a:pt x="116264" y="247359"/>
                    <a:pt x="98322" y="240631"/>
                  </a:cubicBezTo>
                  <a:cubicBezTo>
                    <a:pt x="80270" y="233861"/>
                    <a:pt x="66238" y="219242"/>
                    <a:pt x="50196" y="208547"/>
                  </a:cubicBezTo>
                  <a:cubicBezTo>
                    <a:pt x="25112" y="170921"/>
                    <a:pt x="-39477" y="97214"/>
                    <a:pt x="34154" y="48126"/>
                  </a:cubicBezTo>
                  <a:cubicBezTo>
                    <a:pt x="70025" y="24212"/>
                    <a:pt x="119712" y="58821"/>
                    <a:pt x="162491" y="64168"/>
                  </a:cubicBezTo>
                  <a:cubicBezTo>
                    <a:pt x="258744" y="58821"/>
                    <a:pt x="355817" y="61759"/>
                    <a:pt x="451249" y="48126"/>
                  </a:cubicBezTo>
                  <a:cubicBezTo>
                    <a:pt x="503824" y="40615"/>
                    <a:pt x="499375" y="27684"/>
                    <a:pt x="499375" y="0"/>
                  </a:cubicBez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2414637" y="733449"/>
              <a:ext cx="184803" cy="242717"/>
            </a:xfrm>
            <a:custGeom>
              <a:rect b="b" l="l" r="r" t="t"/>
              <a:pathLst>
                <a:path extrusionOk="0" h="272716" w="499468">
                  <a:moveTo>
                    <a:pt x="274785" y="272716"/>
                  </a:moveTo>
                  <a:cubicBezTo>
                    <a:pt x="263967" y="270913"/>
                    <a:pt x="116264" y="247359"/>
                    <a:pt x="98322" y="240631"/>
                  </a:cubicBezTo>
                  <a:cubicBezTo>
                    <a:pt x="80270" y="233861"/>
                    <a:pt x="66238" y="219242"/>
                    <a:pt x="50196" y="208547"/>
                  </a:cubicBezTo>
                  <a:cubicBezTo>
                    <a:pt x="25112" y="170921"/>
                    <a:pt x="-39477" y="97214"/>
                    <a:pt x="34154" y="48126"/>
                  </a:cubicBezTo>
                  <a:cubicBezTo>
                    <a:pt x="70025" y="24212"/>
                    <a:pt x="119712" y="58821"/>
                    <a:pt x="162491" y="64168"/>
                  </a:cubicBezTo>
                  <a:cubicBezTo>
                    <a:pt x="258744" y="58821"/>
                    <a:pt x="355817" y="61759"/>
                    <a:pt x="451249" y="48126"/>
                  </a:cubicBezTo>
                  <a:cubicBezTo>
                    <a:pt x="503824" y="40615"/>
                    <a:pt x="499375" y="27684"/>
                    <a:pt x="499375" y="0"/>
                  </a:cubicBezTo>
                </a:path>
              </a:pathLst>
            </a:custGeom>
            <a:noFill/>
            <a:ln cap="flat" cmpd="sng" w="571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039198" y="1256344"/>
              <a:ext cx="250257" cy="251460"/>
            </a:xfrm>
            <a:custGeom>
              <a:rect b="b" l="l" r="r" t="t"/>
              <a:pathLst>
                <a:path extrusionOk="0" h="481264" w="481263">
                  <a:moveTo>
                    <a:pt x="0" y="0"/>
                  </a:moveTo>
                  <a:cubicBezTo>
                    <a:pt x="26737" y="10695"/>
                    <a:pt x="53247" y="21974"/>
                    <a:pt x="80210" y="32085"/>
                  </a:cubicBezTo>
                  <a:cubicBezTo>
                    <a:pt x="96043" y="38023"/>
                    <a:pt x="113212" y="40565"/>
                    <a:pt x="128337" y="48127"/>
                  </a:cubicBezTo>
                  <a:cubicBezTo>
                    <a:pt x="145582" y="56749"/>
                    <a:pt x="160421" y="69516"/>
                    <a:pt x="176463" y="80211"/>
                  </a:cubicBezTo>
                  <a:cubicBezTo>
                    <a:pt x="166967" y="184671"/>
                    <a:pt x="144161" y="312114"/>
                    <a:pt x="176463" y="417095"/>
                  </a:cubicBezTo>
                  <a:cubicBezTo>
                    <a:pt x="190197" y="461730"/>
                    <a:pt x="237613" y="469563"/>
                    <a:pt x="272716" y="481264"/>
                  </a:cubicBezTo>
                  <a:cubicBezTo>
                    <a:pt x="310147" y="475917"/>
                    <a:pt x="348793" y="476087"/>
                    <a:pt x="385010" y="465222"/>
                  </a:cubicBezTo>
                  <a:cubicBezTo>
                    <a:pt x="422756" y="453898"/>
                    <a:pt x="448864" y="417724"/>
                    <a:pt x="465221" y="385011"/>
                  </a:cubicBezTo>
                  <a:cubicBezTo>
                    <a:pt x="472783" y="369886"/>
                    <a:pt x="475916" y="352927"/>
                    <a:pt x="481263" y="336885"/>
                  </a:cubicBezTo>
                  <a:lnTo>
                    <a:pt x="465221" y="240632"/>
                  </a:lnTo>
                </a:path>
              </a:pathLst>
            </a:custGeom>
            <a:noFill/>
            <a:ln cap="flat" cmpd="sng" w="571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6" name="Google Shape;256;p17"/>
            <p:cNvCxnSpPr>
              <a:endCxn id="257" idx="2"/>
            </p:cNvCxnSpPr>
            <p:nvPr/>
          </p:nvCxnSpPr>
          <p:spPr>
            <a:xfrm flipH="1" rot="10800000">
              <a:off x="2716452" y="890851"/>
              <a:ext cx="1923300" cy="4500"/>
            </a:xfrm>
            <a:prstGeom prst="straightConnector1">
              <a:avLst/>
            </a:prstGeom>
            <a:noFill/>
            <a:ln cap="flat" cmpd="sng" w="57150">
              <a:solidFill>
                <a:srgbClr val="666666"/>
              </a:solidFill>
              <a:prstDash val="solid"/>
              <a:miter lim="800000"/>
              <a:headEnd len="sm" w="sm" type="none"/>
              <a:tailEnd len="med" w="med" type="none"/>
            </a:ln>
          </p:spPr>
        </p:cxnSp>
        <p:sp>
          <p:nvSpPr>
            <p:cNvPr id="258" name="Google Shape;258;p17"/>
            <p:cNvSpPr/>
            <p:nvPr/>
          </p:nvSpPr>
          <p:spPr>
            <a:xfrm>
              <a:off x="4681902" y="539448"/>
              <a:ext cx="1499700" cy="7014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762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Mass Analyzer</a:t>
              </a:r>
              <a:endParaRPr sz="1100"/>
            </a:p>
          </p:txBody>
        </p:sp>
        <p:cxnSp>
          <p:nvCxnSpPr>
            <p:cNvPr id="259" name="Google Shape;259;p17"/>
            <p:cNvCxnSpPr>
              <a:endCxn id="260" idx="1"/>
            </p:cNvCxnSpPr>
            <p:nvPr/>
          </p:nvCxnSpPr>
          <p:spPr>
            <a:xfrm flipH="1" rot="10800000">
              <a:off x="6181546" y="890148"/>
              <a:ext cx="1413000" cy="5100"/>
            </a:xfrm>
            <a:prstGeom prst="straightConnector1">
              <a:avLst/>
            </a:prstGeom>
            <a:noFill/>
            <a:ln cap="flat" cmpd="sng" w="57150">
              <a:solidFill>
                <a:srgbClr val="434343"/>
              </a:solidFill>
              <a:prstDash val="solid"/>
              <a:miter lim="800000"/>
              <a:headEnd len="sm" w="sm" type="none"/>
              <a:tailEnd len="med" w="med" type="none"/>
            </a:ln>
          </p:spPr>
        </p:cxnSp>
        <p:sp>
          <p:nvSpPr>
            <p:cNvPr id="261" name="Google Shape;261;p17"/>
            <p:cNvSpPr/>
            <p:nvPr/>
          </p:nvSpPr>
          <p:spPr>
            <a:xfrm>
              <a:off x="2895533" y="725726"/>
              <a:ext cx="1146000" cy="3393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Liquid Chromatography</a:t>
              </a:r>
              <a:endParaRPr sz="1000"/>
            </a:p>
          </p:txBody>
        </p:sp>
        <p:sp>
          <p:nvSpPr>
            <p:cNvPr id="262" name="Google Shape;262;p17"/>
            <p:cNvSpPr txBox="1"/>
            <p:nvPr/>
          </p:nvSpPr>
          <p:spPr>
            <a:xfrm>
              <a:off x="4874215" y="2732530"/>
              <a:ext cx="12351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MS1 Spectrum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263" name="Google Shape;263;p17"/>
            <p:cNvSpPr txBox="1"/>
            <p:nvPr/>
          </p:nvSpPr>
          <p:spPr>
            <a:xfrm>
              <a:off x="3013444" y="479138"/>
              <a:ext cx="9069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Separation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264" name="Google Shape;264;p17"/>
            <p:cNvSpPr txBox="1"/>
            <p:nvPr/>
          </p:nvSpPr>
          <p:spPr>
            <a:xfrm>
              <a:off x="1852209" y="1687681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Peptides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265" name="Google Shape;265;p17"/>
            <p:cNvSpPr txBox="1"/>
            <p:nvPr/>
          </p:nvSpPr>
          <p:spPr>
            <a:xfrm>
              <a:off x="78846" y="1688620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Proteins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66" name="Google Shape;266;p17"/>
            <p:cNvSpPr txBox="1"/>
            <p:nvPr/>
          </p:nvSpPr>
          <p:spPr>
            <a:xfrm>
              <a:off x="931974" y="548027"/>
              <a:ext cx="9069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Digestion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7594546" y="539448"/>
              <a:ext cx="1499700" cy="7014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762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Mass Analyzer</a:t>
              </a:r>
              <a:endParaRPr sz="1100"/>
            </a:p>
          </p:txBody>
        </p:sp>
        <p:grpSp>
          <p:nvGrpSpPr>
            <p:cNvPr id="267" name="Google Shape;267;p17"/>
            <p:cNvGrpSpPr/>
            <p:nvPr/>
          </p:nvGrpSpPr>
          <p:grpSpPr>
            <a:xfrm>
              <a:off x="4922521" y="1815186"/>
              <a:ext cx="983032" cy="848026"/>
              <a:chOff x="12723109" y="1617159"/>
              <a:chExt cx="1242300" cy="1072500"/>
            </a:xfrm>
          </p:grpSpPr>
          <p:sp>
            <p:nvSpPr>
              <p:cNvPr id="268" name="Google Shape;268;p17"/>
              <p:cNvSpPr/>
              <p:nvPr/>
            </p:nvSpPr>
            <p:spPr>
              <a:xfrm>
                <a:off x="12723109" y="1617159"/>
                <a:ext cx="1242300" cy="10725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9" name="Google Shape;269;p17"/>
              <p:cNvCxnSpPr/>
              <p:nvPr/>
            </p:nvCxnSpPr>
            <p:spPr>
              <a:xfrm>
                <a:off x="12877515" y="1781275"/>
                <a:ext cx="0" cy="7659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0" name="Google Shape;270;p17"/>
              <p:cNvCxnSpPr/>
              <p:nvPr/>
            </p:nvCxnSpPr>
            <p:spPr>
              <a:xfrm>
                <a:off x="12974134" y="2280850"/>
                <a:ext cx="0" cy="252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17"/>
              <p:cNvCxnSpPr/>
              <p:nvPr/>
            </p:nvCxnSpPr>
            <p:spPr>
              <a:xfrm>
                <a:off x="13123545" y="1968809"/>
                <a:ext cx="0" cy="56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p17"/>
              <p:cNvCxnSpPr/>
              <p:nvPr/>
            </p:nvCxnSpPr>
            <p:spPr>
              <a:xfrm>
                <a:off x="13673381" y="2275309"/>
                <a:ext cx="0" cy="25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3" name="Google Shape;273;p17"/>
              <p:cNvCxnSpPr/>
              <p:nvPr/>
            </p:nvCxnSpPr>
            <p:spPr>
              <a:xfrm>
                <a:off x="13583737" y="1848496"/>
                <a:ext cx="0" cy="68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4" name="Google Shape;274;p17"/>
              <p:cNvCxnSpPr/>
              <p:nvPr/>
            </p:nvCxnSpPr>
            <p:spPr>
              <a:xfrm>
                <a:off x="13207216" y="2164914"/>
                <a:ext cx="0" cy="36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5" name="Google Shape;275;p17"/>
              <p:cNvCxnSpPr/>
              <p:nvPr/>
            </p:nvCxnSpPr>
            <p:spPr>
              <a:xfrm>
                <a:off x="13422199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17"/>
              <p:cNvCxnSpPr/>
              <p:nvPr/>
            </p:nvCxnSpPr>
            <p:spPr>
              <a:xfrm>
                <a:off x="13809511" y="2012287"/>
                <a:ext cx="0" cy="52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7" name="Google Shape;277;p17"/>
              <p:cNvCxnSpPr/>
              <p:nvPr/>
            </p:nvCxnSpPr>
            <p:spPr>
              <a:xfrm rot="10800000">
                <a:off x="12877628" y="2542868"/>
                <a:ext cx="10179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78" name="Google Shape;278;p17"/>
            <p:cNvSpPr txBox="1"/>
            <p:nvPr/>
          </p:nvSpPr>
          <p:spPr>
            <a:xfrm>
              <a:off x="7871381" y="2714163"/>
              <a:ext cx="12351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MS2 Spectrum</a:t>
              </a:r>
              <a:endParaRPr sz="1000">
                <a:solidFill>
                  <a:schemeClr val="dk1"/>
                </a:solidFill>
              </a:endParaRPr>
            </a:p>
          </p:txBody>
        </p:sp>
        <p:grpSp>
          <p:nvGrpSpPr>
            <p:cNvPr id="279" name="Google Shape;279;p17"/>
            <p:cNvGrpSpPr/>
            <p:nvPr/>
          </p:nvGrpSpPr>
          <p:grpSpPr>
            <a:xfrm>
              <a:off x="7919687" y="1796818"/>
              <a:ext cx="983032" cy="848026"/>
              <a:chOff x="12723109" y="1617159"/>
              <a:chExt cx="1242300" cy="1072500"/>
            </a:xfrm>
          </p:grpSpPr>
          <p:sp>
            <p:nvSpPr>
              <p:cNvPr id="280" name="Google Shape;280;p17"/>
              <p:cNvSpPr/>
              <p:nvPr/>
            </p:nvSpPr>
            <p:spPr>
              <a:xfrm>
                <a:off x="12723109" y="1617159"/>
                <a:ext cx="1242300" cy="1072500"/>
              </a:xfrm>
              <a:prstGeom prst="rect">
                <a:avLst/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1" name="Google Shape;281;p17"/>
              <p:cNvCxnSpPr/>
              <p:nvPr/>
            </p:nvCxnSpPr>
            <p:spPr>
              <a:xfrm>
                <a:off x="12877515" y="1781275"/>
                <a:ext cx="0" cy="76590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7"/>
              <p:cNvCxnSpPr/>
              <p:nvPr/>
            </p:nvCxnSpPr>
            <p:spPr>
              <a:xfrm>
                <a:off x="12974134" y="2280850"/>
                <a:ext cx="0" cy="252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17"/>
              <p:cNvCxnSpPr/>
              <p:nvPr/>
            </p:nvCxnSpPr>
            <p:spPr>
              <a:xfrm>
                <a:off x="13123545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17"/>
              <p:cNvCxnSpPr/>
              <p:nvPr/>
            </p:nvCxnSpPr>
            <p:spPr>
              <a:xfrm>
                <a:off x="13673381" y="2275309"/>
                <a:ext cx="0" cy="25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17"/>
              <p:cNvCxnSpPr/>
              <p:nvPr/>
            </p:nvCxnSpPr>
            <p:spPr>
              <a:xfrm>
                <a:off x="13583737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17"/>
              <p:cNvCxnSpPr/>
              <p:nvPr/>
            </p:nvCxnSpPr>
            <p:spPr>
              <a:xfrm>
                <a:off x="13207216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17"/>
              <p:cNvCxnSpPr/>
              <p:nvPr/>
            </p:nvCxnSpPr>
            <p:spPr>
              <a:xfrm>
                <a:off x="13422199" y="2305416"/>
                <a:ext cx="0" cy="22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17"/>
              <p:cNvCxnSpPr/>
              <p:nvPr/>
            </p:nvCxnSpPr>
            <p:spPr>
              <a:xfrm>
                <a:off x="13809511" y="2203528"/>
                <a:ext cx="0" cy="329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17"/>
              <p:cNvCxnSpPr/>
              <p:nvPr/>
            </p:nvCxnSpPr>
            <p:spPr>
              <a:xfrm rot="10800000">
                <a:off x="12877628" y="2542868"/>
                <a:ext cx="1017900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290" name="Google Shape;290;p17"/>
            <p:cNvCxnSpPr/>
            <p:nvPr/>
          </p:nvCxnSpPr>
          <p:spPr>
            <a:xfrm>
              <a:off x="5411102" y="1267850"/>
              <a:ext cx="0" cy="470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1" name="Google Shape;291;p17"/>
            <p:cNvCxnSpPr/>
            <p:nvPr/>
          </p:nvCxnSpPr>
          <p:spPr>
            <a:xfrm>
              <a:off x="8370092" y="1284070"/>
              <a:ext cx="0" cy="470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2" name="Google Shape;292;p17"/>
            <p:cNvSpPr/>
            <p:nvPr/>
          </p:nvSpPr>
          <p:spPr>
            <a:xfrm>
              <a:off x="6360579" y="753382"/>
              <a:ext cx="995400" cy="2736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Fragmentation</a:t>
              </a:r>
              <a:endParaRPr sz="1000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524592" y="1906709"/>
              <a:ext cx="150600" cy="3129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4" name="Google Shape;294;p17"/>
            <p:cNvCxnSpPr>
              <a:stCxn id="293" idx="7"/>
              <a:endCxn id="292" idx="2"/>
            </p:cNvCxnSpPr>
            <p:nvPr/>
          </p:nvCxnSpPr>
          <p:spPr>
            <a:xfrm rot="-5400000">
              <a:off x="5792937" y="887232"/>
              <a:ext cx="925500" cy="1205100"/>
            </a:xfrm>
            <a:prstGeom prst="curvedConnector3">
              <a:avLst>
                <a:gd fmla="val 52478" name="adj1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5" name="Google Shape;295;p17"/>
            <p:cNvSpPr txBox="1"/>
            <p:nvPr/>
          </p:nvSpPr>
          <p:spPr>
            <a:xfrm>
              <a:off x="5997926" y="1541538"/>
              <a:ext cx="1774200" cy="2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">
                  <a:solidFill>
                    <a:schemeClr val="dk1"/>
                  </a:solidFill>
                </a:rPr>
                <a:t>peptide</a:t>
              </a:r>
              <a:r>
                <a:rPr lang="en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ion)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 rot="-5400000">
              <a:off x="4319700" y="726758"/>
              <a:ext cx="311917" cy="328186"/>
            </a:xfrm>
            <a:prstGeom prst="flowChartExtra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7"/>
            <p:cNvSpPr txBox="1"/>
            <p:nvPr/>
          </p:nvSpPr>
          <p:spPr>
            <a:xfrm>
              <a:off x="3665100" y="1064213"/>
              <a:ext cx="9069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Ionization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297" name="Google Shape;297;p17"/>
            <p:cNvSpPr txBox="1"/>
            <p:nvPr/>
          </p:nvSpPr>
          <p:spPr>
            <a:xfrm>
              <a:off x="5930200" y="-4562"/>
              <a:ext cx="19233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Mass spectrometer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sp>
        <p:nvSpPr>
          <p:cNvPr id="298" name="Google Shape;298;p17"/>
          <p:cNvSpPr/>
          <p:nvPr/>
        </p:nvSpPr>
        <p:spPr>
          <a:xfrm>
            <a:off x="7488625" y="1428750"/>
            <a:ext cx="1251300" cy="11430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17"/>
          <p:cNvCxnSpPr>
            <a:stCxn id="298" idx="2"/>
            <a:endCxn id="300" idx="0"/>
          </p:cNvCxnSpPr>
          <p:nvPr/>
        </p:nvCxnSpPr>
        <p:spPr>
          <a:xfrm>
            <a:off x="8114275" y="2571750"/>
            <a:ext cx="0" cy="1189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17"/>
          <p:cNvSpPr txBox="1"/>
          <p:nvPr/>
        </p:nvSpPr>
        <p:spPr>
          <a:xfrm>
            <a:off x="8020700" y="5301150"/>
            <a:ext cx="567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488625" y="3761675"/>
            <a:ext cx="125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Search results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6167900" y="3045450"/>
            <a:ext cx="19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Database search </a:t>
            </a:r>
            <a:endParaRPr sz="1800">
              <a:solidFill>
                <a:srgbClr val="4A86E8"/>
              </a:solidFill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0" y="132375"/>
            <a:ext cx="4173215" cy="2651051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04" name="Google Shape;304;p17"/>
          <p:cNvCxnSpPr/>
          <p:nvPr/>
        </p:nvCxnSpPr>
        <p:spPr>
          <a:xfrm flipH="1">
            <a:off x="3426325" y="4125575"/>
            <a:ext cx="4019100" cy="111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17"/>
          <p:cNvSpPr txBox="1"/>
          <p:nvPr/>
        </p:nvSpPr>
        <p:spPr>
          <a:xfrm>
            <a:off x="4065475" y="3627700"/>
            <a:ext cx="27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Create spectral library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1395847" y="3894725"/>
            <a:ext cx="217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Spectral library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search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465272" y="4724250"/>
            <a:ext cx="21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Search results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308" name="Google Shape;308;p17"/>
          <p:cNvCxnSpPr>
            <a:stCxn id="298" idx="2"/>
            <a:endCxn id="307" idx="0"/>
          </p:cNvCxnSpPr>
          <p:nvPr/>
        </p:nvCxnSpPr>
        <p:spPr>
          <a:xfrm rot="5400000">
            <a:off x="3756325" y="366300"/>
            <a:ext cx="2152500" cy="6563400"/>
          </a:xfrm>
          <a:prstGeom prst="bentConnector3">
            <a:avLst>
              <a:gd fmla="val 19650" name="adj1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4550"/>
            <a:ext cx="8839202" cy="33602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4" name="Google Shape;314;p18"/>
          <p:cNvSpPr txBox="1"/>
          <p:nvPr/>
        </p:nvSpPr>
        <p:spPr>
          <a:xfrm>
            <a:off x="240300" y="5515275"/>
            <a:ext cx="8663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Dual search = more reproducibility among replicates than database search (% and absolute numbers)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More overlap between technical replicates than biological replicates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331925" y="274225"/>
            <a:ext cx="860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Using the dual search strategy, there is more reproducibility between the proteins/peptides identified across replicate experiments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goals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Both"/>
            </a:pPr>
            <a:r>
              <a:rPr lang="en" sz="1900">
                <a:solidFill>
                  <a:schemeClr val="dk1"/>
                </a:solidFill>
              </a:rPr>
              <a:t>Recreate analysis 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arenBoth"/>
            </a:pPr>
            <a:r>
              <a:rPr lang="en" sz="1500">
                <a:solidFill>
                  <a:schemeClr val="dk1"/>
                </a:solidFill>
              </a:rPr>
              <a:t>Create an automated workflow for a dual-search (Nextflow, Docker)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arenBoth"/>
            </a:pPr>
            <a:r>
              <a:rPr lang="en" sz="1500">
                <a:solidFill>
                  <a:schemeClr val="dk1"/>
                </a:solidFill>
              </a:rPr>
              <a:t>Install and use their PaCOM visualization tool (Github) for figures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Both"/>
            </a:pPr>
            <a:r>
              <a:rPr lang="en" sz="1900">
                <a:solidFill>
                  <a:schemeClr val="dk1"/>
                </a:solidFill>
              </a:rPr>
              <a:t>Apply workflow to additional datasets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arenBoth"/>
            </a:pPr>
            <a:r>
              <a:rPr lang="en" sz="1500">
                <a:solidFill>
                  <a:schemeClr val="dk1"/>
                </a:solidFill>
              </a:rPr>
              <a:t>Compile heterogenous proteomics datasets (different instruments, yields, experiments)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goals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Both"/>
            </a:pPr>
            <a:r>
              <a:rPr lang="en" sz="1900">
                <a:solidFill>
                  <a:schemeClr val="dk1"/>
                </a:solidFill>
              </a:rPr>
              <a:t>Recreate analysis 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AutoNum type="alphaLcParenBoth"/>
            </a:pPr>
            <a:r>
              <a:rPr b="1" lang="en" sz="1500">
                <a:solidFill>
                  <a:srgbClr val="6AA84F"/>
                </a:solidFill>
              </a:rPr>
              <a:t>Create an automated workflow for a dual-search (Nextflow, Docker)</a:t>
            </a:r>
            <a:endParaRPr b="1" sz="1500">
              <a:solidFill>
                <a:srgbClr val="6AA84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arenBoth"/>
            </a:pPr>
            <a:r>
              <a:rPr lang="en" sz="1500">
                <a:solidFill>
                  <a:schemeClr val="dk1"/>
                </a:solidFill>
              </a:rPr>
              <a:t>Install and use their PaCOM visualization tool (Github) for figures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arenBoth"/>
            </a:pPr>
            <a:r>
              <a:rPr lang="en" sz="1900">
                <a:solidFill>
                  <a:schemeClr val="dk1"/>
                </a:solidFill>
              </a:rPr>
              <a:t>Apply workflow to additional datasets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arenBoth"/>
            </a:pPr>
            <a:r>
              <a:rPr lang="en" sz="1500">
                <a:solidFill>
                  <a:schemeClr val="dk1"/>
                </a:solidFill>
              </a:rPr>
              <a:t>Compile heterogenous proteomics datasets (different instruments, yields, experiments)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1"/>
          <p:cNvPicPr preferRelativeResize="0"/>
          <p:nvPr/>
        </p:nvPicPr>
        <p:blipFill rotWithShape="1">
          <a:blip r:embed="rId3">
            <a:alphaModFix/>
          </a:blip>
          <a:srcRect b="36352" l="17386" r="10411" t="35441"/>
          <a:stretch/>
        </p:blipFill>
        <p:spPr>
          <a:xfrm>
            <a:off x="1316208" y="3442451"/>
            <a:ext cx="1324242" cy="2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1"/>
          <p:cNvSpPr/>
          <p:nvPr/>
        </p:nvSpPr>
        <p:spPr>
          <a:xfrm>
            <a:off x="4750525" y="274525"/>
            <a:ext cx="3708000" cy="10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database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.pep.xml, prot.xml spectral library search results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.txt quick stats of overlap</a:t>
            </a:r>
            <a:endParaRPr i="1" sz="1300"/>
          </a:p>
        </p:txBody>
      </p:sp>
      <p:sp>
        <p:nvSpPr>
          <p:cNvPr id="334" name="Google Shape;334;p21"/>
          <p:cNvSpPr/>
          <p:nvPr/>
        </p:nvSpPr>
        <p:spPr>
          <a:xfrm>
            <a:off x="1654900" y="214925"/>
            <a:ext cx="2740200" cy="114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.raw files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.fasta database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.params comet, spectraST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.params for each process</a:t>
            </a:r>
            <a:endParaRPr i="1" sz="1300"/>
          </a:p>
        </p:txBody>
      </p:sp>
      <p:sp>
        <p:nvSpPr>
          <p:cNvPr id="335" name="Google Shape;335;p21"/>
          <p:cNvSpPr/>
          <p:nvPr/>
        </p:nvSpPr>
        <p:spPr>
          <a:xfrm>
            <a:off x="1654900" y="103425"/>
            <a:ext cx="27402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</a:t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4750531" y="103425"/>
            <a:ext cx="3708000" cy="26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652450" y="1842400"/>
            <a:ext cx="2740200" cy="972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rawconverter (v1.1.0.19)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decoyFASTA or msstitch (?)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comet (from TPP v5.2.0)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peptideprophet (from TPP v5.2.0)</a:t>
            </a:r>
            <a:endParaRPr sz="1300"/>
          </a:p>
        </p:txBody>
      </p:sp>
      <p:sp>
        <p:nvSpPr>
          <p:cNvPr id="338" name="Google Shape;338;p21"/>
          <p:cNvSpPr/>
          <p:nvPr/>
        </p:nvSpPr>
        <p:spPr>
          <a:xfrm>
            <a:off x="3683725" y="2087200"/>
            <a:ext cx="1955100" cy="48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-create (v5.0)</a:t>
            </a:r>
            <a:endParaRPr sz="1300"/>
          </a:p>
        </p:txBody>
      </p:sp>
      <p:sp>
        <p:nvSpPr>
          <p:cNvPr id="339" name="Google Shape;339;p21"/>
          <p:cNvSpPr/>
          <p:nvPr/>
        </p:nvSpPr>
        <p:spPr>
          <a:xfrm>
            <a:off x="6171700" y="2009650"/>
            <a:ext cx="2682600" cy="637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spectrast -search (v5.0)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peptideprophet (from TPP v5.2.0)</a:t>
            </a:r>
            <a:endParaRPr sz="1300"/>
          </a:p>
        </p:txBody>
      </p:sp>
      <p:sp>
        <p:nvSpPr>
          <p:cNvPr id="340" name="Google Shape;340;p21"/>
          <p:cNvSpPr/>
          <p:nvPr/>
        </p:nvSpPr>
        <p:spPr>
          <a:xfrm>
            <a:off x="3836119" y="3050125"/>
            <a:ext cx="1766100" cy="393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quickstats</a:t>
            </a:r>
            <a:endParaRPr i="1" sz="1300"/>
          </a:p>
        </p:txBody>
      </p:sp>
      <p:sp>
        <p:nvSpPr>
          <p:cNvPr id="341" name="Google Shape;341;p21"/>
          <p:cNvSpPr txBox="1"/>
          <p:nvPr/>
        </p:nvSpPr>
        <p:spPr>
          <a:xfrm>
            <a:off x="1154825" y="1524475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search</a:t>
            </a:r>
            <a:endParaRPr/>
          </a:p>
        </p:txBody>
      </p:sp>
      <p:sp>
        <p:nvSpPr>
          <p:cNvPr id="342" name="Google Shape;342;p21"/>
          <p:cNvSpPr txBox="1"/>
          <p:nvPr/>
        </p:nvSpPr>
        <p:spPr>
          <a:xfrm>
            <a:off x="3607525" y="1766800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spectral library</a:t>
            </a:r>
            <a:endParaRPr/>
          </a:p>
        </p:txBody>
      </p:sp>
      <p:sp>
        <p:nvSpPr>
          <p:cNvPr id="343" name="Google Shape;343;p21"/>
          <p:cNvSpPr txBox="1"/>
          <p:nvPr/>
        </p:nvSpPr>
        <p:spPr>
          <a:xfrm>
            <a:off x="6171700" y="1687000"/>
            <a:ext cx="24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library search</a:t>
            </a:r>
            <a:endParaRPr/>
          </a:p>
        </p:txBody>
      </p:sp>
      <p:sp>
        <p:nvSpPr>
          <p:cNvPr id="344" name="Google Shape;344;p21"/>
          <p:cNvSpPr txBox="1"/>
          <p:nvPr/>
        </p:nvSpPr>
        <p:spPr>
          <a:xfrm>
            <a:off x="3836125" y="2670925"/>
            <a:ext cx="21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 stats</a:t>
            </a:r>
            <a:endParaRPr i="1"/>
          </a:p>
        </p:txBody>
      </p:sp>
      <p:cxnSp>
        <p:nvCxnSpPr>
          <p:cNvPr id="345" name="Google Shape;345;p21"/>
          <p:cNvCxnSpPr>
            <a:stCxn id="338" idx="3"/>
            <a:endCxn id="339" idx="1"/>
          </p:cNvCxnSpPr>
          <p:nvPr/>
        </p:nvCxnSpPr>
        <p:spPr>
          <a:xfrm>
            <a:off x="5638825" y="2328550"/>
            <a:ext cx="53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1"/>
          <p:cNvCxnSpPr>
            <a:stCxn id="337" idx="3"/>
            <a:endCxn id="338" idx="1"/>
          </p:cNvCxnSpPr>
          <p:nvPr/>
        </p:nvCxnSpPr>
        <p:spPr>
          <a:xfrm>
            <a:off x="3392650" y="2328550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1"/>
          <p:cNvCxnSpPr>
            <a:stCxn id="334" idx="1"/>
            <a:endCxn id="337" idx="1"/>
          </p:cNvCxnSpPr>
          <p:nvPr/>
        </p:nvCxnSpPr>
        <p:spPr>
          <a:xfrm flipH="1">
            <a:off x="652600" y="786425"/>
            <a:ext cx="1002300" cy="1542000"/>
          </a:xfrm>
          <a:prstGeom prst="bentConnector3">
            <a:avLst>
              <a:gd fmla="val 12377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1"/>
          <p:cNvCxnSpPr>
            <a:stCxn id="339" idx="3"/>
            <a:endCxn id="333" idx="3"/>
          </p:cNvCxnSpPr>
          <p:nvPr/>
        </p:nvCxnSpPr>
        <p:spPr>
          <a:xfrm rot="10800000">
            <a:off x="8458600" y="816250"/>
            <a:ext cx="395700" cy="1512300"/>
          </a:xfrm>
          <a:prstGeom prst="bentConnector3">
            <a:avLst>
              <a:gd fmla="val -4782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1"/>
          <p:cNvCxnSpPr>
            <a:stCxn id="334" idx="1"/>
            <a:endCxn id="339" idx="2"/>
          </p:cNvCxnSpPr>
          <p:nvPr/>
        </p:nvCxnSpPr>
        <p:spPr>
          <a:xfrm>
            <a:off x="1654900" y="786425"/>
            <a:ext cx="5858100" cy="1860900"/>
          </a:xfrm>
          <a:prstGeom prst="bentConnector4">
            <a:avLst>
              <a:gd fmla="val -24498" name="adj1"/>
              <a:gd fmla="val 11973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1"/>
          <p:cNvCxnSpPr>
            <a:stCxn id="340" idx="2"/>
            <a:endCxn id="333" idx="3"/>
          </p:cNvCxnSpPr>
          <p:nvPr/>
        </p:nvCxnSpPr>
        <p:spPr>
          <a:xfrm rot="-5400000">
            <a:off x="5275069" y="260425"/>
            <a:ext cx="2627700" cy="3739500"/>
          </a:xfrm>
          <a:prstGeom prst="bentConnector4">
            <a:avLst>
              <a:gd fmla="val -9062" name="adj1"/>
              <a:gd fmla="val 11681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1"/>
          <p:cNvSpPr/>
          <p:nvPr/>
        </p:nvSpPr>
        <p:spPr>
          <a:xfrm>
            <a:off x="2898290" y="4262900"/>
            <a:ext cx="3407400" cy="637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spctools/tpp:version5.2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(built on BioContainers Ubuntu image)</a:t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6668940" y="4176650"/>
            <a:ext cx="2426700" cy="81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WSL2 (Windows Subsystem for Linux)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20.04.6</a:t>
            </a:r>
            <a:endParaRPr/>
          </a:p>
        </p:txBody>
      </p:sp>
      <p:sp>
        <p:nvSpPr>
          <p:cNvPr id="353" name="Google Shape;353;p21"/>
          <p:cNvSpPr txBox="1"/>
          <p:nvPr/>
        </p:nvSpPr>
        <p:spPr>
          <a:xfrm>
            <a:off x="7049940" y="3807400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Execution layer</a:t>
            </a:r>
            <a:endParaRPr b="1"/>
          </a:p>
        </p:txBody>
      </p:sp>
      <p:sp>
        <p:nvSpPr>
          <p:cNvPr id="354" name="Google Shape;354;p21"/>
          <p:cNvSpPr/>
          <p:nvPr/>
        </p:nvSpPr>
        <p:spPr>
          <a:xfrm>
            <a:off x="469025" y="4262900"/>
            <a:ext cx="1813500" cy="637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(&amp; GitHub) repo</a:t>
            </a:r>
            <a:endParaRPr/>
          </a:p>
        </p:txBody>
      </p:sp>
      <p:cxnSp>
        <p:nvCxnSpPr>
          <p:cNvPr id="355" name="Google Shape;355;p21"/>
          <p:cNvCxnSpPr>
            <a:stCxn id="337" idx="2"/>
            <a:endCxn id="340" idx="1"/>
          </p:cNvCxnSpPr>
          <p:nvPr/>
        </p:nvCxnSpPr>
        <p:spPr>
          <a:xfrm flipH="1" rot="-5400000">
            <a:off x="2713150" y="2124100"/>
            <a:ext cx="432300" cy="1813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1"/>
          <p:cNvCxnSpPr>
            <a:endCxn id="340" idx="3"/>
          </p:cNvCxnSpPr>
          <p:nvPr/>
        </p:nvCxnSpPr>
        <p:spPr>
          <a:xfrm flipH="1">
            <a:off x="5602219" y="2642875"/>
            <a:ext cx="2286000" cy="604200"/>
          </a:xfrm>
          <a:prstGeom prst="bentConnector3">
            <a:avLst>
              <a:gd fmla="val -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21"/>
          <p:cNvSpPr/>
          <p:nvPr/>
        </p:nvSpPr>
        <p:spPr>
          <a:xfrm>
            <a:off x="-160975" y="1475700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-169650" y="3758425"/>
            <a:ext cx="93909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 rot="5400000">
            <a:off x="1862175" y="4548675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 rot="5400000">
            <a:off x="5727800" y="4547350"/>
            <a:ext cx="1538100" cy="48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 txBox="1"/>
          <p:nvPr/>
        </p:nvSpPr>
        <p:spPr>
          <a:xfrm>
            <a:off x="27325" y="3172750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Workflow management</a:t>
            </a:r>
            <a:endParaRPr b="1"/>
          </a:p>
        </p:txBody>
      </p:sp>
      <p:sp>
        <p:nvSpPr>
          <p:cNvPr id="362" name="Google Shape;362;p21"/>
          <p:cNvSpPr txBox="1"/>
          <p:nvPr/>
        </p:nvSpPr>
        <p:spPr>
          <a:xfrm>
            <a:off x="103525" y="103425"/>
            <a:ext cx="22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layer</a:t>
            </a:r>
            <a:endParaRPr b="1"/>
          </a:p>
        </p:txBody>
      </p:sp>
      <p:pic>
        <p:nvPicPr>
          <p:cNvPr id="363" name="Google Shape;3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13" y="4223538"/>
            <a:ext cx="261600" cy="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25" y="4543550"/>
            <a:ext cx="291000" cy="2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1"/>
          <p:cNvPicPr preferRelativeResize="0"/>
          <p:nvPr/>
        </p:nvPicPr>
        <p:blipFill rotWithShape="1">
          <a:blip r:embed="rId6">
            <a:alphaModFix/>
          </a:blip>
          <a:srcRect b="29641" l="0" r="0" t="0"/>
          <a:stretch/>
        </p:blipFill>
        <p:spPr>
          <a:xfrm>
            <a:off x="2909000" y="3911225"/>
            <a:ext cx="476425" cy="2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4097" y="3848866"/>
            <a:ext cx="261600" cy="309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750" y="3474425"/>
            <a:ext cx="1107824" cy="2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1"/>
          <p:cNvSpPr txBox="1"/>
          <p:nvPr/>
        </p:nvSpPr>
        <p:spPr>
          <a:xfrm>
            <a:off x="347865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 layer (Docker)</a:t>
            </a:r>
            <a:endParaRPr b="1"/>
          </a:p>
        </p:txBody>
      </p:sp>
      <p:sp>
        <p:nvSpPr>
          <p:cNvPr id="369" name="Google Shape;369;p21"/>
          <p:cNvSpPr txBox="1"/>
          <p:nvPr/>
        </p:nvSpPr>
        <p:spPr>
          <a:xfrm>
            <a:off x="180106" y="3807400"/>
            <a:ext cx="26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Versioning management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