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74" r:id="rId3"/>
    <p:sldId id="266" r:id="rId4"/>
    <p:sldId id="257" r:id="rId5"/>
    <p:sldId id="258" r:id="rId6"/>
    <p:sldId id="259" r:id="rId7"/>
    <p:sldId id="267" r:id="rId8"/>
    <p:sldId id="268" r:id="rId9"/>
    <p:sldId id="260" r:id="rId10"/>
    <p:sldId id="261" r:id="rId11"/>
    <p:sldId id="262" r:id="rId12"/>
    <p:sldId id="269" r:id="rId13"/>
    <p:sldId id="270" r:id="rId14"/>
    <p:sldId id="263" r:id="rId15"/>
    <p:sldId id="264" r:id="rId16"/>
    <p:sldId id="265" r:id="rId17"/>
    <p:sldId id="272" r:id="rId18"/>
    <p:sldId id="271"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405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8C79C5D-2A6F-F04D-97DA-BEF2467B64E4}" type="datetimeFigureOut">
              <a:rPr lang="en-US" smtClean="0"/>
              <a:pPr/>
              <a:t>7/5/2015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028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9B482E8-6E0E-1B4F-B1FD-C69DB9E858D9}"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1057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pt-BR" smtClean="0"/>
              <a:t>Clique para editar o título mestre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smtClean="0"/>
              <a:t>Clique para editar o texto mestre</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DFA1846-DA80-1C48-A609-854EA85C59AD}"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18111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BF54567-0DE4-3F47-BF90-CB84690072F9}"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71025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7/5/2015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52861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7/5/2015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221760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75844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272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315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DFA1846-DA80-1C48-A609-854EA85C59AD}" type="datetimeFigureOut">
              <a:rPr lang="en-US" smtClean="0"/>
              <a:pPr/>
              <a:t>7/5/2015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984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7298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4918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7/5/2015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0840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7/5/2015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40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D0DF5E60-9974-AC48-9591-99C2BB44B7CF}" type="datetimeFigureOut">
              <a:rPr lang="en-US" smtClean="0"/>
              <a:pPr/>
              <a:t>7/5/2015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794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8C79C5D-2A6F-F04D-97DA-BEF2467B64E4}" type="datetimeFigureOut">
              <a:rPr lang="en-US" smtClean="0"/>
              <a:pPr/>
              <a:t>7/5/2015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306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7/5/2015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3632975"/>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unmeddled.altervista.org/identity-map-design-pattern-java/" TargetMode="External"/><Relationship Id="rId2" Type="http://schemas.openxmlformats.org/officeDocument/2006/relationships/hyperlink" Target="http://www.codeproject.com/Articles/581487/Unit-of-Work-Design-Pattern" TargetMode="External"/><Relationship Id="rId1" Type="http://schemas.openxmlformats.org/officeDocument/2006/relationships/slideLayout" Target="../slideLayouts/slideLayout2.xml"/><Relationship Id="rId4" Type="http://schemas.openxmlformats.org/officeDocument/2006/relationships/hyperlink" Target="http://bravenewgeek.com/tag/lazy-loadin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ac-isabella/ObjectRelationalBehavioral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3600" b="1" i="1" dirty="0" err="1" smtClean="0">
                <a:solidFill>
                  <a:schemeClr val="tx1"/>
                </a:solidFill>
              </a:rPr>
              <a:t>Object-Relational</a:t>
            </a:r>
            <a:r>
              <a:rPr lang="pt-BR" sz="3600" b="1" i="1" dirty="0" smtClean="0">
                <a:solidFill>
                  <a:schemeClr val="tx1"/>
                </a:solidFill>
              </a:rPr>
              <a:t> </a:t>
            </a:r>
            <a:r>
              <a:rPr lang="pt-BR" sz="3600" b="1" i="1" dirty="0" err="1">
                <a:solidFill>
                  <a:schemeClr val="tx1"/>
                </a:solidFill>
              </a:rPr>
              <a:t>Behavioral</a:t>
            </a:r>
            <a:r>
              <a:rPr lang="pt-BR" sz="3600" b="1" i="1" dirty="0">
                <a:solidFill>
                  <a:schemeClr val="tx1"/>
                </a:solidFill>
              </a:rPr>
              <a:t> </a:t>
            </a:r>
            <a:r>
              <a:rPr lang="pt-BR" sz="3600" b="1" i="1" dirty="0" err="1" smtClean="0">
                <a:solidFill>
                  <a:schemeClr val="tx1"/>
                </a:solidFill>
              </a:rPr>
              <a:t>Patterns</a:t>
            </a:r>
            <a:r>
              <a:rPr lang="pt-BR" sz="3600" i="1" dirty="0" smtClean="0">
                <a:solidFill>
                  <a:schemeClr val="tx1"/>
                </a:solidFill>
              </a:rPr>
              <a:t> (</a:t>
            </a:r>
            <a:r>
              <a:rPr lang="pt-BR" sz="3600" i="1" dirty="0" err="1">
                <a:solidFill>
                  <a:schemeClr val="tx1"/>
                </a:solidFill>
              </a:rPr>
              <a:t>Chapter</a:t>
            </a:r>
            <a:r>
              <a:rPr lang="pt-BR" sz="3600" i="1" dirty="0">
                <a:solidFill>
                  <a:schemeClr val="tx1"/>
                </a:solidFill>
              </a:rPr>
              <a:t> 11</a:t>
            </a:r>
            <a:r>
              <a:rPr lang="pt-BR" sz="3600" i="1" dirty="0" smtClean="0">
                <a:solidFill>
                  <a:schemeClr val="tx1"/>
                </a:solidFill>
              </a:rPr>
              <a:t>)</a:t>
            </a:r>
            <a:endParaRPr lang="pt-BR" sz="3600" i="1" dirty="0">
              <a:solidFill>
                <a:schemeClr val="tx1"/>
              </a:solidFill>
            </a:endParaRPr>
          </a:p>
        </p:txBody>
      </p:sp>
      <p:sp>
        <p:nvSpPr>
          <p:cNvPr id="3" name="Subtítulo 2"/>
          <p:cNvSpPr>
            <a:spLocks noGrp="1"/>
          </p:cNvSpPr>
          <p:nvPr>
            <p:ph type="subTitle" idx="1"/>
          </p:nvPr>
        </p:nvSpPr>
        <p:spPr/>
        <p:txBody>
          <a:bodyPr>
            <a:noAutofit/>
          </a:bodyPr>
          <a:lstStyle/>
          <a:p>
            <a:r>
              <a:rPr lang="pt-BR" sz="2000" dirty="0" smtClean="0"/>
              <a:t>Isabella de Albuquerque Ceravolo</a:t>
            </a:r>
            <a:endParaRPr lang="pt-BR" sz="2000" dirty="0"/>
          </a:p>
        </p:txBody>
      </p:sp>
    </p:spTree>
    <p:extLst>
      <p:ext uri="{BB962C8B-B14F-4D97-AF65-F5344CB8AC3E}">
        <p14:creationId xmlns:p14="http://schemas.microsoft.com/office/powerpoint/2010/main" val="2406899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Identity</a:t>
            </a:r>
            <a:r>
              <a:rPr lang="pt-BR" dirty="0"/>
              <a:t> </a:t>
            </a:r>
            <a:r>
              <a:rPr lang="pt-BR" dirty="0" err="1"/>
              <a:t>Map</a:t>
            </a:r>
            <a:endParaRPr lang="pt-BR" dirty="0"/>
          </a:p>
        </p:txBody>
      </p:sp>
      <p:sp>
        <p:nvSpPr>
          <p:cNvPr id="3" name="Espaço Reservado para Conteúdo 2"/>
          <p:cNvSpPr>
            <a:spLocks noGrp="1"/>
          </p:cNvSpPr>
          <p:nvPr>
            <p:ph idx="1"/>
          </p:nvPr>
        </p:nvSpPr>
        <p:spPr/>
        <p:txBody>
          <a:bodyPr>
            <a:noAutofit/>
          </a:bodyPr>
          <a:lstStyle/>
          <a:p>
            <a:pPr algn="just"/>
            <a:r>
              <a:rPr lang="pt-BR" sz="1800" dirty="0" smtClean="0"/>
              <a:t>Fatores que influenciam na implementação do Mapa de Identidades:</a:t>
            </a:r>
          </a:p>
          <a:p>
            <a:pPr algn="just"/>
            <a:endParaRPr lang="pt-BR" sz="1800" dirty="0" smtClean="0"/>
          </a:p>
          <a:p>
            <a:pPr lvl="1" algn="just"/>
            <a:r>
              <a:rPr lang="pt-BR" sz="1800" b="1" dirty="0" smtClean="0"/>
              <a:t>Escolha das chaves</a:t>
            </a:r>
            <a:r>
              <a:rPr lang="pt-BR" sz="1800" dirty="0" smtClean="0"/>
              <a:t>.</a:t>
            </a:r>
          </a:p>
          <a:p>
            <a:pPr lvl="1" algn="just"/>
            <a:endParaRPr lang="pt-BR" sz="1800" dirty="0" smtClean="0"/>
          </a:p>
          <a:p>
            <a:pPr lvl="1" algn="just"/>
            <a:r>
              <a:rPr lang="pt-BR" sz="1800" b="1" dirty="0" smtClean="0"/>
              <a:t>Mapa explícito </a:t>
            </a:r>
            <a:r>
              <a:rPr lang="pt-BR" sz="1800" b="1" dirty="0"/>
              <a:t>ou genérico</a:t>
            </a:r>
            <a:r>
              <a:rPr lang="pt-BR" sz="1800" dirty="0"/>
              <a:t>:  Um Mapa de Identidade explícito é acessado com métodos distintos para cada tipo de objeto que você precisa. Um mapa genérico utiliza um método único para todos os tipos de objetos, talvez com um parâmetro para indicar qual tipo de objeto que você precisa. Você só pode usar um mapa genérico se todos os seus objetos têm o mesmo tipo de chave</a:t>
            </a:r>
            <a:r>
              <a:rPr lang="pt-BR" sz="1800" dirty="0" smtClean="0"/>
              <a:t>.</a:t>
            </a:r>
          </a:p>
        </p:txBody>
      </p:sp>
    </p:spTree>
    <p:extLst>
      <p:ext uri="{BB962C8B-B14F-4D97-AF65-F5344CB8AC3E}">
        <p14:creationId xmlns:p14="http://schemas.microsoft.com/office/powerpoint/2010/main" val="2018875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Identity</a:t>
            </a:r>
            <a:r>
              <a:rPr lang="pt-BR" dirty="0"/>
              <a:t> </a:t>
            </a:r>
            <a:r>
              <a:rPr lang="pt-BR" dirty="0" err="1"/>
              <a:t>Map</a:t>
            </a:r>
            <a:endParaRPr lang="pt-BR" dirty="0"/>
          </a:p>
        </p:txBody>
      </p:sp>
      <p:sp>
        <p:nvSpPr>
          <p:cNvPr id="3" name="Espaço Reservado para Conteúdo 2"/>
          <p:cNvSpPr>
            <a:spLocks noGrp="1"/>
          </p:cNvSpPr>
          <p:nvPr>
            <p:ph idx="1"/>
          </p:nvPr>
        </p:nvSpPr>
        <p:spPr/>
        <p:txBody>
          <a:bodyPr>
            <a:normAutofit/>
          </a:bodyPr>
          <a:lstStyle/>
          <a:p>
            <a:pPr algn="just"/>
            <a:r>
              <a:rPr lang="pt-BR" sz="1800" b="1" dirty="0"/>
              <a:t>Quantidade de </a:t>
            </a:r>
            <a:r>
              <a:rPr lang="pt-BR" sz="1800" b="1" dirty="0" smtClean="0"/>
              <a:t>mapas</a:t>
            </a:r>
            <a:r>
              <a:rPr lang="pt-BR" sz="1800" dirty="0" smtClean="0"/>
              <a:t>:</a:t>
            </a:r>
          </a:p>
          <a:p>
            <a:pPr lvl="1" algn="just"/>
            <a:r>
              <a:rPr lang="pt-BR" sz="1600" dirty="0" smtClean="0"/>
              <a:t>Aqui </a:t>
            </a:r>
            <a:r>
              <a:rPr lang="pt-BR" sz="1600" dirty="0"/>
              <a:t>a decisão varia entre um mapa por classe e um mapa para toda a </a:t>
            </a:r>
            <a:r>
              <a:rPr lang="pt-BR" sz="1600" dirty="0" smtClean="0"/>
              <a:t>sessão.</a:t>
            </a:r>
          </a:p>
          <a:p>
            <a:pPr lvl="1" algn="just"/>
            <a:r>
              <a:rPr lang="pt-BR" sz="1600" dirty="0" smtClean="0"/>
              <a:t>Um </a:t>
            </a:r>
            <a:r>
              <a:rPr lang="pt-BR" sz="1600" dirty="0"/>
              <a:t>mapa único para a sessão só funciona se você tiver as chaves únicas para todo o banco de </a:t>
            </a:r>
            <a:r>
              <a:rPr lang="pt-BR" sz="1600" dirty="0" smtClean="0"/>
              <a:t>dados.</a:t>
            </a:r>
          </a:p>
          <a:p>
            <a:pPr lvl="1" algn="just"/>
            <a:r>
              <a:rPr lang="pt-BR" sz="1600" dirty="0" smtClean="0"/>
              <a:t>Se </a:t>
            </a:r>
            <a:r>
              <a:rPr lang="pt-BR" sz="1600" dirty="0"/>
              <a:t>você tem vários mapas, o caminho óbvio é um mapa por classe ou por tabela, o que funciona bem se seu esquema de banco de dados e modelagem de classes são os mesmos. Se são diferentes, é geralmente mais fácil de basear os mapas em seus objetos, em vez de em suas tabelas, uma vez que os objetos não devem saber sobre os detalhes do </a:t>
            </a:r>
            <a:r>
              <a:rPr lang="pt-BR" sz="1600" dirty="0" smtClean="0"/>
              <a:t>mapeamento.</a:t>
            </a:r>
            <a:endParaRPr lang="pt-BR" sz="1600" dirty="0"/>
          </a:p>
        </p:txBody>
      </p:sp>
    </p:spTree>
    <p:extLst>
      <p:ext uri="{BB962C8B-B14F-4D97-AF65-F5344CB8AC3E}">
        <p14:creationId xmlns:p14="http://schemas.microsoft.com/office/powerpoint/2010/main" val="129440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7" y="1814512"/>
            <a:ext cx="6867525" cy="3228975"/>
          </a:xfrm>
          <a:prstGeom prst="rect">
            <a:avLst/>
          </a:prstGeom>
        </p:spPr>
      </p:pic>
    </p:spTree>
    <p:extLst>
      <p:ext uri="{BB962C8B-B14F-4D97-AF65-F5344CB8AC3E}">
        <p14:creationId xmlns:p14="http://schemas.microsoft.com/office/powerpoint/2010/main" val="4135792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Lazy</a:t>
            </a:r>
            <a:r>
              <a:rPr lang="pt-BR" dirty="0" smtClean="0"/>
              <a:t> </a:t>
            </a:r>
            <a:r>
              <a:rPr lang="pt-BR" dirty="0" err="1" smtClean="0"/>
              <a:t>Load</a:t>
            </a:r>
            <a:endParaRPr lang="pt-BR" dirty="0"/>
          </a:p>
        </p:txBody>
      </p:sp>
      <p:sp>
        <p:nvSpPr>
          <p:cNvPr id="3" name="Espaço Reservado para Texto 2"/>
          <p:cNvSpPr>
            <a:spLocks noGrp="1"/>
          </p:cNvSpPr>
          <p:nvPr>
            <p:ph type="body" idx="1"/>
          </p:nvPr>
        </p:nvSpPr>
        <p:spPr/>
        <p:txBody>
          <a:bodyPr/>
          <a:lstStyle/>
          <a:p>
            <a:endParaRPr lang="pt-BR"/>
          </a:p>
        </p:txBody>
      </p:sp>
    </p:spTree>
    <p:extLst>
      <p:ext uri="{BB962C8B-B14F-4D97-AF65-F5344CB8AC3E}">
        <p14:creationId xmlns:p14="http://schemas.microsoft.com/office/powerpoint/2010/main" val="207468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Lazy</a:t>
            </a:r>
            <a:r>
              <a:rPr lang="pt-BR" dirty="0" smtClean="0"/>
              <a:t> </a:t>
            </a:r>
            <a:r>
              <a:rPr lang="pt-BR" dirty="0" err="1" smtClean="0"/>
              <a:t>Load</a:t>
            </a:r>
            <a:endParaRPr lang="pt-BR" dirty="0"/>
          </a:p>
        </p:txBody>
      </p:sp>
      <p:sp>
        <p:nvSpPr>
          <p:cNvPr id="3" name="Espaço Reservado para Conteúdo 2"/>
          <p:cNvSpPr>
            <a:spLocks noGrp="1"/>
          </p:cNvSpPr>
          <p:nvPr>
            <p:ph idx="1"/>
          </p:nvPr>
        </p:nvSpPr>
        <p:spPr/>
        <p:txBody>
          <a:bodyPr>
            <a:normAutofit fontScale="92500" lnSpcReduction="20000"/>
          </a:bodyPr>
          <a:lstStyle/>
          <a:p>
            <a:endParaRPr lang="pt-BR" sz="1800" dirty="0" smtClean="0"/>
          </a:p>
          <a:p>
            <a:pPr algn="just"/>
            <a:r>
              <a:rPr lang="pt-BR" sz="1800" dirty="0" smtClean="0"/>
              <a:t>Buscar um objeto no banco de dados muitas vezes significa trazer vários outros objetos (relacionamentos). Nem sempre todos eles são necessários e isso impacta no desempenho.</a:t>
            </a:r>
          </a:p>
          <a:p>
            <a:pPr algn="just"/>
            <a:endParaRPr lang="pt-BR" sz="1800" dirty="0"/>
          </a:p>
          <a:p>
            <a:pPr algn="just"/>
            <a:r>
              <a:rPr lang="pt-BR" sz="1800" b="1" dirty="0" smtClean="0"/>
              <a:t>Solução</a:t>
            </a:r>
            <a:r>
              <a:rPr lang="pt-BR" sz="1800" dirty="0" smtClean="0"/>
              <a:t>: Um </a:t>
            </a:r>
            <a:r>
              <a:rPr lang="pt-BR" sz="1800" dirty="0"/>
              <a:t>objeto que não contém todos os dados que você precisa, mas sabe como obtê-lo</a:t>
            </a:r>
            <a:r>
              <a:rPr lang="pt-BR" sz="1800" dirty="0" smtClean="0"/>
              <a:t>.</a:t>
            </a:r>
          </a:p>
          <a:p>
            <a:pPr marL="0" indent="0" algn="just">
              <a:buNone/>
            </a:pPr>
            <a:endParaRPr lang="pt-BR" sz="1800" dirty="0"/>
          </a:p>
          <a:p>
            <a:pPr algn="just"/>
            <a:r>
              <a:rPr lang="pt-BR" sz="1800" dirty="0" smtClean="0"/>
              <a:t>Há quatro maneiras principais de implementar: </a:t>
            </a:r>
            <a:r>
              <a:rPr lang="en-US" sz="1800" i="1" dirty="0"/>
              <a:t>lazy initialization</a:t>
            </a:r>
            <a:r>
              <a:rPr lang="en-US" sz="1800" dirty="0"/>
              <a:t>, </a:t>
            </a:r>
            <a:r>
              <a:rPr lang="en-US" sz="1800" i="1" dirty="0"/>
              <a:t>virtual proxy</a:t>
            </a:r>
            <a:r>
              <a:rPr lang="en-US" sz="1800" dirty="0"/>
              <a:t>, </a:t>
            </a:r>
            <a:r>
              <a:rPr lang="en-US" sz="1800" i="1" dirty="0"/>
              <a:t>value </a:t>
            </a:r>
            <a:r>
              <a:rPr lang="en-US" sz="1800" i="1" dirty="0" smtClean="0"/>
              <a:t>holder</a:t>
            </a:r>
            <a:r>
              <a:rPr lang="en-US" sz="1800" dirty="0"/>
              <a:t> </a:t>
            </a:r>
            <a:r>
              <a:rPr lang="en-US" sz="1800" dirty="0" smtClean="0"/>
              <a:t>e </a:t>
            </a:r>
            <a:r>
              <a:rPr lang="en-US" sz="1800" i="1" dirty="0" smtClean="0"/>
              <a:t>ghost</a:t>
            </a:r>
            <a:r>
              <a:rPr lang="en-US" sz="1800" dirty="0" smtClean="0"/>
              <a:t>.</a:t>
            </a:r>
          </a:p>
          <a:p>
            <a:pPr algn="just"/>
            <a:endParaRPr lang="en-US" sz="1800" dirty="0" smtClean="0"/>
          </a:p>
          <a:p>
            <a:pPr algn="just"/>
            <a:r>
              <a:rPr lang="pt-BR" sz="1800" dirty="0" smtClean="0"/>
              <a:t>Como desvantagem, o Carregamento Tardio traz maior complexidade à implementação do programa.</a:t>
            </a:r>
            <a:r>
              <a:rPr lang="en-US" sz="1800" dirty="0"/>
              <a:t/>
            </a:r>
            <a:br>
              <a:rPr lang="en-US" sz="1800" dirty="0"/>
            </a:br>
            <a:endParaRPr lang="pt-BR" sz="1800" dirty="0" smtClean="0"/>
          </a:p>
          <a:p>
            <a:endParaRPr lang="pt-BR" sz="1800" dirty="0"/>
          </a:p>
        </p:txBody>
      </p:sp>
    </p:spTree>
    <p:extLst>
      <p:ext uri="{BB962C8B-B14F-4D97-AF65-F5344CB8AC3E}">
        <p14:creationId xmlns:p14="http://schemas.microsoft.com/office/powerpoint/2010/main" val="3566172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Lazy</a:t>
            </a:r>
            <a:r>
              <a:rPr lang="pt-BR" dirty="0" smtClean="0"/>
              <a:t> </a:t>
            </a:r>
            <a:r>
              <a:rPr lang="pt-BR" dirty="0" err="1" smtClean="0"/>
              <a:t>Load</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b="1" i="1" dirty="0" err="1" smtClean="0"/>
              <a:t>Lazy</a:t>
            </a:r>
            <a:r>
              <a:rPr lang="pt-BR" b="1" i="1" dirty="0" smtClean="0"/>
              <a:t> </a:t>
            </a:r>
            <a:r>
              <a:rPr lang="pt-BR" b="1" i="1" dirty="0" err="1" smtClean="0"/>
              <a:t>Initialization</a:t>
            </a:r>
            <a:r>
              <a:rPr lang="pt-BR" b="1" i="1" dirty="0" smtClean="0"/>
              <a:t> </a:t>
            </a:r>
            <a:r>
              <a:rPr lang="pt-BR" dirty="0" smtClean="0"/>
              <a:t>é a abordagem mais simples. A ideia </a:t>
            </a:r>
            <a:r>
              <a:rPr lang="pt-BR" dirty="0"/>
              <a:t>básica é que </a:t>
            </a:r>
            <a:r>
              <a:rPr lang="pt-BR" dirty="0" smtClean="0"/>
              <a:t>acessar o </a:t>
            </a:r>
            <a:r>
              <a:rPr lang="pt-BR" dirty="0"/>
              <a:t>campo primeiro para ver se ele é nulo. Se assim for, o programa </a:t>
            </a:r>
            <a:r>
              <a:rPr lang="pt-BR" dirty="0" smtClean="0"/>
              <a:t>busca </a:t>
            </a:r>
            <a:r>
              <a:rPr lang="pt-BR" dirty="0"/>
              <a:t>o valor do campo antes de </a:t>
            </a:r>
            <a:r>
              <a:rPr lang="pt-BR" dirty="0" smtClean="0"/>
              <a:t>o retornar. Para isso funcionar é preciso que todos os campos estejam encapsulados.</a:t>
            </a:r>
          </a:p>
          <a:p>
            <a:pPr algn="just"/>
            <a:endParaRPr lang="pt-BR" dirty="0" smtClean="0"/>
          </a:p>
          <a:p>
            <a:pPr algn="just"/>
            <a:r>
              <a:rPr lang="pt-BR" b="1" i="1" dirty="0"/>
              <a:t>Virtual Proxy</a:t>
            </a:r>
            <a:r>
              <a:rPr lang="pt-BR" dirty="0"/>
              <a:t> </a:t>
            </a:r>
            <a:r>
              <a:rPr lang="pt-BR" dirty="0" smtClean="0"/>
              <a:t>é </a:t>
            </a:r>
            <a:r>
              <a:rPr lang="pt-BR" dirty="0"/>
              <a:t>um objeto que se parece com o objeto que deve ser no campo, mas na verdade não contém nada. Somente quando um de seus métodos é </a:t>
            </a:r>
            <a:r>
              <a:rPr lang="pt-BR" dirty="0" smtClean="0"/>
              <a:t>chamado, </a:t>
            </a:r>
            <a:r>
              <a:rPr lang="pt-BR" dirty="0"/>
              <a:t>ele </a:t>
            </a:r>
            <a:r>
              <a:rPr lang="pt-BR" dirty="0" smtClean="0"/>
              <a:t>carrega </a:t>
            </a:r>
            <a:r>
              <a:rPr lang="pt-BR" dirty="0"/>
              <a:t>o objeto correto do banco de dados</a:t>
            </a:r>
            <a:r>
              <a:rPr lang="pt-BR" dirty="0" smtClean="0"/>
              <a:t>. Isso pode ocasionar problemas de identidade.</a:t>
            </a:r>
            <a:endParaRPr lang="pt-BR" dirty="0"/>
          </a:p>
        </p:txBody>
      </p:sp>
    </p:spTree>
    <p:extLst>
      <p:ext uri="{BB962C8B-B14F-4D97-AF65-F5344CB8AC3E}">
        <p14:creationId xmlns:p14="http://schemas.microsoft.com/office/powerpoint/2010/main" val="1530960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Lazy</a:t>
            </a:r>
            <a:r>
              <a:rPr lang="pt-BR" dirty="0" smtClean="0"/>
              <a:t> </a:t>
            </a:r>
            <a:r>
              <a:rPr lang="pt-BR" dirty="0" err="1" smtClean="0"/>
              <a:t>Load</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b="1" i="1" dirty="0" err="1" smtClean="0"/>
              <a:t>Value</a:t>
            </a:r>
            <a:r>
              <a:rPr lang="pt-BR" b="1" i="1" dirty="0" smtClean="0"/>
              <a:t> </a:t>
            </a:r>
            <a:r>
              <a:rPr lang="pt-BR" b="1" i="1" dirty="0" err="1" smtClean="0"/>
              <a:t>Holder</a:t>
            </a:r>
            <a:r>
              <a:rPr lang="pt-BR" b="1" i="1" dirty="0" smtClean="0"/>
              <a:t>: </a:t>
            </a:r>
            <a:r>
              <a:rPr lang="pt-BR" dirty="0" smtClean="0"/>
              <a:t>Para </a:t>
            </a:r>
            <a:r>
              <a:rPr lang="pt-BR" dirty="0"/>
              <a:t>obter o objeto </a:t>
            </a:r>
            <a:r>
              <a:rPr lang="pt-BR" dirty="0" smtClean="0"/>
              <a:t>desejado </a:t>
            </a:r>
            <a:r>
              <a:rPr lang="pt-BR" dirty="0"/>
              <a:t>que você </a:t>
            </a:r>
            <a:r>
              <a:rPr lang="pt-BR" dirty="0" smtClean="0"/>
              <a:t>pede ao </a:t>
            </a:r>
            <a:r>
              <a:rPr lang="pt-BR" i="1" dirty="0" err="1" smtClean="0"/>
              <a:t>value</a:t>
            </a:r>
            <a:r>
              <a:rPr lang="pt-BR" i="1" dirty="0" smtClean="0"/>
              <a:t> </a:t>
            </a:r>
            <a:r>
              <a:rPr lang="pt-BR" i="1" dirty="0" err="1" smtClean="0"/>
              <a:t>holder</a:t>
            </a:r>
            <a:r>
              <a:rPr lang="pt-BR" dirty="0" smtClean="0"/>
              <a:t>, que pede o objeto ao banco na primeira chamada. </a:t>
            </a:r>
            <a:r>
              <a:rPr lang="pt-BR" dirty="0"/>
              <a:t>As desvantagens </a:t>
            </a:r>
            <a:r>
              <a:rPr lang="pt-BR" dirty="0" smtClean="0"/>
              <a:t>do </a:t>
            </a:r>
            <a:r>
              <a:rPr lang="pt-BR" i="1" dirty="0" err="1"/>
              <a:t>value</a:t>
            </a:r>
            <a:r>
              <a:rPr lang="pt-BR" i="1" dirty="0"/>
              <a:t> </a:t>
            </a:r>
            <a:r>
              <a:rPr lang="pt-BR" i="1" dirty="0" err="1"/>
              <a:t>holder</a:t>
            </a:r>
            <a:r>
              <a:rPr lang="pt-BR" dirty="0" smtClean="0"/>
              <a:t> </a:t>
            </a:r>
            <a:r>
              <a:rPr lang="pt-BR" dirty="0"/>
              <a:t>são que a classe precisa saber que ele está </a:t>
            </a:r>
            <a:r>
              <a:rPr lang="pt-BR" dirty="0" smtClean="0"/>
              <a:t>presente. </a:t>
            </a:r>
            <a:r>
              <a:rPr lang="pt-BR" dirty="0"/>
              <a:t>Você pode evitar problemas de identidade, assegurando que o titular do valor nunca é passado </a:t>
            </a:r>
            <a:r>
              <a:rPr lang="pt-BR" dirty="0" smtClean="0"/>
              <a:t>adiante </a:t>
            </a:r>
            <a:r>
              <a:rPr lang="pt-BR" dirty="0"/>
              <a:t>da sua classe proprietária</a:t>
            </a:r>
            <a:r>
              <a:rPr lang="pt-BR" dirty="0" smtClean="0"/>
              <a:t>.</a:t>
            </a:r>
          </a:p>
          <a:p>
            <a:pPr algn="just"/>
            <a:endParaRPr lang="pt-BR" dirty="0"/>
          </a:p>
          <a:p>
            <a:pPr algn="just"/>
            <a:r>
              <a:rPr lang="pt-BR" b="1" i="1" dirty="0" smtClean="0"/>
              <a:t>Ghost</a:t>
            </a:r>
            <a:r>
              <a:rPr lang="pt-BR" dirty="0" smtClean="0"/>
              <a:t> </a:t>
            </a:r>
            <a:r>
              <a:rPr lang="pt-BR" dirty="0"/>
              <a:t>é o objeto real em estado parcial. Quando você carrega o objeto do banco de dados </a:t>
            </a:r>
            <a:r>
              <a:rPr lang="pt-BR" dirty="0" smtClean="0"/>
              <a:t>ele </a:t>
            </a:r>
            <a:r>
              <a:rPr lang="pt-BR" dirty="0"/>
              <a:t>contém apenas seu ID. Sempre que você tenta acessar um campo ele carrega seu estado completo. Pense em um </a:t>
            </a:r>
            <a:r>
              <a:rPr lang="pt-BR" i="1" dirty="0" err="1" smtClean="0"/>
              <a:t>ghost</a:t>
            </a:r>
            <a:r>
              <a:rPr lang="pt-BR" dirty="0" smtClean="0"/>
              <a:t> </a:t>
            </a:r>
            <a:r>
              <a:rPr lang="pt-BR" dirty="0"/>
              <a:t>como um objeto, onde cada campo é </a:t>
            </a:r>
            <a:r>
              <a:rPr lang="pt-BR" dirty="0" smtClean="0"/>
              <a:t>carregado tardiamente e </a:t>
            </a:r>
            <a:r>
              <a:rPr lang="pt-BR" dirty="0"/>
              <a:t>o objeto é </a:t>
            </a:r>
            <a:r>
              <a:rPr lang="pt-BR" dirty="0" smtClean="0"/>
              <a:t>o seu próprio proxy </a:t>
            </a:r>
            <a:r>
              <a:rPr lang="pt-BR" dirty="0"/>
              <a:t>virtual. </a:t>
            </a:r>
          </a:p>
        </p:txBody>
      </p:sp>
    </p:spTree>
    <p:extLst>
      <p:ext uri="{BB962C8B-B14F-4D97-AF65-F5344CB8AC3E}">
        <p14:creationId xmlns:p14="http://schemas.microsoft.com/office/powerpoint/2010/main" val="1323539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Lazy</a:t>
            </a:r>
            <a:r>
              <a:rPr lang="pt-BR" dirty="0" smtClean="0"/>
              <a:t> </a:t>
            </a:r>
            <a:r>
              <a:rPr lang="pt-BR" dirty="0" err="1" smtClean="0"/>
              <a:t>Load</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a:t>Herança muitas </a:t>
            </a:r>
            <a:r>
              <a:rPr lang="pt-BR" dirty="0" smtClean="0"/>
              <a:t>vezes é um problema para usar </a:t>
            </a:r>
            <a:r>
              <a:rPr lang="pt-BR" i="1" dirty="0" err="1" smtClean="0"/>
              <a:t>Lazy</a:t>
            </a:r>
            <a:r>
              <a:rPr lang="pt-BR" i="1" dirty="0" smtClean="0"/>
              <a:t> </a:t>
            </a:r>
            <a:r>
              <a:rPr lang="pt-BR" i="1" dirty="0" err="1" smtClean="0"/>
              <a:t>Load</a:t>
            </a:r>
            <a:r>
              <a:rPr lang="pt-BR" dirty="0" smtClean="0"/>
              <a:t>. </a:t>
            </a:r>
            <a:r>
              <a:rPr lang="pt-BR" dirty="0"/>
              <a:t>Se você </a:t>
            </a:r>
            <a:r>
              <a:rPr lang="pt-BR" dirty="0" smtClean="0"/>
              <a:t>for </a:t>
            </a:r>
            <a:r>
              <a:rPr lang="pt-BR" dirty="0"/>
              <a:t>usar </a:t>
            </a:r>
            <a:r>
              <a:rPr lang="pt-BR" i="1" dirty="0" err="1" smtClean="0"/>
              <a:t>ghosts</a:t>
            </a:r>
            <a:r>
              <a:rPr lang="pt-BR" dirty="0" smtClean="0"/>
              <a:t>, </a:t>
            </a:r>
            <a:r>
              <a:rPr lang="pt-BR" dirty="0"/>
              <a:t>você precisa saber que tipo de </a:t>
            </a:r>
            <a:r>
              <a:rPr lang="pt-BR" i="1" dirty="0" err="1" smtClean="0"/>
              <a:t>ghost</a:t>
            </a:r>
            <a:r>
              <a:rPr lang="pt-BR" dirty="0" smtClean="0"/>
              <a:t> deve </a:t>
            </a:r>
            <a:r>
              <a:rPr lang="pt-BR" dirty="0"/>
              <a:t>criar, o que muitas vezes você não pode dizer sem carregar a coisa corretamente</a:t>
            </a:r>
            <a:r>
              <a:rPr lang="pt-BR" dirty="0" smtClean="0"/>
              <a:t>.</a:t>
            </a:r>
          </a:p>
          <a:p>
            <a:pPr algn="just"/>
            <a:endParaRPr lang="pt-BR" dirty="0" smtClean="0"/>
          </a:p>
          <a:p>
            <a:pPr algn="just"/>
            <a:r>
              <a:rPr lang="pt-BR" dirty="0"/>
              <a:t>Outro perigo com </a:t>
            </a:r>
            <a:r>
              <a:rPr lang="pt-BR" i="1" dirty="0" err="1" smtClean="0"/>
              <a:t>Lazy</a:t>
            </a:r>
            <a:r>
              <a:rPr lang="pt-BR" i="1" dirty="0" smtClean="0"/>
              <a:t> </a:t>
            </a:r>
            <a:r>
              <a:rPr lang="pt-BR" i="1" dirty="0" err="1" smtClean="0"/>
              <a:t>Load</a:t>
            </a:r>
            <a:r>
              <a:rPr lang="pt-BR" dirty="0" smtClean="0"/>
              <a:t> </a:t>
            </a:r>
            <a:r>
              <a:rPr lang="pt-BR" dirty="0"/>
              <a:t>é que ele pode facilmente causar mais acessos do banco de dados que você precisa</a:t>
            </a:r>
            <a:r>
              <a:rPr lang="pt-BR" dirty="0" smtClean="0"/>
              <a:t>.</a:t>
            </a:r>
          </a:p>
          <a:p>
            <a:pPr algn="just"/>
            <a:endParaRPr lang="pt-BR" dirty="0" smtClean="0"/>
          </a:p>
          <a:p>
            <a:pPr algn="just"/>
            <a:r>
              <a:rPr lang="pt-BR" i="1" dirty="0" err="1" smtClean="0"/>
              <a:t>Lazy</a:t>
            </a:r>
            <a:r>
              <a:rPr lang="pt-BR" i="1" dirty="0" smtClean="0"/>
              <a:t> </a:t>
            </a:r>
            <a:r>
              <a:rPr lang="pt-BR" i="1" dirty="0" err="1" smtClean="0"/>
              <a:t>Load</a:t>
            </a:r>
            <a:r>
              <a:rPr lang="pt-BR" dirty="0" smtClean="0"/>
              <a:t> </a:t>
            </a:r>
            <a:r>
              <a:rPr lang="pt-BR" dirty="0"/>
              <a:t>é um bom candidato para a programação orientada a aspectos. Você pode colocar </a:t>
            </a:r>
            <a:r>
              <a:rPr lang="pt-BR" dirty="0" smtClean="0"/>
              <a:t>o de </a:t>
            </a:r>
            <a:r>
              <a:rPr lang="pt-BR" i="1" dirty="0" err="1" smtClean="0"/>
              <a:t>Lazy</a:t>
            </a:r>
            <a:r>
              <a:rPr lang="pt-BR" i="1" dirty="0" smtClean="0"/>
              <a:t> </a:t>
            </a:r>
            <a:r>
              <a:rPr lang="pt-BR" i="1" dirty="0" err="1" smtClean="0"/>
              <a:t>Load</a:t>
            </a:r>
            <a:r>
              <a:rPr lang="pt-BR" dirty="0" smtClean="0"/>
              <a:t> </a:t>
            </a:r>
            <a:r>
              <a:rPr lang="pt-BR" dirty="0"/>
              <a:t>em um aspecto separado, que permite que você altere a estratégia de </a:t>
            </a:r>
            <a:r>
              <a:rPr lang="pt-BR" dirty="0" smtClean="0"/>
              <a:t>carregamento </a:t>
            </a:r>
            <a:r>
              <a:rPr lang="pt-BR" dirty="0"/>
              <a:t>separadamente, </a:t>
            </a:r>
            <a:r>
              <a:rPr lang="pt-BR" dirty="0" smtClean="0"/>
              <a:t>os </a:t>
            </a:r>
            <a:r>
              <a:rPr lang="pt-BR" dirty="0"/>
              <a:t>desenvolvedores de domínio de ter que lidar com questões de </a:t>
            </a:r>
            <a:r>
              <a:rPr lang="pt-BR" dirty="0" smtClean="0"/>
              <a:t>carregamento.</a:t>
            </a:r>
            <a:endParaRPr lang="pt-BR" dirty="0"/>
          </a:p>
        </p:txBody>
      </p:sp>
    </p:spTree>
    <p:extLst>
      <p:ext uri="{BB962C8B-B14F-4D97-AF65-F5344CB8AC3E}">
        <p14:creationId xmlns:p14="http://schemas.microsoft.com/office/powerpoint/2010/main" val="2456739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2572606"/>
            <a:ext cx="6711950" cy="3155826"/>
          </a:xfrm>
        </p:spPr>
      </p:pic>
    </p:spTree>
    <p:extLst>
      <p:ext uri="{BB962C8B-B14F-4D97-AF65-F5344CB8AC3E}">
        <p14:creationId xmlns:p14="http://schemas.microsoft.com/office/powerpoint/2010/main" val="1951696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lstStyle/>
          <a:p>
            <a:r>
              <a:rPr lang="en-US" dirty="0"/>
              <a:t>FOWLER, Martin. </a:t>
            </a:r>
            <a:r>
              <a:rPr lang="en-US" b="1" dirty="0"/>
              <a:t>Patterns of enterprise application architecture</a:t>
            </a:r>
            <a:r>
              <a:rPr lang="en-US" dirty="0"/>
              <a:t>. Addison-Wesley Longman Publishing Co., Inc., 2002</a:t>
            </a:r>
            <a:r>
              <a:rPr lang="en-US" dirty="0" smtClean="0"/>
              <a:t>.</a:t>
            </a:r>
          </a:p>
          <a:p>
            <a:r>
              <a:rPr lang="pt-BR" dirty="0">
                <a:hlinkClick r:id="rId2"/>
              </a:rPr>
              <a:t>http://</a:t>
            </a:r>
            <a:r>
              <a:rPr lang="pt-BR" dirty="0" smtClean="0">
                <a:hlinkClick r:id="rId2"/>
              </a:rPr>
              <a:t>www.codeproject.com/Articles/581487/Unit-of-Work-Design-Pattern</a:t>
            </a:r>
            <a:endParaRPr lang="pt-BR" dirty="0" smtClean="0"/>
          </a:p>
          <a:p>
            <a:r>
              <a:rPr lang="pt-BR" dirty="0">
                <a:hlinkClick r:id="rId3"/>
              </a:rPr>
              <a:t>http://unmeddled.altervista.org/identity-map-design-pattern-java</a:t>
            </a:r>
            <a:r>
              <a:rPr lang="pt-BR" dirty="0" smtClean="0">
                <a:hlinkClick r:id="rId3"/>
              </a:rPr>
              <a:t>/</a:t>
            </a:r>
            <a:endParaRPr lang="pt-BR" dirty="0" smtClean="0"/>
          </a:p>
          <a:p>
            <a:r>
              <a:rPr lang="pt-BR">
                <a:hlinkClick r:id="rId4"/>
              </a:rPr>
              <a:t>http://bravenewgeek.com/tag/lazy-loading</a:t>
            </a:r>
            <a:r>
              <a:rPr lang="pt-BR" smtClean="0">
                <a:hlinkClick r:id="rId4"/>
              </a:rPr>
              <a:t>/</a:t>
            </a:r>
            <a:endParaRPr lang="pt-BR" smtClean="0"/>
          </a:p>
        </p:txBody>
      </p:sp>
    </p:spTree>
    <p:extLst>
      <p:ext uri="{BB962C8B-B14F-4D97-AF65-F5344CB8AC3E}">
        <p14:creationId xmlns:p14="http://schemas.microsoft.com/office/powerpoint/2010/main" val="3533037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Código-fonte</a:t>
            </a:r>
            <a:endParaRPr lang="pt-BR" dirty="0"/>
          </a:p>
        </p:txBody>
      </p:sp>
      <p:sp>
        <p:nvSpPr>
          <p:cNvPr id="5" name="Espaço Reservado para Texto 4"/>
          <p:cNvSpPr>
            <a:spLocks noGrp="1"/>
          </p:cNvSpPr>
          <p:nvPr>
            <p:ph idx="1"/>
          </p:nvPr>
        </p:nvSpPr>
        <p:spPr>
          <a:xfrm>
            <a:off x="484711" y="2052925"/>
            <a:ext cx="8375954" cy="4195481"/>
          </a:xfrm>
        </p:spPr>
        <p:txBody>
          <a:bodyPr>
            <a:normAutofit/>
          </a:bodyPr>
          <a:lstStyle/>
          <a:p>
            <a:r>
              <a:rPr lang="pt-BR" sz="1800" b="1" dirty="0">
                <a:solidFill>
                  <a:srgbClr val="FF0000"/>
                </a:solidFill>
                <a:hlinkClick r:id="rId2"/>
              </a:rPr>
              <a:t>https://</a:t>
            </a:r>
            <a:r>
              <a:rPr lang="pt-BR" sz="1800" b="1" dirty="0" smtClean="0">
                <a:solidFill>
                  <a:srgbClr val="FF0000"/>
                </a:solidFill>
                <a:hlinkClick r:id="rId2"/>
              </a:rPr>
              <a:t>github.com/iac-isabella/ObjectRelationalBehavioralPatterns</a:t>
            </a:r>
            <a:endParaRPr lang="pt-BR" sz="1800" b="1" dirty="0" smtClean="0">
              <a:solidFill>
                <a:srgbClr val="FF0000"/>
              </a:solidFill>
            </a:endParaRPr>
          </a:p>
          <a:p>
            <a:endParaRPr lang="pt-BR" sz="1800" dirty="0"/>
          </a:p>
        </p:txBody>
      </p:sp>
    </p:spTree>
    <p:extLst>
      <p:ext uri="{BB962C8B-B14F-4D97-AF65-F5344CB8AC3E}">
        <p14:creationId xmlns:p14="http://schemas.microsoft.com/office/powerpoint/2010/main" val="100283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Unity</a:t>
            </a:r>
            <a:r>
              <a:rPr lang="pt-BR" dirty="0"/>
              <a:t> </a:t>
            </a:r>
            <a:r>
              <a:rPr lang="pt-BR" dirty="0" err="1"/>
              <a:t>of</a:t>
            </a:r>
            <a:r>
              <a:rPr lang="pt-BR" dirty="0"/>
              <a:t> </a:t>
            </a:r>
            <a:r>
              <a:rPr lang="pt-BR" dirty="0" err="1"/>
              <a:t>Work</a:t>
            </a:r>
            <a:endParaRPr lang="pt-BR" dirty="0"/>
          </a:p>
        </p:txBody>
      </p:sp>
      <p:sp>
        <p:nvSpPr>
          <p:cNvPr id="3" name="Espaço Reservado para Texto 2"/>
          <p:cNvSpPr>
            <a:spLocks noGrp="1"/>
          </p:cNvSpPr>
          <p:nvPr>
            <p:ph type="body" idx="1"/>
          </p:nvPr>
        </p:nvSpPr>
        <p:spPr/>
        <p:txBody>
          <a:bodyPr/>
          <a:lstStyle/>
          <a:p>
            <a:endParaRPr lang="pt-BR"/>
          </a:p>
        </p:txBody>
      </p:sp>
    </p:spTree>
    <p:extLst>
      <p:ext uri="{BB962C8B-B14F-4D97-AF65-F5344CB8AC3E}">
        <p14:creationId xmlns:p14="http://schemas.microsoft.com/office/powerpoint/2010/main" val="3282625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Unity</a:t>
            </a:r>
            <a:r>
              <a:rPr lang="pt-BR" dirty="0" smtClean="0"/>
              <a:t> </a:t>
            </a:r>
            <a:r>
              <a:rPr lang="pt-BR" dirty="0" err="1" smtClean="0"/>
              <a:t>of</a:t>
            </a:r>
            <a:r>
              <a:rPr lang="pt-BR" dirty="0" smtClean="0"/>
              <a:t> </a:t>
            </a:r>
            <a:r>
              <a:rPr lang="pt-BR" dirty="0" err="1" smtClean="0"/>
              <a:t>Work</a:t>
            </a:r>
            <a:endParaRPr lang="pt-BR" dirty="0"/>
          </a:p>
        </p:txBody>
      </p:sp>
      <p:sp>
        <p:nvSpPr>
          <p:cNvPr id="3" name="Espaço Reservado para Conteúdo 2"/>
          <p:cNvSpPr>
            <a:spLocks noGrp="1"/>
          </p:cNvSpPr>
          <p:nvPr>
            <p:ph idx="1"/>
          </p:nvPr>
        </p:nvSpPr>
        <p:spPr/>
        <p:txBody>
          <a:bodyPr>
            <a:normAutofit/>
          </a:bodyPr>
          <a:lstStyle/>
          <a:p>
            <a:pPr algn="just"/>
            <a:r>
              <a:rPr lang="pt-BR" sz="1800" dirty="0"/>
              <a:t>Mantém uma lista de objetos afetados por uma </a:t>
            </a:r>
            <a:r>
              <a:rPr lang="pt-BR" sz="1800" dirty="0" smtClean="0"/>
              <a:t>transação e </a:t>
            </a:r>
            <a:r>
              <a:rPr lang="pt-BR" sz="1800" dirty="0"/>
              <a:t>coordena a escrita de mudanças </a:t>
            </a:r>
            <a:r>
              <a:rPr lang="pt-BR" sz="1800" dirty="0" smtClean="0"/>
              <a:t>e a </a:t>
            </a:r>
            <a:r>
              <a:rPr lang="pt-BR" sz="1800" dirty="0"/>
              <a:t>resolução de problemas de </a:t>
            </a:r>
            <a:r>
              <a:rPr lang="pt-BR" sz="1800" dirty="0" smtClean="0"/>
              <a:t>concorrência.</a:t>
            </a:r>
          </a:p>
          <a:p>
            <a:pPr algn="just"/>
            <a:endParaRPr lang="pt-BR" sz="1800" dirty="0" smtClean="0"/>
          </a:p>
          <a:p>
            <a:pPr algn="just"/>
            <a:r>
              <a:rPr lang="pt-BR" sz="1800" dirty="0" smtClean="0"/>
              <a:t>Ela é responsável por descobrir </a:t>
            </a:r>
            <a:r>
              <a:rPr lang="pt-BR" sz="1800" dirty="0"/>
              <a:t>tudo o que precisa ser feito para alterar o banco de </a:t>
            </a:r>
            <a:r>
              <a:rPr lang="pt-BR" sz="1800" dirty="0" smtClean="0"/>
              <a:t>dados, isso inclui saber a ordem de atualização dos dados.</a:t>
            </a:r>
          </a:p>
          <a:p>
            <a:pPr algn="just"/>
            <a:endParaRPr lang="pt-BR" sz="1800" dirty="0" smtClean="0"/>
          </a:p>
          <a:p>
            <a:pPr algn="just"/>
            <a:r>
              <a:rPr lang="pt-BR" sz="1800" dirty="0" smtClean="0"/>
              <a:t>A Unidade </a:t>
            </a:r>
            <a:r>
              <a:rPr lang="pt-BR" sz="1800" dirty="0"/>
              <a:t>de Trabalho funciona com qualquer recurso transacional, não apenas bancos de dados, portanto, com filas de mensagens e monitores de transação.</a:t>
            </a:r>
          </a:p>
          <a:p>
            <a:endParaRPr lang="pt-BR" dirty="0"/>
          </a:p>
        </p:txBody>
      </p:sp>
    </p:spTree>
    <p:extLst>
      <p:ext uri="{BB962C8B-B14F-4D97-AF65-F5344CB8AC3E}">
        <p14:creationId xmlns:p14="http://schemas.microsoft.com/office/powerpoint/2010/main" val="3030137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Unity</a:t>
            </a:r>
            <a:r>
              <a:rPr lang="pt-BR" dirty="0"/>
              <a:t> </a:t>
            </a:r>
            <a:r>
              <a:rPr lang="pt-BR" dirty="0" err="1"/>
              <a:t>of</a:t>
            </a:r>
            <a:r>
              <a:rPr lang="pt-BR" dirty="0"/>
              <a:t> </a:t>
            </a:r>
            <a:r>
              <a:rPr lang="pt-BR" dirty="0" err="1"/>
              <a:t>Work</a:t>
            </a:r>
            <a:endParaRPr lang="pt-BR" dirty="0"/>
          </a:p>
        </p:txBody>
      </p:sp>
      <p:sp>
        <p:nvSpPr>
          <p:cNvPr id="3" name="Espaço Reservado para Conteúdo 2"/>
          <p:cNvSpPr>
            <a:spLocks noGrp="1"/>
          </p:cNvSpPr>
          <p:nvPr>
            <p:ph idx="1"/>
          </p:nvPr>
        </p:nvSpPr>
        <p:spPr/>
        <p:txBody>
          <a:bodyPr>
            <a:noAutofit/>
          </a:bodyPr>
          <a:lstStyle/>
          <a:p>
            <a:pPr algn="just"/>
            <a:r>
              <a:rPr lang="pt-BR" sz="1800" b="1" dirty="0" smtClean="0"/>
              <a:t>Pode funcionar de três maneiras:</a:t>
            </a:r>
          </a:p>
          <a:p>
            <a:pPr lvl="1" algn="just"/>
            <a:r>
              <a:rPr lang="pt-BR" b="1" i="1" dirty="0" err="1"/>
              <a:t>Caller</a:t>
            </a:r>
            <a:r>
              <a:rPr lang="pt-BR" b="1" i="1" dirty="0"/>
              <a:t> </a:t>
            </a:r>
            <a:r>
              <a:rPr lang="pt-BR" b="1" i="1" dirty="0" err="1"/>
              <a:t>registration</a:t>
            </a:r>
            <a:r>
              <a:rPr lang="pt-BR" dirty="0"/>
              <a:t>: o usuário de um objeto tem que se lembrar de registrar o objeto com a Unidade de Trabalho</a:t>
            </a:r>
            <a:r>
              <a:rPr lang="pt-BR" dirty="0" smtClean="0"/>
              <a:t>.</a:t>
            </a:r>
            <a:endParaRPr lang="pt-BR" dirty="0"/>
          </a:p>
          <a:p>
            <a:pPr lvl="1" algn="just"/>
            <a:r>
              <a:rPr lang="pt-BR" b="1" i="1" dirty="0" err="1"/>
              <a:t>Object</a:t>
            </a:r>
            <a:r>
              <a:rPr lang="pt-BR" b="1" i="1" dirty="0"/>
              <a:t> </a:t>
            </a:r>
            <a:r>
              <a:rPr lang="pt-BR" b="1" i="1" dirty="0" err="1"/>
              <a:t>registration</a:t>
            </a:r>
            <a:r>
              <a:rPr lang="pt-BR" dirty="0"/>
              <a:t>:  </a:t>
            </a:r>
            <a:r>
              <a:rPr lang="pt-BR" dirty="0" smtClean="0"/>
              <a:t>quem </a:t>
            </a:r>
            <a:r>
              <a:rPr lang="pt-BR" dirty="0"/>
              <a:t>deve </a:t>
            </a:r>
            <a:r>
              <a:rPr lang="pt-BR" dirty="0" smtClean="0"/>
              <a:t>comunicar </a:t>
            </a:r>
            <a:r>
              <a:rPr lang="pt-BR" dirty="0"/>
              <a:t>a </a:t>
            </a:r>
            <a:r>
              <a:rPr lang="pt-BR" dirty="0" smtClean="0"/>
              <a:t>Unidade </a:t>
            </a:r>
            <a:r>
              <a:rPr lang="pt-BR" dirty="0"/>
              <a:t>de </a:t>
            </a:r>
            <a:r>
              <a:rPr lang="pt-BR" dirty="0" smtClean="0"/>
              <a:t>Trabalho </a:t>
            </a:r>
            <a:r>
              <a:rPr lang="pt-BR" dirty="0"/>
              <a:t>é o objeto em uso</a:t>
            </a:r>
            <a:r>
              <a:rPr lang="pt-BR" dirty="0" smtClean="0"/>
              <a:t>.</a:t>
            </a:r>
            <a:endParaRPr lang="pt-BR" dirty="0"/>
          </a:p>
          <a:p>
            <a:pPr lvl="1" algn="just"/>
            <a:r>
              <a:rPr lang="pt-BR" b="1" i="1" dirty="0"/>
              <a:t>Unit </a:t>
            </a:r>
            <a:r>
              <a:rPr lang="pt-BR" b="1" i="1" dirty="0" err="1"/>
              <a:t>of</a:t>
            </a:r>
            <a:r>
              <a:rPr lang="pt-BR" b="1" i="1" dirty="0"/>
              <a:t> </a:t>
            </a:r>
            <a:r>
              <a:rPr lang="pt-BR" b="1" i="1" dirty="0" err="1"/>
              <a:t>Work</a:t>
            </a:r>
            <a:r>
              <a:rPr lang="pt-BR" b="1" i="1" dirty="0"/>
              <a:t> </a:t>
            </a:r>
            <a:r>
              <a:rPr lang="pt-BR" b="1" i="1" dirty="0" err="1"/>
              <a:t>Controller</a:t>
            </a:r>
            <a:r>
              <a:rPr lang="pt-BR" dirty="0"/>
              <a:t>: Aqui, a Unidade de Trabalho lida com todas as leituras do banco de dados e registra objetos </a:t>
            </a:r>
            <a:r>
              <a:rPr lang="pt-BR" dirty="0" smtClean="0"/>
              <a:t>“</a:t>
            </a:r>
            <a:r>
              <a:rPr lang="pt-BR" i="1" dirty="0" smtClean="0"/>
              <a:t>limpos</a:t>
            </a:r>
            <a:r>
              <a:rPr lang="pt-BR" dirty="0" smtClean="0"/>
              <a:t>” </a:t>
            </a:r>
            <a:r>
              <a:rPr lang="pt-BR" dirty="0"/>
              <a:t>sempre que eles </a:t>
            </a:r>
            <a:r>
              <a:rPr lang="pt-BR" dirty="0" smtClean="0"/>
              <a:t>forem lidos. </a:t>
            </a:r>
            <a:r>
              <a:rPr lang="pt-BR" dirty="0"/>
              <a:t>Ao invés de marcação objetos como </a:t>
            </a:r>
            <a:r>
              <a:rPr lang="pt-BR" dirty="0" smtClean="0"/>
              <a:t>“</a:t>
            </a:r>
            <a:r>
              <a:rPr lang="pt-BR" i="1" dirty="0" smtClean="0"/>
              <a:t>sujo</a:t>
            </a:r>
            <a:r>
              <a:rPr lang="pt-BR" dirty="0" smtClean="0"/>
              <a:t>” </a:t>
            </a:r>
            <a:r>
              <a:rPr lang="pt-BR" dirty="0"/>
              <a:t>a Unidade de Trabalho toma uma cópia no tempo de leitura e, em seguida, compara o objeto no </a:t>
            </a:r>
            <a:r>
              <a:rPr lang="pt-BR" dirty="0" smtClean="0"/>
              <a:t>momento do </a:t>
            </a:r>
            <a:r>
              <a:rPr lang="pt-BR" i="1" dirty="0" err="1" smtClean="0"/>
              <a:t>commit</a:t>
            </a:r>
            <a:r>
              <a:rPr lang="pt-BR" dirty="0" smtClean="0"/>
              <a:t>.</a:t>
            </a:r>
          </a:p>
        </p:txBody>
      </p:sp>
    </p:spTree>
    <p:extLst>
      <p:ext uri="{BB962C8B-B14F-4D97-AF65-F5344CB8AC3E}">
        <p14:creationId xmlns:p14="http://schemas.microsoft.com/office/powerpoint/2010/main" val="379778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Unity</a:t>
            </a:r>
            <a:r>
              <a:rPr lang="pt-BR" dirty="0"/>
              <a:t> </a:t>
            </a:r>
            <a:r>
              <a:rPr lang="pt-BR" dirty="0" err="1"/>
              <a:t>of</a:t>
            </a:r>
            <a:r>
              <a:rPr lang="pt-BR" dirty="0"/>
              <a:t> </a:t>
            </a:r>
            <a:r>
              <a:rPr lang="pt-BR" dirty="0" err="1"/>
              <a:t>Work</a:t>
            </a:r>
            <a:endParaRPr lang="pt-BR" dirty="0"/>
          </a:p>
        </p:txBody>
      </p:sp>
      <p:sp>
        <p:nvSpPr>
          <p:cNvPr id="3" name="Espaço Reservado para Conteúdo 2"/>
          <p:cNvSpPr>
            <a:spLocks noGrp="1"/>
          </p:cNvSpPr>
          <p:nvPr>
            <p:ph idx="1"/>
          </p:nvPr>
        </p:nvSpPr>
        <p:spPr/>
        <p:txBody>
          <a:bodyPr>
            <a:noAutofit/>
          </a:bodyPr>
          <a:lstStyle/>
          <a:p>
            <a:pPr algn="just"/>
            <a:r>
              <a:rPr lang="pt-BR" sz="1800" b="1" dirty="0" smtClean="0"/>
              <a:t>Quando usar: </a:t>
            </a:r>
            <a:r>
              <a:rPr lang="pt-BR" sz="1800" dirty="0" smtClean="0"/>
              <a:t>O </a:t>
            </a:r>
            <a:r>
              <a:rPr lang="pt-BR" sz="1800" dirty="0"/>
              <a:t>problema fundamental que a Unidade de trabalho trata é manter o controle dos diversos objetos que você </a:t>
            </a:r>
            <a:r>
              <a:rPr lang="pt-BR" sz="1800" dirty="0" smtClean="0"/>
              <a:t>manipula </a:t>
            </a:r>
            <a:r>
              <a:rPr lang="pt-BR" sz="1800" dirty="0"/>
              <a:t>para que você saiba quais os que você </a:t>
            </a:r>
            <a:r>
              <a:rPr lang="pt-BR" sz="1800" dirty="0" smtClean="0"/>
              <a:t>precisa sincronizar com o banco e só tenha que se preocupar com os objetos em memória.</a:t>
            </a:r>
          </a:p>
          <a:p>
            <a:pPr lvl="1" algn="just"/>
            <a:endParaRPr lang="pt-BR" dirty="0" smtClean="0"/>
          </a:p>
          <a:p>
            <a:pPr algn="just"/>
            <a:r>
              <a:rPr lang="pt-BR" sz="1800" b="1" dirty="0"/>
              <a:t>Vantagem</a:t>
            </a:r>
            <a:r>
              <a:rPr lang="pt-BR" sz="1800" dirty="0"/>
              <a:t>: </a:t>
            </a:r>
            <a:r>
              <a:rPr lang="pt-BR" sz="1800" dirty="0" smtClean="0"/>
              <a:t>mantém </a:t>
            </a:r>
            <a:r>
              <a:rPr lang="pt-BR" sz="1800" dirty="0"/>
              <a:t>todas </a:t>
            </a:r>
            <a:r>
              <a:rPr lang="pt-BR" sz="1800" dirty="0" smtClean="0"/>
              <a:t>as informações sobre como salvar os objetos no banco em </a:t>
            </a:r>
            <a:r>
              <a:rPr lang="pt-BR" sz="1800" dirty="0"/>
              <a:t>um só lugar</a:t>
            </a:r>
            <a:r>
              <a:rPr lang="pt-BR" sz="1800" dirty="0" smtClean="0"/>
              <a:t>, retirando essa responsabilidade de quem os utiliza.</a:t>
            </a:r>
          </a:p>
          <a:p>
            <a:pPr lvl="2" algn="just"/>
            <a:endParaRPr lang="pt-BR" sz="1800" dirty="0" smtClean="0"/>
          </a:p>
          <a:p>
            <a:pPr algn="just"/>
            <a:r>
              <a:rPr lang="pt-BR" sz="1800" b="1" dirty="0" smtClean="0"/>
              <a:t>Desvantagem</a:t>
            </a:r>
            <a:r>
              <a:rPr lang="pt-BR" sz="1800" dirty="0" smtClean="0"/>
              <a:t>: muitas chamadas ao banco.</a:t>
            </a:r>
          </a:p>
          <a:p>
            <a:pPr lvl="1" algn="just"/>
            <a:r>
              <a:rPr lang="pt-BR" b="1" dirty="0" smtClean="0"/>
              <a:t>Soluções</a:t>
            </a:r>
            <a:r>
              <a:rPr lang="pt-BR" dirty="0" smtClean="0"/>
              <a:t>: deixar todas as atualizações para o final ou optar por salvar diretamente os objetos;</a:t>
            </a:r>
          </a:p>
        </p:txBody>
      </p:sp>
    </p:spTree>
    <p:extLst>
      <p:ext uri="{BB962C8B-B14F-4D97-AF65-F5344CB8AC3E}">
        <p14:creationId xmlns:p14="http://schemas.microsoft.com/office/powerpoint/2010/main" val="363705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25" y="2369713"/>
            <a:ext cx="8028741" cy="2975020"/>
          </a:xfrm>
        </p:spPr>
      </p:pic>
    </p:spTree>
    <p:extLst>
      <p:ext uri="{BB962C8B-B14F-4D97-AF65-F5344CB8AC3E}">
        <p14:creationId xmlns:p14="http://schemas.microsoft.com/office/powerpoint/2010/main" val="270100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Identity</a:t>
            </a:r>
            <a:r>
              <a:rPr lang="pt-BR" dirty="0"/>
              <a:t> </a:t>
            </a:r>
            <a:r>
              <a:rPr lang="pt-BR" dirty="0" err="1"/>
              <a:t>Map</a:t>
            </a:r>
            <a:endParaRPr lang="pt-BR" dirty="0"/>
          </a:p>
        </p:txBody>
      </p:sp>
      <p:sp>
        <p:nvSpPr>
          <p:cNvPr id="3" name="Espaço Reservado para Texto 2"/>
          <p:cNvSpPr>
            <a:spLocks noGrp="1"/>
          </p:cNvSpPr>
          <p:nvPr>
            <p:ph type="body" idx="1"/>
          </p:nvPr>
        </p:nvSpPr>
        <p:spPr/>
        <p:txBody>
          <a:bodyPr/>
          <a:lstStyle/>
          <a:p>
            <a:endParaRPr lang="pt-BR"/>
          </a:p>
        </p:txBody>
      </p:sp>
    </p:spTree>
    <p:extLst>
      <p:ext uri="{BB962C8B-B14F-4D97-AF65-F5344CB8AC3E}">
        <p14:creationId xmlns:p14="http://schemas.microsoft.com/office/powerpoint/2010/main" val="2579459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Identity</a:t>
            </a:r>
            <a:r>
              <a:rPr lang="pt-BR" dirty="0" smtClean="0"/>
              <a:t> </a:t>
            </a:r>
            <a:r>
              <a:rPr lang="pt-BR" dirty="0" err="1" smtClean="0"/>
              <a:t>Map</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sz="1800" dirty="0"/>
              <a:t>Garante que cada objeto é carregado somente uma vez, mantendo cada objeto carregado em um mapa</a:t>
            </a:r>
            <a:r>
              <a:rPr lang="pt-BR" sz="1800" dirty="0" smtClean="0"/>
              <a:t>.</a:t>
            </a:r>
          </a:p>
          <a:p>
            <a:pPr algn="just"/>
            <a:endParaRPr lang="pt-BR" sz="1800" dirty="0" smtClean="0"/>
          </a:p>
          <a:p>
            <a:pPr algn="just"/>
            <a:r>
              <a:rPr lang="pt-BR" sz="1800" dirty="0"/>
              <a:t>Sempre que você quiser um objeto, você </a:t>
            </a:r>
            <a:r>
              <a:rPr lang="pt-BR" sz="1800" dirty="0" smtClean="0"/>
              <a:t>verifica </a:t>
            </a:r>
            <a:r>
              <a:rPr lang="pt-BR" sz="1800" dirty="0"/>
              <a:t>o Mapa de Identidade </a:t>
            </a:r>
            <a:r>
              <a:rPr lang="pt-BR" sz="1800" dirty="0" smtClean="0"/>
              <a:t>antes para </a:t>
            </a:r>
            <a:r>
              <a:rPr lang="pt-BR" sz="1800" dirty="0"/>
              <a:t>ver se você já </a:t>
            </a:r>
            <a:r>
              <a:rPr lang="pt-BR" sz="1800" dirty="0" smtClean="0"/>
              <a:t>tem (semelhante </a:t>
            </a:r>
            <a:r>
              <a:rPr lang="pt-BR" sz="1800" dirty="0"/>
              <a:t>a</a:t>
            </a:r>
            <a:r>
              <a:rPr lang="pt-BR" sz="1800" dirty="0" smtClean="0"/>
              <a:t> cache).</a:t>
            </a:r>
          </a:p>
          <a:p>
            <a:pPr algn="just"/>
            <a:endParaRPr lang="pt-BR" sz="1800" dirty="0" smtClean="0"/>
          </a:p>
          <a:p>
            <a:pPr algn="just"/>
            <a:r>
              <a:rPr lang="pt-BR" sz="1800" dirty="0" smtClean="0"/>
              <a:t>Carregar dados apenas uma vez evita problema de inconsistência e evita que várias chamadas sejam feitas ao banco, melhorando o desempenho. Além disso, pode ser associado a uma Unidade de Trabalho;</a:t>
            </a:r>
          </a:p>
          <a:p>
            <a:pPr algn="just"/>
            <a:endParaRPr lang="pt-BR" sz="1800" dirty="0" smtClean="0"/>
          </a:p>
          <a:p>
            <a:pPr algn="just"/>
            <a:r>
              <a:rPr lang="pt-BR" sz="1800" dirty="0" smtClean="0"/>
              <a:t>Nos casos mais simples, é implementado um mapa por tabela do banco.</a:t>
            </a:r>
            <a:endParaRPr lang="pt-BR" sz="1800" dirty="0"/>
          </a:p>
        </p:txBody>
      </p:sp>
    </p:spTree>
    <p:extLst>
      <p:ext uri="{BB962C8B-B14F-4D97-AF65-F5344CB8AC3E}">
        <p14:creationId xmlns:p14="http://schemas.microsoft.com/office/powerpoint/2010/main" val="619459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328</TotalTime>
  <Words>1047</Words>
  <Application>Microsoft Office PowerPoint</Application>
  <PresentationFormat>Apresentação na tela (4:3)</PresentationFormat>
  <Paragraphs>75</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Century Gothic</vt:lpstr>
      <vt:lpstr>Wingdings 3</vt:lpstr>
      <vt:lpstr>Íon</vt:lpstr>
      <vt:lpstr>Object-Relational Behavioral Patterns (Chapter 11)</vt:lpstr>
      <vt:lpstr>Código-fonte</vt:lpstr>
      <vt:lpstr>Unity of Work</vt:lpstr>
      <vt:lpstr>Unity of Work</vt:lpstr>
      <vt:lpstr>Unity of Work</vt:lpstr>
      <vt:lpstr>Unity of Work</vt:lpstr>
      <vt:lpstr>Exemplo</vt:lpstr>
      <vt:lpstr>Identity Map</vt:lpstr>
      <vt:lpstr>Identity Map</vt:lpstr>
      <vt:lpstr>Identity Map</vt:lpstr>
      <vt:lpstr>Identity Map</vt:lpstr>
      <vt:lpstr>Exemplo</vt:lpstr>
      <vt:lpstr>Lazy Load</vt:lpstr>
      <vt:lpstr>Lazy Load</vt:lpstr>
      <vt:lpstr>Lazy Load</vt:lpstr>
      <vt:lpstr>Lazy Load</vt:lpstr>
      <vt:lpstr>Lazy Load</vt:lpstr>
      <vt:lpstr>Exemplo</vt:lpstr>
      <vt:lpstr>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Enterprise Application  Object-Relational Behavioral Patterns (Chapter 11)</dc:title>
  <dc:creator>Isabella Albuquerque</dc:creator>
  <cp:lastModifiedBy>Isabella Albuquerque</cp:lastModifiedBy>
  <cp:revision>52</cp:revision>
  <dcterms:created xsi:type="dcterms:W3CDTF">2015-06-21T19:15:15Z</dcterms:created>
  <dcterms:modified xsi:type="dcterms:W3CDTF">2015-07-05T16:03:01Z</dcterms:modified>
</cp:coreProperties>
</file>