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65" r:id="rId4"/>
    <p:sldId id="266" r:id="rId5"/>
    <p:sldId id="268" r:id="rId6"/>
    <p:sldId id="275" r:id="rId7"/>
    <p:sldId id="271" r:id="rId8"/>
    <p:sldId id="273" r:id="rId9"/>
    <p:sldId id="274" r:id="rId10"/>
    <p:sldId id="269" r:id="rId11"/>
    <p:sldId id="267" r:id="rId12"/>
    <p:sldId id="270" r:id="rId13"/>
    <p:sldId id="272" r:id="rId14"/>
    <p:sldId id="259" r:id="rId15"/>
    <p:sldId id="262" r:id="rId16"/>
    <p:sldId id="276" r:id="rId17"/>
    <p:sldId id="27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825" autoAdjust="0"/>
    <p:restoredTop sz="94660"/>
  </p:normalViewPr>
  <p:slideViewPr>
    <p:cSldViewPr snapToGrid="0">
      <p:cViewPr varScale="1">
        <p:scale>
          <a:sx n="60" d="100"/>
          <a:sy n="60" d="100"/>
        </p:scale>
        <p:origin x="60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0098F21-7634-4EE8-9496-4F74BC768447}"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14B314-8085-4EFE-BCC4-BAA73E8CD813}" type="slidenum">
              <a:rPr lang="en-US" smtClean="0"/>
              <a:t>‹#›</a:t>
            </a:fld>
            <a:endParaRPr lang="en-US"/>
          </a:p>
        </p:txBody>
      </p:sp>
    </p:spTree>
    <p:extLst>
      <p:ext uri="{BB962C8B-B14F-4D97-AF65-F5344CB8AC3E}">
        <p14:creationId xmlns:p14="http://schemas.microsoft.com/office/powerpoint/2010/main" val="2569133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0098F21-7634-4EE8-9496-4F74BC768447}"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14B314-8085-4EFE-BCC4-BAA73E8CD813}" type="slidenum">
              <a:rPr lang="en-US" smtClean="0"/>
              <a:t>‹#›</a:t>
            </a:fld>
            <a:endParaRPr lang="en-US"/>
          </a:p>
        </p:txBody>
      </p:sp>
    </p:spTree>
    <p:extLst>
      <p:ext uri="{BB962C8B-B14F-4D97-AF65-F5344CB8AC3E}">
        <p14:creationId xmlns:p14="http://schemas.microsoft.com/office/powerpoint/2010/main" val="3852957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0098F21-7634-4EE8-9496-4F74BC768447}"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14B314-8085-4EFE-BCC4-BAA73E8CD813}" type="slidenum">
              <a:rPr lang="en-US" smtClean="0"/>
              <a:t>‹#›</a:t>
            </a:fld>
            <a:endParaRPr lang="en-US"/>
          </a:p>
        </p:txBody>
      </p:sp>
    </p:spTree>
    <p:extLst>
      <p:ext uri="{BB962C8B-B14F-4D97-AF65-F5344CB8AC3E}">
        <p14:creationId xmlns:p14="http://schemas.microsoft.com/office/powerpoint/2010/main" val="4130170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0098F21-7634-4EE8-9496-4F74BC768447}"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14B314-8085-4EFE-BCC4-BAA73E8CD813}" type="slidenum">
              <a:rPr lang="en-US" smtClean="0"/>
              <a:t>‹#›</a:t>
            </a:fld>
            <a:endParaRPr lang="en-US"/>
          </a:p>
        </p:txBody>
      </p:sp>
    </p:spTree>
    <p:extLst>
      <p:ext uri="{BB962C8B-B14F-4D97-AF65-F5344CB8AC3E}">
        <p14:creationId xmlns:p14="http://schemas.microsoft.com/office/powerpoint/2010/main" val="1582993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098F21-7634-4EE8-9496-4F74BC768447}"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14B314-8085-4EFE-BCC4-BAA73E8CD813}" type="slidenum">
              <a:rPr lang="en-US" smtClean="0"/>
              <a:t>‹#›</a:t>
            </a:fld>
            <a:endParaRPr lang="en-US"/>
          </a:p>
        </p:txBody>
      </p:sp>
    </p:spTree>
    <p:extLst>
      <p:ext uri="{BB962C8B-B14F-4D97-AF65-F5344CB8AC3E}">
        <p14:creationId xmlns:p14="http://schemas.microsoft.com/office/powerpoint/2010/main" val="1534293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0098F21-7634-4EE8-9496-4F74BC768447}" type="datetimeFigureOut">
              <a:rPr lang="en-US" smtClean="0"/>
              <a:t>5/12/2022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14B314-8085-4EFE-BCC4-BAA73E8CD813}" type="slidenum">
              <a:rPr lang="en-US" smtClean="0"/>
              <a:t>‹#›</a:t>
            </a:fld>
            <a:endParaRPr lang="en-US"/>
          </a:p>
        </p:txBody>
      </p:sp>
    </p:spTree>
    <p:extLst>
      <p:ext uri="{BB962C8B-B14F-4D97-AF65-F5344CB8AC3E}">
        <p14:creationId xmlns:p14="http://schemas.microsoft.com/office/powerpoint/2010/main" val="1149542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0098F21-7634-4EE8-9496-4F74BC768447}" type="datetimeFigureOut">
              <a:rPr lang="en-US" smtClean="0"/>
              <a:t>5/12/2022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14B314-8085-4EFE-BCC4-BAA73E8CD813}" type="slidenum">
              <a:rPr lang="en-US" smtClean="0"/>
              <a:t>‹#›</a:t>
            </a:fld>
            <a:endParaRPr lang="en-US"/>
          </a:p>
        </p:txBody>
      </p:sp>
    </p:spTree>
    <p:extLst>
      <p:ext uri="{BB962C8B-B14F-4D97-AF65-F5344CB8AC3E}">
        <p14:creationId xmlns:p14="http://schemas.microsoft.com/office/powerpoint/2010/main" val="3836052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0098F21-7634-4EE8-9496-4F74BC768447}" type="datetimeFigureOut">
              <a:rPr lang="en-US" smtClean="0"/>
              <a:t>5/12/2022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14B314-8085-4EFE-BCC4-BAA73E8CD813}" type="slidenum">
              <a:rPr lang="en-US" smtClean="0"/>
              <a:t>‹#›</a:t>
            </a:fld>
            <a:endParaRPr lang="en-US"/>
          </a:p>
        </p:txBody>
      </p:sp>
    </p:spTree>
    <p:extLst>
      <p:ext uri="{BB962C8B-B14F-4D97-AF65-F5344CB8AC3E}">
        <p14:creationId xmlns:p14="http://schemas.microsoft.com/office/powerpoint/2010/main" val="55431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098F21-7634-4EE8-9496-4F74BC768447}" type="datetimeFigureOut">
              <a:rPr lang="en-US" smtClean="0"/>
              <a:t>5/12/2022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14B314-8085-4EFE-BCC4-BAA73E8CD813}" type="slidenum">
              <a:rPr lang="en-US" smtClean="0"/>
              <a:t>‹#›</a:t>
            </a:fld>
            <a:endParaRPr lang="en-US"/>
          </a:p>
        </p:txBody>
      </p:sp>
    </p:spTree>
    <p:extLst>
      <p:ext uri="{BB962C8B-B14F-4D97-AF65-F5344CB8AC3E}">
        <p14:creationId xmlns:p14="http://schemas.microsoft.com/office/powerpoint/2010/main" val="1189453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098F21-7634-4EE8-9496-4F74BC768447}" type="datetimeFigureOut">
              <a:rPr lang="en-US" smtClean="0"/>
              <a:t>5/12/2022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14B314-8085-4EFE-BCC4-BAA73E8CD813}" type="slidenum">
              <a:rPr lang="en-US" smtClean="0"/>
              <a:t>‹#›</a:t>
            </a:fld>
            <a:endParaRPr lang="en-US"/>
          </a:p>
        </p:txBody>
      </p:sp>
    </p:spTree>
    <p:extLst>
      <p:ext uri="{BB962C8B-B14F-4D97-AF65-F5344CB8AC3E}">
        <p14:creationId xmlns:p14="http://schemas.microsoft.com/office/powerpoint/2010/main" val="1178570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098F21-7634-4EE8-9496-4F74BC768447}" type="datetimeFigureOut">
              <a:rPr lang="en-US" smtClean="0"/>
              <a:t>5/12/2022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14B314-8085-4EFE-BCC4-BAA73E8CD813}" type="slidenum">
              <a:rPr lang="en-US" smtClean="0"/>
              <a:t>‹#›</a:t>
            </a:fld>
            <a:endParaRPr lang="en-US"/>
          </a:p>
        </p:txBody>
      </p:sp>
    </p:spTree>
    <p:extLst>
      <p:ext uri="{BB962C8B-B14F-4D97-AF65-F5344CB8AC3E}">
        <p14:creationId xmlns:p14="http://schemas.microsoft.com/office/powerpoint/2010/main" val="881730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098F21-7634-4EE8-9496-4F74BC768447}" type="datetimeFigureOut">
              <a:rPr lang="en-US" smtClean="0"/>
              <a:t>5/12/2022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14B314-8085-4EFE-BCC4-BAA73E8CD813}" type="slidenum">
              <a:rPr lang="en-US" smtClean="0"/>
              <a:t>‹#›</a:t>
            </a:fld>
            <a:endParaRPr lang="en-US"/>
          </a:p>
        </p:txBody>
      </p:sp>
      <p:sp>
        <p:nvSpPr>
          <p:cNvPr id="7" name="MSIPCMContentMarking" descr="{&quot;HashCode&quot;:810590895,&quot;Placement&quot;:&quot;Header&quot;,&quot;Top&quot;:0.0,&quot;Left&quot;:0.0,&quot;SlideWidth&quot;:960,&quot;SlideHeight&quot;:540}">
            <a:extLst>
              <a:ext uri="{FF2B5EF4-FFF2-40B4-BE49-F238E27FC236}">
                <a16:creationId xmlns:a16="http://schemas.microsoft.com/office/drawing/2014/main" id="{30ABDDD6-B5D2-4449-959F-E6145C31B6BC}"/>
              </a:ext>
            </a:extLst>
          </p:cNvPr>
          <p:cNvSpPr txBox="1"/>
          <p:nvPr userDrawn="1"/>
        </p:nvSpPr>
        <p:spPr>
          <a:xfrm>
            <a:off x="0" y="0"/>
            <a:ext cx="2387804" cy="279435"/>
          </a:xfrm>
          <a:prstGeom prst="rect">
            <a:avLst/>
          </a:prstGeom>
          <a:noFill/>
        </p:spPr>
        <p:txBody>
          <a:bodyPr vert="horz" wrap="square" lIns="0" tIns="0" rIns="0" bIns="0" rtlCol="0" anchor="ctr" anchorCtr="1">
            <a:spAutoFit/>
          </a:bodyPr>
          <a:lstStyle/>
          <a:p>
            <a:pPr algn="l">
              <a:spcBef>
                <a:spcPts val="0"/>
              </a:spcBef>
              <a:spcAft>
                <a:spcPts val="0"/>
              </a:spcAft>
            </a:pPr>
            <a:r>
              <a:rPr lang="en-US" sz="1100">
                <a:solidFill>
                  <a:srgbClr val="000000"/>
                </a:solidFill>
                <a:latin typeface="Calibri" panose="020F0502020204030204" pitchFamily="34" charset="0"/>
              </a:rPr>
              <a:t>PERSONAL/NONWORK // EXTERNAL</a:t>
            </a:r>
          </a:p>
        </p:txBody>
      </p:sp>
    </p:spTree>
    <p:extLst>
      <p:ext uri="{BB962C8B-B14F-4D97-AF65-F5344CB8AC3E}">
        <p14:creationId xmlns:p14="http://schemas.microsoft.com/office/powerpoint/2010/main" val="25518085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search.proquest.com/docview/1555923120?accountid=39704" TargetMode="External"/><Relationship Id="rId2" Type="http://schemas.openxmlformats.org/officeDocument/2006/relationships/hyperlink" Target="https://search.proquest.com/docview/1553962294?accountid=39704" TargetMode="External"/><Relationship Id="rId1" Type="http://schemas.openxmlformats.org/officeDocument/2006/relationships/slideLayout" Target="../slideLayouts/slideLayout2.xml"/><Relationship Id="rId4" Type="http://schemas.openxmlformats.org/officeDocument/2006/relationships/hyperlink" Target="https://search.proquest.com/docview/1555592597?accountid=39704"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search.proquest.com/docview/419924015?accountid=39704" TargetMode="External"/><Relationship Id="rId2" Type="http://schemas.openxmlformats.org/officeDocument/2006/relationships/hyperlink" Target="https://search.proquest.com/docview/429703118?accountid=39704"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search.proquest.com/docview/307076045?accountid=39704" TargetMode="External"/><Relationship Id="rId2" Type="http://schemas.openxmlformats.org/officeDocument/2006/relationships/hyperlink" Target="http://search.proquest.com/docview/294491173?accountid=39704"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search.proquest.com/docview/419924015?accountid=39704" TargetMode="External"/><Relationship Id="rId2" Type="http://schemas.openxmlformats.org/officeDocument/2006/relationships/hyperlink" Target="https://search.proquest.com/docview/427021759?accountid=39704"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earch.proquest.com/newsstand/commandline?accountid=39704"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earch.proquest.com/newsstand/commandline?accountid=39704"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search.proquest.com/docview/1748535069?accountid=39704"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search.proquest.com/docview/282685288?accountid=39704"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search.proquest.com/docview/427011256?accountid=39704" TargetMode="External"/><Relationship Id="rId2" Type="http://schemas.openxmlformats.org/officeDocument/2006/relationships/hyperlink" Target="https://search.proquest.com/docview/427465416?accountid=39704"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search.proquest.com/docview/422126099?accountid=39704" TargetMode="External"/><Relationship Id="rId2" Type="http://schemas.openxmlformats.org/officeDocument/2006/relationships/hyperlink" Target="https://search.proquest.com/docview/318127277?accountid=39704"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search.proquest.com/docview/245380083?accountid=39704" TargetMode="External"/><Relationship Id="rId2" Type="http://schemas.openxmlformats.org/officeDocument/2006/relationships/hyperlink" Target="https://search.proquest.com/docview/318584735?accountid=39704"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637"/>
            <a:ext cx="10515600" cy="804863"/>
          </a:xfrm>
        </p:spPr>
        <p:txBody>
          <a:bodyPr/>
          <a:lstStyle/>
          <a:p>
            <a:r>
              <a:rPr lang="en-US" dirty="0"/>
              <a:t>Notes on Constructing the Audit</a:t>
            </a:r>
          </a:p>
        </p:txBody>
      </p:sp>
      <p:sp>
        <p:nvSpPr>
          <p:cNvPr id="3" name="Content Placeholder 2"/>
          <p:cNvSpPr>
            <a:spLocks noGrp="1"/>
          </p:cNvSpPr>
          <p:nvPr>
            <p:ph idx="1"/>
          </p:nvPr>
        </p:nvSpPr>
        <p:spPr>
          <a:xfrm>
            <a:off x="838200" y="939800"/>
            <a:ext cx="10515600" cy="5664199"/>
          </a:xfrm>
        </p:spPr>
        <p:txBody>
          <a:bodyPr>
            <a:normAutofit/>
          </a:bodyPr>
          <a:lstStyle/>
          <a:p>
            <a:r>
              <a:rPr lang="en-US" dirty="0"/>
              <a:t>These notes describe details about the audit in the paper “Measuring Geopolitical Risk” by Dario Caldara and Matteo Iacoviello</a:t>
            </a:r>
          </a:p>
        </p:txBody>
      </p:sp>
    </p:spTree>
    <p:extLst>
      <p:ext uri="{BB962C8B-B14F-4D97-AF65-F5344CB8AC3E}">
        <p14:creationId xmlns:p14="http://schemas.microsoft.com/office/powerpoint/2010/main" val="3823033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445" y="215496"/>
            <a:ext cx="10515600" cy="1325563"/>
          </a:xfrm>
        </p:spPr>
        <p:txBody>
          <a:bodyPr/>
          <a:lstStyle/>
          <a:p>
            <a:r>
              <a:rPr lang="en-US" dirty="0"/>
              <a:t>How to Code Articles</a:t>
            </a:r>
            <a:br>
              <a:rPr lang="en-US" dirty="0"/>
            </a:br>
            <a:r>
              <a:rPr lang="en-US" dirty="0"/>
              <a:t>Tensions and Markets</a:t>
            </a:r>
          </a:p>
        </p:txBody>
      </p:sp>
      <p:sp>
        <p:nvSpPr>
          <p:cNvPr id="3" name="Content Placeholder 2"/>
          <p:cNvSpPr>
            <a:spLocks noGrp="1"/>
          </p:cNvSpPr>
          <p:nvPr>
            <p:ph idx="1"/>
          </p:nvPr>
        </p:nvSpPr>
        <p:spPr>
          <a:xfrm>
            <a:off x="681445" y="1541059"/>
            <a:ext cx="10515600" cy="5176151"/>
          </a:xfrm>
        </p:spPr>
        <p:txBody>
          <a:bodyPr>
            <a:normAutofit fontScale="85000" lnSpcReduction="20000"/>
          </a:bodyPr>
          <a:lstStyle/>
          <a:p>
            <a:r>
              <a:rPr lang="en-US" dirty="0"/>
              <a:t>Note: If using the -1/0/1 scale, only code articles -1 if they discuss easing tensions, not if they discuss market strength </a:t>
            </a:r>
            <a:r>
              <a:rPr lang="en-US" i="1" dirty="0"/>
              <a:t>despite </a:t>
            </a:r>
            <a:r>
              <a:rPr lang="en-US" dirty="0"/>
              <a:t>tensions:</a:t>
            </a:r>
          </a:p>
          <a:p>
            <a:endParaRPr lang="en-US" b="1" dirty="0"/>
          </a:p>
          <a:p>
            <a:r>
              <a:rPr lang="en-US" dirty="0"/>
              <a:t>E.g. “Report: Stocks Leap as Fear Over Ukraine Eases”, Wall Street Journal, Aug 19, 2014, </a:t>
            </a:r>
            <a:r>
              <a:rPr lang="en-US" dirty="0">
                <a:hlinkClick r:id="rId2"/>
              </a:rPr>
              <a:t>https://search.proquest.com/docview/1553962294?accountid=39704</a:t>
            </a:r>
            <a:endParaRPr lang="en-US" dirty="0"/>
          </a:p>
          <a:p>
            <a:pPr lvl="1"/>
            <a:r>
              <a:rPr lang="en-US" b="1" i="1" dirty="0"/>
              <a:t>coded as -1 as it explicitly discusses the decline of geopolitical risk.</a:t>
            </a:r>
            <a:endParaRPr lang="en-US" b="1" dirty="0"/>
          </a:p>
          <a:p>
            <a:pPr marL="0" indent="0">
              <a:buNone/>
            </a:pPr>
            <a:endParaRPr lang="en-US" b="1" i="1" dirty="0"/>
          </a:p>
          <a:p>
            <a:r>
              <a:rPr lang="en-US" dirty="0">
                <a:solidFill>
                  <a:srgbClr val="FF0000"/>
                </a:solidFill>
              </a:rPr>
              <a:t>E.g. “Market Roundup; S&amp;P 500 reaches 2,000, falls back”, Los Angeles Times, Aug 26, 2014, </a:t>
            </a:r>
            <a:r>
              <a:rPr lang="en-US" dirty="0">
                <a:solidFill>
                  <a:srgbClr val="FF0000"/>
                </a:solidFill>
                <a:hlinkClick r:id="rId3"/>
              </a:rPr>
              <a:t>https://search.proquest.com/docview/1555923120?accountid=39704</a:t>
            </a:r>
            <a:endParaRPr lang="en-US" dirty="0">
              <a:solidFill>
                <a:srgbClr val="FF0000"/>
              </a:solidFill>
            </a:endParaRPr>
          </a:p>
          <a:p>
            <a:pPr lvl="1"/>
            <a:r>
              <a:rPr lang="en-US" b="1" i="1" dirty="0">
                <a:solidFill>
                  <a:srgbClr val="FF0000"/>
                </a:solidFill>
              </a:rPr>
              <a:t> coded as 0 as it does not discuss the decline or presence of current geopolitical risk factors. (it discuss past </a:t>
            </a:r>
            <a:r>
              <a:rPr lang="en-US" b="1" i="1">
                <a:solidFill>
                  <a:srgbClr val="FF0000"/>
                </a:solidFill>
              </a:rPr>
              <a:t>geopolitical risks) </a:t>
            </a:r>
            <a:endParaRPr lang="en-US" b="1" i="1" dirty="0">
              <a:solidFill>
                <a:srgbClr val="FF0000"/>
              </a:solidFill>
            </a:endParaRPr>
          </a:p>
          <a:p>
            <a:pPr marL="0" indent="0">
              <a:buNone/>
            </a:pPr>
            <a:endParaRPr lang="en-US" b="1" i="1" dirty="0"/>
          </a:p>
          <a:p>
            <a:r>
              <a:rPr lang="en-US" dirty="0"/>
              <a:t>E.g. “Global turmoil fails to unsettle markets”, The Daily Telegraph, Aug 25, 2014, </a:t>
            </a:r>
            <a:r>
              <a:rPr lang="en-US" dirty="0">
                <a:hlinkClick r:id="rId4"/>
              </a:rPr>
              <a:t>https://search.proquest.com/docview/1555592597?accountid=39704</a:t>
            </a:r>
            <a:r>
              <a:rPr lang="en-US" dirty="0"/>
              <a:t> </a:t>
            </a:r>
            <a:endParaRPr lang="en-US" b="1" i="1" dirty="0"/>
          </a:p>
          <a:p>
            <a:pPr lvl="1"/>
            <a:r>
              <a:rPr lang="en-US" b="1" i="1" dirty="0"/>
              <a:t>coded as 1 as it discusses the presence of current geopolitical risk.</a:t>
            </a:r>
            <a:endParaRPr lang="en-US" b="1" dirty="0"/>
          </a:p>
        </p:txBody>
      </p:sp>
    </p:spTree>
    <p:extLst>
      <p:ext uri="{BB962C8B-B14F-4D97-AF65-F5344CB8AC3E}">
        <p14:creationId xmlns:p14="http://schemas.microsoft.com/office/powerpoint/2010/main" val="2812813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Code Articles</a:t>
            </a:r>
            <a:br>
              <a:rPr lang="en-US" dirty="0"/>
            </a:br>
            <a:r>
              <a:rPr lang="en-US" dirty="0"/>
              <a:t>War or Military or Terror Trials</a:t>
            </a:r>
          </a:p>
        </p:txBody>
      </p:sp>
      <p:sp>
        <p:nvSpPr>
          <p:cNvPr id="3" name="Content Placeholder 2"/>
          <p:cNvSpPr>
            <a:spLocks noGrp="1"/>
          </p:cNvSpPr>
          <p:nvPr>
            <p:ph idx="1"/>
          </p:nvPr>
        </p:nvSpPr>
        <p:spPr>
          <a:xfrm>
            <a:off x="681445" y="1961804"/>
            <a:ext cx="10515600" cy="4755406"/>
          </a:xfrm>
        </p:spPr>
        <p:txBody>
          <a:bodyPr>
            <a:normAutofit fontScale="92500"/>
          </a:bodyPr>
          <a:lstStyle/>
          <a:p>
            <a:r>
              <a:rPr lang="en-US" dirty="0"/>
              <a:t>Terror trials or war trials are counted as 1 if their account highlights current or recent geopolitical, terrorist or war risks</a:t>
            </a:r>
          </a:p>
          <a:p>
            <a:endParaRPr lang="en-US" dirty="0"/>
          </a:p>
          <a:p>
            <a:r>
              <a:rPr lang="en-US" dirty="0"/>
              <a:t>E.g. “C.I.A. Head Sees More Spy Cases Ahead”, The New York Times, Apr 20, 1994, </a:t>
            </a:r>
            <a:r>
              <a:rPr lang="en-US" dirty="0">
                <a:hlinkClick r:id="rId2"/>
              </a:rPr>
              <a:t>https://search.proquest.com/docview/429703118?accountid=39704</a:t>
            </a:r>
            <a:endParaRPr lang="en-US" dirty="0"/>
          </a:p>
          <a:p>
            <a:pPr lvl="1"/>
            <a:r>
              <a:rPr lang="en-US" b="1" i="1" dirty="0"/>
              <a:t>coded as 0 as it does not discuss whether the trials have geopolitical implications.</a:t>
            </a:r>
          </a:p>
          <a:p>
            <a:pPr lvl="1"/>
            <a:endParaRPr lang="en-US" dirty="0"/>
          </a:p>
          <a:p>
            <a:r>
              <a:rPr lang="en-US" dirty="0"/>
              <a:t>E.g. “For Cambodia, It‘s Time To Look Ahead--And Back; Elections, Tribunal Stir Up Tensions”, Chicago Tribune, Jul 7, 2003, </a:t>
            </a:r>
            <a:r>
              <a:rPr lang="en-US" dirty="0">
                <a:hlinkClick r:id="rId3"/>
              </a:rPr>
              <a:t>https://search.proquest.com/docview/419924015?accountid=39704</a:t>
            </a:r>
            <a:endParaRPr lang="en-US" dirty="0"/>
          </a:p>
          <a:p>
            <a:pPr lvl="1"/>
            <a:r>
              <a:rPr lang="en-US" b="1" i="1" dirty="0"/>
              <a:t>coded as 1 it discusses the geopolitical impact of a series of trials.</a:t>
            </a:r>
          </a:p>
          <a:p>
            <a:endParaRPr lang="en-US" dirty="0"/>
          </a:p>
          <a:p>
            <a:endParaRPr lang="en-US" dirty="0"/>
          </a:p>
        </p:txBody>
      </p:sp>
    </p:spTree>
    <p:extLst>
      <p:ext uri="{BB962C8B-B14F-4D97-AF65-F5344CB8AC3E}">
        <p14:creationId xmlns:p14="http://schemas.microsoft.com/office/powerpoint/2010/main" val="2729056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Code Articles</a:t>
            </a:r>
            <a:br>
              <a:rPr lang="en-US" dirty="0"/>
            </a:br>
            <a:r>
              <a:rPr lang="en-US" dirty="0"/>
              <a:t>Meetings or Talks</a:t>
            </a:r>
          </a:p>
        </p:txBody>
      </p:sp>
      <p:sp>
        <p:nvSpPr>
          <p:cNvPr id="3" name="Content Placeholder 2"/>
          <p:cNvSpPr>
            <a:spLocks noGrp="1"/>
          </p:cNvSpPr>
          <p:nvPr>
            <p:ph idx="1"/>
          </p:nvPr>
        </p:nvSpPr>
        <p:spPr>
          <a:xfrm>
            <a:off x="838200" y="1911928"/>
            <a:ext cx="10515600" cy="4572526"/>
          </a:xfrm>
        </p:spPr>
        <p:txBody>
          <a:bodyPr>
            <a:normAutofit fontScale="92500"/>
          </a:bodyPr>
          <a:lstStyle/>
          <a:p>
            <a:r>
              <a:rPr lang="en-US" dirty="0"/>
              <a:t>Articles discussing constructive meetings to end wars, to end terrorism should be coded as 0 unless they make explicit references to ongoing tensions or to the risk that this goal will not be achieved.</a:t>
            </a:r>
          </a:p>
          <a:p>
            <a:endParaRPr lang="en-US" dirty="0"/>
          </a:p>
          <a:p>
            <a:r>
              <a:rPr lang="en-US" dirty="0" err="1"/>
              <a:t>E.g</a:t>
            </a:r>
            <a:r>
              <a:rPr lang="en-US" dirty="0"/>
              <a:t>: ”U.S. To Monitor PLO Pledge to End Terrorism” Boston Globe, Dec 19, 1988, </a:t>
            </a:r>
            <a:r>
              <a:rPr lang="en-US" dirty="0">
                <a:hlinkClick r:id="rId2"/>
              </a:rPr>
              <a:t>http://search.proquest.com/docview/294491173?accountid=39704</a:t>
            </a:r>
            <a:endParaRPr lang="en-US" dirty="0"/>
          </a:p>
          <a:p>
            <a:pPr lvl="1"/>
            <a:r>
              <a:rPr lang="en-US" b="1" dirty="0"/>
              <a:t>coded as 0 because it does not explicitly reference ongoing tensions.</a:t>
            </a:r>
          </a:p>
          <a:p>
            <a:endParaRPr lang="en-US" dirty="0"/>
          </a:p>
          <a:p>
            <a:r>
              <a:rPr lang="en-US" dirty="0" err="1"/>
              <a:t>E.g</a:t>
            </a:r>
            <a:r>
              <a:rPr lang="en-US" dirty="0"/>
              <a:t>: ” U.S. Presses Mideast Missile Talks” Washington Post, Dec  28, 1988, </a:t>
            </a:r>
            <a:r>
              <a:rPr lang="en-US" dirty="0">
                <a:hlinkClick r:id="rId3"/>
              </a:rPr>
              <a:t>https://search.proquest.com/docview/307076045?accountid=39704</a:t>
            </a:r>
            <a:endParaRPr lang="en-US" dirty="0"/>
          </a:p>
          <a:p>
            <a:pPr lvl="1"/>
            <a:r>
              <a:rPr lang="en-US" b="1" dirty="0"/>
              <a:t>coded as 1 because article discusses tensions surrounding talks.</a:t>
            </a:r>
          </a:p>
          <a:p>
            <a:endParaRPr lang="en-US" dirty="0"/>
          </a:p>
        </p:txBody>
      </p:sp>
    </p:spTree>
    <p:extLst>
      <p:ext uri="{BB962C8B-B14F-4D97-AF65-F5344CB8AC3E}">
        <p14:creationId xmlns:p14="http://schemas.microsoft.com/office/powerpoint/2010/main" val="813761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Code Articles</a:t>
            </a:r>
            <a:br>
              <a:rPr lang="en-US" dirty="0"/>
            </a:br>
            <a:r>
              <a:rPr lang="en-US" dirty="0"/>
              <a:t>Appointments, Elections and Nominations</a:t>
            </a:r>
          </a:p>
        </p:txBody>
      </p:sp>
      <p:sp>
        <p:nvSpPr>
          <p:cNvPr id="3" name="Content Placeholder 2"/>
          <p:cNvSpPr>
            <a:spLocks noGrp="1"/>
          </p:cNvSpPr>
          <p:nvPr>
            <p:ph idx="1"/>
          </p:nvPr>
        </p:nvSpPr>
        <p:spPr>
          <a:xfrm>
            <a:off x="838200" y="1945178"/>
            <a:ext cx="10515600" cy="4422898"/>
          </a:xfrm>
        </p:spPr>
        <p:txBody>
          <a:bodyPr>
            <a:normAutofit fontScale="85000" lnSpcReduction="20000"/>
          </a:bodyPr>
          <a:lstStyle/>
          <a:p>
            <a:r>
              <a:rPr lang="en-US" dirty="0"/>
              <a:t>Appointment or reappointment to a military position or civilian oversight of military position (e.g. Secretary of State) should be counted as 0 unless the article discusses how the appointment brings or ignites new or renewed geopolitical tensions.</a:t>
            </a:r>
          </a:p>
          <a:p>
            <a:pPr marL="0" indent="0">
              <a:buNone/>
            </a:pPr>
            <a:endParaRPr lang="en-US" dirty="0"/>
          </a:p>
          <a:p>
            <a:pPr lvl="0"/>
            <a:r>
              <a:rPr lang="en-US" sz="2600" dirty="0">
                <a:solidFill>
                  <a:prstClr val="black"/>
                </a:solidFill>
              </a:rPr>
              <a:t>E.g. “Bush's Selections for the United Nations, the C.I.A. and Top Economic Posts”, New York Times, Dec 7, 1988, </a:t>
            </a:r>
            <a:r>
              <a:rPr lang="en-US" sz="2600" dirty="0">
                <a:solidFill>
                  <a:prstClr val="black"/>
                </a:solidFill>
                <a:hlinkClick r:id="rId2"/>
              </a:rPr>
              <a:t>https://search.proquest.com/docview/427021759?accountid=39704</a:t>
            </a:r>
            <a:endParaRPr lang="en-US" sz="2600" dirty="0">
              <a:solidFill>
                <a:prstClr val="black"/>
              </a:solidFill>
            </a:endParaRPr>
          </a:p>
          <a:p>
            <a:pPr lvl="1"/>
            <a:r>
              <a:rPr lang="en-US" b="1" i="1" dirty="0">
                <a:solidFill>
                  <a:prstClr val="black"/>
                </a:solidFill>
              </a:rPr>
              <a:t> coded as 0 as it does not discuss the</a:t>
            </a:r>
            <a:r>
              <a:rPr lang="en-US" b="1" i="1" dirty="0"/>
              <a:t> geopolitical impact of the appointment.</a:t>
            </a:r>
          </a:p>
          <a:p>
            <a:pPr lvl="1"/>
            <a:endParaRPr lang="en-US" sz="2000" b="1" i="1" dirty="0"/>
          </a:p>
          <a:p>
            <a:r>
              <a:rPr lang="en-US" dirty="0"/>
              <a:t>E.g. “For Cambodia, It‘s Time To Look Ahead--And Back; Elections, Tribunal Stir Up Tensions”, Chicago Tribune, Jul 7, 2003, </a:t>
            </a:r>
            <a:r>
              <a:rPr lang="en-US" dirty="0">
                <a:hlinkClick r:id="rId3"/>
              </a:rPr>
              <a:t>https://search.proquest.com/docview/419924015?accountid=39704</a:t>
            </a:r>
            <a:endParaRPr lang="en-US" dirty="0"/>
          </a:p>
          <a:p>
            <a:pPr lvl="1"/>
            <a:r>
              <a:rPr lang="en-US" b="1" i="1" dirty="0"/>
              <a:t>coded as 1 it discusses the geopolitical impact of a series of elections.</a:t>
            </a:r>
          </a:p>
          <a:p>
            <a:endParaRPr lang="en-US" dirty="0"/>
          </a:p>
        </p:txBody>
      </p:sp>
    </p:spTree>
    <p:extLst>
      <p:ext uri="{BB962C8B-B14F-4D97-AF65-F5344CB8AC3E}">
        <p14:creationId xmlns:p14="http://schemas.microsoft.com/office/powerpoint/2010/main" val="735663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Construction of audited indices</a:t>
            </a:r>
          </a:p>
        </p:txBody>
      </p:sp>
      <p:sp>
        <p:nvSpPr>
          <p:cNvPr id="3" name="Content Placeholder 2"/>
          <p:cNvSpPr>
            <a:spLocks noGrp="1"/>
          </p:cNvSpPr>
          <p:nvPr>
            <p:ph idx="1"/>
          </p:nvPr>
        </p:nvSpPr>
        <p:spPr/>
        <p:txBody>
          <a:bodyPr/>
          <a:lstStyle/>
          <a:p>
            <a:r>
              <a:rPr lang="en-US" dirty="0"/>
              <a:t>Based on the audits, we construct the following indices:</a:t>
            </a:r>
          </a:p>
          <a:p>
            <a:endParaRPr lang="en-US" dirty="0"/>
          </a:p>
          <a:p>
            <a:r>
              <a:rPr lang="en-US" dirty="0"/>
              <a:t>The GPRA index is the GPR index (G/U) times the fraction of audited articles in set G in each month that are coded as 1 (GPR_AC/50).</a:t>
            </a:r>
          </a:p>
          <a:p>
            <a:endParaRPr lang="en-US" dirty="0"/>
          </a:p>
          <a:p>
            <a:r>
              <a:rPr lang="en-US" dirty="0"/>
              <a:t>The GPREA index is expanded GPR index (E/U), times the fraction of audited articles in set E in each month that are coded as 1 (GPRE_AC/50).</a:t>
            </a:r>
          </a:p>
          <a:p>
            <a:endParaRPr lang="en-US" dirty="0"/>
          </a:p>
          <a:p>
            <a:endParaRPr lang="en-US" dirty="0"/>
          </a:p>
        </p:txBody>
      </p:sp>
    </p:spTree>
    <p:extLst>
      <p:ext uri="{BB962C8B-B14F-4D97-AF65-F5344CB8AC3E}">
        <p14:creationId xmlns:p14="http://schemas.microsoft.com/office/powerpoint/2010/main" val="115807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3868"/>
            <a:ext cx="10515600" cy="1325563"/>
          </a:xfrm>
        </p:spPr>
        <p:txBody>
          <a:bodyPr/>
          <a:lstStyle/>
          <a:p>
            <a:r>
              <a:rPr lang="en-US" dirty="0"/>
              <a:t>Instructions for Extracting and coding articles</a:t>
            </a:r>
          </a:p>
        </p:txBody>
      </p:sp>
      <p:sp>
        <p:nvSpPr>
          <p:cNvPr id="3" name="Content Placeholder 2"/>
          <p:cNvSpPr>
            <a:spLocks noGrp="1"/>
          </p:cNvSpPr>
          <p:nvPr>
            <p:ph idx="1"/>
          </p:nvPr>
        </p:nvSpPr>
        <p:spPr>
          <a:xfrm>
            <a:off x="838200" y="1227910"/>
            <a:ext cx="10515600" cy="5401490"/>
          </a:xfrm>
        </p:spPr>
        <p:txBody>
          <a:bodyPr>
            <a:normAutofit fontScale="92500" lnSpcReduction="10000"/>
          </a:bodyPr>
          <a:lstStyle/>
          <a:p>
            <a:r>
              <a:rPr lang="en-US" dirty="0"/>
              <a:t>Navigate to </a:t>
            </a:r>
            <a:r>
              <a:rPr lang="en-US" dirty="0">
                <a:hlinkClick r:id="rId2"/>
              </a:rPr>
              <a:t>http://search.proquest.com/newsstand/commandline?accountid=39704</a:t>
            </a:r>
            <a:endParaRPr lang="en-US" dirty="0"/>
          </a:p>
          <a:p>
            <a:r>
              <a:rPr lang="en-US" dirty="0"/>
              <a:t>Type in the command line search the search query (see next slide for details)***</a:t>
            </a:r>
          </a:p>
          <a:p>
            <a:r>
              <a:rPr lang="en-US" dirty="0"/>
              <a:t>Select 50 items per page</a:t>
            </a:r>
          </a:p>
          <a:p>
            <a:r>
              <a:rPr lang="en-US" dirty="0"/>
              <a:t>Save </a:t>
            </a:r>
            <a:r>
              <a:rPr lang="en-US" b="1" dirty="0"/>
              <a:t>full text of articles in pdf (including index)</a:t>
            </a:r>
            <a:r>
              <a:rPr lang="en-US" dirty="0"/>
              <a:t>, rename it as YYYY_MM and save</a:t>
            </a:r>
          </a:p>
          <a:p>
            <a:r>
              <a:rPr lang="en-US" dirty="0"/>
              <a:t>Save excel file of the </a:t>
            </a:r>
            <a:r>
              <a:rPr lang="en-US" b="1" dirty="0"/>
              <a:t>results listing</a:t>
            </a:r>
            <a:r>
              <a:rPr lang="en-US" dirty="0"/>
              <a:t>, rename it as YYYY_MM (make sure you’ve cleared selection from previous month, otherwise you will save twice as many articles)</a:t>
            </a:r>
          </a:p>
          <a:p>
            <a:r>
              <a:rPr lang="en-US" dirty="0"/>
              <a:t>Report coding results in column G, and any possible comments in H (mark coding results with initials)</a:t>
            </a:r>
          </a:p>
          <a:p>
            <a:r>
              <a:rPr lang="en-US" dirty="0"/>
              <a:t>Save edited excel file as YYYY_MM_FL, where F and L are first and last name</a:t>
            </a:r>
          </a:p>
        </p:txBody>
      </p:sp>
    </p:spTree>
    <p:extLst>
      <p:ext uri="{BB962C8B-B14F-4D97-AF65-F5344CB8AC3E}">
        <p14:creationId xmlns:p14="http://schemas.microsoft.com/office/powerpoint/2010/main" val="2944245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3868"/>
            <a:ext cx="10515600" cy="1325563"/>
          </a:xfrm>
        </p:spPr>
        <p:txBody>
          <a:bodyPr/>
          <a:lstStyle/>
          <a:p>
            <a:r>
              <a:rPr lang="en-US" dirty="0"/>
              <a:t>Instructions for Extracting and coding articles</a:t>
            </a:r>
          </a:p>
        </p:txBody>
      </p:sp>
      <p:sp>
        <p:nvSpPr>
          <p:cNvPr id="3" name="Content Placeholder 2"/>
          <p:cNvSpPr>
            <a:spLocks noGrp="1"/>
          </p:cNvSpPr>
          <p:nvPr>
            <p:ph idx="1"/>
          </p:nvPr>
        </p:nvSpPr>
        <p:spPr>
          <a:xfrm>
            <a:off x="838200" y="1227910"/>
            <a:ext cx="10515600" cy="5401490"/>
          </a:xfrm>
        </p:spPr>
        <p:txBody>
          <a:bodyPr>
            <a:normAutofit fontScale="92500" lnSpcReduction="10000"/>
          </a:bodyPr>
          <a:lstStyle/>
          <a:p>
            <a:r>
              <a:rPr lang="en-US" dirty="0"/>
              <a:t>Navigate to </a:t>
            </a:r>
            <a:r>
              <a:rPr lang="en-US" dirty="0">
                <a:hlinkClick r:id="rId2"/>
              </a:rPr>
              <a:t>http://search.proquest.com/newsstand/commandline?accountid=39704</a:t>
            </a:r>
            <a:endParaRPr lang="en-US" dirty="0"/>
          </a:p>
          <a:p>
            <a:r>
              <a:rPr lang="en-US" dirty="0"/>
              <a:t>Type in the command line search the search query (see next slide for details)***</a:t>
            </a:r>
          </a:p>
          <a:p>
            <a:r>
              <a:rPr lang="en-US" dirty="0"/>
              <a:t>Select 50 items per page</a:t>
            </a:r>
          </a:p>
          <a:p>
            <a:r>
              <a:rPr lang="en-US" dirty="0"/>
              <a:t>Save </a:t>
            </a:r>
            <a:r>
              <a:rPr lang="en-US" b="1" dirty="0"/>
              <a:t>full text of articles in pdf (including index)</a:t>
            </a:r>
            <a:r>
              <a:rPr lang="en-US" dirty="0"/>
              <a:t>, rename it as YYYY_MM and save</a:t>
            </a:r>
          </a:p>
          <a:p>
            <a:r>
              <a:rPr lang="en-US" dirty="0"/>
              <a:t>Save excel file of the </a:t>
            </a:r>
            <a:r>
              <a:rPr lang="en-US" b="1" dirty="0"/>
              <a:t>results listing</a:t>
            </a:r>
            <a:r>
              <a:rPr lang="en-US" dirty="0"/>
              <a:t>, rename it as YYYY_MM (make sure you’ve cleared selection from previous month, otherwise you will save twice as many articles)</a:t>
            </a:r>
          </a:p>
          <a:p>
            <a:r>
              <a:rPr lang="en-US" dirty="0"/>
              <a:t>Report coding results in column G, and any possible comments in H (mark coding results with initials)</a:t>
            </a:r>
          </a:p>
          <a:p>
            <a:r>
              <a:rPr lang="en-US" dirty="0"/>
              <a:t>Save edited excel file as YYYY_MM_FL, where F and L are first and last name</a:t>
            </a:r>
          </a:p>
        </p:txBody>
      </p:sp>
    </p:spTree>
    <p:extLst>
      <p:ext uri="{BB962C8B-B14F-4D97-AF65-F5344CB8AC3E}">
        <p14:creationId xmlns:p14="http://schemas.microsoft.com/office/powerpoint/2010/main" val="39472936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3868"/>
            <a:ext cx="10515600" cy="1325563"/>
          </a:xfrm>
        </p:spPr>
        <p:txBody>
          <a:bodyPr/>
          <a:lstStyle/>
          <a:p>
            <a:r>
              <a:rPr lang="en-US" dirty="0"/>
              <a:t>Search Query</a:t>
            </a:r>
          </a:p>
        </p:txBody>
      </p:sp>
      <p:sp>
        <p:nvSpPr>
          <p:cNvPr id="3" name="Content Placeholder 2"/>
          <p:cNvSpPr>
            <a:spLocks noGrp="1"/>
          </p:cNvSpPr>
          <p:nvPr>
            <p:ph idx="1"/>
          </p:nvPr>
        </p:nvSpPr>
        <p:spPr>
          <a:xfrm>
            <a:off x="838200" y="1227910"/>
            <a:ext cx="10515600" cy="5401490"/>
          </a:xfrm>
        </p:spPr>
        <p:txBody>
          <a:bodyPr>
            <a:normAutofit fontScale="77500" lnSpcReduction="20000"/>
          </a:bodyPr>
          <a:lstStyle/>
          <a:p>
            <a:pPr marL="0" indent="0">
              <a:buNone/>
            </a:pPr>
            <a:r>
              <a:rPr lang="en-US" sz="1800" dirty="0" err="1">
                <a:effectLst/>
                <a:latin typeface="Lucida Console" panose="020B0609040504020204" pitchFamily="49" charset="0"/>
                <a:ea typeface="Calibri" panose="020F0502020204030204" pitchFamily="34" charset="0"/>
                <a:cs typeface="Times New Roman" panose="02020603050405020304" pitchFamily="18" charset="0"/>
              </a:rPr>
              <a:t>pub.Exact</a:t>
            </a:r>
            <a:r>
              <a:rPr lang="en-US" sz="1800" dirty="0">
                <a:effectLst/>
                <a:latin typeface="Lucida Console" panose="020B0609040504020204" pitchFamily="49" charset="0"/>
                <a:ea typeface="Calibri" panose="020F0502020204030204" pitchFamily="34" charset="0"/>
                <a:cs typeface="Times New Roman" panose="02020603050405020304" pitchFamily="18" charset="0"/>
              </a:rPr>
              <a:t>("The Globe and Mail" OR "Chicago Tribune" OR "The Daily Telegraph" OR "Financial Times" OR "The Guardian" OR "Los Angeles Times" OR "New York Times" OR "Wall Street Journal" OR "The Washington Post" OR "USA TODAY") AND ISSN(0319-0714 OR 1085-6706 OR 0307-1235 OR 0307-1766 OR 0261-3077 OR 0362-4331 OR 0458-3035 OR 0099-9660 OR 0190-8286 OR 0734-7456) AND DTYPE(article OR commentary OR editorial OR feature OR front page article OR front page/cover story OR news OR report OR review) AND (((war OR conflict OR hostilities OR revolution* OR insurrection OR uprising OR revolt OR coup OR geopolitical) NEAR/2 (risk* OR warn* OR fear* OR danger* OR threat* OR doubt* OR crisis OR </a:t>
            </a:r>
            <a:r>
              <a:rPr lang="en-US" sz="1800" dirty="0" err="1">
                <a:effectLst/>
                <a:latin typeface="Lucida Console" panose="020B0609040504020204" pitchFamily="49" charset="0"/>
                <a:ea typeface="Calibri" panose="020F0502020204030204" pitchFamily="34" charset="0"/>
                <a:cs typeface="Times New Roman" panose="02020603050405020304" pitchFamily="18" charset="0"/>
              </a:rPr>
              <a:t>troubl</a:t>
            </a:r>
            <a:r>
              <a:rPr lang="en-US" sz="1800" dirty="0">
                <a:effectLst/>
                <a:latin typeface="Lucida Console" panose="020B0609040504020204" pitchFamily="49" charset="0"/>
                <a:ea typeface="Calibri" panose="020F0502020204030204" pitchFamily="34" charset="0"/>
                <a:cs typeface="Times New Roman" panose="02020603050405020304" pitchFamily="18" charset="0"/>
              </a:rPr>
              <a:t>* OR </a:t>
            </a:r>
            <a:r>
              <a:rPr lang="en-US" sz="1800" dirty="0" err="1">
                <a:effectLst/>
                <a:latin typeface="Lucida Console" panose="020B0609040504020204" pitchFamily="49" charset="0"/>
                <a:ea typeface="Calibri" panose="020F0502020204030204" pitchFamily="34" charset="0"/>
                <a:cs typeface="Times New Roman" panose="02020603050405020304" pitchFamily="18" charset="0"/>
              </a:rPr>
              <a:t>disput</a:t>
            </a:r>
            <a:r>
              <a:rPr lang="en-US" sz="1800" dirty="0">
                <a:effectLst/>
                <a:latin typeface="Lucida Console" panose="020B0609040504020204" pitchFamily="49" charset="0"/>
                <a:ea typeface="Calibri" panose="020F0502020204030204" pitchFamily="34" charset="0"/>
                <a:cs typeface="Times New Roman" panose="02020603050405020304" pitchFamily="18" charset="0"/>
              </a:rPr>
              <a:t>* OR concern* OR tension* OR </a:t>
            </a:r>
            <a:r>
              <a:rPr lang="en-US" sz="1800" dirty="0" err="1">
                <a:effectLst/>
                <a:latin typeface="Lucida Console" panose="020B0609040504020204" pitchFamily="49" charset="0"/>
                <a:ea typeface="Calibri" panose="020F0502020204030204" pitchFamily="34" charset="0"/>
                <a:cs typeface="Times New Roman" panose="02020603050405020304" pitchFamily="18" charset="0"/>
              </a:rPr>
              <a:t>imminen</a:t>
            </a:r>
            <a:r>
              <a:rPr lang="en-US" sz="1800" dirty="0">
                <a:effectLst/>
                <a:latin typeface="Lucida Console" panose="020B0609040504020204" pitchFamily="49" charset="0"/>
                <a:ea typeface="Calibri" panose="020F0502020204030204" pitchFamily="34" charset="0"/>
                <a:cs typeface="Times New Roman" panose="02020603050405020304" pitchFamily="18" charset="0"/>
              </a:rPr>
              <a:t>* OR inevitable OR footing OR menace* OR brink OR scare OR peril*)) OR ((peace OR truce OR armistice OR treaty OR parley) NEAR/2 (menace* OR reject* OR threat* OR peril* OR boycott* OR disrupt*)) OR ((military OR troops OR missile* OR "arms" OR weapon* OR bomb* OR warhead*) AND (buildup* OR build-up* OR </a:t>
            </a:r>
            <a:r>
              <a:rPr lang="en-US" sz="1800" dirty="0" err="1">
                <a:effectLst/>
                <a:latin typeface="Lucida Console" panose="020B0609040504020204" pitchFamily="49" charset="0"/>
                <a:ea typeface="Calibri" panose="020F0502020204030204" pitchFamily="34" charset="0"/>
                <a:cs typeface="Times New Roman" panose="02020603050405020304" pitchFamily="18" charset="0"/>
              </a:rPr>
              <a:t>blockad</a:t>
            </a:r>
            <a:r>
              <a:rPr lang="en-US" sz="1800" dirty="0">
                <a:effectLst/>
                <a:latin typeface="Lucida Console" panose="020B0609040504020204" pitchFamily="49" charset="0"/>
                <a:ea typeface="Calibri" panose="020F0502020204030204" pitchFamily="34" charset="0"/>
                <a:cs typeface="Times New Roman" panose="02020603050405020304" pitchFamily="18" charset="0"/>
              </a:rPr>
              <a:t>* OR sanction* OR embargo OR quarantine OR ultimatum OR </a:t>
            </a:r>
            <a:r>
              <a:rPr lang="en-US" sz="1800" dirty="0" err="1">
                <a:effectLst/>
                <a:latin typeface="Lucida Console" panose="020B0609040504020204" pitchFamily="49" charset="0"/>
                <a:ea typeface="Calibri" panose="020F0502020204030204" pitchFamily="34" charset="0"/>
                <a:cs typeface="Times New Roman" panose="02020603050405020304" pitchFamily="18" charset="0"/>
              </a:rPr>
              <a:t>mobiliz</a:t>
            </a:r>
            <a:r>
              <a:rPr lang="en-US" sz="1800" dirty="0">
                <a:effectLst/>
                <a:latin typeface="Lucida Console" panose="020B0609040504020204" pitchFamily="49" charset="0"/>
                <a:ea typeface="Calibri" panose="020F0502020204030204" pitchFamily="34" charset="0"/>
                <a:cs typeface="Times New Roman" panose="02020603050405020304" pitchFamily="18" charset="0"/>
              </a:rPr>
              <a:t>*)) OR ((("nuclear war" OR "nuclear warfare" OR "nuclear warhead" OR "nuclear warheads" OR "nuclear wars") OR ("atomic war" OR "atomic warfare" OR "atomic warheads" OR "atomic wars") OR ("nuclear missile" OR "nuclear missiles") OR ("nuclear bomb" OR "nuclear bombardment" OR "nuclear bomber" OR "nuclear bombers" OR "nuclear bombing" OR "nuclear bombs") OR ("atomic bomb" OR "atomic bombing" OR "atomic bombings" OR "atomic bombs") OR "</a:t>
            </a:r>
            <a:r>
              <a:rPr lang="en-US" sz="1800" dirty="0" err="1">
                <a:effectLst/>
                <a:latin typeface="Lucida Console" panose="020B0609040504020204" pitchFamily="49" charset="0"/>
                <a:ea typeface="Calibri" panose="020F0502020204030204" pitchFamily="34" charset="0"/>
                <a:cs typeface="Times New Roman" panose="02020603050405020304" pitchFamily="18" charset="0"/>
              </a:rPr>
              <a:t>h-bomb</a:t>
            </a:r>
            <a:r>
              <a:rPr lang="en-US" sz="1800" dirty="0">
                <a:effectLst/>
                <a:latin typeface="Lucida Console" panose="020B0609040504020204" pitchFamily="49" charset="0"/>
                <a:ea typeface="Calibri" panose="020F0502020204030204" pitchFamily="34" charset="0"/>
                <a:cs typeface="Times New Roman" panose="02020603050405020304" pitchFamily="18" charset="0"/>
              </a:rPr>
              <a:t>*" OR ("hydrogen bomb" OR "hydrogen bombs") OR "nuclear test" OR ("nuclear weapon" OR "nuclear weaponry" OR "nuclear weapons")) AND (risk* OR warn* OR fear* OR danger* OR threat* OR doubt* OR crisis OR </a:t>
            </a:r>
            <a:r>
              <a:rPr lang="en-US" sz="1800" dirty="0" err="1">
                <a:effectLst/>
                <a:latin typeface="Lucida Console" panose="020B0609040504020204" pitchFamily="49" charset="0"/>
                <a:ea typeface="Calibri" panose="020F0502020204030204" pitchFamily="34" charset="0"/>
                <a:cs typeface="Times New Roman" panose="02020603050405020304" pitchFamily="18" charset="0"/>
              </a:rPr>
              <a:t>troubl</a:t>
            </a:r>
            <a:r>
              <a:rPr lang="en-US" sz="1800" dirty="0">
                <a:effectLst/>
                <a:latin typeface="Lucida Console" panose="020B0609040504020204" pitchFamily="49" charset="0"/>
                <a:ea typeface="Calibri" panose="020F0502020204030204" pitchFamily="34" charset="0"/>
                <a:cs typeface="Times New Roman" panose="02020603050405020304" pitchFamily="18" charset="0"/>
              </a:rPr>
              <a:t>* OR </a:t>
            </a:r>
            <a:r>
              <a:rPr lang="en-US" sz="1800" dirty="0" err="1">
                <a:effectLst/>
                <a:latin typeface="Lucida Console" panose="020B0609040504020204" pitchFamily="49" charset="0"/>
                <a:ea typeface="Calibri" panose="020F0502020204030204" pitchFamily="34" charset="0"/>
                <a:cs typeface="Times New Roman" panose="02020603050405020304" pitchFamily="18" charset="0"/>
              </a:rPr>
              <a:t>disput</a:t>
            </a:r>
            <a:r>
              <a:rPr lang="en-US" sz="1800" dirty="0">
                <a:effectLst/>
                <a:latin typeface="Lucida Console" panose="020B0609040504020204" pitchFamily="49" charset="0"/>
                <a:ea typeface="Calibri" panose="020F0502020204030204" pitchFamily="34" charset="0"/>
                <a:cs typeface="Times New Roman" panose="02020603050405020304" pitchFamily="18" charset="0"/>
              </a:rPr>
              <a:t>* OR concern* OR tension* OR </a:t>
            </a:r>
            <a:r>
              <a:rPr lang="en-US" sz="1800" dirty="0" err="1">
                <a:effectLst/>
                <a:latin typeface="Lucida Console" panose="020B0609040504020204" pitchFamily="49" charset="0"/>
                <a:ea typeface="Calibri" panose="020F0502020204030204" pitchFamily="34" charset="0"/>
                <a:cs typeface="Times New Roman" panose="02020603050405020304" pitchFamily="18" charset="0"/>
              </a:rPr>
              <a:t>imminen</a:t>
            </a:r>
            <a:r>
              <a:rPr lang="en-US" sz="1800" dirty="0">
                <a:effectLst/>
                <a:latin typeface="Lucida Console" panose="020B0609040504020204" pitchFamily="49" charset="0"/>
                <a:ea typeface="Calibri" panose="020F0502020204030204" pitchFamily="34" charset="0"/>
                <a:cs typeface="Times New Roman" panose="02020603050405020304" pitchFamily="18" charset="0"/>
              </a:rPr>
              <a:t>* OR inevitable OR footing OR menace* OR brink OR scare OR peril*)) OR ((</a:t>
            </a:r>
            <a:r>
              <a:rPr lang="en-US" sz="1800" dirty="0" err="1">
                <a:effectLst/>
                <a:latin typeface="Lucida Console" panose="020B0609040504020204" pitchFamily="49" charset="0"/>
                <a:ea typeface="Calibri" panose="020F0502020204030204" pitchFamily="34" charset="0"/>
                <a:cs typeface="Times New Roman" panose="02020603050405020304" pitchFamily="18" charset="0"/>
              </a:rPr>
              <a:t>terroris</a:t>
            </a:r>
            <a:r>
              <a:rPr lang="en-US" sz="1800" dirty="0">
                <a:effectLst/>
                <a:latin typeface="Lucida Console" panose="020B0609040504020204" pitchFamily="49" charset="0"/>
                <a:ea typeface="Calibri" panose="020F0502020204030204" pitchFamily="34" charset="0"/>
                <a:cs typeface="Times New Roman" panose="02020603050405020304" pitchFamily="18" charset="0"/>
              </a:rPr>
              <a:t>* OR guerrilla* OR hostage*) NEAR/2 (risk* OR warn* OR fear* OR danger* OR threat* OR doubt* OR crisis OR </a:t>
            </a:r>
            <a:r>
              <a:rPr lang="en-US" sz="1800" dirty="0" err="1">
                <a:effectLst/>
                <a:latin typeface="Lucida Console" panose="020B0609040504020204" pitchFamily="49" charset="0"/>
                <a:ea typeface="Calibri" panose="020F0502020204030204" pitchFamily="34" charset="0"/>
                <a:cs typeface="Times New Roman" panose="02020603050405020304" pitchFamily="18" charset="0"/>
              </a:rPr>
              <a:t>troubl</a:t>
            </a:r>
            <a:r>
              <a:rPr lang="en-US" sz="1800" dirty="0">
                <a:effectLst/>
                <a:latin typeface="Lucida Console" panose="020B0609040504020204" pitchFamily="49" charset="0"/>
                <a:ea typeface="Calibri" panose="020F0502020204030204" pitchFamily="34" charset="0"/>
                <a:cs typeface="Times New Roman" panose="02020603050405020304" pitchFamily="18" charset="0"/>
              </a:rPr>
              <a:t>* OR </a:t>
            </a:r>
            <a:r>
              <a:rPr lang="en-US" sz="1800" dirty="0" err="1">
                <a:effectLst/>
                <a:latin typeface="Lucida Console" panose="020B0609040504020204" pitchFamily="49" charset="0"/>
                <a:ea typeface="Calibri" panose="020F0502020204030204" pitchFamily="34" charset="0"/>
                <a:cs typeface="Times New Roman" panose="02020603050405020304" pitchFamily="18" charset="0"/>
              </a:rPr>
              <a:t>disput</a:t>
            </a:r>
            <a:r>
              <a:rPr lang="en-US" sz="1800" dirty="0">
                <a:effectLst/>
                <a:latin typeface="Lucida Console" panose="020B0609040504020204" pitchFamily="49" charset="0"/>
                <a:ea typeface="Calibri" panose="020F0502020204030204" pitchFamily="34" charset="0"/>
                <a:cs typeface="Times New Roman" panose="02020603050405020304" pitchFamily="18" charset="0"/>
              </a:rPr>
              <a:t>* OR concern* OR tension* OR </a:t>
            </a:r>
            <a:r>
              <a:rPr lang="en-US" sz="1800" dirty="0" err="1">
                <a:effectLst/>
                <a:latin typeface="Lucida Console" panose="020B0609040504020204" pitchFamily="49" charset="0"/>
                <a:ea typeface="Calibri" panose="020F0502020204030204" pitchFamily="34" charset="0"/>
                <a:cs typeface="Times New Roman" panose="02020603050405020304" pitchFamily="18" charset="0"/>
              </a:rPr>
              <a:t>imminen</a:t>
            </a:r>
            <a:r>
              <a:rPr lang="en-US" sz="1800" dirty="0">
                <a:effectLst/>
                <a:latin typeface="Lucida Console" panose="020B0609040504020204" pitchFamily="49" charset="0"/>
                <a:ea typeface="Calibri" panose="020F0502020204030204" pitchFamily="34" charset="0"/>
                <a:cs typeface="Times New Roman" panose="02020603050405020304" pitchFamily="18" charset="0"/>
              </a:rPr>
              <a:t>* OR inevitable OR footing OR menace* OR brink OR scare OR peril*)) OR ((war OR conflict OR hostilities OR revolution* OR insurrection OR uprising OR revolt OR coup OR geopolitical) NEAR/2 (begin* OR begun OR began OR outbreak OR "broke out" OR breakout OR start* OR </a:t>
            </a:r>
            <a:r>
              <a:rPr lang="en-US" sz="1800" dirty="0" err="1">
                <a:effectLst/>
                <a:latin typeface="Lucida Console" panose="020B0609040504020204" pitchFamily="49" charset="0"/>
                <a:ea typeface="Calibri" panose="020F0502020204030204" pitchFamily="34" charset="0"/>
                <a:cs typeface="Times New Roman" panose="02020603050405020304" pitchFamily="18" charset="0"/>
              </a:rPr>
              <a:t>declar</a:t>
            </a:r>
            <a:r>
              <a:rPr lang="en-US" sz="1800" dirty="0">
                <a:effectLst/>
                <a:latin typeface="Lucida Console" panose="020B0609040504020204" pitchFamily="49" charset="0"/>
                <a:ea typeface="Calibri" panose="020F0502020204030204" pitchFamily="34" charset="0"/>
                <a:cs typeface="Times New Roman" panose="02020603050405020304" pitchFamily="18" charset="0"/>
              </a:rPr>
              <a:t>* OR proclamation OR launch*)) OR ((</a:t>
            </a:r>
            <a:r>
              <a:rPr lang="en-US" sz="1800" dirty="0" err="1">
                <a:effectLst/>
                <a:latin typeface="Lucida Console" panose="020B0609040504020204" pitchFamily="49" charset="0"/>
                <a:ea typeface="Calibri" panose="020F0502020204030204" pitchFamily="34" charset="0"/>
                <a:cs typeface="Times New Roman" panose="02020603050405020304" pitchFamily="18" charset="0"/>
              </a:rPr>
              <a:t>allie</a:t>
            </a:r>
            <a:r>
              <a:rPr lang="en-US" sz="1800" dirty="0">
                <a:effectLst/>
                <a:latin typeface="Lucida Console" panose="020B0609040504020204" pitchFamily="49" charset="0"/>
                <a:ea typeface="Calibri" panose="020F0502020204030204" pitchFamily="34" charset="0"/>
                <a:cs typeface="Times New Roman" panose="02020603050405020304" pitchFamily="18" charset="0"/>
              </a:rPr>
              <a:t>* OR </a:t>
            </a:r>
            <a:r>
              <a:rPr lang="en-US" sz="1800" dirty="0" err="1">
                <a:effectLst/>
                <a:latin typeface="Lucida Console" panose="020B0609040504020204" pitchFamily="49" charset="0"/>
                <a:ea typeface="Calibri" panose="020F0502020204030204" pitchFamily="34" charset="0"/>
                <a:cs typeface="Times New Roman" panose="02020603050405020304" pitchFamily="18" charset="0"/>
              </a:rPr>
              <a:t>enem</a:t>
            </a:r>
            <a:r>
              <a:rPr lang="en-US" sz="1800" dirty="0">
                <a:effectLst/>
                <a:latin typeface="Lucida Console" panose="020B0609040504020204" pitchFamily="49" charset="0"/>
                <a:ea typeface="Calibri" panose="020F0502020204030204" pitchFamily="34" charset="0"/>
                <a:cs typeface="Times New Roman" panose="02020603050405020304" pitchFamily="18" charset="0"/>
              </a:rPr>
              <a:t>* OR foe* OR army OR navy OR aerial OR troops OR rebels OR </a:t>
            </a:r>
            <a:r>
              <a:rPr lang="en-US" sz="1800" dirty="0" err="1">
                <a:effectLst/>
                <a:latin typeface="Lucida Console" panose="020B0609040504020204" pitchFamily="49" charset="0"/>
                <a:ea typeface="Calibri" panose="020F0502020204030204" pitchFamily="34" charset="0"/>
                <a:cs typeface="Times New Roman" panose="02020603050405020304" pitchFamily="18" charset="0"/>
              </a:rPr>
              <a:t>insurgen</a:t>
            </a:r>
            <a:r>
              <a:rPr lang="en-US" sz="1800" dirty="0">
                <a:effectLst/>
                <a:latin typeface="Lucida Console" panose="020B0609040504020204" pitchFamily="49" charset="0"/>
                <a:ea typeface="Calibri" panose="020F0502020204030204" pitchFamily="34" charset="0"/>
                <a:cs typeface="Times New Roman" panose="02020603050405020304" pitchFamily="18" charset="0"/>
              </a:rPr>
              <a:t>*) NEAR/2 (drive* OR shell* OR advance* OR offensive OR invasion OR </a:t>
            </a:r>
            <a:r>
              <a:rPr lang="en-US" sz="1800" dirty="0" err="1">
                <a:effectLst/>
                <a:latin typeface="Lucida Console" panose="020B0609040504020204" pitchFamily="49" charset="0"/>
                <a:ea typeface="Calibri" panose="020F0502020204030204" pitchFamily="34" charset="0"/>
                <a:cs typeface="Times New Roman" panose="02020603050405020304" pitchFamily="18" charset="0"/>
              </a:rPr>
              <a:t>invad</a:t>
            </a:r>
            <a:r>
              <a:rPr lang="en-US" sz="1800" dirty="0">
                <a:effectLst/>
                <a:latin typeface="Lucida Console" panose="020B0609040504020204" pitchFamily="49" charset="0"/>
                <a:ea typeface="Calibri" panose="020F0502020204030204" pitchFamily="34" charset="0"/>
                <a:cs typeface="Times New Roman" panose="02020603050405020304" pitchFamily="18" charset="0"/>
              </a:rPr>
              <a:t>* OR clash* OR attack* OR raid* OR launch* OR strike*)) OR ((</a:t>
            </a:r>
            <a:r>
              <a:rPr lang="en-US" sz="1800" dirty="0" err="1">
                <a:effectLst/>
                <a:latin typeface="Lucida Console" panose="020B0609040504020204" pitchFamily="49" charset="0"/>
                <a:ea typeface="Calibri" panose="020F0502020204030204" pitchFamily="34" charset="0"/>
                <a:cs typeface="Times New Roman" panose="02020603050405020304" pitchFamily="18" charset="0"/>
              </a:rPr>
              <a:t>terroris</a:t>
            </a:r>
            <a:r>
              <a:rPr lang="en-US" sz="1800" dirty="0">
                <a:effectLst/>
                <a:latin typeface="Lucida Console" panose="020B0609040504020204" pitchFamily="49" charset="0"/>
                <a:ea typeface="Calibri" panose="020F0502020204030204" pitchFamily="34" charset="0"/>
                <a:cs typeface="Times New Roman" panose="02020603050405020304" pitchFamily="18" charset="0"/>
              </a:rPr>
              <a:t>* OR guerrilla* OR hostage*) NEAR/2 (act OR attack OR bomb* OR kill* OR strike* OR hijack*)) NOT (movie* OR film* OR museum* OR </a:t>
            </a:r>
            <a:r>
              <a:rPr lang="en-US" sz="1800" dirty="0" err="1">
                <a:effectLst/>
                <a:latin typeface="Lucida Console" panose="020B0609040504020204" pitchFamily="49" charset="0"/>
                <a:ea typeface="Calibri" panose="020F0502020204030204" pitchFamily="34" charset="0"/>
                <a:cs typeface="Times New Roman" panose="02020603050405020304" pitchFamily="18" charset="0"/>
              </a:rPr>
              <a:t>anniversar</a:t>
            </a:r>
            <a:r>
              <a:rPr lang="en-US" sz="1800" dirty="0">
                <a:effectLst/>
                <a:latin typeface="Lucida Console" panose="020B0609040504020204" pitchFamily="49" charset="0"/>
                <a:ea typeface="Calibri" panose="020F0502020204030204" pitchFamily="34" charset="0"/>
                <a:cs typeface="Times New Roman" panose="02020603050405020304" pitchFamily="18" charset="0"/>
              </a:rPr>
              <a:t>* OR </a:t>
            </a:r>
            <a:r>
              <a:rPr lang="en-US" sz="1800" dirty="0" err="1">
                <a:effectLst/>
                <a:latin typeface="Lucida Console" panose="020B0609040504020204" pitchFamily="49" charset="0"/>
                <a:ea typeface="Calibri" panose="020F0502020204030204" pitchFamily="34" charset="0"/>
                <a:cs typeface="Times New Roman" panose="02020603050405020304" pitchFamily="18" charset="0"/>
              </a:rPr>
              <a:t>obituar</a:t>
            </a:r>
            <a:r>
              <a:rPr lang="en-US" sz="1800" dirty="0">
                <a:effectLst/>
                <a:latin typeface="Lucida Console" panose="020B0609040504020204" pitchFamily="49" charset="0"/>
                <a:ea typeface="Calibri" panose="020F0502020204030204" pitchFamily="34" charset="0"/>
                <a:cs typeface="Times New Roman" panose="02020603050405020304" pitchFamily="18" charset="0"/>
              </a:rPr>
              <a:t>* OR memorial* OR arts OR book OR books OR memoir* OR "price war" OR game OR story OR history OR veteran* OR tribute* OR sport OR music OR racing OR cancer OR "real estate" OR mafia OR trial OR tax)) AND PD(2021-2022)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01018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637"/>
            <a:ext cx="10515600" cy="804863"/>
          </a:xfrm>
        </p:spPr>
        <p:txBody>
          <a:bodyPr/>
          <a:lstStyle/>
          <a:p>
            <a:r>
              <a:rPr lang="en-US" dirty="0"/>
              <a:t>Construction of the Index</a:t>
            </a:r>
          </a:p>
        </p:txBody>
      </p:sp>
      <p:sp>
        <p:nvSpPr>
          <p:cNvPr id="3" name="Content Placeholder 2"/>
          <p:cNvSpPr>
            <a:spLocks noGrp="1"/>
          </p:cNvSpPr>
          <p:nvPr>
            <p:ph idx="1"/>
          </p:nvPr>
        </p:nvSpPr>
        <p:spPr>
          <a:xfrm>
            <a:off x="838200" y="939800"/>
            <a:ext cx="10515600" cy="5664199"/>
          </a:xfrm>
        </p:spPr>
        <p:txBody>
          <a:bodyPr>
            <a:normAutofit/>
          </a:bodyPr>
          <a:lstStyle/>
          <a:p>
            <a:r>
              <a:rPr lang="en-US" dirty="0"/>
              <a:t>Each month the universe of newspapers that we use to construct our GPR index contains about ten of thousands of articles articles. This is set U.</a:t>
            </a:r>
          </a:p>
          <a:p>
            <a:r>
              <a:rPr lang="en-US" dirty="0"/>
              <a:t>Of these, only about 3 percent (see Table A.2) meet our computer-generated criterion to be included in the GPR index. This is set G.</a:t>
            </a:r>
          </a:p>
          <a:p>
            <a:r>
              <a:rPr lang="en-US" dirty="0"/>
              <a:t>Each month, The ratio G/U (appropriately normalized) is our baseline GPR index.</a:t>
            </a:r>
          </a:p>
          <a:p>
            <a:endParaRPr lang="en-US" dirty="0"/>
          </a:p>
        </p:txBody>
      </p:sp>
    </p:spTree>
    <p:extLst>
      <p:ext uri="{BB962C8B-B14F-4D97-AF65-F5344CB8AC3E}">
        <p14:creationId xmlns:p14="http://schemas.microsoft.com/office/powerpoint/2010/main" val="1150016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4691" y="239440"/>
            <a:ext cx="11349446" cy="988469"/>
          </a:xfrm>
        </p:spPr>
        <p:txBody>
          <a:bodyPr>
            <a:normAutofit fontScale="90000"/>
          </a:bodyPr>
          <a:lstStyle/>
          <a:p>
            <a:r>
              <a:rPr lang="en-US" dirty="0"/>
              <a:t>Design of the audit sample – Benchmark GPR Index SAMPLING FROM GPR ARTICLES (set G)</a:t>
            </a:r>
          </a:p>
        </p:txBody>
      </p:sp>
      <p:sp>
        <p:nvSpPr>
          <p:cNvPr id="3" name="Content Placeholder 2"/>
          <p:cNvSpPr>
            <a:spLocks noGrp="1"/>
          </p:cNvSpPr>
          <p:nvPr>
            <p:ph idx="1"/>
          </p:nvPr>
        </p:nvSpPr>
        <p:spPr>
          <a:xfrm>
            <a:off x="838200" y="1345474"/>
            <a:ext cx="10515600" cy="5258525"/>
          </a:xfrm>
        </p:spPr>
        <p:txBody>
          <a:bodyPr>
            <a:normAutofit/>
          </a:bodyPr>
          <a:lstStyle/>
          <a:p>
            <a:r>
              <a:rPr lang="en-US" dirty="0"/>
              <a:t>We sample a subset of the articles that are identified as discussing high or rising geopolitical risks.</a:t>
            </a:r>
          </a:p>
          <a:p>
            <a:endParaRPr lang="en-US" dirty="0"/>
          </a:p>
          <a:p>
            <a:r>
              <a:rPr lang="en-US" dirty="0"/>
              <a:t>We code these articles as GPR=1, GPR=0, GPR=-1, as follows:</a:t>
            </a:r>
          </a:p>
          <a:p>
            <a:pPr lvl="1"/>
            <a:r>
              <a:rPr lang="en-US" dirty="0"/>
              <a:t>1 = the article contains references to high or rising geopolitical risks.</a:t>
            </a:r>
          </a:p>
          <a:p>
            <a:pPr lvl="1"/>
            <a:r>
              <a:rPr lang="en-US" dirty="0"/>
              <a:t>0 = the article contains no references to geopolitical risks, or is uninformative whether geopolitical risks are rising or falling.</a:t>
            </a:r>
          </a:p>
          <a:p>
            <a:pPr lvl="1"/>
            <a:r>
              <a:rPr lang="en-US" dirty="0"/>
              <a:t>-1 = the article contains references to low or declining geopolitical risks.</a:t>
            </a:r>
          </a:p>
        </p:txBody>
      </p:sp>
    </p:spTree>
    <p:extLst>
      <p:ext uri="{BB962C8B-B14F-4D97-AF65-F5344CB8AC3E}">
        <p14:creationId xmlns:p14="http://schemas.microsoft.com/office/powerpoint/2010/main" val="179889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4509" y="134937"/>
            <a:ext cx="10515600" cy="804863"/>
          </a:xfrm>
        </p:spPr>
        <p:txBody>
          <a:bodyPr>
            <a:normAutofit fontScale="90000"/>
          </a:bodyPr>
          <a:lstStyle/>
          <a:p>
            <a:r>
              <a:rPr lang="en-US" dirty="0"/>
              <a:t>Design of the audit sample – Expanded Sample</a:t>
            </a:r>
            <a:br>
              <a:rPr lang="en-US" dirty="0"/>
            </a:br>
            <a:r>
              <a:rPr lang="en-US" dirty="0"/>
              <a:t>Sampling from GPRE ARTICLES (set E)</a:t>
            </a:r>
          </a:p>
        </p:txBody>
      </p:sp>
      <p:sp>
        <p:nvSpPr>
          <p:cNvPr id="3" name="Content Placeholder 2"/>
          <p:cNvSpPr>
            <a:spLocks noGrp="1"/>
          </p:cNvSpPr>
          <p:nvPr>
            <p:ph idx="1"/>
          </p:nvPr>
        </p:nvSpPr>
        <p:spPr>
          <a:xfrm>
            <a:off x="838200" y="1194318"/>
            <a:ext cx="10713098" cy="5409681"/>
          </a:xfrm>
        </p:spPr>
        <p:txBody>
          <a:bodyPr>
            <a:normAutofit/>
          </a:bodyPr>
          <a:lstStyle/>
          <a:p>
            <a:r>
              <a:rPr lang="en-US" dirty="0"/>
              <a:t>We sample from the universe of newspapers a subset of articles which is sufficiently large to include articles that are likely to be GPR=1 articles. This is set E, and contains about [ 15% ] of the articles in sample U. The ratio E/U is the GPRE index.</a:t>
            </a:r>
          </a:p>
          <a:p>
            <a:r>
              <a:rPr lang="en-US" dirty="0"/>
              <a:t>The subset is constructed sampling articles that contain any of these 4 words (roots): military OR war OR geopolitical OR </a:t>
            </a:r>
            <a:r>
              <a:rPr lang="en-US" dirty="0" err="1"/>
              <a:t>terroris</a:t>
            </a:r>
            <a:r>
              <a:rPr lang="en-US" dirty="0"/>
              <a:t>*.</a:t>
            </a:r>
          </a:p>
          <a:p>
            <a:endParaRPr lang="en-US" dirty="0"/>
          </a:p>
          <a:p>
            <a:r>
              <a:rPr lang="en-US" dirty="0"/>
              <a:t>We code these articles as GPR=1 or GPR=0, as follows:</a:t>
            </a:r>
          </a:p>
          <a:p>
            <a:pPr lvl="1"/>
            <a:r>
              <a:rPr lang="en-US" dirty="0"/>
              <a:t>1 = the article contains references to adverse geopolitical events.</a:t>
            </a:r>
          </a:p>
          <a:p>
            <a:pPr lvl="1"/>
            <a:r>
              <a:rPr lang="en-US" dirty="0"/>
              <a:t>0 = the article contains no references to adverse geopolitical events.</a:t>
            </a:r>
          </a:p>
          <a:p>
            <a:endParaRPr lang="en-US" dirty="0"/>
          </a:p>
        </p:txBody>
      </p:sp>
    </p:spTree>
    <p:extLst>
      <p:ext uri="{BB962C8B-B14F-4D97-AF65-F5344CB8AC3E}">
        <p14:creationId xmlns:p14="http://schemas.microsoft.com/office/powerpoint/2010/main" val="2911732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Code Articles</a:t>
            </a:r>
            <a:br>
              <a:rPr lang="en-US" dirty="0"/>
            </a:br>
            <a:r>
              <a:rPr lang="en-US" dirty="0"/>
              <a:t>General Principle</a:t>
            </a:r>
          </a:p>
        </p:txBody>
      </p:sp>
      <p:sp>
        <p:nvSpPr>
          <p:cNvPr id="3" name="Content Placeholder 2"/>
          <p:cNvSpPr>
            <a:spLocks noGrp="1"/>
          </p:cNvSpPr>
          <p:nvPr>
            <p:ph idx="1"/>
          </p:nvPr>
        </p:nvSpPr>
        <p:spPr>
          <a:xfrm>
            <a:off x="648194" y="1945178"/>
            <a:ext cx="10515600" cy="4622403"/>
          </a:xfrm>
        </p:spPr>
        <p:txBody>
          <a:bodyPr>
            <a:normAutofit lnSpcReduction="10000"/>
          </a:bodyPr>
          <a:lstStyle/>
          <a:p>
            <a:r>
              <a:rPr lang="en-US" dirty="0"/>
              <a:t>If the article discusses or highlights recent past, or current or future expected geopolitical risks, terror risks, war risks, terror acts, or current wars, label it as 1.</a:t>
            </a:r>
          </a:p>
          <a:p>
            <a:endParaRPr lang="en-US" dirty="0"/>
          </a:p>
          <a:p>
            <a:r>
              <a:rPr lang="en-US" dirty="0"/>
              <a:t>Example: </a:t>
            </a:r>
            <a:r>
              <a:rPr lang="en-US" dirty="0">
                <a:hlinkClick r:id="rId2"/>
              </a:rPr>
              <a:t>https://search.proquest.com/docview/1748535069?accountid=39704</a:t>
            </a:r>
            <a:endParaRPr lang="en-US" dirty="0"/>
          </a:p>
          <a:p>
            <a:pPr marL="0" indent="0">
              <a:buNone/>
            </a:pPr>
            <a:r>
              <a:rPr lang="en-US" b="1" dirty="0"/>
              <a:t>A nightmare scenario in the Mideast</a:t>
            </a:r>
            <a:r>
              <a:rPr lang="en-US" dirty="0"/>
              <a:t>, The Washington Post, Dec 14, 2015: “.. The wars in Syria and Iraq and jihadist attacks in the West have obscured yet another Middle East threat: the possibility that slowly escalating violence between Palestinians and Israelis will destroy one of the few remaining zones of relative tranquility between Morocco and Iran”. This article is coded as 1.</a:t>
            </a:r>
          </a:p>
        </p:txBody>
      </p:sp>
    </p:spTree>
    <p:extLst>
      <p:ext uri="{BB962C8B-B14F-4D97-AF65-F5344CB8AC3E}">
        <p14:creationId xmlns:p14="http://schemas.microsoft.com/office/powerpoint/2010/main" val="4175310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Code Articles</a:t>
            </a:r>
            <a:br>
              <a:rPr lang="en-US" dirty="0"/>
            </a:br>
            <a:r>
              <a:rPr lang="en-US" dirty="0"/>
              <a:t>General Principle (Continued)</a:t>
            </a:r>
          </a:p>
        </p:txBody>
      </p:sp>
      <p:sp>
        <p:nvSpPr>
          <p:cNvPr id="3" name="Content Placeholder 2"/>
          <p:cNvSpPr>
            <a:spLocks noGrp="1"/>
          </p:cNvSpPr>
          <p:nvPr>
            <p:ph idx="1"/>
          </p:nvPr>
        </p:nvSpPr>
        <p:spPr>
          <a:xfrm>
            <a:off x="648194" y="1945178"/>
            <a:ext cx="10515600" cy="4622403"/>
          </a:xfrm>
        </p:spPr>
        <p:txBody>
          <a:bodyPr>
            <a:normAutofit/>
          </a:bodyPr>
          <a:lstStyle/>
          <a:p>
            <a:r>
              <a:rPr lang="en-US" dirty="0"/>
              <a:t>If the article discusses declining tensions, label it as -1.</a:t>
            </a:r>
          </a:p>
          <a:p>
            <a:endParaRPr lang="en-US" dirty="0"/>
          </a:p>
          <a:p>
            <a:r>
              <a:rPr lang="en-US" dirty="0"/>
              <a:t>Example of article coded as -1</a:t>
            </a:r>
          </a:p>
          <a:p>
            <a:pPr marL="0" indent="0">
              <a:buNone/>
            </a:pPr>
            <a:r>
              <a:rPr lang="en-US" dirty="0"/>
              <a:t>“In East Europe, stunning change”: Dramatic change swept Eastern Europe in 1989, first gathering force in Poland and Hungary, then spreading to East Germany and Czechoslovakia as the Soviet Union continued to loosen the iron grip with which it has dominated its neighbors since the end of World War II.</a:t>
            </a:r>
          </a:p>
          <a:p>
            <a:pPr marL="0" indent="0">
              <a:buNone/>
            </a:pPr>
            <a:r>
              <a:rPr lang="en-US" dirty="0">
                <a:hlinkClick r:id="rId2"/>
              </a:rPr>
              <a:t>https://search.proquest.com/docview/282685288?accountid=39704</a:t>
            </a:r>
            <a:r>
              <a:rPr lang="en-US" dirty="0"/>
              <a:t>,</a:t>
            </a:r>
          </a:p>
          <a:p>
            <a:pPr marL="0" indent="0">
              <a:buNone/>
            </a:pPr>
            <a:r>
              <a:rPr lang="en-US" dirty="0"/>
              <a:t>Chicago Tribune, Dec 27, 1989</a:t>
            </a:r>
          </a:p>
          <a:p>
            <a:endParaRPr lang="en-US" dirty="0"/>
          </a:p>
        </p:txBody>
      </p:sp>
    </p:spTree>
    <p:extLst>
      <p:ext uri="{BB962C8B-B14F-4D97-AF65-F5344CB8AC3E}">
        <p14:creationId xmlns:p14="http://schemas.microsoft.com/office/powerpoint/2010/main" val="479935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Code Articles</a:t>
            </a:r>
            <a:br>
              <a:rPr lang="en-US" dirty="0"/>
            </a:br>
            <a:r>
              <a:rPr lang="en-US" dirty="0"/>
              <a:t>Books and Reviews</a:t>
            </a:r>
          </a:p>
        </p:txBody>
      </p:sp>
      <p:sp>
        <p:nvSpPr>
          <p:cNvPr id="3" name="Content Placeholder 2"/>
          <p:cNvSpPr>
            <a:spLocks noGrp="1"/>
          </p:cNvSpPr>
          <p:nvPr>
            <p:ph idx="1"/>
          </p:nvPr>
        </p:nvSpPr>
        <p:spPr>
          <a:xfrm>
            <a:off x="838200" y="1690688"/>
            <a:ext cx="10515600" cy="4855159"/>
          </a:xfrm>
        </p:spPr>
        <p:txBody>
          <a:bodyPr>
            <a:normAutofit fontScale="92500" lnSpcReduction="10000"/>
          </a:bodyPr>
          <a:lstStyle/>
          <a:p>
            <a:r>
              <a:rPr lang="en-US" dirty="0"/>
              <a:t>If the articles does not highlight any of these risks, including book or movie reviews except when highlighting risks associated to them, label it as 0.</a:t>
            </a:r>
          </a:p>
          <a:p>
            <a:endParaRPr lang="en-US" dirty="0"/>
          </a:p>
          <a:p>
            <a:r>
              <a:rPr lang="en-US" dirty="0"/>
              <a:t>E.g. “Books of The Times; Black Military History in the U.S.: No Longer the Untold Story”, New York Times, Dec 23, 1989, </a:t>
            </a:r>
            <a:r>
              <a:rPr lang="en-US" dirty="0">
                <a:hlinkClick r:id="rId2"/>
              </a:rPr>
              <a:t>https://search.proquest.com/docview/427465416?accountid=39704</a:t>
            </a:r>
            <a:endParaRPr lang="en-US" dirty="0"/>
          </a:p>
          <a:p>
            <a:pPr lvl="1"/>
            <a:r>
              <a:rPr lang="en-US" b="1" i="1" dirty="0"/>
              <a:t> coded as 0 since it mostly covers Vietnam’s war</a:t>
            </a:r>
          </a:p>
          <a:p>
            <a:pPr marL="0" indent="0">
              <a:buNone/>
            </a:pPr>
            <a:endParaRPr lang="en-US" b="1" i="1" dirty="0"/>
          </a:p>
          <a:p>
            <a:r>
              <a:rPr lang="en-US" dirty="0"/>
              <a:t>E.g. “Books of The Times; A Nuclear Pragmatist Offers Hope”, New York Times, Dec 15, 1988, </a:t>
            </a:r>
            <a:r>
              <a:rPr lang="en-US" dirty="0">
                <a:hlinkClick r:id="rId3"/>
              </a:rPr>
              <a:t>https://search.proquest.com/docview/427011256?accountid=39704</a:t>
            </a:r>
            <a:r>
              <a:rPr lang="en-US" dirty="0"/>
              <a:t>,</a:t>
            </a:r>
          </a:p>
          <a:p>
            <a:pPr lvl="1"/>
            <a:r>
              <a:rPr lang="en-US" b="1" i="1" dirty="0"/>
              <a:t>coded as 1 as the review discusses the author’s assessment of current nuclear risks. </a:t>
            </a:r>
          </a:p>
        </p:txBody>
      </p:sp>
    </p:spTree>
    <p:extLst>
      <p:ext uri="{BB962C8B-B14F-4D97-AF65-F5344CB8AC3E}">
        <p14:creationId xmlns:p14="http://schemas.microsoft.com/office/powerpoint/2010/main" val="2582140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Code Articles</a:t>
            </a:r>
            <a:br>
              <a:rPr lang="en-US" dirty="0"/>
            </a:br>
            <a:r>
              <a:rPr lang="en-US" dirty="0"/>
              <a:t>Obituaries/Death Notices* </a:t>
            </a:r>
          </a:p>
        </p:txBody>
      </p:sp>
      <p:sp>
        <p:nvSpPr>
          <p:cNvPr id="3" name="Content Placeholder 2"/>
          <p:cNvSpPr>
            <a:spLocks noGrp="1"/>
          </p:cNvSpPr>
          <p:nvPr>
            <p:ph idx="1"/>
          </p:nvPr>
        </p:nvSpPr>
        <p:spPr>
          <a:xfrm>
            <a:off x="838200" y="2011679"/>
            <a:ext cx="10515600" cy="4555901"/>
          </a:xfrm>
        </p:spPr>
        <p:txBody>
          <a:bodyPr>
            <a:normAutofit fontScale="85000" lnSpcReduction="20000"/>
          </a:bodyPr>
          <a:lstStyle/>
          <a:p>
            <a:r>
              <a:rPr lang="en-US" dirty="0"/>
              <a:t>The GPR algorithm excludes articles found in a publication’s obituaries section. Occasionally, newspapers publish obituaries for certain high-profile figures in other categories reserved for news. </a:t>
            </a:r>
          </a:p>
          <a:p>
            <a:pPr marL="0" indent="0">
              <a:buNone/>
            </a:pPr>
            <a:endParaRPr lang="en-US" dirty="0"/>
          </a:p>
          <a:p>
            <a:r>
              <a:rPr lang="en-US" dirty="0"/>
              <a:t> If the articles does not highlight any of these risks, including obituary, except when highlighting risks associated to them, label it as 0.</a:t>
            </a:r>
          </a:p>
          <a:p>
            <a:pPr marL="0" indent="0">
              <a:buNone/>
            </a:pPr>
            <a:endParaRPr lang="en-US" dirty="0"/>
          </a:p>
          <a:p>
            <a:r>
              <a:rPr lang="en-US" dirty="0"/>
              <a:t>E.g. “Major-General Derrick </a:t>
            </a:r>
            <a:r>
              <a:rPr lang="en-US" dirty="0" err="1"/>
              <a:t>Wormald</a:t>
            </a:r>
            <a:r>
              <a:rPr lang="en-US" dirty="0"/>
              <a:t>, Obituary”, The Times; London, Apr 5, 1994, </a:t>
            </a:r>
            <a:r>
              <a:rPr lang="en-US" dirty="0">
                <a:hlinkClick r:id="rId2"/>
              </a:rPr>
              <a:t>https://search.proquest.com/docview/318127277?accountid=39704</a:t>
            </a:r>
            <a:r>
              <a:rPr lang="en-US" dirty="0"/>
              <a:t> </a:t>
            </a:r>
            <a:endParaRPr lang="en-US" b="1" i="1" dirty="0"/>
          </a:p>
          <a:p>
            <a:pPr lvl="1"/>
            <a:r>
              <a:rPr lang="en-US" b="1" i="1" dirty="0"/>
              <a:t> coded as 0 as it recounts a death with little/no geopolitical significance.</a:t>
            </a:r>
          </a:p>
          <a:p>
            <a:endParaRPr lang="en-US" b="1" i="1" dirty="0"/>
          </a:p>
          <a:p>
            <a:r>
              <a:rPr lang="en-US" dirty="0"/>
              <a:t>E.g. “The World; Imam’s Death Puts A Region On Edge”, The Times; London, Apr 5, 1994, </a:t>
            </a:r>
            <a:r>
              <a:rPr lang="en-US" dirty="0">
                <a:hlinkClick r:id="rId3"/>
              </a:rPr>
              <a:t>https://search.proquest.com/docview/422126099?accountid=39704</a:t>
            </a:r>
            <a:r>
              <a:rPr lang="en-US" dirty="0"/>
              <a:t> </a:t>
            </a:r>
            <a:endParaRPr lang="en-US" b="1" i="1" dirty="0"/>
          </a:p>
          <a:p>
            <a:pPr lvl="1"/>
            <a:r>
              <a:rPr lang="en-US" b="1" i="1" dirty="0"/>
              <a:t> coded as 1 as the reported individual’s death instigates regional strife.</a:t>
            </a:r>
          </a:p>
          <a:p>
            <a:pPr marL="0" indent="0">
              <a:buNone/>
            </a:pPr>
            <a:endParaRPr lang="en-US" b="1" i="1" dirty="0"/>
          </a:p>
          <a:p>
            <a:pPr marL="0" indent="0">
              <a:buNone/>
            </a:pPr>
            <a:endParaRPr lang="en-US" dirty="0"/>
          </a:p>
        </p:txBody>
      </p:sp>
    </p:spTree>
    <p:extLst>
      <p:ext uri="{BB962C8B-B14F-4D97-AF65-F5344CB8AC3E}">
        <p14:creationId xmlns:p14="http://schemas.microsoft.com/office/powerpoint/2010/main" val="1697312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445" y="365125"/>
            <a:ext cx="11338759" cy="1325563"/>
          </a:xfrm>
        </p:spPr>
        <p:txBody>
          <a:bodyPr/>
          <a:lstStyle/>
          <a:p>
            <a:r>
              <a:rPr lang="en-US" dirty="0"/>
              <a:t>How to Code Articles</a:t>
            </a:r>
            <a:br>
              <a:rPr lang="en-US" dirty="0"/>
            </a:br>
            <a:r>
              <a:rPr lang="en-US" dirty="0"/>
              <a:t>Historical Accounts and Anniversaries</a:t>
            </a:r>
          </a:p>
        </p:txBody>
      </p:sp>
      <p:sp>
        <p:nvSpPr>
          <p:cNvPr id="3" name="Content Placeholder 2"/>
          <p:cNvSpPr>
            <a:spLocks noGrp="1"/>
          </p:cNvSpPr>
          <p:nvPr>
            <p:ph idx="1"/>
          </p:nvPr>
        </p:nvSpPr>
        <p:spPr>
          <a:xfrm>
            <a:off x="681445" y="2011680"/>
            <a:ext cx="10515600" cy="4705530"/>
          </a:xfrm>
        </p:spPr>
        <p:txBody>
          <a:bodyPr>
            <a:normAutofit fontScale="92500" lnSpcReduction="20000"/>
          </a:bodyPr>
          <a:lstStyle/>
          <a:p>
            <a:r>
              <a:rPr lang="en-US" dirty="0"/>
              <a:t>If the articles does not highlight any of these risks, including anniversaries/historical accounts except when highlighting risks associated to them, label it as 0.</a:t>
            </a:r>
          </a:p>
          <a:p>
            <a:endParaRPr lang="en-US" dirty="0"/>
          </a:p>
          <a:p>
            <a:r>
              <a:rPr lang="en-US" dirty="0"/>
              <a:t>E.g. “Moments That Make History”, The Times; London, Dec 31, 2001, </a:t>
            </a:r>
            <a:r>
              <a:rPr lang="en-US" dirty="0">
                <a:hlinkClick r:id="rId2"/>
              </a:rPr>
              <a:t>https://search.proquest.com/docview/318584735?accountid=39704</a:t>
            </a:r>
            <a:r>
              <a:rPr lang="en-US" dirty="0"/>
              <a:t> </a:t>
            </a:r>
            <a:endParaRPr lang="en-US" b="1" i="1" dirty="0"/>
          </a:p>
          <a:p>
            <a:pPr lvl="1"/>
            <a:r>
              <a:rPr lang="en-US" b="1" i="1" dirty="0"/>
              <a:t>coded as 0 as the article historicizes 9/11 without discussing current developments.</a:t>
            </a:r>
          </a:p>
          <a:p>
            <a:pPr marL="0" indent="0">
              <a:buNone/>
            </a:pPr>
            <a:endParaRPr lang="en-US" b="1" i="1" dirty="0"/>
          </a:p>
          <a:p>
            <a:r>
              <a:rPr lang="en-US" dirty="0"/>
              <a:t>E.g. “Analysis: Death From Afar, There‘s A Long History Of Us Military Mistakes. They Destroyed A Cambodian Town Like That In 1973”, The Guardian, Apr 21, 1999, </a:t>
            </a:r>
            <a:r>
              <a:rPr lang="en-US" dirty="0">
                <a:hlinkClick r:id="rId3"/>
              </a:rPr>
              <a:t>https://search.proquest.com/docview/245380083?accountid=39704</a:t>
            </a:r>
            <a:r>
              <a:rPr lang="en-US" dirty="0"/>
              <a:t> </a:t>
            </a:r>
            <a:endParaRPr lang="en-US" b="1" i="1" dirty="0"/>
          </a:p>
          <a:p>
            <a:pPr lvl="1"/>
            <a:r>
              <a:rPr lang="en-US" b="1" i="1" dirty="0"/>
              <a:t>coded as 1 as it assets the connection between current and past conflicts.</a:t>
            </a:r>
          </a:p>
          <a:p>
            <a:endParaRPr lang="en-US" dirty="0"/>
          </a:p>
        </p:txBody>
      </p:sp>
    </p:spTree>
    <p:extLst>
      <p:ext uri="{BB962C8B-B14F-4D97-AF65-F5344CB8AC3E}">
        <p14:creationId xmlns:p14="http://schemas.microsoft.com/office/powerpoint/2010/main" val="36615980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9822</TotalTime>
  <Words>2826</Words>
  <Application>Microsoft Office PowerPoint</Application>
  <PresentationFormat>Widescreen</PresentationFormat>
  <Paragraphs>117</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Lucida Console</vt:lpstr>
      <vt:lpstr>Office Theme</vt:lpstr>
      <vt:lpstr>Notes on Constructing the Audit</vt:lpstr>
      <vt:lpstr>Construction of the Index</vt:lpstr>
      <vt:lpstr>Design of the audit sample – Benchmark GPR Index SAMPLING FROM GPR ARTICLES (set G)</vt:lpstr>
      <vt:lpstr>Design of the audit sample – Expanded Sample Sampling from GPRE ARTICLES (set E)</vt:lpstr>
      <vt:lpstr>How to Code Articles General Principle</vt:lpstr>
      <vt:lpstr>How to Code Articles General Principle (Continued)</vt:lpstr>
      <vt:lpstr>How to Code Articles Books and Reviews</vt:lpstr>
      <vt:lpstr>How to Code Articles Obituaries/Death Notices* </vt:lpstr>
      <vt:lpstr>How to Code Articles Historical Accounts and Anniversaries</vt:lpstr>
      <vt:lpstr>How to Code Articles Tensions and Markets</vt:lpstr>
      <vt:lpstr>How to Code Articles War or Military or Terror Trials</vt:lpstr>
      <vt:lpstr>How to Code Articles Meetings or Talks</vt:lpstr>
      <vt:lpstr>How to Code Articles Appointments, Elections and Nominations</vt:lpstr>
      <vt:lpstr>Construction of audited indices</vt:lpstr>
      <vt:lpstr>Instructions for Extracting and coding articles</vt:lpstr>
      <vt:lpstr>Instructions for Extracting and coding articles</vt:lpstr>
      <vt:lpstr>Search Query</vt:lpstr>
    </vt:vector>
  </TitlesOfParts>
  <Company>FRB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Matteo Iacoviello</dc:creator>
  <cp:lastModifiedBy>Matteo Iacoviello</cp:lastModifiedBy>
  <cp:revision>63</cp:revision>
  <dcterms:created xsi:type="dcterms:W3CDTF">2017-04-11T16:24:09Z</dcterms:created>
  <dcterms:modified xsi:type="dcterms:W3CDTF">2022-05-12T21:51:10Z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fcad4374-f211-4313-8fa4-c9d00c6848ee</vt:lpwstr>
  </property>
  <property fmtid="{D5CDD505-2E9C-101B-9397-08002B2CF9AE}" pid="3" name="MSIP_Label_020c9e8b-b879-4ade-97ac-60b9c2bff5e3_Enabled">
    <vt:lpwstr>true</vt:lpwstr>
  </property>
  <property fmtid="{D5CDD505-2E9C-101B-9397-08002B2CF9AE}" pid="4" name="MSIP_Label_020c9e8b-b879-4ade-97ac-60b9c2bff5e3_SetDate">
    <vt:lpwstr>2022-05-12T21:50:07Z</vt:lpwstr>
  </property>
  <property fmtid="{D5CDD505-2E9C-101B-9397-08002B2CF9AE}" pid="5" name="MSIP_Label_020c9e8b-b879-4ade-97ac-60b9c2bff5e3_Method">
    <vt:lpwstr>Privileged</vt:lpwstr>
  </property>
  <property fmtid="{D5CDD505-2E9C-101B-9397-08002B2CF9AE}" pid="6" name="MSIP_Label_020c9e8b-b879-4ade-97ac-60b9c2bff5e3_Name">
    <vt:lpwstr>PERSONAL-NONWORK - EXTERNAL</vt:lpwstr>
  </property>
  <property fmtid="{D5CDD505-2E9C-101B-9397-08002B2CF9AE}" pid="7" name="MSIP_Label_020c9e8b-b879-4ade-97ac-60b9c2bff5e3_SiteId">
    <vt:lpwstr>87bb2570-5c1e-4973-9c37-09257a95aeb1</vt:lpwstr>
  </property>
  <property fmtid="{D5CDD505-2E9C-101B-9397-08002B2CF9AE}" pid="8" name="MSIP_Label_020c9e8b-b879-4ade-97ac-60b9c2bff5e3_ActionId">
    <vt:lpwstr>51e88288-5214-4cad-aee2-dc5753ac66c5</vt:lpwstr>
  </property>
  <property fmtid="{D5CDD505-2E9C-101B-9397-08002B2CF9AE}" pid="9" name="MSIP_Label_020c9e8b-b879-4ade-97ac-60b9c2bff5e3_ContentBits">
    <vt:lpwstr>1</vt:lpwstr>
  </property>
</Properties>
</file>