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2" r:id="rId2"/>
    <p:sldId id="285" r:id="rId3"/>
    <p:sldId id="300" r:id="rId4"/>
    <p:sldId id="301" r:id="rId5"/>
    <p:sldId id="293" r:id="rId6"/>
    <p:sldId id="294" r:id="rId7"/>
    <p:sldId id="298" r:id="rId8"/>
    <p:sldId id="299" r:id="rId9"/>
    <p:sldId id="295" r:id="rId10"/>
    <p:sldId id="296" r:id="rId11"/>
    <p:sldId id="297" r:id="rId12"/>
    <p:sldId id="286" r:id="rId13"/>
    <p:sldId id="287" r:id="rId14"/>
    <p:sldId id="288" r:id="rId15"/>
    <p:sldId id="289" r:id="rId16"/>
    <p:sldId id="290" r:id="rId17"/>
    <p:sldId id="291" r:id="rId18"/>
    <p:sldId id="302" r:id="rId19"/>
    <p:sldId id="30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732"/>
  </p:normalViewPr>
  <p:slideViewPr>
    <p:cSldViewPr snapToGrid="0">
      <p:cViewPr varScale="1">
        <p:scale>
          <a:sx n="86" d="100"/>
          <a:sy n="86" d="100"/>
        </p:scale>
        <p:origin x="9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F7BC4-E88B-4A46-A514-0CCF342B361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144C4-6513-4898-9AF2-66B7838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71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 versions: one for students (aged 12-17),one for parents (i.e., adults)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Collaboration with Activity 1 </a:t>
            </a:r>
            <a:r>
              <a:rPr lang="en-US" dirty="0" smtClean="0"/>
              <a:t>- The procedure for uninstalling and subsequently requesting the deletion of sensitive or private information will be established under the Awareness activity and will reference compliance with the GDPR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144C4-6513-4898-9AF2-66B7838BBA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59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144C4-6513-4898-9AF2-66B7838BBA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02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144C4-6513-4898-9AF2-66B7838BBA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8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144C4-6513-4898-9AF2-66B7838BBA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60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575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597C-57BB-4A96-81EE-C9595DE08F1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421-1659-4E34-8F7C-F6E44D8C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597C-57BB-4A96-81EE-C9595DE08F1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421-1659-4E34-8F7C-F6E44D8C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4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5134"/>
            <a:ext cx="12192000" cy="1013970"/>
          </a:xfrm>
          <a:solidFill>
            <a:srgbClr val="FF9900"/>
          </a:solidFill>
        </p:spPr>
        <p:txBody>
          <a:bodyPr/>
          <a:lstStyle>
            <a:lvl1pPr marL="18000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43" y="1810635"/>
            <a:ext cx="11782268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0861636" y="6448818"/>
            <a:ext cx="131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0" dirty="0"/>
              <a:t>C</a:t>
            </a:r>
            <a:r>
              <a:rPr lang="el-GR" sz="1800" b="0" dirty="0"/>
              <a:t>Υ</a:t>
            </a:r>
            <a:r>
              <a:rPr lang="en-US" sz="1800" b="0" dirty="0" err="1"/>
              <a:t>berSafety</a:t>
            </a:r>
            <a:endParaRPr lang="en-US" b="0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 flipV="1">
            <a:off x="0" y="6448818"/>
            <a:ext cx="12192000" cy="199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88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597C-57BB-4A96-81EE-C9595DE08F1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421-1659-4E34-8F7C-F6E44D8C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4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597C-57BB-4A96-81EE-C9595DE08F1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421-1659-4E34-8F7C-F6E44D8C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597C-57BB-4A96-81EE-C9595DE08F1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421-1659-4E34-8F7C-F6E44D8C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2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597C-57BB-4A96-81EE-C9595DE08F1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421-1659-4E34-8F7C-F6E44D8C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1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597C-57BB-4A96-81EE-C9595DE08F1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421-1659-4E34-8F7C-F6E44D8C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7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597C-57BB-4A96-81EE-C9595DE08F1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421-1659-4E34-8F7C-F6E44D8C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0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597C-57BB-4A96-81EE-C9595DE08F1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421-1659-4E34-8F7C-F6E44D8C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8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B597C-57BB-4A96-81EE-C9595DE08F1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F9421-1659-4E34-8F7C-F6E44D8C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694946"/>
          </a:xfrm>
          <a:solidFill>
            <a:srgbClr val="FF9900"/>
          </a:solidFill>
        </p:spPr>
        <p:txBody>
          <a:bodyPr anchor="ctr">
            <a:noAutofit/>
          </a:bodyPr>
          <a:lstStyle/>
          <a:p>
            <a:r>
              <a:rPr lang="el-GR" sz="4000" b="1" dirty="0"/>
              <a:t>Έργο </a:t>
            </a:r>
            <a:r>
              <a:rPr lang="en-US" sz="4000" b="1" dirty="0" err="1" smtClean="0"/>
              <a:t>CYberSafety</a:t>
            </a:r>
            <a:r>
              <a:rPr lang="en-US" sz="4000" b="1" dirty="0" smtClean="0"/>
              <a:t> 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l-GR" sz="4000" b="1" dirty="0"/>
              <a:t>Ένα καλύτερο διαδίκτυο για τα παιδιά 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l-GR" sz="4000" b="1" dirty="0"/>
              <a:t>στην Κύπρο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3200" dirty="0"/>
              <a:t>(Safer Internet </a:t>
            </a:r>
            <a:r>
              <a:rPr lang="en-US" sz="3200" dirty="0" err="1"/>
              <a:t>Programme</a:t>
            </a:r>
            <a:r>
              <a:rPr lang="en-US" sz="3200" dirty="0"/>
              <a:t> – Better Internet for Kids)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8021" y="3066606"/>
            <a:ext cx="9144000" cy="1275194"/>
          </a:xfrm>
        </p:spPr>
        <p:txBody>
          <a:bodyPr>
            <a:normAutofit/>
          </a:bodyPr>
          <a:lstStyle/>
          <a:p>
            <a:r>
              <a:rPr lang="el-GR" dirty="0" smtClean="0"/>
              <a:t>Συνάντηση </a:t>
            </a:r>
            <a:r>
              <a:rPr lang="el-GR" dirty="0"/>
              <a:t>εταίρων του έργου </a:t>
            </a:r>
          </a:p>
          <a:p>
            <a:r>
              <a:rPr lang="el-GR" sz="2000" dirty="0" smtClean="0"/>
              <a:t>Τετάρτη, 9 Οκτωβρίου 2019</a:t>
            </a:r>
            <a:endParaRPr lang="el-GR" sz="2000" dirty="0"/>
          </a:p>
          <a:p>
            <a:r>
              <a:rPr lang="el-GR" sz="2000" dirty="0"/>
              <a:t>Λευκωσία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613547" y="6316642"/>
            <a:ext cx="3224592" cy="3634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4099" y="6240853"/>
            <a:ext cx="49822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dirty="0"/>
              <a:t>Agreement number: INEA/CEF/ICT/A2018/1614254</a:t>
            </a:r>
            <a:br>
              <a:rPr lang="x-none" dirty="0"/>
            </a:br>
            <a:r>
              <a:rPr lang="x-none" dirty="0"/>
              <a:t>Action No: 2018-CY-IA-0012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0" y="6127750"/>
            <a:ext cx="12192000" cy="5581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9019" y="5066142"/>
            <a:ext cx="69295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 smtClean="0"/>
              <a:t>Ζέτα </a:t>
            </a:r>
            <a:r>
              <a:rPr lang="el-GR" dirty="0" err="1" smtClean="0"/>
              <a:t>Καπιτσάκη</a:t>
            </a:r>
            <a:r>
              <a:rPr lang="el-GR" dirty="0" smtClean="0"/>
              <a:t>, Πασχάλης Μπέης </a:t>
            </a:r>
            <a:endParaRPr lang="el-GR" dirty="0"/>
          </a:p>
          <a:p>
            <a:r>
              <a:rPr lang="el-GR" sz="1400" dirty="0" smtClean="0"/>
              <a:t>Πανεπιστήμιο Κύπρου </a:t>
            </a:r>
            <a:endParaRPr lang="el-GR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508" y="3719382"/>
            <a:ext cx="2759025" cy="21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31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T4.2 Development of an application analysis toolset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eb-based </a:t>
            </a:r>
            <a:r>
              <a:rPr lang="en-US" dirty="0"/>
              <a:t>toolset that analyses mobile/web applications and reports sensitive data they request from </a:t>
            </a:r>
            <a:r>
              <a:rPr lang="en-US" dirty="0" smtClean="0"/>
              <a:t>users</a:t>
            </a:r>
          </a:p>
          <a:p>
            <a:r>
              <a:rPr lang="en-US" dirty="0" smtClean="0"/>
              <a:t>Allows users </a:t>
            </a:r>
            <a:r>
              <a:rPr lang="en-US" dirty="0"/>
              <a:t>to upload </a:t>
            </a:r>
            <a:r>
              <a:rPr lang="en-US" dirty="0" smtClean="0"/>
              <a:t>a </a:t>
            </a:r>
            <a:r>
              <a:rPr lang="en-US" dirty="0"/>
              <a:t>mobile application (in the form of .</a:t>
            </a:r>
            <a:r>
              <a:rPr lang="en-US" dirty="0" err="1"/>
              <a:t>apk</a:t>
            </a:r>
            <a:r>
              <a:rPr lang="en-US" dirty="0"/>
              <a:t> file for Android) or reference the URL of a </a:t>
            </a:r>
            <a:r>
              <a:rPr lang="en-US" dirty="0" smtClean="0"/>
              <a:t>website</a:t>
            </a:r>
          </a:p>
          <a:p>
            <a:r>
              <a:rPr lang="en-US" dirty="0" smtClean="0"/>
              <a:t>Provide </a:t>
            </a:r>
            <a:r>
              <a:rPr lang="en-US" dirty="0"/>
              <a:t>feedback to the users on the kind of personal data the respective application or website </a:t>
            </a:r>
            <a:r>
              <a:rPr lang="en-US" dirty="0" smtClean="0"/>
              <a:t>requires </a:t>
            </a:r>
          </a:p>
        </p:txBody>
      </p:sp>
    </p:spTree>
    <p:extLst>
      <p:ext uri="{BB962C8B-B14F-4D97-AF65-F5344CB8AC3E}">
        <p14:creationId xmlns:p14="http://schemas.microsoft.com/office/powerpoint/2010/main" val="184592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T4.2 Development of an application analysis toolset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Deliverables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D.4.2.1. Tool requirements analysis 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D.4.2.2. Tool design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D.4.2.3. Tool implementation and testing (2 variants of the tool, for students and parents) </a:t>
            </a:r>
            <a:r>
              <a:rPr lang="en-US" dirty="0"/>
              <a:t>– 1</a:t>
            </a:r>
            <a:r>
              <a:rPr lang="en-US" baseline="30000" dirty="0"/>
              <a:t>st</a:t>
            </a:r>
            <a:r>
              <a:rPr lang="en-US" dirty="0"/>
              <a:t> version expected 11/2019</a:t>
            </a:r>
            <a:endParaRPr lang="en-US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D.4.2.4. Tool user guidelines 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5B59-6915-4040-ABD6-CC5C867B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134"/>
            <a:ext cx="12192000" cy="1013970"/>
          </a:xfrm>
        </p:spPr>
        <p:txBody>
          <a:bodyPr/>
          <a:lstStyle/>
          <a:p>
            <a:r>
              <a:rPr lang="en-US" dirty="0"/>
              <a:t>Awareness analysis tool (</a:t>
            </a:r>
            <a:r>
              <a:rPr lang="en-US" i="1" dirty="0"/>
              <a:t>Activity 4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40D2C-3B85-BD48-892B-92D2B5FE2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43" y="1810635"/>
            <a:ext cx="5382481" cy="4351338"/>
          </a:xfrm>
        </p:spPr>
        <p:txBody>
          <a:bodyPr>
            <a:normAutofit/>
          </a:bodyPr>
          <a:lstStyle/>
          <a:p>
            <a:r>
              <a:rPr lang="en-US" dirty="0"/>
              <a:t>Web application</a:t>
            </a:r>
          </a:p>
          <a:p>
            <a:r>
              <a:rPr lang="en-US" dirty="0"/>
              <a:t>Build with MVC model</a:t>
            </a:r>
          </a:p>
          <a:p>
            <a:r>
              <a:rPr lang="en-US" dirty="0"/>
              <a:t>Views:</a:t>
            </a:r>
          </a:p>
          <a:p>
            <a:pPr lvl="1"/>
            <a:r>
              <a:rPr lang="en-US" dirty="0"/>
              <a:t>Landing Page: prompt users to register</a:t>
            </a:r>
          </a:p>
          <a:p>
            <a:pPr lvl="1"/>
            <a:r>
              <a:rPr lang="en-US" dirty="0"/>
              <a:t>User Registration</a:t>
            </a:r>
          </a:p>
          <a:p>
            <a:pPr lvl="1"/>
            <a:r>
              <a:rPr lang="en-US" dirty="0"/>
              <a:t>Registered Users:</a:t>
            </a:r>
          </a:p>
          <a:p>
            <a:pPr lvl="2"/>
            <a:r>
              <a:rPr lang="en-US" dirty="0"/>
              <a:t>Search for analyzed apps </a:t>
            </a:r>
          </a:p>
          <a:p>
            <a:pPr lvl="2"/>
            <a:r>
              <a:rPr lang="en-US" dirty="0"/>
              <a:t>View analysis results depending on user type (child/parent)</a:t>
            </a:r>
          </a:p>
          <a:p>
            <a:pPr lvl="2"/>
            <a:r>
              <a:rPr lang="en-US" dirty="0" err="1"/>
              <a:t>Analyse</a:t>
            </a:r>
            <a:r>
              <a:rPr lang="en-US" dirty="0"/>
              <a:t> a new application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CD684F-29D5-B44E-9EEB-95BF6C950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169" y="1810635"/>
            <a:ext cx="4544026" cy="402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8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5B59-6915-4040-ABD6-CC5C867B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134"/>
            <a:ext cx="12192000" cy="1013970"/>
          </a:xfrm>
        </p:spPr>
        <p:txBody>
          <a:bodyPr/>
          <a:lstStyle/>
          <a:p>
            <a:r>
              <a:rPr lang="en-US" dirty="0"/>
              <a:t>Software stack: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40D2C-3B85-BD48-892B-92D2B5FE2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43" y="1810635"/>
            <a:ext cx="5382481" cy="4351338"/>
          </a:xfrm>
        </p:spPr>
        <p:txBody>
          <a:bodyPr/>
          <a:lstStyle/>
          <a:p>
            <a:r>
              <a:rPr lang="en-US" dirty="0"/>
              <a:t>Frontend:</a:t>
            </a:r>
          </a:p>
          <a:p>
            <a:pPr lvl="1"/>
            <a:r>
              <a:rPr lang="en-US" dirty="0" err="1"/>
              <a:t>vue.js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JavaScript framework</a:t>
            </a:r>
          </a:p>
          <a:p>
            <a:pPr lvl="3"/>
            <a:r>
              <a:rPr lang="en-US" dirty="0"/>
              <a:t>Open Source</a:t>
            </a:r>
          </a:p>
          <a:p>
            <a:pPr lvl="3"/>
            <a:r>
              <a:rPr lang="en-US" dirty="0"/>
              <a:t>Modern, Popular</a:t>
            </a:r>
          </a:p>
          <a:p>
            <a:pPr lvl="3"/>
            <a:r>
              <a:rPr lang="en-US" dirty="0"/>
              <a:t>Plays well with our backend</a:t>
            </a:r>
          </a:p>
          <a:p>
            <a:pPr lvl="2"/>
            <a:r>
              <a:rPr lang="en-US" dirty="0"/>
              <a:t>Builds user interface</a:t>
            </a:r>
          </a:p>
          <a:p>
            <a:pPr lvl="2"/>
            <a:r>
              <a:rPr lang="en-US" dirty="0"/>
              <a:t>Single-page applications</a:t>
            </a:r>
          </a:p>
          <a:p>
            <a:pPr lvl="1"/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71D0DA9-A960-0F44-B0A1-54DDCB706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591" y="2193566"/>
            <a:ext cx="2851001" cy="247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4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0E7B4CB-FB12-114C-8C07-C6ECFB8DD02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248" y="1396808"/>
            <a:ext cx="2711595" cy="28200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515B59-6915-4040-ABD6-CC5C867B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134"/>
            <a:ext cx="12192000" cy="1013970"/>
          </a:xfrm>
        </p:spPr>
        <p:txBody>
          <a:bodyPr/>
          <a:lstStyle/>
          <a:p>
            <a:r>
              <a:rPr lang="en-US"/>
              <a:t>Software stack: 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40D2C-3B85-BD48-892B-92D2B5FE2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43" y="1810635"/>
            <a:ext cx="5382481" cy="4351338"/>
          </a:xfrm>
        </p:spPr>
        <p:txBody>
          <a:bodyPr/>
          <a:lstStyle/>
          <a:p>
            <a:r>
              <a:rPr lang="en-US" dirty="0"/>
              <a:t>Backend:</a:t>
            </a:r>
          </a:p>
          <a:p>
            <a:pPr lvl="1"/>
            <a:r>
              <a:rPr lang="en-US" dirty="0"/>
              <a:t>Laravel:</a:t>
            </a:r>
          </a:p>
          <a:p>
            <a:pPr lvl="3"/>
            <a:r>
              <a:rPr lang="en-US" dirty="0"/>
              <a:t>PHP framework</a:t>
            </a:r>
          </a:p>
          <a:p>
            <a:pPr lvl="3"/>
            <a:r>
              <a:rPr lang="en-US" dirty="0"/>
              <a:t>Open Source</a:t>
            </a:r>
          </a:p>
          <a:p>
            <a:pPr lvl="3"/>
            <a:r>
              <a:rPr lang="en-US" dirty="0"/>
              <a:t>Modern, Popular</a:t>
            </a:r>
          </a:p>
          <a:p>
            <a:pPr lvl="3"/>
            <a:r>
              <a:rPr lang="en-US" dirty="0"/>
              <a:t>Fast, lightweight!</a:t>
            </a:r>
          </a:p>
          <a:p>
            <a:pPr lvl="2"/>
            <a:r>
              <a:rPr lang="en-US" dirty="0"/>
              <a:t>MVC architecture</a:t>
            </a:r>
          </a:p>
          <a:p>
            <a:pPr lvl="2"/>
            <a:r>
              <a:rPr lang="en-US" dirty="0"/>
              <a:t>Modular</a:t>
            </a:r>
          </a:p>
          <a:p>
            <a:pPr lvl="2"/>
            <a:r>
              <a:rPr lang="en-US" dirty="0"/>
              <a:t>Deployed:</a:t>
            </a:r>
          </a:p>
          <a:p>
            <a:pPr lvl="3"/>
            <a:r>
              <a:rPr lang="en-US" dirty="0"/>
              <a:t>Apache Web Server</a:t>
            </a:r>
          </a:p>
          <a:p>
            <a:pPr lvl="1"/>
            <a:r>
              <a:rPr lang="en-US" dirty="0"/>
              <a:t>MariaDB:</a:t>
            </a:r>
          </a:p>
          <a:p>
            <a:pPr lvl="2"/>
            <a:r>
              <a:rPr lang="en-US" dirty="0"/>
              <a:t>Relational Database</a:t>
            </a:r>
          </a:p>
          <a:p>
            <a:pPr lvl="1"/>
            <a:endParaRPr lang="en-US" dirty="0"/>
          </a:p>
        </p:txBody>
      </p:sp>
      <p:pic>
        <p:nvPicPr>
          <p:cNvPr id="8" name="Picture 7" descr="A picture containing laptop&#10;&#10;Description automatically generated">
            <a:extLst>
              <a:ext uri="{FF2B5EF4-FFF2-40B4-BE49-F238E27FC236}">
                <a16:creationId xmlns:a16="http://schemas.microsoft.com/office/drawing/2014/main" id="{F4C31DD0-E074-6443-8A9A-C1DAA8894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843" y="4097515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E47B-C507-8943-AB90-9F8D8084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BD7C561-C0A5-9B43-A428-33A07CEAA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493" y="1457548"/>
            <a:ext cx="6532779" cy="4977356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F080C37-F02E-6643-8F85-011E551EC998}"/>
              </a:ext>
            </a:extLst>
          </p:cNvPr>
          <p:cNvGrpSpPr/>
          <p:nvPr/>
        </p:nvGrpSpPr>
        <p:grpSpPr>
          <a:xfrm>
            <a:off x="6318565" y="1272882"/>
            <a:ext cx="6362674" cy="5162022"/>
            <a:chOff x="6318565" y="1272882"/>
            <a:chExt cx="6362674" cy="51620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074CAA-779D-3641-B299-3933734F77D5}"/>
                </a:ext>
              </a:extLst>
            </p:cNvPr>
            <p:cNvSpPr txBox="1"/>
            <p:nvPr/>
          </p:nvSpPr>
          <p:spPr>
            <a:xfrm>
              <a:off x="9245696" y="3761560"/>
              <a:ext cx="902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Model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3EA27B-FE3D-934B-AB8D-96824BFACD6C}"/>
                </a:ext>
              </a:extLst>
            </p:cNvPr>
            <p:cNvSpPr txBox="1"/>
            <p:nvPr/>
          </p:nvSpPr>
          <p:spPr>
            <a:xfrm>
              <a:off x="6318565" y="6065572"/>
              <a:ext cx="146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C00000"/>
                  </a:solidFill>
                </a:rPr>
                <a:t>ExternalTools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3A71A4-6247-BF47-A983-7F6254EBF377}"/>
                </a:ext>
              </a:extLst>
            </p:cNvPr>
            <p:cNvSpPr txBox="1"/>
            <p:nvPr/>
          </p:nvSpPr>
          <p:spPr>
            <a:xfrm>
              <a:off x="7471137" y="1272882"/>
              <a:ext cx="146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Views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73C1E7-3BDF-0246-AE31-BA84A75AB088}"/>
                </a:ext>
              </a:extLst>
            </p:cNvPr>
            <p:cNvSpPr txBox="1"/>
            <p:nvPr/>
          </p:nvSpPr>
          <p:spPr>
            <a:xfrm>
              <a:off x="11211639" y="1357543"/>
              <a:ext cx="146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Server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70E5D2-9BA6-9445-9351-6C8F9D4FF828}"/>
                </a:ext>
              </a:extLst>
            </p:cNvPr>
            <p:cNvSpPr txBox="1"/>
            <p:nvPr/>
          </p:nvSpPr>
          <p:spPr>
            <a:xfrm>
              <a:off x="6884516" y="1312112"/>
              <a:ext cx="146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DB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0F0279-90B7-7F44-A96E-F0A5A3459378}"/>
                </a:ext>
              </a:extLst>
            </p:cNvPr>
            <p:cNvSpPr txBox="1"/>
            <p:nvPr/>
          </p:nvSpPr>
          <p:spPr>
            <a:xfrm>
              <a:off x="6973854" y="2841367"/>
              <a:ext cx="146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DB</a:t>
              </a: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283788-1BB7-6842-88C0-32A65E6D31C9}"/>
              </a:ext>
            </a:extLst>
          </p:cNvPr>
          <p:cNvSpPr txBox="1">
            <a:spLocks/>
          </p:cNvSpPr>
          <p:nvPr/>
        </p:nvSpPr>
        <p:spPr>
          <a:xfrm>
            <a:off x="239843" y="1810635"/>
            <a:ext cx="53824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DB:</a:t>
            </a:r>
          </a:p>
          <a:p>
            <a:pPr lvl="1"/>
            <a:r>
              <a:rPr lang="en-US" dirty="0" err="1"/>
              <a:t>DatabaseManager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Connections to database</a:t>
            </a:r>
          </a:p>
          <a:p>
            <a:r>
              <a:rPr lang="en-US" dirty="0"/>
              <a:t>Apache HTTP Server:</a:t>
            </a:r>
          </a:p>
          <a:p>
            <a:pPr lvl="1"/>
            <a:r>
              <a:rPr lang="en-US" dirty="0"/>
              <a:t>Serve the Views</a:t>
            </a:r>
          </a:p>
          <a:p>
            <a:r>
              <a:rPr lang="en-US" dirty="0"/>
              <a:t>User model:</a:t>
            </a:r>
          </a:p>
          <a:p>
            <a:pPr lvl="1"/>
            <a:r>
              <a:rPr lang="en-US" dirty="0"/>
              <a:t>Student or Parent</a:t>
            </a:r>
          </a:p>
          <a:p>
            <a:pPr lvl="1"/>
            <a:r>
              <a:rPr lang="en-US" dirty="0"/>
              <a:t>Interact with database</a:t>
            </a:r>
          </a:p>
          <a:p>
            <a:pPr lvl="1"/>
            <a:r>
              <a:rPr lang="en-US" dirty="0"/>
              <a:t>Content of the Views</a:t>
            </a:r>
          </a:p>
          <a:p>
            <a:r>
              <a:rPr lang="en-US" dirty="0"/>
              <a:t>External Tools:</a:t>
            </a:r>
          </a:p>
          <a:p>
            <a:pPr lvl="1"/>
            <a:r>
              <a:rPr lang="en-US" dirty="0"/>
              <a:t>Developed as standalone tools</a:t>
            </a:r>
          </a:p>
          <a:p>
            <a:pPr lvl="1"/>
            <a:r>
              <a:rPr lang="en-US" dirty="0"/>
              <a:t>Called by Laravel</a:t>
            </a:r>
          </a:p>
          <a:p>
            <a:pPr lvl="1"/>
            <a:r>
              <a:rPr lang="en-US" dirty="0" err="1"/>
              <a:t>Analyse</a:t>
            </a:r>
            <a:r>
              <a:rPr lang="en-US" dirty="0"/>
              <a:t> APKs and Websites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42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E47B-C507-8943-AB90-9F8D8084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Registration Process (example)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283788-1BB7-6842-88C0-32A65E6D31C9}"/>
              </a:ext>
            </a:extLst>
          </p:cNvPr>
          <p:cNvSpPr txBox="1">
            <a:spLocks/>
          </p:cNvSpPr>
          <p:nvPr/>
        </p:nvSpPr>
        <p:spPr>
          <a:xfrm>
            <a:off x="239843" y="1810635"/>
            <a:ext cx="53824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Accept user data</a:t>
            </a:r>
          </a:p>
          <a:p>
            <a:pPr lvl="1"/>
            <a:r>
              <a:rPr lang="en-US" dirty="0"/>
              <a:t>In “register” view</a:t>
            </a:r>
          </a:p>
          <a:p>
            <a:pPr lvl="1"/>
            <a:r>
              <a:rPr lang="en-US" dirty="0"/>
              <a:t>Form validation:</a:t>
            </a:r>
          </a:p>
          <a:p>
            <a:pPr lvl="2"/>
            <a:r>
              <a:rPr lang="en-US" dirty="0"/>
              <a:t>Frontend:</a:t>
            </a:r>
          </a:p>
          <a:p>
            <a:pPr lvl="3"/>
            <a:r>
              <a:rPr lang="en-US" dirty="0"/>
              <a:t>HTML5 constraints, e.g. email</a:t>
            </a:r>
          </a:p>
          <a:p>
            <a:pPr lvl="3"/>
            <a:r>
              <a:rPr lang="en-US" dirty="0" err="1"/>
              <a:t>Vue.js</a:t>
            </a:r>
            <a:r>
              <a:rPr lang="en-US" dirty="0"/>
              <a:t>: interactive &amp; user friendly</a:t>
            </a:r>
          </a:p>
          <a:p>
            <a:pPr lvl="2"/>
            <a:r>
              <a:rPr lang="en-US" dirty="0"/>
              <a:t>Backend:</a:t>
            </a:r>
          </a:p>
          <a:p>
            <a:pPr lvl="3"/>
            <a:r>
              <a:rPr lang="en-US" dirty="0"/>
              <a:t>Laravel custom validators</a:t>
            </a:r>
          </a:p>
          <a:p>
            <a:pPr lvl="2"/>
            <a:r>
              <a:rPr lang="en-US" dirty="0"/>
              <a:t>Database:</a:t>
            </a:r>
          </a:p>
          <a:p>
            <a:pPr lvl="3"/>
            <a:r>
              <a:rPr lang="en-US" dirty="0"/>
              <a:t>Reject changes</a:t>
            </a:r>
          </a:p>
          <a:p>
            <a:pPr lvl="3"/>
            <a:r>
              <a:rPr lang="en-US" dirty="0"/>
              <a:t>Show error</a:t>
            </a:r>
          </a:p>
          <a:p>
            <a:pPr lvl="3"/>
            <a:r>
              <a:rPr lang="en-US" dirty="0"/>
              <a:t>(should never reach here!)</a:t>
            </a:r>
          </a:p>
          <a:p>
            <a:pPr lvl="1"/>
            <a:r>
              <a:rPr lang="en-US" dirty="0"/>
              <a:t>Store to database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5" name="Content Placeholder 14" descr="A close up of a map&#10;&#10;Description automatically generated">
            <a:extLst>
              <a:ext uri="{FF2B5EF4-FFF2-40B4-BE49-F238E27FC236}">
                <a16:creationId xmlns:a16="http://schemas.microsoft.com/office/drawing/2014/main" id="{12A2DACD-0D26-7142-981E-70B9E7D9E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69" y="1455053"/>
            <a:ext cx="7041931" cy="4938850"/>
          </a:xfrm>
        </p:spPr>
      </p:pic>
    </p:spTree>
    <p:extLst>
      <p:ext uri="{BB962C8B-B14F-4D97-AF65-F5344CB8AC3E}">
        <p14:creationId xmlns:p14="http://schemas.microsoft.com/office/powerpoint/2010/main" val="192927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E47B-C507-8943-AB90-9F8D8084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134"/>
            <a:ext cx="12192000" cy="1013970"/>
          </a:xfrm>
        </p:spPr>
        <p:txBody>
          <a:bodyPr>
            <a:normAutofit/>
          </a:bodyPr>
          <a:lstStyle/>
          <a:p>
            <a:r>
              <a:rPr lang="en-US" dirty="0"/>
              <a:t>Registration Process (example)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283788-1BB7-6842-88C0-32A65E6D31C9}"/>
              </a:ext>
            </a:extLst>
          </p:cNvPr>
          <p:cNvSpPr txBox="1">
            <a:spLocks/>
          </p:cNvSpPr>
          <p:nvPr/>
        </p:nvSpPr>
        <p:spPr>
          <a:xfrm>
            <a:off x="239843" y="1810635"/>
            <a:ext cx="53824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Accept user data</a:t>
            </a:r>
          </a:p>
          <a:p>
            <a:r>
              <a:rPr lang="en-US" dirty="0"/>
              <a:t>Store to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Login:</a:t>
            </a:r>
          </a:p>
          <a:p>
            <a:pPr lvl="1"/>
            <a:r>
              <a:rPr lang="en-US" dirty="0"/>
              <a:t>Access website services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423245-6BB1-7742-B13E-9A27A6DB1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93" y="1369104"/>
            <a:ext cx="4775200" cy="29337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4C20C2-4981-2742-B623-7C8AD809E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581" y="4396405"/>
            <a:ext cx="4876195" cy="189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CyberSafe</a:t>
            </a:r>
            <a:r>
              <a:rPr lang="en-US" dirty="0" smtClean="0"/>
              <a:t> Android Application</a:t>
            </a:r>
            <a:endParaRPr lang="el-G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99" y="2215843"/>
            <a:ext cx="2177000" cy="3895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665" y="2215842"/>
            <a:ext cx="2119545" cy="3895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0" y="2215841"/>
            <a:ext cx="2190952" cy="3895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955" y="2211210"/>
            <a:ext cx="2193557" cy="38996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735" y="2215841"/>
            <a:ext cx="2190952" cy="38950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0" y="1505415"/>
            <a:ext cx="645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Cyber Safety in Children Hands!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8829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CyberSafe</a:t>
            </a:r>
            <a:r>
              <a:rPr lang="en-US" dirty="0" smtClean="0"/>
              <a:t> Android Application</a:t>
            </a:r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80" y="1551484"/>
            <a:ext cx="2520762" cy="44813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757" y="1533317"/>
            <a:ext cx="2522990" cy="4485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017" y="1540420"/>
            <a:ext cx="2518994" cy="44782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887" y="1540420"/>
            <a:ext cx="2518994" cy="447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0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Researcher’s </a:t>
            </a:r>
            <a:r>
              <a:rPr lang="en-US" dirty="0" smtClean="0"/>
              <a:t>Night</a:t>
            </a:r>
            <a:r>
              <a:rPr lang="el-GR" dirty="0" smtClean="0"/>
              <a:t> (</a:t>
            </a:r>
            <a:r>
              <a:rPr lang="en-US" b="1" i="1" dirty="0"/>
              <a:t>Activity </a:t>
            </a:r>
            <a:r>
              <a:rPr lang="en-US" b="1" i="1" dirty="0" smtClean="0"/>
              <a:t>1</a:t>
            </a:r>
            <a:r>
              <a:rPr lang="el-G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Sept. 27</a:t>
            </a:r>
            <a:r>
              <a:rPr lang="en-US" baseline="30000" dirty="0" smtClean="0"/>
              <a:t>th</a:t>
            </a:r>
            <a:r>
              <a:rPr lang="en-US" dirty="0" smtClean="0"/>
              <a:t> (and Sept. 26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  <a:endParaRPr lang="el-GR" dirty="0" smtClean="0"/>
          </a:p>
          <a:p>
            <a:r>
              <a:rPr lang="en-US" dirty="0" smtClean="0"/>
              <a:t>Participated </a:t>
            </a:r>
            <a:r>
              <a:rPr lang="en-US" dirty="0"/>
              <a:t>together with CUT</a:t>
            </a:r>
          </a:p>
          <a:p>
            <a:r>
              <a:rPr lang="en-US" dirty="0"/>
              <a:t>Activities:</a:t>
            </a:r>
          </a:p>
          <a:p>
            <a:pPr lvl="1"/>
            <a:r>
              <a:rPr lang="en-US" dirty="0"/>
              <a:t>Presented </a:t>
            </a:r>
            <a:r>
              <a:rPr lang="en-US" dirty="0" err="1"/>
              <a:t>eFollowMe</a:t>
            </a:r>
            <a:r>
              <a:rPr lang="en-US" dirty="0"/>
              <a:t> web game, and gave leaflets of the game</a:t>
            </a:r>
          </a:p>
          <a:p>
            <a:pPr lvl="1"/>
            <a:r>
              <a:rPr lang="en-US" dirty="0"/>
              <a:t>Explained importance of </a:t>
            </a:r>
            <a:r>
              <a:rPr lang="en-US" dirty="0" err="1" smtClean="0"/>
              <a:t>CYberSafety</a:t>
            </a:r>
            <a:r>
              <a:rPr lang="en-US" dirty="0" smtClean="0"/>
              <a:t> II </a:t>
            </a:r>
            <a:r>
              <a:rPr lang="en-US" dirty="0"/>
              <a:t>project</a:t>
            </a:r>
          </a:p>
          <a:p>
            <a:pPr lvl="1"/>
            <a:r>
              <a:rPr lang="en-US" dirty="0"/>
              <a:t>Talked to children and parents about </a:t>
            </a:r>
            <a:r>
              <a:rPr lang="en-US" dirty="0" smtClean="0"/>
              <a:t>helpline/hotline</a:t>
            </a:r>
            <a:endParaRPr lang="en-US" dirty="0"/>
          </a:p>
          <a:p>
            <a:pPr lvl="1"/>
            <a:r>
              <a:rPr lang="en-US" dirty="0"/>
              <a:t>Listened to suggestions and worries from parents</a:t>
            </a:r>
          </a:p>
          <a:p>
            <a:pPr lvl="2"/>
            <a:r>
              <a:rPr lang="en-US" dirty="0"/>
              <a:t>What their children do online</a:t>
            </a:r>
          </a:p>
          <a:p>
            <a:pPr lvl="2"/>
            <a:r>
              <a:rPr lang="en-US" dirty="0"/>
              <a:t>Are the apps they use safe</a:t>
            </a:r>
          </a:p>
          <a:p>
            <a:pPr lvl="2"/>
            <a:r>
              <a:rPr lang="en-US" dirty="0"/>
              <a:t>Control their web and app usage on tablets</a:t>
            </a:r>
          </a:p>
          <a:p>
            <a:pPr lvl="2"/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B1180DC-A179-D541-AFBB-D3177A6E6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422" y="2202651"/>
            <a:ext cx="2943239" cy="245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WEBIST conference </a:t>
            </a:r>
            <a:r>
              <a:rPr lang="el-GR" dirty="0" smtClean="0"/>
              <a:t>(</a:t>
            </a:r>
            <a:r>
              <a:rPr lang="en-US" b="1" i="1" dirty="0"/>
              <a:t>Activity </a:t>
            </a:r>
            <a:r>
              <a:rPr lang="en-US" b="1" i="1" dirty="0" smtClean="0"/>
              <a:t>1, Activity 6</a:t>
            </a:r>
            <a:r>
              <a:rPr lang="el-G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Presentation of App Privacy Analyzer at WEBIST 2019 conference </a:t>
            </a:r>
          </a:p>
          <a:p>
            <a:pPr lvl="1"/>
            <a:r>
              <a:rPr lang="en-US" dirty="0"/>
              <a:t>(International Conference on Web Information Systems and Technologies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18-20/09 in Vienna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Tool for more technical users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2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WEBIST conference </a:t>
            </a:r>
            <a:r>
              <a:rPr lang="el-GR" dirty="0" smtClean="0"/>
              <a:t>(</a:t>
            </a:r>
            <a:r>
              <a:rPr lang="en-US" b="1" i="1" dirty="0"/>
              <a:t>Activity </a:t>
            </a:r>
            <a:r>
              <a:rPr lang="en-US" b="1" i="1" dirty="0" smtClean="0"/>
              <a:t>1, Activity 6</a:t>
            </a:r>
            <a:r>
              <a:rPr lang="el-GR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49529"/>
            <a:ext cx="9144000" cy="427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85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T4.1 Development of a Privacy awareness tool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PrivacySaferII</a:t>
            </a:r>
            <a:r>
              <a:rPr lang="en-US" dirty="0" smtClean="0"/>
              <a:t> browser extension</a:t>
            </a:r>
          </a:p>
          <a:p>
            <a:pPr lvl="1"/>
            <a:r>
              <a:rPr lang="en-US" dirty="0" smtClean="0"/>
              <a:t>New version of our former </a:t>
            </a:r>
            <a:r>
              <a:rPr lang="en-US" dirty="0" err="1" smtClean="0"/>
              <a:t>PrivacySafer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web browsers: Android </a:t>
            </a:r>
            <a:r>
              <a:rPr lang="en-US" dirty="0"/>
              <a:t>Chrome, </a:t>
            </a:r>
            <a:r>
              <a:rPr lang="en-US" dirty="0" smtClean="0"/>
              <a:t>Mozilla Firefox</a:t>
            </a:r>
          </a:p>
          <a:p>
            <a:endParaRPr lang="en-US" dirty="0"/>
          </a:p>
          <a:p>
            <a:r>
              <a:rPr lang="en-US" dirty="0" smtClean="0"/>
              <a:t>English and Greek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459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PrivacySaferII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Deliverables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D.4.1.1. Main GDPR guidelines for students and parents 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D.4.1.2. Requirements of browser extension 	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D.4.1.3. Design of browser extension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D.4.1.4. Implementation of browser extension </a:t>
            </a:r>
            <a:r>
              <a:rPr lang="en-US" dirty="0" smtClean="0"/>
              <a:t>– 1</a:t>
            </a:r>
            <a:r>
              <a:rPr lang="en-US" baseline="30000" dirty="0" smtClean="0"/>
              <a:t>st</a:t>
            </a:r>
            <a:r>
              <a:rPr lang="en-US" dirty="0" smtClean="0"/>
              <a:t> version expected 11/2019</a:t>
            </a:r>
            <a:endParaRPr lang="en-US" dirty="0"/>
          </a:p>
          <a:p>
            <a:pPr lvl="1"/>
            <a:r>
              <a:rPr lang="en-US" dirty="0"/>
              <a:t>D.4.1.5. Browser extension user guidelines 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7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PrivacySaferII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of front end</a:t>
            </a:r>
          </a:p>
          <a:p>
            <a:pPr lvl="1"/>
            <a:r>
              <a:rPr lang="en-US" dirty="0" smtClean="0"/>
              <a:t>Use of React JavaScript framework</a:t>
            </a:r>
          </a:p>
          <a:p>
            <a:pPr lvl="1"/>
            <a:endParaRPr lang="en-US" dirty="0"/>
          </a:p>
          <a:p>
            <a:r>
              <a:rPr lang="en-US" dirty="0" smtClean="0"/>
              <a:t>Initially, no user data will </a:t>
            </a:r>
            <a:r>
              <a:rPr lang="en-US" smtClean="0"/>
              <a:t>be stored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PrivacySaferII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4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216670" y="1602673"/>
            <a:ext cx="5828614" cy="4559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0150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2" y="127000"/>
            <a:ext cx="3198829" cy="616267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757" y="-21141"/>
            <a:ext cx="3265170" cy="68791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944" y="0"/>
            <a:ext cx="3343455" cy="61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8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592</Words>
  <Application>Microsoft Office PowerPoint</Application>
  <PresentationFormat>Widescreen</PresentationFormat>
  <Paragraphs>139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Έργο CYberSafety  Ένα καλύτερο διαδίκτυο για τα παιδιά  στην Κύπρο (Safer Internet Programme – Better Internet for Kids)</vt:lpstr>
      <vt:lpstr>Researcher’s Night (Activity 1)</vt:lpstr>
      <vt:lpstr>WEBIST conference (Activity 1, Activity 6)</vt:lpstr>
      <vt:lpstr>WEBIST conference (Activity 1, Activity 6)</vt:lpstr>
      <vt:lpstr>T4.1 Development of a Privacy awareness tool </vt:lpstr>
      <vt:lpstr>PrivacySaferII</vt:lpstr>
      <vt:lpstr>PrivacySaferII</vt:lpstr>
      <vt:lpstr>PrivacySaferII</vt:lpstr>
      <vt:lpstr>PowerPoint Presentation</vt:lpstr>
      <vt:lpstr>T4.2 Development of an application analysis toolset </vt:lpstr>
      <vt:lpstr>T4.2 Development of an application analysis toolset </vt:lpstr>
      <vt:lpstr>Awareness analysis tool (Activity 4)</vt:lpstr>
      <vt:lpstr>Software stack: Frontend</vt:lpstr>
      <vt:lpstr>Software stack: Backend</vt:lpstr>
      <vt:lpstr>Architecture</vt:lpstr>
      <vt:lpstr>Registration Process (example)</vt:lpstr>
      <vt:lpstr>Registration Process (example)</vt:lpstr>
      <vt:lpstr>CyberSafe Android Application</vt:lpstr>
      <vt:lpstr>CyberSafe Android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Economou</dc:creator>
  <cp:lastModifiedBy>iacovosi</cp:lastModifiedBy>
  <cp:revision>56</cp:revision>
  <dcterms:created xsi:type="dcterms:W3CDTF">2016-09-07T08:39:39Z</dcterms:created>
  <dcterms:modified xsi:type="dcterms:W3CDTF">2019-10-07T09:48:22Z</dcterms:modified>
</cp:coreProperties>
</file>