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97" r:id="rId5"/>
    <p:sldId id="296" r:id="rId6"/>
    <p:sldId id="305" r:id="rId7"/>
    <p:sldId id="295" r:id="rId8"/>
    <p:sldId id="306" r:id="rId9"/>
    <p:sldId id="294" r:id="rId10"/>
    <p:sldId id="293" r:id="rId11"/>
    <p:sldId id="292" r:id="rId12"/>
    <p:sldId id="291" r:id="rId13"/>
    <p:sldId id="290" r:id="rId14"/>
    <p:sldId id="289" r:id="rId15"/>
    <p:sldId id="288" r:id="rId16"/>
    <p:sldId id="287" r:id="rId17"/>
    <p:sldId id="286" r:id="rId18"/>
    <p:sldId id="285" r:id="rId19"/>
    <p:sldId id="284" r:id="rId20"/>
    <p:sldId id="304" r:id="rId21"/>
    <p:sldId id="274" r:id="rId22"/>
    <p:sldId id="310" r:id="rId23"/>
    <p:sldId id="275" r:id="rId24"/>
    <p:sldId id="271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18C9-C561-4207-8B6C-36F8370B0049}" type="datetimeFigureOut">
              <a:rPr lang="pt-BR" smtClean="0"/>
              <a:pPr/>
              <a:t>17/03/2020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062E-CC85-4951-8EA8-2A94E926D4E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 Escola Livre de IA C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29" y="2029808"/>
            <a:ext cx="6462257" cy="197721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71989" y="4583978"/>
            <a:ext cx="7929618" cy="3571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71989" y="1243990"/>
            <a:ext cx="7929618" cy="3571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635774" y="467380"/>
            <a:ext cx="684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Conthrax Sb" pitchFamily="34" charset="0"/>
              </a:rPr>
              <a:t>A primeira Escola presencial gratuita de Inteligência Artificial do Brasil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886296" y="5400603"/>
            <a:ext cx="573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onthrax Sb" pitchFamily="34" charset="0"/>
              </a:rPr>
              <a:t>Aula </a:t>
            </a:r>
            <a:r>
              <a:rPr lang="pt-BR" b="1" dirty="0" smtClean="0">
                <a:latin typeface="Conthrax Sb" pitchFamily="34" charset="0"/>
              </a:rPr>
              <a:t>17/03/2020</a:t>
            </a:r>
            <a:r>
              <a:rPr lang="pt-BR" b="1" dirty="0">
                <a:latin typeface="Conthrax Sb" pitchFamily="34" charset="0"/>
              </a:rPr>
              <a:t>: </a:t>
            </a:r>
            <a:r>
              <a:rPr lang="pt-BR" b="1" dirty="0" smtClean="0">
                <a:latin typeface="Conthrax Sb" pitchFamily="34" charset="0"/>
              </a:rPr>
              <a:t>Regressão Linear</a:t>
            </a:r>
            <a:endParaRPr lang="pt-BR" b="1" dirty="0">
              <a:latin typeface="Conthrax Sb" pitchFamily="34" charset="0"/>
            </a:endParaRPr>
          </a:p>
          <a:p>
            <a:pPr algn="ctr"/>
            <a:r>
              <a:rPr lang="pt-BR" dirty="0" smtClean="0">
                <a:latin typeface="Conthrax Sb" pitchFamily="34" charset="0"/>
              </a:rPr>
              <a:t>Professor: Eng. Rodolfo Magliari de Paiva</a:t>
            </a:r>
            <a:endParaRPr lang="pt-BR" dirty="0">
              <a:latin typeface="Conthrax Sb" pitchFamily="34" charset="0"/>
            </a:endParaRPr>
          </a:p>
        </p:txBody>
      </p:sp>
      <p:sp>
        <p:nvSpPr>
          <p:cNvPr id="11" name="CaixaDeTexto 8"/>
          <p:cNvSpPr txBox="1"/>
          <p:nvPr/>
        </p:nvSpPr>
        <p:spPr>
          <a:xfrm>
            <a:off x="621283" y="572376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Conthrax Sb" pitchFamily="34" charset="0"/>
              </a:rPr>
              <a:t>Apoio:</a:t>
            </a:r>
          </a:p>
        </p:txBody>
      </p:sp>
      <p:pic>
        <p:nvPicPr>
          <p:cNvPr id="12" name="Imagem 9" descr="lambda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89" y="5988626"/>
            <a:ext cx="1614473" cy="5423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576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Conthrax Sb" pitchFamily="34" charset="0"/>
              </a:rPr>
              <a:t>Correlação Linear de Pearson</a:t>
            </a:r>
            <a:endParaRPr lang="pt-BR" dirty="0">
              <a:latin typeface="Conthrax Sb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8164" y="185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29" y="1878661"/>
            <a:ext cx="713992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95536" y="5404255"/>
            <a:ext cx="669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OBS: </a:t>
            </a:r>
            <a:r>
              <a:rPr lang="pt-BR" sz="2400" dirty="0"/>
              <a:t>Válido apenas para mostrar a associação entre variáveis </a:t>
            </a:r>
            <a:r>
              <a:rPr lang="pt-BR" sz="2400" b="1" dirty="0"/>
              <a:t>quantitativas</a:t>
            </a:r>
            <a:r>
              <a:rPr lang="pt-BR" sz="24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050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59" y="1797932"/>
            <a:ext cx="609449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11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74" y="2276872"/>
            <a:ext cx="850965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51520" y="530120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</a:t>
            </a:r>
            <a:r>
              <a:rPr lang="pt-BR" dirty="0" err="1" smtClean="0"/>
              <a:t>Shimakura</a:t>
            </a:r>
            <a:r>
              <a:rPr lang="pt-BR" dirty="0"/>
              <a:t>, 2006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1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Conthrax Sb" pitchFamily="34" charset="0"/>
              </a:rPr>
              <a:t>Exemplos:</a:t>
            </a:r>
            <a:endParaRPr lang="pt-BR" dirty="0">
              <a:latin typeface="Conthrax Sb" pitchFamily="34" charset="0"/>
            </a:endParaRPr>
          </a:p>
        </p:txBody>
      </p:sp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7044"/>
            <a:ext cx="6768752" cy="511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3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3424"/>
            <a:ext cx="6844011" cy="517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60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84" y="1414746"/>
            <a:ext cx="6886942" cy="526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94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8" y="1406532"/>
            <a:ext cx="6840760" cy="536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7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69" y="1591528"/>
            <a:ext cx="5488461" cy="488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994990" y="270400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>
                <a:latin typeface="Conthrax Sb"/>
              </a:rPr>
              <a:t>              Atenção</a:t>
            </a:r>
            <a:endParaRPr lang="pt-BR" sz="4400" dirty="0">
              <a:latin typeface="Conthrax Sb"/>
            </a:endParaRPr>
          </a:p>
        </p:txBody>
      </p:sp>
    </p:spTree>
    <p:extLst>
      <p:ext uri="{BB962C8B-B14F-4D97-AF65-F5344CB8AC3E}">
        <p14:creationId xmlns:p14="http://schemas.microsoft.com/office/powerpoint/2010/main" val="287715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Conthrax Sb" pitchFamily="34" charset="0"/>
              </a:rPr>
              <a:t>Regressão Linear Simples</a:t>
            </a:r>
            <a:endParaRPr lang="pt-BR" dirty="0">
              <a:latin typeface="Conthrax Sb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67544" y="1700808"/>
            <a:ext cx="7994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Técnica excelente para ser aplicada quando existe uma boa Correlação Linear (positiva ou negativa), e é dada por: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924944"/>
            <a:ext cx="4064643" cy="88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62" y="4684425"/>
            <a:ext cx="4761090" cy="199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7584" y="416388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Onde: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-24687" y="5099700"/>
            <a:ext cx="2843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rgbClr val="FF0000"/>
                </a:solidFill>
              </a:rPr>
              <a:t>(Coeficiente Angular)</a:t>
            </a:r>
            <a:br>
              <a:rPr lang="pt-BR" sz="2400" i="1" dirty="0" smtClean="0">
                <a:solidFill>
                  <a:srgbClr val="FF0000"/>
                </a:solidFill>
              </a:rPr>
            </a:br>
            <a:r>
              <a:rPr lang="pt-BR" sz="2000" i="1" dirty="0" smtClean="0">
                <a:solidFill>
                  <a:srgbClr val="FF0000"/>
                </a:solidFill>
              </a:rPr>
              <a:t/>
            </a:r>
            <a:br>
              <a:rPr lang="pt-BR" sz="2000" i="1" dirty="0" smtClean="0">
                <a:solidFill>
                  <a:srgbClr val="FF0000"/>
                </a:solidFill>
              </a:rPr>
            </a:br>
            <a:r>
              <a:rPr lang="pt-BR" sz="2000" i="1" dirty="0" smtClean="0">
                <a:solidFill>
                  <a:srgbClr val="FF0000"/>
                </a:solidFill>
              </a:rPr>
              <a:t/>
            </a:r>
            <a:br>
              <a:rPr lang="pt-BR" sz="2000" i="1" dirty="0" smtClean="0">
                <a:solidFill>
                  <a:srgbClr val="FF0000"/>
                </a:solidFill>
              </a:rPr>
            </a:br>
            <a:r>
              <a:rPr lang="pt-BR" sz="2000" i="1" dirty="0" smtClean="0">
                <a:solidFill>
                  <a:srgbClr val="FF0000"/>
                </a:solidFill>
              </a:rPr>
              <a:t>        </a:t>
            </a:r>
            <a:r>
              <a:rPr lang="pt-BR" sz="2400" i="1" dirty="0" smtClean="0">
                <a:solidFill>
                  <a:srgbClr val="FF0000"/>
                </a:solidFill>
              </a:rPr>
              <a:t>(Intercepto)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48722" y="3530040"/>
            <a:ext cx="2995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rgbClr val="FF0000"/>
                </a:solidFill>
              </a:rPr>
              <a:t>(Erro, resultado de flutuações aleatórias)</a:t>
            </a:r>
            <a:endParaRPr lang="pt-BR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2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8184"/>
            <a:ext cx="6453492" cy="5072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4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4" descr="Logo Escola Livre de IA C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pt-BR" dirty="0">
                <a:latin typeface="Conthrax Sb" pitchFamily="34" charset="0"/>
              </a:rPr>
              <a:t>Objetivo da Aula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1600" y="1769249"/>
            <a:ext cx="76052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 smtClean="0"/>
              <a:t>Entender a diferença entre eventos  Determinísticos e Probabilísticos;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Aprender a interpretar um Gráfico de Dispersão; 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Saber como efetuar e interpretar uma Correlação Linear;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Compreender o sentido e o objetivo de se efetuar uma Regressão Linear;</a:t>
            </a:r>
          </a:p>
          <a:p>
            <a:pPr marL="285750" indent="-285750">
              <a:buFontTx/>
              <a:buChar char="-"/>
            </a:pP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 smtClean="0"/>
              <a:t>Efetuar uma Regressão Linear.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5101BB3C-B278-4495-B572-B58E8EAB1DC4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6" name="Retângulo 5"/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1654995"/>
            <a:ext cx="90652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Outro item que é interessante analisar: R²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 smtClean="0"/>
              <a:t>É um indicador que mede a qualidade do ajuste na Regressão Linear.</a:t>
            </a:r>
            <a:br>
              <a:rPr lang="pt-BR" sz="2400" dirty="0" smtClean="0"/>
            </a:br>
            <a:r>
              <a:rPr lang="pt-BR" sz="2400" dirty="0" smtClean="0"/>
              <a:t>Seu resultado varia de 0 a 1;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 smtClean="0"/>
              <a:t>Quanto mais próximo de 0, menos a Regressão Linear se ajustou;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 smtClean="0"/>
              <a:t>Quanto mais próximo de 1, mais a Regressão Linear se ajustou.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815826"/>
            <a:ext cx="5996493" cy="16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96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nthrax Sb" pitchFamily="34" charset="0"/>
              </a:rPr>
              <a:t>Exercícios</a:t>
            </a:r>
            <a:endParaRPr lang="pt-BR" dirty="0">
              <a:latin typeface="Conthrax Sb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94631" y="2132856"/>
            <a:ext cx="8369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1-) </a:t>
            </a:r>
            <a:r>
              <a:rPr lang="pt-BR" dirty="0" smtClean="0"/>
              <a:t>Qual a diferença entre um evento determinístico e probabilístico? Dê um exemplo para cada.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2-) </a:t>
            </a:r>
            <a:r>
              <a:rPr lang="pt-BR" dirty="0" smtClean="0"/>
              <a:t>Qual a importância de elaborar um gráfico de dispersão entre duas variáveis? </a:t>
            </a:r>
          </a:p>
          <a:p>
            <a:endParaRPr lang="pt-BR" dirty="0"/>
          </a:p>
          <a:p>
            <a:r>
              <a:rPr lang="pt-BR" b="1" dirty="0" smtClean="0"/>
              <a:t>3-) </a:t>
            </a:r>
            <a:r>
              <a:rPr lang="pt-BR" dirty="0" smtClean="0"/>
              <a:t>O que mede o Coeficiente de Correlação Linear de Pearson?</a:t>
            </a:r>
          </a:p>
          <a:p>
            <a:endParaRPr lang="pt-BR" dirty="0"/>
          </a:p>
          <a:p>
            <a:r>
              <a:rPr lang="pt-BR" b="1" dirty="0" smtClean="0"/>
              <a:t>4-) </a:t>
            </a:r>
            <a:r>
              <a:rPr lang="pt-BR" dirty="0" smtClean="0"/>
              <a:t>Dada a tabela a seguir, calcule o coeficiente de Correlação Linear de Pearson e interprete o resultado.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b="1" dirty="0"/>
          </a:p>
        </p:txBody>
      </p:sp>
      <p:pic>
        <p:nvPicPr>
          <p:cNvPr id="5" name="Imagem 4" descr="Logo Escola Livre de IA Cor.png">
            <a:extLst>
              <a:ext uri="{FF2B5EF4-FFF2-40B4-BE49-F238E27FC236}">
                <a16:creationId xmlns="" xmlns:a16="http://schemas.microsoft.com/office/drawing/2014/main" id="{6E92B93B-67A0-4061-8824-E7FA87EC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31CD4384-B06A-4ADD-A41E-CF5A7DDCB3F3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D4382E5A-85D7-4B77-B86A-39BFF0D51CA8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3A502D10-F4F1-41DB-ACDB-F9C56BAD9739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37746"/>
              </p:ext>
            </p:extLst>
          </p:nvPr>
        </p:nvGraphicFramePr>
        <p:xfrm>
          <a:off x="2483768" y="4653136"/>
          <a:ext cx="3312368" cy="100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7780"/>
                <a:gridCol w="1144588"/>
              </a:tblGrid>
              <a:tr h="2581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X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Y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58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58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81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2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7071" y="2420888"/>
            <a:ext cx="8369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5-) </a:t>
            </a:r>
            <a:r>
              <a:rPr lang="pt-BR" dirty="0"/>
              <a:t>Com base no resultado anterior, seria possível realizar uma previsão utilizando a Regressão Linear Simples? 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6-) </a:t>
            </a:r>
            <a:r>
              <a:rPr lang="pt-BR" dirty="0" smtClean="0"/>
              <a:t>Com base na tabela do exercício </a:t>
            </a:r>
            <a:r>
              <a:rPr lang="pt-BR" b="1" dirty="0" smtClean="0"/>
              <a:t>4-)</a:t>
            </a:r>
            <a:r>
              <a:rPr lang="pt-BR" dirty="0" smtClean="0"/>
              <a:t> faça o que se pede:</a:t>
            </a:r>
            <a:br>
              <a:rPr lang="pt-BR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 smtClean="0"/>
              <a:t>a-) </a:t>
            </a:r>
            <a:r>
              <a:rPr lang="pt-BR" dirty="0" smtClean="0"/>
              <a:t>Dê a Equação da Reta e o Gráfico de Dispersão com o ajuste da reta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b-) </a:t>
            </a:r>
            <a:r>
              <a:rPr lang="pt-BR" dirty="0" smtClean="0"/>
              <a:t>Sabendo que o R² = 1, o que isso significa?  </a:t>
            </a:r>
          </a:p>
          <a:p>
            <a:endParaRPr lang="pt-BR" dirty="0"/>
          </a:p>
          <a:p>
            <a:r>
              <a:rPr lang="pt-BR" b="1" dirty="0" smtClean="0"/>
              <a:t>c-) </a:t>
            </a:r>
            <a:r>
              <a:rPr lang="pt-BR" dirty="0" smtClean="0"/>
              <a:t>Para uma observação futura de X = 10, qual deve ser o resultado esperado para Y?</a:t>
            </a:r>
            <a:endParaRPr lang="pt-BR" dirty="0"/>
          </a:p>
        </p:txBody>
      </p:sp>
      <p:pic>
        <p:nvPicPr>
          <p:cNvPr id="5" name="Imagem 4" descr="Logo Escola Livre de IA Cor.png">
            <a:extLst>
              <a:ext uri="{FF2B5EF4-FFF2-40B4-BE49-F238E27FC236}">
                <a16:creationId xmlns="" xmlns:a16="http://schemas.microsoft.com/office/drawing/2014/main" id="{6E92B93B-67A0-4061-8824-E7FA87EC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31CD4384-B06A-4ADD-A41E-CF5A7DDCB3F3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D4382E5A-85D7-4B77-B86A-39BFF0D51CA8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="" xmlns:a16="http://schemas.microsoft.com/office/drawing/2014/main" id="{3A502D10-F4F1-41DB-ACDB-F9C56BAD9739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66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>
                <a:latin typeface="Conthrax Sb" pitchFamily="34" charset="0"/>
              </a:rPr>
              <a:t>Bibliografia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59335" y="2101827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MONTGOMERY, Douglas C. e RUNGER, George C.</a:t>
            </a:r>
            <a:r>
              <a:rPr lang="pt-BR" sz="2400" b="1" dirty="0"/>
              <a:t> Estatística Aplicada e Probabilidade para </a:t>
            </a:r>
            <a:r>
              <a:rPr lang="pt-BR" sz="2400" b="1" dirty="0" smtClean="0"/>
              <a:t>Engenheiros</a:t>
            </a:r>
            <a:r>
              <a:rPr lang="pt-BR" sz="2400" dirty="0" smtClean="0"/>
              <a:t>. 6ª Edição. Rio de Janeiro: GEN|LTC, 2016</a:t>
            </a:r>
            <a:endParaRPr lang="pt-BR" sz="2400" dirty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dirty="0"/>
              <a:t/>
            </a:r>
            <a:br>
              <a:rPr lang="pt-BR" dirty="0"/>
            </a:br>
            <a:endParaRPr lang="pt-BR" b="1" dirty="0"/>
          </a:p>
        </p:txBody>
      </p:sp>
      <p:pic>
        <p:nvPicPr>
          <p:cNvPr id="8" name="Imagem 4" descr="Logo Escola Livre de IA Cor.png">
            <a:extLst>
              <a:ext uri="{FF2B5EF4-FFF2-40B4-BE49-F238E27FC236}">
                <a16:creationId xmlns="" xmlns:a16="http://schemas.microsoft.com/office/drawing/2014/main" id="{C9E684F1-53D0-4F49-8216-5B9C6A82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="" xmlns:a16="http://schemas.microsoft.com/office/drawing/2014/main" id="{72BAB83E-23AA-4935-A673-EC83EA19B4D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964781EA-487D-4050-AFBA-2FD4ECD0CC38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="" xmlns:a16="http://schemas.microsoft.com/office/drawing/2014/main" id="{CC343A62-6E0A-4B74-8E2E-A183BAC80361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94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>
                <a:latin typeface="Conthrax Sb" pitchFamily="34" charset="0"/>
              </a:rPr>
              <a:t>Contatos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59632" y="2204864"/>
            <a:ext cx="619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              Prof</a:t>
            </a:r>
            <a:r>
              <a:rPr lang="pt-BR" sz="2400" dirty="0"/>
              <a:t>. Eng. Rodolfo </a:t>
            </a:r>
            <a:r>
              <a:rPr lang="pt-BR" sz="2400" dirty="0" smtClean="0"/>
              <a:t>Magliari </a:t>
            </a:r>
            <a:r>
              <a:rPr lang="pt-BR" sz="2400" dirty="0"/>
              <a:t>de </a:t>
            </a:r>
            <a:r>
              <a:rPr lang="pt-BR" sz="2400" dirty="0" smtClean="0"/>
              <a:t>Paiva</a:t>
            </a:r>
          </a:p>
          <a:p>
            <a:endParaRPr lang="pt-BR" sz="2400" dirty="0"/>
          </a:p>
          <a:p>
            <a:r>
              <a:rPr lang="pt-BR" sz="2400" dirty="0"/>
              <a:t>               </a:t>
            </a:r>
            <a:r>
              <a:rPr lang="pt-BR" sz="2400" dirty="0" smtClean="0"/>
              <a:t>        Cel</a:t>
            </a:r>
            <a:r>
              <a:rPr lang="pt-BR" sz="2400" dirty="0"/>
              <a:t>.: (11) </a:t>
            </a:r>
            <a:r>
              <a:rPr lang="pt-BR" sz="2400" dirty="0" smtClean="0"/>
              <a:t>9-6866-5501</a:t>
            </a:r>
          </a:p>
          <a:p>
            <a:endParaRPr lang="pt-BR" sz="2400" dirty="0" smtClean="0"/>
          </a:p>
          <a:p>
            <a:r>
              <a:rPr lang="pt-BR" sz="2400" dirty="0" smtClean="0"/>
              <a:t>                       E-mail</a:t>
            </a:r>
            <a:r>
              <a:rPr lang="pt-BR" sz="2400" dirty="0"/>
              <a:t>: </a:t>
            </a:r>
            <a:r>
              <a:rPr lang="pt-BR" sz="2400" dirty="0" smtClean="0"/>
              <a:t>rodolfomagliari@gmail.com</a:t>
            </a:r>
          </a:p>
          <a:p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               </a:t>
            </a:r>
            <a:r>
              <a:rPr lang="pt-BR" sz="2400" dirty="0" smtClean="0"/>
              <a:t>        </a:t>
            </a:r>
            <a:r>
              <a:rPr lang="pt-BR" sz="2400" dirty="0" err="1" smtClean="0"/>
              <a:t>LinkedIn</a:t>
            </a:r>
            <a:r>
              <a:rPr lang="pt-BR" sz="2400" dirty="0"/>
              <a:t>: Rodolfo </a:t>
            </a:r>
            <a:r>
              <a:rPr lang="pt-BR" sz="2400" dirty="0" smtClean="0"/>
              <a:t>Magliari </a:t>
            </a:r>
            <a:r>
              <a:rPr lang="pt-BR" sz="2400" dirty="0"/>
              <a:t>de Paiva</a:t>
            </a:r>
          </a:p>
        </p:txBody>
      </p:sp>
      <p:pic>
        <p:nvPicPr>
          <p:cNvPr id="8" name="Imagem 4" descr="Logo Escola Livre de IA Cor.png">
            <a:extLst>
              <a:ext uri="{FF2B5EF4-FFF2-40B4-BE49-F238E27FC236}">
                <a16:creationId xmlns="" xmlns:a16="http://schemas.microsoft.com/office/drawing/2014/main" id="{FDC82C0C-7B4D-4B9F-B442-DD6BE9DAE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="" xmlns:a16="http://schemas.microsoft.com/office/drawing/2014/main" id="{927766DC-EB7F-4E7E-96A1-40123CC0C21F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803F3F7C-21D2-44BC-902E-23EE05562984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="" xmlns:a16="http://schemas.microsoft.com/office/drawing/2014/main" id="{657FEB25-8A75-4726-906A-86D074676B62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47" y="2909887"/>
            <a:ext cx="528154" cy="53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82" y="3681996"/>
            <a:ext cx="462886" cy="36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90" y="4345963"/>
            <a:ext cx="51146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8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Conthrax Sb" pitchFamily="34" charset="0"/>
              </a:rPr>
              <a:t>Eventos</a:t>
            </a:r>
            <a:endParaRPr lang="pt-BR" dirty="0">
              <a:latin typeface="Conthrax Sb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8164" y="1857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DE27C0A3-79B8-49E1-8A58-462B0420D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08" y="2769785"/>
            <a:ext cx="5074984" cy="351731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331640" y="1857314"/>
            <a:ext cx="577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                Determinístico </a:t>
            </a:r>
            <a:r>
              <a:rPr lang="pt-BR" sz="2400" dirty="0"/>
              <a:t>x Probabilístico</a:t>
            </a:r>
          </a:p>
        </p:txBody>
      </p:sp>
    </p:spTree>
    <p:extLst>
      <p:ext uri="{BB962C8B-B14F-4D97-AF65-F5344CB8AC3E}">
        <p14:creationId xmlns:p14="http://schemas.microsoft.com/office/powerpoint/2010/main" val="140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67916" y="2047236"/>
            <a:ext cx="70081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- Evento Determinístico: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 As variáveis são todas conhecidas, sendo possível saber qual será o resultado exato quando efetuarmos o cálculo. </a:t>
            </a:r>
            <a:r>
              <a:rPr lang="pt-BR" sz="2400" i="1" dirty="0" smtClean="0">
                <a:solidFill>
                  <a:srgbClr val="FF0000"/>
                </a:solidFill>
              </a:rPr>
              <a:t>(Matemática)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- Evento Probabilístico: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Não são conhecidas todas as variáveis, não sendo possível saber o resultado exato, mas sim um resultado esperado.</a:t>
            </a:r>
            <a:r>
              <a:rPr lang="pt-BR" dirty="0" smtClean="0"/>
              <a:t> </a:t>
            </a:r>
            <a:r>
              <a:rPr lang="pt-BR" sz="2400" i="1" dirty="0" smtClean="0">
                <a:solidFill>
                  <a:srgbClr val="FF0000"/>
                </a:solidFill>
              </a:rPr>
              <a:t>(Estatística)</a:t>
            </a:r>
            <a:endParaRPr lang="pt-BR" sz="2400" i="1" dirty="0">
              <a:solidFill>
                <a:srgbClr val="FF0000"/>
              </a:solidFill>
            </a:endParaRPr>
          </a:p>
        </p:txBody>
      </p:sp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0447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43608" y="1484784"/>
            <a:ext cx="70567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- Evento Determinístico</a:t>
            </a:r>
            <a:r>
              <a:rPr lang="pt-BR" sz="2400" b="1" dirty="0" smtClean="0"/>
              <a:t>:</a:t>
            </a:r>
            <a:br>
              <a:rPr lang="pt-BR" sz="2400" b="1" dirty="0" smtClean="0"/>
            </a:br>
            <a:r>
              <a:rPr lang="pt-BR" sz="2400" dirty="0" smtClean="0"/>
              <a:t>Um funcionário de uma empresa ganha R$ 200,00 fixo por mês, mais R$ 150,00 por hora trabalhada na semana.</a:t>
            </a:r>
            <a:br>
              <a:rPr lang="pt-BR" sz="2400" dirty="0" smtClean="0"/>
            </a:br>
            <a:r>
              <a:rPr lang="pt-BR" sz="2400" dirty="0" smtClean="0"/>
              <a:t>Quanto ele ganhará se trabalhar 20h em um mês?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b="1" dirty="0" smtClean="0"/>
              <a:t>           f(x) = </a:t>
            </a:r>
            <a:r>
              <a:rPr lang="pt-BR" sz="2400" b="1" dirty="0" err="1" smtClean="0"/>
              <a:t>a.x</a:t>
            </a:r>
            <a:r>
              <a:rPr lang="pt-BR" sz="2400" b="1" dirty="0" smtClean="0"/>
              <a:t> + b         </a:t>
            </a:r>
            <a:r>
              <a:rPr lang="pt-BR" sz="2400" i="1" dirty="0" smtClean="0">
                <a:solidFill>
                  <a:srgbClr val="FF0000"/>
                </a:solidFill>
              </a:rPr>
              <a:t>(Função Polinomial de 1º Grau) </a:t>
            </a: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dirty="0" smtClean="0"/>
              <a:t>           f(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dirty="0" smtClean="0"/>
              <a:t>) = 150.</a:t>
            </a:r>
            <a:r>
              <a:rPr lang="pt-BR" sz="2400" dirty="0" smtClean="0">
                <a:solidFill>
                  <a:srgbClr val="FF0000"/>
                </a:solidFill>
              </a:rPr>
              <a:t>x</a:t>
            </a:r>
            <a:r>
              <a:rPr lang="pt-BR" sz="2400" dirty="0" smtClean="0"/>
              <a:t> + 200</a:t>
            </a:r>
            <a:br>
              <a:rPr lang="pt-BR" sz="2400" dirty="0" smtClean="0"/>
            </a:br>
            <a:r>
              <a:rPr lang="pt-BR" sz="2400" dirty="0" smtClean="0"/>
              <a:t>           f(</a:t>
            </a:r>
            <a:r>
              <a:rPr lang="pt-BR" sz="2400" dirty="0" smtClean="0">
                <a:solidFill>
                  <a:srgbClr val="FF0000"/>
                </a:solidFill>
              </a:rPr>
              <a:t>20</a:t>
            </a:r>
            <a:r>
              <a:rPr lang="pt-BR" sz="2400" dirty="0" smtClean="0"/>
              <a:t>) = 150.</a:t>
            </a:r>
            <a:r>
              <a:rPr lang="pt-BR" sz="2400" dirty="0" smtClean="0">
                <a:solidFill>
                  <a:srgbClr val="FF0000"/>
                </a:solidFill>
              </a:rPr>
              <a:t>20</a:t>
            </a:r>
            <a:r>
              <a:rPr lang="pt-BR" sz="2400" dirty="0" smtClean="0"/>
              <a:t> + 200</a:t>
            </a:r>
            <a:br>
              <a:rPr lang="pt-BR" sz="2400" dirty="0" smtClean="0"/>
            </a:br>
            <a:r>
              <a:rPr lang="pt-BR" sz="2400" dirty="0" smtClean="0"/>
              <a:t>           f(20) = 3200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                          Ele ganhará R$ 3.200,00</a:t>
            </a:r>
            <a:r>
              <a:rPr lang="pt-BR" sz="2400" b="1" dirty="0" smtClean="0"/>
              <a:t/>
            </a:r>
            <a:br>
              <a:rPr lang="pt-BR" sz="2400" b="1" dirty="0" smtClean="0"/>
            </a:br>
            <a:endParaRPr lang="pt-BR" sz="2400" dirty="0"/>
          </a:p>
        </p:txBody>
      </p:sp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84784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- Evento </a:t>
            </a:r>
            <a:r>
              <a:rPr lang="pt-BR" sz="2400" b="1" dirty="0" smtClean="0"/>
              <a:t>Probabilístico:</a:t>
            </a:r>
            <a:br>
              <a:rPr lang="pt-BR" sz="2400" b="1" dirty="0" smtClean="0"/>
            </a:br>
            <a:r>
              <a:rPr lang="pt-BR" sz="2400" dirty="0" smtClean="0"/>
              <a:t>Um motorista de táxi acordou às 7h00 da manhã para ir trabalhar, se ele sair de casa às 7h30 e voltar às 22h, quanto ele ganhará no dia sabendo que ele cobra R$ 5,00 fixo por passageiro e mais R$ 1,50 por Km rodado?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Para responder a essa pergunta precisaríamos responder outras antes:</a:t>
            </a:r>
            <a:br>
              <a:rPr lang="pt-BR" sz="2400" dirty="0" smtClean="0"/>
            </a:br>
            <a:r>
              <a:rPr lang="pt-BR" sz="2400" dirty="0" smtClean="0"/>
              <a:t>                     - Quantas pessoas farão corrida com ele?</a:t>
            </a:r>
          </a:p>
          <a:p>
            <a:r>
              <a:rPr lang="pt-BR" sz="2400" dirty="0" smtClean="0"/>
              <a:t>                     - Qual o dia da semana?</a:t>
            </a:r>
            <a:br>
              <a:rPr lang="pt-BR" sz="2400" dirty="0" smtClean="0"/>
            </a:br>
            <a:r>
              <a:rPr lang="pt-BR" sz="2400" dirty="0" smtClean="0"/>
              <a:t>                     - É feriado ou não?</a:t>
            </a:r>
          </a:p>
          <a:p>
            <a:r>
              <a:rPr lang="pt-BR" sz="2400" dirty="0" smtClean="0"/>
              <a:t>                     - Houve trânsito?</a:t>
            </a:r>
            <a:br>
              <a:rPr lang="pt-BR" sz="2400" dirty="0" smtClean="0"/>
            </a:br>
            <a:r>
              <a:rPr lang="pt-BR" sz="2400" dirty="0" smtClean="0"/>
              <a:t>                     - Houve acidente no percurso?</a:t>
            </a:r>
          </a:p>
          <a:p>
            <a:r>
              <a:rPr lang="pt-BR" sz="2400" b="1" dirty="0" smtClean="0"/>
              <a:t>                                                        ...</a:t>
            </a:r>
            <a:br>
              <a:rPr lang="pt-BR" sz="2400" b="1" dirty="0" smtClean="0"/>
            </a:br>
            <a:r>
              <a:rPr lang="pt-BR" sz="2400" b="1" dirty="0" smtClean="0"/>
              <a:t>                     - Entre outras flutuações aleatórias!</a:t>
            </a:r>
            <a:endParaRPr lang="pt-BR" sz="2400" dirty="0"/>
          </a:p>
        </p:txBody>
      </p:sp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9906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1259632" y="146997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               Saber o futuro não é tarefa fácil!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44" y="2060848"/>
            <a:ext cx="588450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267744" y="5147240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Porém, é possível tentar se aproximar dele e prever resultados esperados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15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107504" y="1556792"/>
            <a:ext cx="81103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Algumas técnicas estatísticas que podem ajudar:</a:t>
            </a:r>
            <a:br>
              <a:rPr lang="pt-BR" sz="2400" dirty="0" smtClean="0"/>
            </a:br>
            <a:r>
              <a:rPr lang="pt-BR" sz="2400" dirty="0" smtClean="0"/>
              <a:t>- Regressão Linear Simples;</a:t>
            </a:r>
          </a:p>
          <a:p>
            <a:r>
              <a:rPr lang="pt-BR" sz="2400" dirty="0" smtClean="0"/>
              <a:t>- Regressão Linear Múltipla;</a:t>
            </a:r>
          </a:p>
          <a:p>
            <a:r>
              <a:rPr lang="pt-BR" sz="2400" dirty="0" smtClean="0"/>
              <a:t>- Regressão Logística;</a:t>
            </a:r>
          </a:p>
          <a:p>
            <a:r>
              <a:rPr lang="pt-BR" sz="2400" dirty="0" smtClean="0"/>
              <a:t>- Floresta Randômica;</a:t>
            </a:r>
          </a:p>
          <a:p>
            <a:r>
              <a:rPr lang="pt-BR" sz="2400" dirty="0" smtClean="0"/>
              <a:t>- Árvore de Decisão;</a:t>
            </a:r>
          </a:p>
          <a:p>
            <a:r>
              <a:rPr lang="pt-BR" sz="2400" dirty="0" smtClean="0"/>
              <a:t>- Redes Neurais;</a:t>
            </a:r>
          </a:p>
          <a:p>
            <a:r>
              <a:rPr lang="pt-BR" sz="2400" dirty="0" smtClean="0"/>
              <a:t>- </a:t>
            </a:r>
            <a:r>
              <a:rPr lang="pt-BR" sz="2400" dirty="0" err="1" smtClean="0"/>
              <a:t>Machine</a:t>
            </a:r>
            <a:r>
              <a:rPr lang="pt-BR" sz="2400" dirty="0" smtClean="0"/>
              <a:t> Learning;</a:t>
            </a:r>
          </a:p>
          <a:p>
            <a:r>
              <a:rPr lang="pt-BR" sz="2400" dirty="0" smtClean="0"/>
              <a:t>- ARIMA;</a:t>
            </a:r>
          </a:p>
          <a:p>
            <a:r>
              <a:rPr lang="pt-BR" sz="2400" dirty="0" smtClean="0"/>
              <a:t>- SARIMA;</a:t>
            </a:r>
          </a:p>
          <a:p>
            <a:r>
              <a:rPr lang="pt-BR" sz="2400" dirty="0" smtClean="0"/>
              <a:t>        ...</a:t>
            </a: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33412"/>
            <a:ext cx="5094295" cy="23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9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t-BR" dirty="0" smtClean="0">
                <a:latin typeface="Conthrax Sb" pitchFamily="34" charset="0"/>
              </a:rPr>
              <a:t>Gráfico de Dispersão</a:t>
            </a:r>
            <a:endParaRPr lang="pt-BR" dirty="0">
              <a:latin typeface="Conthrax Sb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60660" y="1424163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 utilização deste gráfico é muito importante para descobrir se duas variáveis podem estar associadas:</a:t>
            </a:r>
            <a:endParaRPr lang="pt-BR" sz="2400" dirty="0"/>
          </a:p>
        </p:txBody>
      </p:sp>
      <p:pic>
        <p:nvPicPr>
          <p:cNvPr id="9" name="Imagem 4" descr="Logo Escola Livre de IA Cor.png">
            <a:extLst>
              <a:ext uri="{FF2B5EF4-FFF2-40B4-BE49-F238E27FC236}">
                <a16:creationId xmlns="" xmlns:a16="http://schemas.microsoft.com/office/drawing/2014/main" id="{47325AED-628C-457B-A5FF-AAC89B9E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17" y="6287101"/>
            <a:ext cx="1249363" cy="382259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8519A99B-F9A9-419C-B1F2-1CED3E3E14A9}"/>
              </a:ext>
            </a:extLst>
          </p:cNvPr>
          <p:cNvGrpSpPr/>
          <p:nvPr/>
        </p:nvGrpSpPr>
        <p:grpSpPr>
          <a:xfrm>
            <a:off x="0" y="1268760"/>
            <a:ext cx="9144000" cy="117727"/>
            <a:chOff x="0" y="1295049"/>
            <a:chExt cx="9144000" cy="117727"/>
          </a:xfrm>
        </p:grpSpPr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1F6EE1F8-F6B4-415D-B51C-86B4CA738FEC}"/>
                </a:ext>
              </a:extLst>
            </p:cNvPr>
            <p:cNvSpPr/>
            <p:nvPr/>
          </p:nvSpPr>
          <p:spPr>
            <a:xfrm flipV="1">
              <a:off x="0" y="1367057"/>
              <a:ext cx="9144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4A6B3EB6-C9AF-43D7-A3B3-78224AD19864}"/>
                </a:ext>
              </a:extLst>
            </p:cNvPr>
            <p:cNvSpPr/>
            <p:nvPr/>
          </p:nvSpPr>
          <p:spPr>
            <a:xfrm flipV="1">
              <a:off x="0" y="1295049"/>
              <a:ext cx="9144000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38916"/>
            <a:ext cx="6336704" cy="421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661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401</TotalTime>
  <Words>316</Words>
  <Application>Microsoft Office PowerPoint</Application>
  <PresentationFormat>Apresentação na tela (4:3)</PresentationFormat>
  <Paragraphs>86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Objetivo da Aula</vt:lpstr>
      <vt:lpstr>Eventos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Gráfico de Dispersão</vt:lpstr>
      <vt:lpstr>Correlação Linear de Pearson</vt:lpstr>
      <vt:lpstr>Apresentação do PowerPoint</vt:lpstr>
      <vt:lpstr>Apresentação do PowerPoint</vt:lpstr>
      <vt:lpstr>Exemplos:</vt:lpstr>
      <vt:lpstr>Apresentação do PowerPoint</vt:lpstr>
      <vt:lpstr>Apresentação do PowerPoint</vt:lpstr>
      <vt:lpstr>Apresentação do PowerPoint</vt:lpstr>
      <vt:lpstr>Apresentação do PowerPoint</vt:lpstr>
      <vt:lpstr>Regressão Linear Simples</vt:lpstr>
      <vt:lpstr>Apresentação do PowerPoint</vt:lpstr>
      <vt:lpstr>Apresentação do PowerPoint</vt:lpstr>
      <vt:lpstr>Exercícios</vt:lpstr>
      <vt:lpstr>Apresentação do PowerPoint</vt:lpstr>
      <vt:lpstr>Bibliografia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</dc:creator>
  <cp:lastModifiedBy>Rodolfo</cp:lastModifiedBy>
  <cp:revision>43</cp:revision>
  <dcterms:created xsi:type="dcterms:W3CDTF">2020-01-25T13:39:28Z</dcterms:created>
  <dcterms:modified xsi:type="dcterms:W3CDTF">2020-03-17T23:26:08Z</dcterms:modified>
</cp:coreProperties>
</file>