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BE47-B07E-4AC7-BC61-59341FC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DB35-2649-44AA-B878-85A2F2B3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8CA3-4F63-45BC-A13B-C0D93E26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A929-17B7-47AC-A8FA-E03306C9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4F42-2F25-41E3-AFD7-3B908976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5F91-D8C8-4B9A-AD97-82F7D9C7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0C74E-086F-43A5-B21B-A2FF230DE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789-B26B-4403-A971-B71BB075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C3B0-7C83-4777-983D-34847B7C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FD8F-E1A1-4238-9501-A852F5F9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A0F8-E4E2-4B50-8F66-94CEFC82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7078-D6B5-4CC3-947E-DEB65F73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6CE7-35EE-4A82-84EA-AC6309C9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225B-400F-45FD-AA6B-9321BD66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4AE7-CEF1-44A3-85AA-77A42DCC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3CB-E952-4D92-A4C5-36A5E084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BF66-E8FA-4126-879D-82A35E37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C15D-9DD3-4885-846B-8C094DBD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FFFA-A197-4B4C-9DAD-C5F15AD9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35DA-1E11-49DD-8998-FEFF00BD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F40-FA2A-4CAE-BF33-D192D711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DB19-3439-454B-B99A-2E72508D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AEBF-959A-4ADA-8B49-2C17192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0E11-3E62-49F3-ADDB-0AF118BF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37C7-3E24-449C-827C-5676BFD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5F50-A8E0-4604-B9F1-DABBA9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6EAA-BD5B-413D-B0B5-C814B8B57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D673-07F5-4024-9509-BBCF3C01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9BF3-9703-4885-A8BA-2A5E23F9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10F7-E821-48D7-8E06-78ED5428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6A764-FCF1-4099-9B77-99A2473F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51BB-13DD-4EE1-B0AD-11CF132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2F056-5871-4D64-A712-C47368EC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4CC3C-ACED-4DD1-8598-4DD214CF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6F2D-8359-45DF-A187-3EF3DF07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1E57F-CF7A-410F-8A59-4FD8DFAD3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70E44-D514-4711-AC0F-2F84F874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4B282-E17B-4399-9C9D-E2410C5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E0D2C-FA0A-42F5-A308-F044181A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27E-1876-427B-8807-6C25C116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DAB0F-9048-476D-86EF-0D9C494D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20D73-450D-48BB-A315-DBD61B1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6AC1B-49C3-4ED6-A0A4-BC65CED9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43BF-56BC-4106-BBD1-374AAF44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3EFBA-364A-493A-ABC6-B253100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AD9E-289F-49ED-99CF-1CE8FFAB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65B-5D21-4237-ABDA-18CF8774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D54E-9409-4910-8F0B-F345D056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AE91-7BB3-468D-B539-42B95011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95ECA-38C7-4183-A38D-2A4394E5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11BF-2269-4CE6-B8B6-E2A731CD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2289-E4CA-4437-9DA8-5697BDA5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832-32E0-49DB-BF34-D64CD399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808AE-28A8-44BD-9FCB-DEEFCB894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4ED1-F6B7-41D5-ABE2-AE0A8C32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E1BE-A5E9-40CF-A80B-0F35A963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2AFCC-90C1-4E00-9045-35C7CD38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2759-1B5E-4128-BBCA-9D63C2B2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F69A-7958-4B00-A93F-12F9CE0B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1508D-EFCD-4CD6-817B-537FEDAB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D893-7890-498B-A8C3-AFB908695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1773-ABC8-456C-83DB-D2F94B7FD69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40C8-834A-476E-AA24-17D37433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B058-D0B3-467C-BCE7-E98E2652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9BDB-D94B-45F3-8B7E-90C6A7DB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F534-1024-4DFC-B4FA-1C5BE3B79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Rayleigh-</a:t>
            </a:r>
            <a:r>
              <a:rPr lang="en-US" dirty="0" err="1"/>
              <a:t>Bénard</a:t>
            </a:r>
            <a:r>
              <a:rPr lang="en-US" dirty="0"/>
              <a:t> Convection:</a:t>
            </a:r>
            <a:br>
              <a:rPr lang="en-US" dirty="0"/>
            </a:br>
            <a:r>
              <a:rPr lang="en-US" dirty="0" err="1"/>
              <a:t>Drekar</a:t>
            </a:r>
            <a:r>
              <a:rPr lang="en-US" dirty="0"/>
              <a:t> Simulation on Odyssey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C092-D15E-427E-8BF2-0930E8C9A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Harvard IACS AC 290R</a:t>
            </a:r>
          </a:p>
        </p:txBody>
      </p:sp>
    </p:spTree>
    <p:extLst>
      <p:ext uri="{BB962C8B-B14F-4D97-AF65-F5344CB8AC3E}">
        <p14:creationId xmlns:p14="http://schemas.microsoft.com/office/powerpoint/2010/main" val="21253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7D6-2C40-4460-B485-873C60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Velocity in y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8952-258D-4278-A4A1-7147DF73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" y="1389016"/>
            <a:ext cx="13558157" cy="54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7D6-2C40-4460-B485-873C60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Velocity Field &amp; Streamlines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8952-258D-4278-A4A1-7147DF73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1389016"/>
            <a:ext cx="13558154" cy="54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F727-9A1E-4737-B8EE-24F519A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C0DC-F462-46A9-B5E6-C9E581B7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Rayleigh-</a:t>
            </a:r>
            <a:r>
              <a:rPr lang="en-US" dirty="0" err="1"/>
              <a:t>Bénard</a:t>
            </a:r>
            <a:r>
              <a:rPr lang="en-US" dirty="0"/>
              <a:t> Convection (RBC) arises when a fluid has a temperature gradient in a gravitational field</a:t>
            </a:r>
          </a:p>
          <a:p>
            <a:r>
              <a:rPr lang="en-US" dirty="0"/>
              <a:t>It is an important physical phenomenon arising in stellar evolution, plate tectonics, and weather systems</a:t>
            </a:r>
          </a:p>
          <a:p>
            <a:r>
              <a:rPr lang="en-US" dirty="0"/>
              <a:t>We ran a numerical simulation of RBC based on the </a:t>
            </a:r>
            <a:r>
              <a:rPr lang="en-US" dirty="0" err="1"/>
              <a:t>Boussinesq</a:t>
            </a:r>
            <a:r>
              <a:rPr lang="en-US" dirty="0"/>
              <a:t> approximation, in which we assume that fluids develop a buoyancy force that is linear in the temperature</a:t>
            </a:r>
          </a:p>
          <a:p>
            <a:r>
              <a:rPr lang="en-US" dirty="0"/>
              <a:t>The simulation was run on the Harvard Odyssey computing cluster using the </a:t>
            </a:r>
            <a:r>
              <a:rPr lang="en-US" dirty="0" err="1"/>
              <a:t>Drekar</a:t>
            </a:r>
            <a:r>
              <a:rPr lang="en-US" dirty="0"/>
              <a:t> simulation code developed at Sandia National Lab</a:t>
            </a:r>
          </a:p>
        </p:txBody>
      </p:sp>
    </p:spTree>
    <p:extLst>
      <p:ext uri="{BB962C8B-B14F-4D97-AF65-F5344CB8AC3E}">
        <p14:creationId xmlns:p14="http://schemas.microsoft.com/office/powerpoint/2010/main" val="37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3BA1-B9D0-426D-A466-7F62C03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0812-DF70-45AB-9541-2D2C4799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Drekar</a:t>
            </a:r>
            <a:r>
              <a:rPr lang="en-US" dirty="0"/>
              <a:t> is a large scale computational fluid dynamics (CFD) code developed at Sandia National Lab</a:t>
            </a:r>
          </a:p>
          <a:p>
            <a:r>
              <a:rPr lang="en-US" dirty="0" err="1"/>
              <a:t>Drekar</a:t>
            </a:r>
            <a:r>
              <a:rPr lang="en-US" dirty="0"/>
              <a:t> solves fluid PDEs using the Finite Element Method (FEM)</a:t>
            </a:r>
          </a:p>
          <a:p>
            <a:r>
              <a:rPr lang="en-US" dirty="0"/>
              <a:t>Core functionality is a massively parallel FEM implementation that runs on MPI with back ends from threads, OpenMP and CUDA</a:t>
            </a:r>
          </a:p>
          <a:p>
            <a:r>
              <a:rPr lang="en-US" dirty="0" err="1"/>
              <a:t>Drekar</a:t>
            </a:r>
            <a:r>
              <a:rPr lang="en-US" dirty="0"/>
              <a:t> is part of the </a:t>
            </a:r>
            <a:r>
              <a:rPr lang="en-US" dirty="0" err="1"/>
              <a:t>Trilinos</a:t>
            </a:r>
            <a:r>
              <a:rPr lang="en-US" dirty="0"/>
              <a:t> package, which provides functionality including linear algebra, nonlinear solvers, automatic differentiation, and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407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ADDA-FC39-472E-B728-F2369664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Numerical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93C1-4125-4E08-BF9F-221488FE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Finite Element Method (FEM) solves PDEs by discretizing them in space on a </a:t>
            </a:r>
            <a:r>
              <a:rPr lang="en-US" i="1" dirty="0"/>
              <a:t>mesh</a:t>
            </a:r>
            <a:r>
              <a:rPr lang="en-US" dirty="0"/>
              <a:t>.</a:t>
            </a:r>
          </a:p>
          <a:p>
            <a:r>
              <a:rPr lang="en-US" dirty="0"/>
              <a:t>The functions to be solved for (here pressure, temperature, and velocity) are represented by choosing a finite dimensional basis</a:t>
            </a:r>
          </a:p>
          <a:p>
            <a:r>
              <a:rPr lang="en-US" dirty="0"/>
              <a:t>This simulation used piecewise polynomials of order 1, i.e. rectilinear planar functions (analog to piecewise linear in 2D)</a:t>
            </a:r>
          </a:p>
          <a:p>
            <a:r>
              <a:rPr lang="en-US" dirty="0"/>
              <a:t>The time stepper discretizes in time; each time step leads to a set of linear equations to be solved and then a nonlinear solution</a:t>
            </a:r>
          </a:p>
        </p:txBody>
      </p:sp>
    </p:spTree>
    <p:extLst>
      <p:ext uri="{BB962C8B-B14F-4D97-AF65-F5344CB8AC3E}">
        <p14:creationId xmlns:p14="http://schemas.microsoft.com/office/powerpoint/2010/main" val="39642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A6B3-BC38-4F42-8A7A-582A25DC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D09B-7C6A-4292-80A1-E8035FF3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Dimensions: Length L=2.0, Height =1.0, </a:t>
            </a:r>
            <a:r>
              <a:rPr lang="el-GR" dirty="0"/>
              <a:t>Γ</a:t>
            </a:r>
            <a:r>
              <a:rPr lang="en-US" dirty="0"/>
              <a:t> = 2; </a:t>
            </a:r>
            <a:r>
              <a:rPr lang="en-US" dirty="0" err="1"/>
              <a:t>N</a:t>
            </a:r>
            <a:r>
              <a:rPr lang="en-US" baseline="-25000" dirty="0" err="1"/>
              <a:t>x</a:t>
            </a:r>
            <a:r>
              <a:rPr lang="en-US" dirty="0"/>
              <a:t> = 1024, N</a:t>
            </a:r>
            <a:r>
              <a:rPr lang="en-US" baseline="-25000" dirty="0"/>
              <a:t>y</a:t>
            </a:r>
            <a:r>
              <a:rPr lang="en-US" dirty="0"/>
              <a:t> = 2048</a:t>
            </a:r>
          </a:p>
          <a:p>
            <a:r>
              <a:rPr lang="en-US" dirty="0"/>
              <a:t>Density </a:t>
            </a:r>
            <a:r>
              <a:rPr lang="el-GR" dirty="0"/>
              <a:t>ρ</a:t>
            </a:r>
            <a:r>
              <a:rPr lang="en-US" baseline="-25000" dirty="0"/>
              <a:t>0</a:t>
            </a:r>
            <a:r>
              <a:rPr lang="en-US" dirty="0"/>
              <a:t> = 1.0</a:t>
            </a:r>
          </a:p>
          <a:p>
            <a:r>
              <a:rPr lang="en-US" dirty="0"/>
              <a:t>Viscosity </a:t>
            </a:r>
            <a:r>
              <a:rPr lang="el-GR" dirty="0"/>
              <a:t>ν</a:t>
            </a:r>
            <a:r>
              <a:rPr lang="en-US" dirty="0"/>
              <a:t> = 0.01</a:t>
            </a:r>
          </a:p>
          <a:p>
            <a:r>
              <a:rPr lang="en-US" dirty="0"/>
              <a:t>Volume Expansion Coefficient α</a:t>
            </a:r>
            <a:r>
              <a:rPr lang="en-US" baseline="-25000" dirty="0"/>
              <a:t>V</a:t>
            </a:r>
            <a:r>
              <a:rPr lang="en-US" dirty="0"/>
              <a:t> = 10</a:t>
            </a:r>
            <a:r>
              <a:rPr lang="en-US" baseline="30000" dirty="0"/>
              <a:t>6 </a:t>
            </a:r>
            <a:endParaRPr lang="en-US" dirty="0"/>
          </a:p>
          <a:p>
            <a:r>
              <a:rPr lang="en-US" dirty="0"/>
              <a:t>Gravity g = 1.0</a:t>
            </a:r>
          </a:p>
          <a:p>
            <a:r>
              <a:rPr lang="en-US" dirty="0"/>
              <a:t>Heat Capacity C</a:t>
            </a:r>
            <a:r>
              <a:rPr lang="en-US" baseline="-25000" dirty="0"/>
              <a:t>p</a:t>
            </a:r>
            <a:r>
              <a:rPr lang="en-US" dirty="0"/>
              <a:t> = 1.0</a:t>
            </a:r>
          </a:p>
          <a:p>
            <a:r>
              <a:rPr lang="en-US" dirty="0"/>
              <a:t>Thermal Conductivity k = 0.01</a:t>
            </a:r>
          </a:p>
          <a:p>
            <a:r>
              <a:rPr lang="en-US" dirty="0"/>
              <a:t>Thermal diffusivity </a:t>
            </a:r>
            <a:r>
              <a:rPr lang="el-GR" dirty="0"/>
              <a:t>κ</a:t>
            </a:r>
            <a:r>
              <a:rPr lang="en-US" dirty="0"/>
              <a:t> = k / </a:t>
            </a:r>
            <a:r>
              <a:rPr lang="el-GR" dirty="0"/>
              <a:t>ρ</a:t>
            </a:r>
            <a:r>
              <a:rPr lang="en-US" baseline="-25000" dirty="0"/>
              <a:t>0</a:t>
            </a:r>
            <a:r>
              <a:rPr lang="en-US" dirty="0"/>
              <a:t> C</a:t>
            </a:r>
            <a:r>
              <a:rPr lang="en-US" baseline="-25000" dirty="0"/>
              <a:t>p</a:t>
            </a:r>
            <a:r>
              <a:rPr lang="en-US" dirty="0"/>
              <a:t> = 0.01</a:t>
            </a:r>
          </a:p>
          <a:p>
            <a:r>
              <a:rPr lang="en-US" dirty="0"/>
              <a:t>Temperature Change </a:t>
            </a:r>
            <a:r>
              <a:rPr lang="el-GR" dirty="0"/>
              <a:t>Δ</a:t>
            </a:r>
            <a:r>
              <a:rPr lang="en-US" dirty="0"/>
              <a:t>T = 1.0</a:t>
            </a:r>
          </a:p>
          <a:p>
            <a:r>
              <a:rPr lang="en-US" dirty="0"/>
              <a:t>Time of Simulation: 5.0 target (0.22 achieved on case 1)</a:t>
            </a:r>
          </a:p>
        </p:txBody>
      </p:sp>
    </p:spTree>
    <p:extLst>
      <p:ext uri="{BB962C8B-B14F-4D97-AF65-F5344CB8AC3E}">
        <p14:creationId xmlns:p14="http://schemas.microsoft.com/office/powerpoint/2010/main" val="822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8EA8-9ECB-4EDB-ABF6-82F054A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4A35-9CF4-4896-8BB4-4E93CFF9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 was initiated on 1024 cores but only ran on 512 cores due to a hardware fault.</a:t>
            </a:r>
          </a:p>
          <a:p>
            <a:r>
              <a:rPr lang="en-US" dirty="0"/>
              <a:t>It ran for about 1 day and got to time 0.22 before we restarted it.</a:t>
            </a:r>
          </a:p>
          <a:p>
            <a:r>
              <a:rPr lang="en-US" dirty="0"/>
              <a:t>Case 2 ran on all 1024 cores for about 5 days.  It bogged down, getting progressively slower, and eventually crashed (out of memory)</a:t>
            </a:r>
          </a:p>
          <a:p>
            <a:r>
              <a:rPr lang="en-US" dirty="0"/>
              <a:t>It only got to a simulation time of 0.77; it should have gotten much further.  After it crashed, out .</a:t>
            </a:r>
            <a:r>
              <a:rPr lang="en-US" dirty="0" err="1"/>
              <a:t>exo</a:t>
            </a:r>
            <a:r>
              <a:rPr lang="en-US" dirty="0"/>
              <a:t> output files became corrupted.</a:t>
            </a:r>
          </a:p>
          <a:p>
            <a:r>
              <a:rPr lang="en-US" dirty="0"/>
              <a:t>We suspect a memory leak</a:t>
            </a:r>
          </a:p>
          <a:p>
            <a:r>
              <a:rPr lang="en-US" dirty="0"/>
              <a:t>We present visualizations from the successful case 1 simulation</a:t>
            </a:r>
          </a:p>
        </p:txBody>
      </p:sp>
    </p:spTree>
    <p:extLst>
      <p:ext uri="{BB962C8B-B14F-4D97-AF65-F5344CB8AC3E}">
        <p14:creationId xmlns:p14="http://schemas.microsoft.com/office/powerpoint/2010/main" val="12106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7D6-2C40-4460-B485-873C60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8952-258D-4278-A4A1-7147DF73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" y="1389016"/>
            <a:ext cx="13558157" cy="54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7D6-2C40-4460-B485-873C60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Pressure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8952-258D-4278-A4A1-7147DF73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" y="1389016"/>
            <a:ext cx="13558157" cy="54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7D6-2C40-4460-B485-873C602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 Velocity in x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8952-258D-4278-A4A1-7147DF73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" y="1389016"/>
            <a:ext cx="13558157" cy="54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487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Rayleigh-Bénard Convection: Drekar Simulation on Odyssey</vt:lpstr>
      <vt:lpstr>Problem Statement &amp; Motivation</vt:lpstr>
      <vt:lpstr>Description of Code</vt:lpstr>
      <vt:lpstr>Overview of Numerical Methods Used</vt:lpstr>
      <vt:lpstr>Parameters of the Simulation</vt:lpstr>
      <vt:lpstr>Results</vt:lpstr>
      <vt:lpstr>Sample Output: Temperature</vt:lpstr>
      <vt:lpstr>Sample Output: Pressure</vt:lpstr>
      <vt:lpstr>Sample Output: Velocity in x Direction</vt:lpstr>
      <vt:lpstr>Sample Output: Velocity in y Direction</vt:lpstr>
      <vt:lpstr>Sample Output: Velocity Field &amp; Streamlines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Rayleigh-Bénard Convection: Drekar Simulation on Odyssey</dc:title>
  <dc:creator>Michael S. Emanuel</dc:creator>
  <cp:lastModifiedBy>Michael S. Emanuel</cp:lastModifiedBy>
  <cp:revision>14</cp:revision>
  <dcterms:created xsi:type="dcterms:W3CDTF">2019-03-13T01:38:26Z</dcterms:created>
  <dcterms:modified xsi:type="dcterms:W3CDTF">2019-03-13T05:32:42Z</dcterms:modified>
</cp:coreProperties>
</file>