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9" autoAdjust="0"/>
  </p:normalViewPr>
  <p:slideViewPr>
    <p:cSldViewPr>
      <p:cViewPr varScale="1">
        <p:scale>
          <a:sx n="75" d="100"/>
          <a:sy n="75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576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6520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1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latin typeface="Arial" panose="020B0604020202020204" pitchFamily="34" charset="0"/>
              </a:endParaRPr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20371E-3F3A-4A2F-B15C-69D9E643C63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FF35C-73C5-4388-AD58-2D86A7DBE4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DC18A-724D-4BF7-8A67-135EFD71B9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0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F249D-50DA-4DCB-9CA6-254244EF552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0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EFC32-5C2E-4FB4-BE5A-3F68FE0797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52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6DE3D-5BC9-45EC-A90D-2C7BFADDC0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ADEB-FDA3-4D0D-9B0E-6DA25BAFFD4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2814D-262F-4268-8ADA-0200384D280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4E42-223A-4A02-B764-85E38E25ED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66A63-4A6B-49AB-AFA6-182BB70B03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3F12-DCCE-4F4B-9DB6-B2B3AE1690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2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638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638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latin typeface="Arial" panose="020B0604020202020204" pitchFamily="34" charset="0"/>
              </a:endParaRP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E58C9-7F80-4938-8ACB-D96D78D922C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ru-RU" sz="3600" dirty="0" smtClean="0"/>
              <a:t>БИС с программируемой структурой</a:t>
            </a:r>
            <a:endParaRPr lang="ru-RU" sz="36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/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198"/>
          <p:cNvSpPr/>
          <p:nvPr/>
        </p:nvSpPr>
        <p:spPr bwMode="auto">
          <a:xfrm>
            <a:off x="922676" y="3534033"/>
            <a:ext cx="3261238" cy="188920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2420"/>
            <a:ext cx="7817668" cy="642489"/>
          </a:xfrm>
        </p:spPr>
        <p:txBody>
          <a:bodyPr/>
          <a:lstStyle/>
          <a:p>
            <a:r>
              <a:rPr lang="ru-RU" dirty="0" smtClean="0"/>
              <a:t>ПЛМ (1975)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 bwMode="auto">
          <a:xfrm flipH="1">
            <a:off x="1187624" y="3919448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Прямая со стрелкой 4"/>
          <p:cNvCxnSpPr/>
          <p:nvPr/>
        </p:nvCxnSpPr>
        <p:spPr bwMode="auto">
          <a:xfrm flipH="1">
            <a:off x="1187624" y="442350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/>
          <p:cNvCxnSpPr/>
          <p:nvPr/>
        </p:nvCxnSpPr>
        <p:spPr bwMode="auto">
          <a:xfrm flipH="1">
            <a:off x="1187624" y="4892470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Прямоугольник 12"/>
          <p:cNvSpPr/>
          <p:nvPr/>
        </p:nvSpPr>
        <p:spPr bwMode="auto">
          <a:xfrm>
            <a:off x="1547664" y="333713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3563888" y="4193678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563888" y="4697734"/>
            <a:ext cx="425028" cy="396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2169041" y="333713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2790418" y="333713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3563888" y="3686345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>
            <a:off x="1475656" y="2695312"/>
            <a:ext cx="0" cy="252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>
            <a:stCxn id="13" idx="2"/>
          </p:cNvCxnSpPr>
          <p:nvPr/>
        </p:nvCxnSpPr>
        <p:spPr bwMode="auto">
          <a:xfrm>
            <a:off x="1760178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 стрелкой 28"/>
          <p:cNvCxnSpPr/>
          <p:nvPr/>
        </p:nvCxnSpPr>
        <p:spPr bwMode="auto">
          <a:xfrm>
            <a:off x="2056163" y="2695312"/>
            <a:ext cx="0" cy="252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2379712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91322" y="2695312"/>
            <a:ext cx="0" cy="252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Прямая со стрелкой 31"/>
          <p:cNvCxnSpPr/>
          <p:nvPr/>
        </p:nvCxnSpPr>
        <p:spPr bwMode="auto">
          <a:xfrm>
            <a:off x="3001090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 flipH="1">
            <a:off x="1475656" y="2983344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1760178" y="2988080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Прямая со стрелкой 39"/>
          <p:cNvCxnSpPr/>
          <p:nvPr/>
        </p:nvCxnSpPr>
        <p:spPr bwMode="auto">
          <a:xfrm flipH="1">
            <a:off x="2056163" y="2983344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2340685" y="2988080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 стрелкой 41"/>
          <p:cNvCxnSpPr/>
          <p:nvPr/>
        </p:nvCxnSpPr>
        <p:spPr bwMode="auto">
          <a:xfrm flipH="1">
            <a:off x="2703302" y="2983344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 стрелкой 42"/>
          <p:cNvCxnSpPr/>
          <p:nvPr/>
        </p:nvCxnSpPr>
        <p:spPr bwMode="auto">
          <a:xfrm>
            <a:off x="2987824" y="2988080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6681394" y="587901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6122" y="214011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ru-RU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8081" y="214011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sp>
        <p:nvSpPr>
          <p:cNvPr id="47" name="Овал 46"/>
          <p:cNvSpPr/>
          <p:nvPr/>
        </p:nvSpPr>
        <p:spPr bwMode="auto">
          <a:xfrm>
            <a:off x="1703678" y="3613144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Овал 47"/>
          <p:cNvSpPr/>
          <p:nvPr/>
        </p:nvSpPr>
        <p:spPr bwMode="auto">
          <a:xfrm>
            <a:off x="2301077" y="3613144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Овал 48"/>
          <p:cNvSpPr/>
          <p:nvPr/>
        </p:nvSpPr>
        <p:spPr bwMode="auto">
          <a:xfrm>
            <a:off x="2936235" y="3613144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 стрелкой 73"/>
          <p:cNvCxnSpPr/>
          <p:nvPr/>
        </p:nvCxnSpPr>
        <p:spPr bwMode="auto">
          <a:xfrm flipH="1">
            <a:off x="3988917" y="3919448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Прямая со стрелкой 75"/>
          <p:cNvCxnSpPr/>
          <p:nvPr/>
        </p:nvCxnSpPr>
        <p:spPr bwMode="auto">
          <a:xfrm flipH="1">
            <a:off x="3988917" y="4414376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Прямая со стрелкой 76"/>
          <p:cNvCxnSpPr/>
          <p:nvPr/>
        </p:nvCxnSpPr>
        <p:spPr bwMode="auto">
          <a:xfrm flipH="1">
            <a:off x="3988917" y="4892470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Прямая со стрелкой 94"/>
          <p:cNvCxnSpPr/>
          <p:nvPr/>
        </p:nvCxnSpPr>
        <p:spPr bwMode="auto">
          <a:xfrm>
            <a:off x="8100392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Прямая со стрелкой 95"/>
          <p:cNvCxnSpPr/>
          <p:nvPr/>
        </p:nvCxnSpPr>
        <p:spPr bwMode="auto">
          <a:xfrm>
            <a:off x="7550880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Прямая со стрелкой 96"/>
          <p:cNvCxnSpPr/>
          <p:nvPr/>
        </p:nvCxnSpPr>
        <p:spPr bwMode="auto">
          <a:xfrm>
            <a:off x="6969426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Прямоугольник 97"/>
          <p:cNvSpPr/>
          <p:nvPr/>
        </p:nvSpPr>
        <p:spPr bwMode="auto">
          <a:xfrm>
            <a:off x="6756912" y="5228280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9" name="Прямоугольник 98"/>
          <p:cNvSpPr/>
          <p:nvPr/>
        </p:nvSpPr>
        <p:spPr bwMode="auto">
          <a:xfrm>
            <a:off x="7338366" y="5228280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>
            <a:off x="7887878" y="5228280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1" name="Прямая со стрелкой 100"/>
          <p:cNvCxnSpPr/>
          <p:nvPr/>
        </p:nvCxnSpPr>
        <p:spPr bwMode="auto">
          <a:xfrm>
            <a:off x="6969426" y="5584337"/>
            <a:ext cx="0" cy="4035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Прямая со стрелкой 102"/>
          <p:cNvCxnSpPr/>
          <p:nvPr/>
        </p:nvCxnSpPr>
        <p:spPr bwMode="auto">
          <a:xfrm>
            <a:off x="7550880" y="5584337"/>
            <a:ext cx="0" cy="4035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Прямая со стрелкой 103"/>
          <p:cNvCxnSpPr/>
          <p:nvPr/>
        </p:nvCxnSpPr>
        <p:spPr bwMode="auto">
          <a:xfrm>
            <a:off x="8094772" y="5584337"/>
            <a:ext cx="0" cy="4035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7311814" y="5868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849199" y="5868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ru-RU" sz="3600" dirty="0"/>
          </a:p>
        </p:txBody>
      </p:sp>
      <p:grpSp>
        <p:nvGrpSpPr>
          <p:cNvPr id="110" name="Группа 109"/>
          <p:cNvGrpSpPr/>
          <p:nvPr/>
        </p:nvGrpSpPr>
        <p:grpSpPr>
          <a:xfrm>
            <a:off x="6875651" y="3813342"/>
            <a:ext cx="220344" cy="216024"/>
            <a:chOff x="6367880" y="1052736"/>
            <a:chExt cx="220344" cy="216024"/>
          </a:xfrm>
        </p:grpSpPr>
        <p:cxnSp>
          <p:nvCxnSpPr>
            <p:cNvPr id="108" name="Прямая соединительная линия 10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Прямая соединительная линия 10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" name="Группа 110"/>
          <p:cNvGrpSpPr/>
          <p:nvPr/>
        </p:nvGrpSpPr>
        <p:grpSpPr>
          <a:xfrm>
            <a:off x="7463453" y="3813342"/>
            <a:ext cx="220344" cy="216024"/>
            <a:chOff x="6367880" y="1052736"/>
            <a:chExt cx="220344" cy="216024"/>
          </a:xfrm>
        </p:grpSpPr>
        <p:cxnSp>
          <p:nvCxnSpPr>
            <p:cNvPr id="112" name="Прямая соединительная линия 11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Прямая соединительная линия 11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Группа 113"/>
          <p:cNvGrpSpPr/>
          <p:nvPr/>
        </p:nvGrpSpPr>
        <p:grpSpPr>
          <a:xfrm>
            <a:off x="8007608" y="3813342"/>
            <a:ext cx="220344" cy="216024"/>
            <a:chOff x="6367880" y="1052736"/>
            <a:chExt cx="220344" cy="216024"/>
          </a:xfrm>
        </p:grpSpPr>
        <p:cxnSp>
          <p:nvCxnSpPr>
            <p:cNvPr id="115" name="Прямая соединительная линия 11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Прямая соединительная линия 11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8" name="Группа 117"/>
          <p:cNvGrpSpPr/>
          <p:nvPr/>
        </p:nvGrpSpPr>
        <p:grpSpPr>
          <a:xfrm>
            <a:off x="4317812" y="2504510"/>
            <a:ext cx="220344" cy="216024"/>
            <a:chOff x="6367880" y="1052736"/>
            <a:chExt cx="220344" cy="216024"/>
          </a:xfrm>
        </p:grpSpPr>
        <p:cxnSp>
          <p:nvCxnSpPr>
            <p:cNvPr id="119" name="Прямая соединительная линия 11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Прямая соединительная линия 11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1" name="Группа 120"/>
          <p:cNvGrpSpPr/>
          <p:nvPr/>
        </p:nvGrpSpPr>
        <p:grpSpPr>
          <a:xfrm>
            <a:off x="6875651" y="4310197"/>
            <a:ext cx="220344" cy="216024"/>
            <a:chOff x="6367880" y="1052736"/>
            <a:chExt cx="220344" cy="216024"/>
          </a:xfrm>
        </p:grpSpPr>
        <p:cxnSp>
          <p:nvCxnSpPr>
            <p:cNvPr id="122" name="Прямая соединительная линия 12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Прямая соединительная линия 12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4" name="Группа 123"/>
          <p:cNvGrpSpPr/>
          <p:nvPr/>
        </p:nvGrpSpPr>
        <p:grpSpPr>
          <a:xfrm>
            <a:off x="7463453" y="4310197"/>
            <a:ext cx="220344" cy="216024"/>
            <a:chOff x="6367880" y="1052736"/>
            <a:chExt cx="220344" cy="216024"/>
          </a:xfrm>
        </p:grpSpPr>
        <p:cxnSp>
          <p:nvCxnSpPr>
            <p:cNvPr id="125" name="Прямая соединительная линия 12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Прямая соединительная линия 12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7" name="Группа 126"/>
          <p:cNvGrpSpPr/>
          <p:nvPr/>
        </p:nvGrpSpPr>
        <p:grpSpPr>
          <a:xfrm>
            <a:off x="8007608" y="4310197"/>
            <a:ext cx="220344" cy="216024"/>
            <a:chOff x="6367880" y="1052736"/>
            <a:chExt cx="220344" cy="216024"/>
          </a:xfrm>
        </p:grpSpPr>
        <p:cxnSp>
          <p:nvCxnSpPr>
            <p:cNvPr id="128" name="Прямая соединительная линия 12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Прямая соединительная линия 12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" name="Группа 132"/>
          <p:cNvGrpSpPr/>
          <p:nvPr/>
        </p:nvGrpSpPr>
        <p:grpSpPr>
          <a:xfrm>
            <a:off x="6875651" y="4790212"/>
            <a:ext cx="220344" cy="216024"/>
            <a:chOff x="6367880" y="1052736"/>
            <a:chExt cx="220344" cy="216024"/>
          </a:xfrm>
        </p:grpSpPr>
        <p:cxnSp>
          <p:nvCxnSpPr>
            <p:cNvPr id="134" name="Прямая соединительная линия 133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Прямая соединительная линия 134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Группа 135"/>
          <p:cNvGrpSpPr/>
          <p:nvPr/>
        </p:nvGrpSpPr>
        <p:grpSpPr>
          <a:xfrm>
            <a:off x="7463453" y="4790212"/>
            <a:ext cx="220344" cy="216024"/>
            <a:chOff x="6367880" y="1052736"/>
            <a:chExt cx="220344" cy="216024"/>
          </a:xfrm>
        </p:grpSpPr>
        <p:cxnSp>
          <p:nvCxnSpPr>
            <p:cNvPr id="137" name="Прямая соединительная линия 13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Прямая соединительная линия 13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9" name="Группа 138"/>
          <p:cNvGrpSpPr/>
          <p:nvPr/>
        </p:nvGrpSpPr>
        <p:grpSpPr>
          <a:xfrm>
            <a:off x="8007608" y="4790212"/>
            <a:ext cx="220344" cy="216024"/>
            <a:chOff x="6367880" y="1052736"/>
            <a:chExt cx="220344" cy="216024"/>
          </a:xfrm>
        </p:grpSpPr>
        <p:cxnSp>
          <p:nvCxnSpPr>
            <p:cNvPr id="140" name="Прямая соединительная линия 139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Прямая соединительная линия 140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6" name="TextBox 195"/>
          <p:cNvSpPr txBox="1"/>
          <p:nvPr/>
        </p:nvSpPr>
        <p:spPr>
          <a:xfrm>
            <a:off x="1206580" y="214011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947771" y="2461808"/>
            <a:ext cx="362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Программируемые связи</a:t>
            </a:r>
            <a:endParaRPr lang="ru-RU" dirty="0"/>
          </a:p>
        </p:txBody>
      </p:sp>
      <p:sp>
        <p:nvSpPr>
          <p:cNvPr id="200" name="TextBox 199"/>
          <p:cNvSpPr txBox="1"/>
          <p:nvPr/>
        </p:nvSpPr>
        <p:spPr>
          <a:xfrm>
            <a:off x="136248" y="5522874"/>
            <a:ext cx="40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Программируемый массив «И»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1" name="Прямоугольник 200"/>
          <p:cNvSpPr/>
          <p:nvPr/>
        </p:nvSpPr>
        <p:spPr bwMode="auto">
          <a:xfrm>
            <a:off x="6588223" y="3534032"/>
            <a:ext cx="2116627" cy="222483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61884" y="5104372"/>
            <a:ext cx="24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Программируемый массив «ИЛИ»</a:t>
            </a:r>
            <a:endParaRPr lang="ru-RU" dirty="0">
              <a:solidFill>
                <a:srgbClr val="0070C0"/>
              </a:solidFill>
            </a:endParaRPr>
          </a:p>
        </p:txBody>
      </p:sp>
      <p:grpSp>
        <p:nvGrpSpPr>
          <p:cNvPr id="227" name="Группа 226"/>
          <p:cNvGrpSpPr/>
          <p:nvPr/>
        </p:nvGrpSpPr>
        <p:grpSpPr>
          <a:xfrm>
            <a:off x="1364463" y="3813342"/>
            <a:ext cx="220344" cy="216024"/>
            <a:chOff x="6367880" y="1052736"/>
            <a:chExt cx="220344" cy="216024"/>
          </a:xfrm>
        </p:grpSpPr>
        <p:cxnSp>
          <p:nvCxnSpPr>
            <p:cNvPr id="228" name="Прямая соединительная линия 22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Прямая соединительная линия 22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0" name="Группа 229"/>
          <p:cNvGrpSpPr/>
          <p:nvPr/>
        </p:nvGrpSpPr>
        <p:grpSpPr>
          <a:xfrm>
            <a:off x="1364463" y="4310197"/>
            <a:ext cx="220344" cy="216024"/>
            <a:chOff x="6367880" y="1052736"/>
            <a:chExt cx="220344" cy="216024"/>
          </a:xfrm>
        </p:grpSpPr>
        <p:cxnSp>
          <p:nvCxnSpPr>
            <p:cNvPr id="231" name="Прямая соединительная линия 230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Прямая соединительная линия 231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3" name="Группа 232"/>
          <p:cNvGrpSpPr/>
          <p:nvPr/>
        </p:nvGrpSpPr>
        <p:grpSpPr>
          <a:xfrm>
            <a:off x="1364463" y="4790212"/>
            <a:ext cx="220344" cy="216024"/>
            <a:chOff x="6367880" y="1052736"/>
            <a:chExt cx="220344" cy="216024"/>
          </a:xfrm>
        </p:grpSpPr>
        <p:cxnSp>
          <p:nvCxnSpPr>
            <p:cNvPr id="234" name="Прямая соединительная линия 233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Прямая соединительная линия 234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6" name="Группа 235"/>
          <p:cNvGrpSpPr/>
          <p:nvPr/>
        </p:nvGrpSpPr>
        <p:grpSpPr>
          <a:xfrm>
            <a:off x="1655265" y="3813342"/>
            <a:ext cx="220344" cy="216024"/>
            <a:chOff x="6367880" y="1052736"/>
            <a:chExt cx="220344" cy="216024"/>
          </a:xfrm>
        </p:grpSpPr>
        <p:cxnSp>
          <p:nvCxnSpPr>
            <p:cNvPr id="237" name="Прямая соединительная линия 23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Прямая соединительная линия 23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9" name="Группа 238"/>
          <p:cNvGrpSpPr/>
          <p:nvPr/>
        </p:nvGrpSpPr>
        <p:grpSpPr>
          <a:xfrm>
            <a:off x="1655265" y="4310197"/>
            <a:ext cx="220344" cy="216024"/>
            <a:chOff x="6367880" y="1052736"/>
            <a:chExt cx="220344" cy="216024"/>
          </a:xfrm>
        </p:grpSpPr>
        <p:cxnSp>
          <p:nvCxnSpPr>
            <p:cNvPr id="240" name="Прямая соединительная линия 239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Прямая соединительная линия 240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2" name="Группа 241"/>
          <p:cNvGrpSpPr/>
          <p:nvPr/>
        </p:nvGrpSpPr>
        <p:grpSpPr>
          <a:xfrm>
            <a:off x="1655265" y="4790212"/>
            <a:ext cx="220344" cy="216024"/>
            <a:chOff x="6367880" y="1052736"/>
            <a:chExt cx="220344" cy="216024"/>
          </a:xfrm>
        </p:grpSpPr>
        <p:cxnSp>
          <p:nvCxnSpPr>
            <p:cNvPr id="243" name="Прямая соединительная линия 242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Прямая соединительная линия 243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5" name="Группа 244"/>
          <p:cNvGrpSpPr/>
          <p:nvPr/>
        </p:nvGrpSpPr>
        <p:grpSpPr>
          <a:xfrm>
            <a:off x="1947058" y="3813342"/>
            <a:ext cx="220344" cy="216024"/>
            <a:chOff x="6367880" y="1052736"/>
            <a:chExt cx="220344" cy="216024"/>
          </a:xfrm>
        </p:grpSpPr>
        <p:cxnSp>
          <p:nvCxnSpPr>
            <p:cNvPr id="246" name="Прямая соединительная линия 245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Прямая соединительная линия 246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8" name="Группа 247"/>
          <p:cNvGrpSpPr/>
          <p:nvPr/>
        </p:nvGrpSpPr>
        <p:grpSpPr>
          <a:xfrm>
            <a:off x="1947058" y="4310197"/>
            <a:ext cx="220344" cy="216024"/>
            <a:chOff x="6367880" y="1052736"/>
            <a:chExt cx="220344" cy="216024"/>
          </a:xfrm>
        </p:grpSpPr>
        <p:cxnSp>
          <p:nvCxnSpPr>
            <p:cNvPr id="249" name="Прямая соединительная линия 24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Прямая соединительная линия 24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Группа 250"/>
          <p:cNvGrpSpPr/>
          <p:nvPr/>
        </p:nvGrpSpPr>
        <p:grpSpPr>
          <a:xfrm>
            <a:off x="1947058" y="4790212"/>
            <a:ext cx="220344" cy="216024"/>
            <a:chOff x="6367880" y="1052736"/>
            <a:chExt cx="220344" cy="216024"/>
          </a:xfrm>
        </p:grpSpPr>
        <p:cxnSp>
          <p:nvCxnSpPr>
            <p:cNvPr id="252" name="Прямая соединительная линия 25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Прямая соединительная линия 25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Группа 253"/>
          <p:cNvGrpSpPr/>
          <p:nvPr/>
        </p:nvGrpSpPr>
        <p:grpSpPr>
          <a:xfrm>
            <a:off x="2279798" y="3813342"/>
            <a:ext cx="220344" cy="216024"/>
            <a:chOff x="6367880" y="1052736"/>
            <a:chExt cx="220344" cy="216024"/>
          </a:xfrm>
        </p:grpSpPr>
        <p:cxnSp>
          <p:nvCxnSpPr>
            <p:cNvPr id="255" name="Прямая соединительная линия 25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" name="Прямая соединительная линия 25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7" name="Группа 256"/>
          <p:cNvGrpSpPr/>
          <p:nvPr/>
        </p:nvGrpSpPr>
        <p:grpSpPr>
          <a:xfrm>
            <a:off x="2279798" y="4310197"/>
            <a:ext cx="220344" cy="216024"/>
            <a:chOff x="6367880" y="1052736"/>
            <a:chExt cx="220344" cy="216024"/>
          </a:xfrm>
        </p:grpSpPr>
        <p:cxnSp>
          <p:nvCxnSpPr>
            <p:cNvPr id="258" name="Прямая соединительная линия 25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Прямая соединительная линия 25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0" name="Группа 259"/>
          <p:cNvGrpSpPr/>
          <p:nvPr/>
        </p:nvGrpSpPr>
        <p:grpSpPr>
          <a:xfrm>
            <a:off x="2279798" y="4790212"/>
            <a:ext cx="220344" cy="216024"/>
            <a:chOff x="6367880" y="1052736"/>
            <a:chExt cx="220344" cy="216024"/>
          </a:xfrm>
        </p:grpSpPr>
        <p:cxnSp>
          <p:nvCxnSpPr>
            <p:cNvPr id="261" name="Прямая соединительная линия 260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" name="Прямая соединительная линия 261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" name="Группа 262"/>
          <p:cNvGrpSpPr/>
          <p:nvPr/>
        </p:nvGrpSpPr>
        <p:grpSpPr>
          <a:xfrm>
            <a:off x="2597017" y="3813342"/>
            <a:ext cx="220344" cy="216024"/>
            <a:chOff x="6367880" y="1052736"/>
            <a:chExt cx="220344" cy="216024"/>
          </a:xfrm>
        </p:grpSpPr>
        <p:cxnSp>
          <p:nvCxnSpPr>
            <p:cNvPr id="264" name="Прямая соединительная линия 263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Прямая соединительная линия 264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6" name="Группа 265"/>
          <p:cNvGrpSpPr/>
          <p:nvPr/>
        </p:nvGrpSpPr>
        <p:grpSpPr>
          <a:xfrm>
            <a:off x="2597017" y="4310197"/>
            <a:ext cx="220344" cy="216024"/>
            <a:chOff x="6367880" y="1052736"/>
            <a:chExt cx="220344" cy="216024"/>
          </a:xfrm>
        </p:grpSpPr>
        <p:cxnSp>
          <p:nvCxnSpPr>
            <p:cNvPr id="267" name="Прямая соединительная линия 26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Прямая соединительная линия 26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9" name="Группа 268"/>
          <p:cNvGrpSpPr/>
          <p:nvPr/>
        </p:nvGrpSpPr>
        <p:grpSpPr>
          <a:xfrm>
            <a:off x="2597017" y="4790212"/>
            <a:ext cx="220344" cy="216024"/>
            <a:chOff x="6367880" y="1052736"/>
            <a:chExt cx="220344" cy="216024"/>
          </a:xfrm>
        </p:grpSpPr>
        <p:cxnSp>
          <p:nvCxnSpPr>
            <p:cNvPr id="270" name="Прямая соединительная линия 269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" name="Прямая соединительная линия 270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2" name="Группа 271"/>
          <p:cNvGrpSpPr/>
          <p:nvPr/>
        </p:nvGrpSpPr>
        <p:grpSpPr>
          <a:xfrm>
            <a:off x="2876724" y="3813342"/>
            <a:ext cx="220344" cy="216024"/>
            <a:chOff x="6367880" y="1052736"/>
            <a:chExt cx="220344" cy="216024"/>
          </a:xfrm>
        </p:grpSpPr>
        <p:cxnSp>
          <p:nvCxnSpPr>
            <p:cNvPr id="273" name="Прямая соединительная линия 272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Прямая соединительная линия 273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5" name="Группа 274"/>
          <p:cNvGrpSpPr/>
          <p:nvPr/>
        </p:nvGrpSpPr>
        <p:grpSpPr>
          <a:xfrm>
            <a:off x="2876724" y="4310197"/>
            <a:ext cx="220344" cy="216024"/>
            <a:chOff x="6367880" y="1052736"/>
            <a:chExt cx="220344" cy="216024"/>
          </a:xfrm>
        </p:grpSpPr>
        <p:cxnSp>
          <p:nvCxnSpPr>
            <p:cNvPr id="276" name="Прямая соединительная линия 275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" name="Прямая соединительная линия 276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8" name="Группа 277"/>
          <p:cNvGrpSpPr/>
          <p:nvPr/>
        </p:nvGrpSpPr>
        <p:grpSpPr>
          <a:xfrm>
            <a:off x="2876724" y="4790212"/>
            <a:ext cx="220344" cy="216024"/>
            <a:chOff x="6367880" y="1052736"/>
            <a:chExt cx="220344" cy="216024"/>
          </a:xfrm>
        </p:grpSpPr>
        <p:cxnSp>
          <p:nvCxnSpPr>
            <p:cNvPr id="279" name="Прямая соединительная линия 27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Прямая соединительная линия 27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8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6480720" cy="4114800"/>
          </a:xfrm>
        </p:spPr>
        <p:txBody>
          <a:bodyPr/>
          <a:lstStyle/>
          <a:p>
            <a:r>
              <a:rPr lang="en-US" dirty="0" smtClean="0"/>
              <a:t>W = </a:t>
            </a:r>
            <a:r>
              <a:rPr lang="ru-RU" dirty="0" smtClean="0"/>
              <a:t>(</a:t>
            </a:r>
            <a:r>
              <a:rPr lang="en-US" dirty="0" smtClean="0"/>
              <a:t>A &amp; </a:t>
            </a:r>
            <a:r>
              <a:rPr lang="ru-RU" dirty="0" smtClean="0"/>
              <a:t>С) </a:t>
            </a:r>
            <a:r>
              <a:rPr lang="en-US" dirty="0" smtClean="0"/>
              <a:t>v (~B &amp; ~C)</a:t>
            </a:r>
          </a:p>
          <a:p>
            <a:r>
              <a:rPr lang="en-US" dirty="0" smtClean="0"/>
              <a:t>X = (A &amp; B &amp; C) v (~B &amp; ~C)</a:t>
            </a:r>
          </a:p>
          <a:p>
            <a:r>
              <a:rPr lang="en-US" dirty="0" smtClean="0"/>
              <a:t>Y = (A &amp; B &amp; C)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6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198"/>
          <p:cNvSpPr/>
          <p:nvPr/>
        </p:nvSpPr>
        <p:spPr bwMode="auto">
          <a:xfrm>
            <a:off x="922676" y="3534033"/>
            <a:ext cx="3261238" cy="188920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21062"/>
            <a:ext cx="7817668" cy="642489"/>
          </a:xfrm>
        </p:spPr>
        <p:txBody>
          <a:bodyPr/>
          <a:lstStyle/>
          <a:p>
            <a:r>
              <a:rPr lang="ru-RU" dirty="0" smtClean="0"/>
              <a:t>Пример программирования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 bwMode="auto">
          <a:xfrm flipH="1">
            <a:off x="1187624" y="3919448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Прямая со стрелкой 4"/>
          <p:cNvCxnSpPr/>
          <p:nvPr/>
        </p:nvCxnSpPr>
        <p:spPr bwMode="auto">
          <a:xfrm flipH="1">
            <a:off x="1187624" y="442350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/>
          <p:cNvCxnSpPr/>
          <p:nvPr/>
        </p:nvCxnSpPr>
        <p:spPr bwMode="auto">
          <a:xfrm flipH="1">
            <a:off x="1187624" y="4892470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Прямоугольник 12"/>
          <p:cNvSpPr/>
          <p:nvPr/>
        </p:nvSpPr>
        <p:spPr bwMode="auto">
          <a:xfrm>
            <a:off x="1547664" y="333713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3563888" y="4193678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563888" y="4697734"/>
            <a:ext cx="425028" cy="396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2169041" y="333713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2790418" y="333713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3563888" y="3686345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>
            <a:off x="1475656" y="2695312"/>
            <a:ext cx="0" cy="252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>
            <a:stCxn id="13" idx="2"/>
          </p:cNvCxnSpPr>
          <p:nvPr/>
        </p:nvCxnSpPr>
        <p:spPr bwMode="auto">
          <a:xfrm>
            <a:off x="1760178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 стрелкой 28"/>
          <p:cNvCxnSpPr/>
          <p:nvPr/>
        </p:nvCxnSpPr>
        <p:spPr bwMode="auto">
          <a:xfrm>
            <a:off x="2056163" y="2695312"/>
            <a:ext cx="0" cy="252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2379712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91322" y="2695312"/>
            <a:ext cx="0" cy="252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Прямая со стрелкой 31"/>
          <p:cNvCxnSpPr/>
          <p:nvPr/>
        </p:nvCxnSpPr>
        <p:spPr bwMode="auto">
          <a:xfrm>
            <a:off x="3001090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 flipH="1">
            <a:off x="1475656" y="2983344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1760178" y="2988080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Прямая со стрелкой 39"/>
          <p:cNvCxnSpPr/>
          <p:nvPr/>
        </p:nvCxnSpPr>
        <p:spPr bwMode="auto">
          <a:xfrm flipH="1">
            <a:off x="2056163" y="2983344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2340685" y="2988080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 стрелкой 41"/>
          <p:cNvCxnSpPr/>
          <p:nvPr/>
        </p:nvCxnSpPr>
        <p:spPr bwMode="auto">
          <a:xfrm flipH="1">
            <a:off x="2703302" y="2983344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 стрелкой 42"/>
          <p:cNvCxnSpPr/>
          <p:nvPr/>
        </p:nvCxnSpPr>
        <p:spPr bwMode="auto">
          <a:xfrm>
            <a:off x="2987824" y="2988080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6681394" y="587901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6122" y="214011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ru-RU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8081" y="214011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sp>
        <p:nvSpPr>
          <p:cNvPr id="47" name="Овал 46"/>
          <p:cNvSpPr/>
          <p:nvPr/>
        </p:nvSpPr>
        <p:spPr bwMode="auto">
          <a:xfrm>
            <a:off x="1703678" y="3613144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Овал 47"/>
          <p:cNvSpPr/>
          <p:nvPr/>
        </p:nvSpPr>
        <p:spPr bwMode="auto">
          <a:xfrm>
            <a:off x="2301077" y="3613144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Овал 48"/>
          <p:cNvSpPr/>
          <p:nvPr/>
        </p:nvSpPr>
        <p:spPr bwMode="auto">
          <a:xfrm>
            <a:off x="2936235" y="3613144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 стрелкой 73"/>
          <p:cNvCxnSpPr/>
          <p:nvPr/>
        </p:nvCxnSpPr>
        <p:spPr bwMode="auto">
          <a:xfrm flipH="1">
            <a:off x="3988917" y="3919448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Прямая со стрелкой 75"/>
          <p:cNvCxnSpPr/>
          <p:nvPr/>
        </p:nvCxnSpPr>
        <p:spPr bwMode="auto">
          <a:xfrm flipH="1">
            <a:off x="3988917" y="4414376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Прямая со стрелкой 76"/>
          <p:cNvCxnSpPr/>
          <p:nvPr/>
        </p:nvCxnSpPr>
        <p:spPr bwMode="auto">
          <a:xfrm flipH="1">
            <a:off x="3988917" y="4892470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Прямая со стрелкой 94"/>
          <p:cNvCxnSpPr/>
          <p:nvPr/>
        </p:nvCxnSpPr>
        <p:spPr bwMode="auto">
          <a:xfrm>
            <a:off x="8100392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Прямая со стрелкой 95"/>
          <p:cNvCxnSpPr/>
          <p:nvPr/>
        </p:nvCxnSpPr>
        <p:spPr bwMode="auto">
          <a:xfrm>
            <a:off x="7550880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Прямая со стрелкой 96"/>
          <p:cNvCxnSpPr/>
          <p:nvPr/>
        </p:nvCxnSpPr>
        <p:spPr bwMode="auto">
          <a:xfrm>
            <a:off x="6969426" y="3693194"/>
            <a:ext cx="0" cy="1522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Прямоугольник 97"/>
          <p:cNvSpPr/>
          <p:nvPr/>
        </p:nvSpPr>
        <p:spPr bwMode="auto">
          <a:xfrm>
            <a:off x="6756912" y="5228280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9" name="Прямоугольник 98"/>
          <p:cNvSpPr/>
          <p:nvPr/>
        </p:nvSpPr>
        <p:spPr bwMode="auto">
          <a:xfrm>
            <a:off x="7338366" y="5228280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>
            <a:off x="7887878" y="5228280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1" name="Прямая со стрелкой 100"/>
          <p:cNvCxnSpPr/>
          <p:nvPr/>
        </p:nvCxnSpPr>
        <p:spPr bwMode="auto">
          <a:xfrm>
            <a:off x="6969426" y="5584337"/>
            <a:ext cx="0" cy="4035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Прямая со стрелкой 102"/>
          <p:cNvCxnSpPr/>
          <p:nvPr/>
        </p:nvCxnSpPr>
        <p:spPr bwMode="auto">
          <a:xfrm>
            <a:off x="7550880" y="5584337"/>
            <a:ext cx="0" cy="4035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Прямая со стрелкой 103"/>
          <p:cNvCxnSpPr/>
          <p:nvPr/>
        </p:nvCxnSpPr>
        <p:spPr bwMode="auto">
          <a:xfrm>
            <a:off x="8094772" y="5584337"/>
            <a:ext cx="0" cy="4035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7311814" y="5868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849199" y="5868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ru-RU" sz="3600" dirty="0"/>
          </a:p>
        </p:txBody>
      </p:sp>
      <p:grpSp>
        <p:nvGrpSpPr>
          <p:cNvPr id="111" name="Группа 110"/>
          <p:cNvGrpSpPr/>
          <p:nvPr/>
        </p:nvGrpSpPr>
        <p:grpSpPr>
          <a:xfrm>
            <a:off x="7463453" y="3813342"/>
            <a:ext cx="220344" cy="216024"/>
            <a:chOff x="6367880" y="1052736"/>
            <a:chExt cx="220344" cy="216024"/>
          </a:xfrm>
        </p:grpSpPr>
        <p:cxnSp>
          <p:nvCxnSpPr>
            <p:cNvPr id="112" name="Прямая соединительная линия 11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Прямая соединительная линия 11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Группа 113"/>
          <p:cNvGrpSpPr/>
          <p:nvPr/>
        </p:nvGrpSpPr>
        <p:grpSpPr>
          <a:xfrm>
            <a:off x="8007608" y="3813342"/>
            <a:ext cx="220344" cy="216024"/>
            <a:chOff x="6367880" y="1052736"/>
            <a:chExt cx="220344" cy="216024"/>
          </a:xfrm>
        </p:grpSpPr>
        <p:cxnSp>
          <p:nvCxnSpPr>
            <p:cNvPr id="115" name="Прямая соединительная линия 11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Прямая соединительная линия 11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1" name="Группа 120"/>
          <p:cNvGrpSpPr/>
          <p:nvPr/>
        </p:nvGrpSpPr>
        <p:grpSpPr>
          <a:xfrm>
            <a:off x="6875651" y="4310197"/>
            <a:ext cx="220344" cy="216024"/>
            <a:chOff x="6367880" y="1052736"/>
            <a:chExt cx="220344" cy="216024"/>
          </a:xfrm>
        </p:grpSpPr>
        <p:cxnSp>
          <p:nvCxnSpPr>
            <p:cNvPr id="122" name="Прямая соединительная линия 12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Прямая соединительная линия 12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" name="Группа 132"/>
          <p:cNvGrpSpPr/>
          <p:nvPr/>
        </p:nvGrpSpPr>
        <p:grpSpPr>
          <a:xfrm>
            <a:off x="6875651" y="4790212"/>
            <a:ext cx="220344" cy="216024"/>
            <a:chOff x="6367880" y="1052736"/>
            <a:chExt cx="220344" cy="216024"/>
          </a:xfrm>
        </p:grpSpPr>
        <p:cxnSp>
          <p:nvCxnSpPr>
            <p:cNvPr id="134" name="Прямая соединительная линия 133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Прямая соединительная линия 134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Группа 135"/>
          <p:cNvGrpSpPr/>
          <p:nvPr/>
        </p:nvGrpSpPr>
        <p:grpSpPr>
          <a:xfrm>
            <a:off x="7463453" y="4790212"/>
            <a:ext cx="220344" cy="216024"/>
            <a:chOff x="6367880" y="1052736"/>
            <a:chExt cx="220344" cy="216024"/>
          </a:xfrm>
        </p:grpSpPr>
        <p:cxnSp>
          <p:nvCxnSpPr>
            <p:cNvPr id="137" name="Прямая соединительная линия 13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Прямая соединительная линия 13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6" name="TextBox 195"/>
          <p:cNvSpPr txBox="1"/>
          <p:nvPr/>
        </p:nvSpPr>
        <p:spPr>
          <a:xfrm>
            <a:off x="1206580" y="214011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200" name="TextBox 199"/>
          <p:cNvSpPr txBox="1"/>
          <p:nvPr/>
        </p:nvSpPr>
        <p:spPr>
          <a:xfrm>
            <a:off x="136248" y="5522874"/>
            <a:ext cx="40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Программируемый массив «И»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1" name="Прямоугольник 200"/>
          <p:cNvSpPr/>
          <p:nvPr/>
        </p:nvSpPr>
        <p:spPr bwMode="auto">
          <a:xfrm>
            <a:off x="6588223" y="3534032"/>
            <a:ext cx="2116627" cy="222483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61884" y="5104372"/>
            <a:ext cx="24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Программируемый массив «ИЛИ»</a:t>
            </a:r>
            <a:endParaRPr lang="ru-RU" dirty="0">
              <a:solidFill>
                <a:srgbClr val="0070C0"/>
              </a:solidFill>
            </a:endParaRPr>
          </a:p>
        </p:txBody>
      </p:sp>
      <p:grpSp>
        <p:nvGrpSpPr>
          <p:cNvPr id="227" name="Группа 226"/>
          <p:cNvGrpSpPr/>
          <p:nvPr/>
        </p:nvGrpSpPr>
        <p:grpSpPr>
          <a:xfrm>
            <a:off x="1364463" y="3813342"/>
            <a:ext cx="220344" cy="216024"/>
            <a:chOff x="6367880" y="1052736"/>
            <a:chExt cx="220344" cy="216024"/>
          </a:xfrm>
        </p:grpSpPr>
        <p:cxnSp>
          <p:nvCxnSpPr>
            <p:cNvPr id="228" name="Прямая соединительная линия 22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Прямая соединительная линия 22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0" name="Группа 229"/>
          <p:cNvGrpSpPr/>
          <p:nvPr/>
        </p:nvGrpSpPr>
        <p:grpSpPr>
          <a:xfrm>
            <a:off x="1364463" y="4310197"/>
            <a:ext cx="220344" cy="216024"/>
            <a:chOff x="6367880" y="1052736"/>
            <a:chExt cx="220344" cy="216024"/>
          </a:xfrm>
        </p:grpSpPr>
        <p:cxnSp>
          <p:nvCxnSpPr>
            <p:cNvPr id="231" name="Прямая соединительная линия 230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Прямая соединительная линия 231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5" name="Группа 244"/>
          <p:cNvGrpSpPr/>
          <p:nvPr/>
        </p:nvGrpSpPr>
        <p:grpSpPr>
          <a:xfrm>
            <a:off x="1947058" y="3813342"/>
            <a:ext cx="220344" cy="216024"/>
            <a:chOff x="6367880" y="1052736"/>
            <a:chExt cx="220344" cy="216024"/>
          </a:xfrm>
        </p:grpSpPr>
        <p:cxnSp>
          <p:nvCxnSpPr>
            <p:cNvPr id="246" name="Прямая соединительная линия 245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Прямая соединительная линия 246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0" name="Группа 259"/>
          <p:cNvGrpSpPr/>
          <p:nvPr/>
        </p:nvGrpSpPr>
        <p:grpSpPr>
          <a:xfrm>
            <a:off x="2279798" y="4790212"/>
            <a:ext cx="220344" cy="216024"/>
            <a:chOff x="6367880" y="1052736"/>
            <a:chExt cx="220344" cy="216024"/>
          </a:xfrm>
        </p:grpSpPr>
        <p:cxnSp>
          <p:nvCxnSpPr>
            <p:cNvPr id="261" name="Прямая соединительная линия 260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" name="Прямая соединительная линия 261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" name="Группа 262"/>
          <p:cNvGrpSpPr/>
          <p:nvPr/>
        </p:nvGrpSpPr>
        <p:grpSpPr>
          <a:xfrm>
            <a:off x="2597017" y="3813342"/>
            <a:ext cx="220344" cy="216024"/>
            <a:chOff x="6367880" y="1052736"/>
            <a:chExt cx="220344" cy="216024"/>
          </a:xfrm>
        </p:grpSpPr>
        <p:cxnSp>
          <p:nvCxnSpPr>
            <p:cNvPr id="264" name="Прямая соединительная линия 263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Прямая соединительная линия 264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6" name="Группа 265"/>
          <p:cNvGrpSpPr/>
          <p:nvPr/>
        </p:nvGrpSpPr>
        <p:grpSpPr>
          <a:xfrm>
            <a:off x="2597017" y="4310197"/>
            <a:ext cx="220344" cy="216024"/>
            <a:chOff x="6367880" y="1052736"/>
            <a:chExt cx="220344" cy="216024"/>
          </a:xfrm>
        </p:grpSpPr>
        <p:cxnSp>
          <p:nvCxnSpPr>
            <p:cNvPr id="267" name="Прямая соединительная линия 26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Прямая соединительная линия 26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8" name="Группа 277"/>
          <p:cNvGrpSpPr/>
          <p:nvPr/>
        </p:nvGrpSpPr>
        <p:grpSpPr>
          <a:xfrm>
            <a:off x="2876724" y="4790212"/>
            <a:ext cx="220344" cy="216024"/>
            <a:chOff x="6367880" y="1052736"/>
            <a:chExt cx="220344" cy="216024"/>
          </a:xfrm>
        </p:grpSpPr>
        <p:cxnSp>
          <p:nvCxnSpPr>
            <p:cNvPr id="279" name="Прямая соединительная линия 27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Прямая соединительная линия 27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2" name="TextBox 141"/>
          <p:cNvSpPr txBox="1"/>
          <p:nvPr/>
        </p:nvSpPr>
        <p:spPr>
          <a:xfrm>
            <a:off x="4230769" y="3566951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A&amp;B&amp;C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4230769" y="4036882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A&amp;C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4230769" y="4518556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~B&amp;~C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198"/>
          <p:cNvSpPr/>
          <p:nvPr/>
        </p:nvSpPr>
        <p:spPr bwMode="auto">
          <a:xfrm>
            <a:off x="922676" y="2277324"/>
            <a:ext cx="3261238" cy="328187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72" y="100590"/>
            <a:ext cx="7817668" cy="642489"/>
          </a:xfrm>
        </p:spPr>
        <p:txBody>
          <a:bodyPr/>
          <a:lstStyle/>
          <a:p>
            <a:r>
              <a:rPr lang="ru-RU" dirty="0" smtClean="0"/>
              <a:t>ПМЛ (конец 1970-х)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 bwMode="auto">
          <a:xfrm flipH="1">
            <a:off x="1187624" y="2662740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Прямая со стрелкой 4"/>
          <p:cNvCxnSpPr/>
          <p:nvPr/>
        </p:nvCxnSpPr>
        <p:spPr bwMode="auto">
          <a:xfrm flipH="1">
            <a:off x="1187624" y="3166796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/>
          <p:cNvCxnSpPr/>
          <p:nvPr/>
        </p:nvCxnSpPr>
        <p:spPr bwMode="auto">
          <a:xfrm flipH="1">
            <a:off x="1187624" y="3635762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 flipH="1">
            <a:off x="1187624" y="4137873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я со стрелкой 7"/>
          <p:cNvCxnSpPr/>
          <p:nvPr/>
        </p:nvCxnSpPr>
        <p:spPr bwMode="auto">
          <a:xfrm flipH="1">
            <a:off x="1187624" y="4655852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 flipH="1">
            <a:off x="1199223" y="5159909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Прямоугольник 12"/>
          <p:cNvSpPr/>
          <p:nvPr/>
        </p:nvSpPr>
        <p:spPr bwMode="auto">
          <a:xfrm>
            <a:off x="1547664" y="2080429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3563888" y="2936970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563888" y="3441026"/>
            <a:ext cx="425028" cy="396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563888" y="3908047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3563888" y="4448692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3563888" y="4952748"/>
            <a:ext cx="425028" cy="4334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2169041" y="2080429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2790418" y="2080429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3563888" y="2429637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>
            <a:off x="1475656" y="1438604"/>
            <a:ext cx="0" cy="3947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>
            <a:stCxn id="13" idx="2"/>
          </p:cNvCxnSpPr>
          <p:nvPr/>
        </p:nvCxnSpPr>
        <p:spPr bwMode="auto">
          <a:xfrm>
            <a:off x="1760178" y="2436486"/>
            <a:ext cx="0" cy="2949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 стрелкой 28"/>
          <p:cNvCxnSpPr/>
          <p:nvPr/>
        </p:nvCxnSpPr>
        <p:spPr bwMode="auto">
          <a:xfrm>
            <a:off x="2056163" y="1438604"/>
            <a:ext cx="0" cy="3947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2379712" y="2436486"/>
            <a:ext cx="0" cy="2949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91322" y="1438604"/>
            <a:ext cx="0" cy="3947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Прямая со стрелкой 31"/>
          <p:cNvCxnSpPr/>
          <p:nvPr/>
        </p:nvCxnSpPr>
        <p:spPr bwMode="auto">
          <a:xfrm>
            <a:off x="3001090" y="2436486"/>
            <a:ext cx="0" cy="2949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 flipH="1">
            <a:off x="1475656" y="1726636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1760178" y="1731372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Прямая со стрелкой 39"/>
          <p:cNvCxnSpPr/>
          <p:nvPr/>
        </p:nvCxnSpPr>
        <p:spPr bwMode="auto">
          <a:xfrm flipH="1">
            <a:off x="2056163" y="1726636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2340685" y="1731372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 стрелкой 41"/>
          <p:cNvCxnSpPr/>
          <p:nvPr/>
        </p:nvCxnSpPr>
        <p:spPr bwMode="auto">
          <a:xfrm flipH="1">
            <a:off x="2703302" y="1726636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 стрелкой 42"/>
          <p:cNvCxnSpPr/>
          <p:nvPr/>
        </p:nvCxnSpPr>
        <p:spPr bwMode="auto">
          <a:xfrm>
            <a:off x="2987824" y="1731372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6658390" y="617600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6122" y="88341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ru-RU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8081" y="88341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sp>
        <p:nvSpPr>
          <p:cNvPr id="47" name="Овал 46"/>
          <p:cNvSpPr/>
          <p:nvPr/>
        </p:nvSpPr>
        <p:spPr bwMode="auto">
          <a:xfrm>
            <a:off x="1703678" y="2356436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Овал 47"/>
          <p:cNvSpPr/>
          <p:nvPr/>
        </p:nvSpPr>
        <p:spPr bwMode="auto">
          <a:xfrm>
            <a:off x="2301077" y="2356436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Овал 48"/>
          <p:cNvSpPr/>
          <p:nvPr/>
        </p:nvSpPr>
        <p:spPr bwMode="auto">
          <a:xfrm>
            <a:off x="2936235" y="2356436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 стрелкой 73"/>
          <p:cNvCxnSpPr/>
          <p:nvPr/>
        </p:nvCxnSpPr>
        <p:spPr bwMode="auto">
          <a:xfrm flipH="1">
            <a:off x="3988917" y="2662740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Прямая со стрелкой 75"/>
          <p:cNvCxnSpPr/>
          <p:nvPr/>
        </p:nvCxnSpPr>
        <p:spPr bwMode="auto">
          <a:xfrm flipH="1">
            <a:off x="3988917" y="3157668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Прямая со стрелкой 76"/>
          <p:cNvCxnSpPr/>
          <p:nvPr/>
        </p:nvCxnSpPr>
        <p:spPr bwMode="auto">
          <a:xfrm flipH="1">
            <a:off x="3988917" y="363576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Прямая со стрелкой 77"/>
          <p:cNvCxnSpPr/>
          <p:nvPr/>
        </p:nvCxnSpPr>
        <p:spPr bwMode="auto">
          <a:xfrm flipH="1">
            <a:off x="3988917" y="4130690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Прямая со стрелкой 78"/>
          <p:cNvCxnSpPr/>
          <p:nvPr/>
        </p:nvCxnSpPr>
        <p:spPr bwMode="auto">
          <a:xfrm flipH="1">
            <a:off x="3988917" y="465585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Прямая со стрелкой 79"/>
          <p:cNvCxnSpPr/>
          <p:nvPr/>
        </p:nvCxnSpPr>
        <p:spPr bwMode="auto">
          <a:xfrm flipH="1">
            <a:off x="3988917" y="5150780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Прямая со стрелкой 94"/>
          <p:cNvCxnSpPr/>
          <p:nvPr/>
        </p:nvCxnSpPr>
        <p:spPr bwMode="auto">
          <a:xfrm>
            <a:off x="8100392" y="2436486"/>
            <a:ext cx="0" cy="2949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Прямая со стрелкой 95"/>
          <p:cNvCxnSpPr/>
          <p:nvPr/>
        </p:nvCxnSpPr>
        <p:spPr bwMode="auto">
          <a:xfrm>
            <a:off x="7550880" y="2436486"/>
            <a:ext cx="0" cy="2949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Прямая со стрелкой 96"/>
          <p:cNvCxnSpPr/>
          <p:nvPr/>
        </p:nvCxnSpPr>
        <p:spPr bwMode="auto">
          <a:xfrm>
            <a:off x="6969426" y="2436486"/>
            <a:ext cx="0" cy="2949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Прямоугольник 97"/>
          <p:cNvSpPr/>
          <p:nvPr/>
        </p:nvSpPr>
        <p:spPr bwMode="auto">
          <a:xfrm>
            <a:off x="6756912" y="539321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9" name="Прямоугольник 98"/>
          <p:cNvSpPr/>
          <p:nvPr/>
        </p:nvSpPr>
        <p:spPr bwMode="auto">
          <a:xfrm>
            <a:off x="7338366" y="539321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>
            <a:off x="7887878" y="5393217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1" name="Прямая со стрелкой 100"/>
          <p:cNvCxnSpPr/>
          <p:nvPr/>
        </p:nvCxnSpPr>
        <p:spPr bwMode="auto">
          <a:xfrm>
            <a:off x="6969426" y="5749274"/>
            <a:ext cx="0" cy="44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Прямая со стрелкой 102"/>
          <p:cNvCxnSpPr/>
          <p:nvPr/>
        </p:nvCxnSpPr>
        <p:spPr bwMode="auto">
          <a:xfrm>
            <a:off x="7550880" y="5749274"/>
            <a:ext cx="0" cy="44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Прямая со стрелкой 103"/>
          <p:cNvCxnSpPr/>
          <p:nvPr/>
        </p:nvCxnSpPr>
        <p:spPr bwMode="auto">
          <a:xfrm>
            <a:off x="8094772" y="5749274"/>
            <a:ext cx="5620" cy="441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7325121" y="617600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867307" y="615900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ru-RU" sz="3600" dirty="0"/>
          </a:p>
        </p:txBody>
      </p:sp>
      <p:sp>
        <p:nvSpPr>
          <p:cNvPr id="117" name="Овал 116"/>
          <p:cNvSpPr/>
          <p:nvPr/>
        </p:nvSpPr>
        <p:spPr bwMode="auto">
          <a:xfrm>
            <a:off x="5134520" y="785200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18" name="Группа 117"/>
          <p:cNvGrpSpPr/>
          <p:nvPr/>
        </p:nvGrpSpPr>
        <p:grpSpPr>
          <a:xfrm>
            <a:off x="5096356" y="1248178"/>
            <a:ext cx="220344" cy="216024"/>
            <a:chOff x="6367880" y="1052736"/>
            <a:chExt cx="220344" cy="216024"/>
          </a:xfrm>
        </p:grpSpPr>
        <p:cxnSp>
          <p:nvCxnSpPr>
            <p:cNvPr id="119" name="Прямая соединительная линия 11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Прямая соединительная линия 11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6" name="TextBox 195"/>
          <p:cNvSpPr txBox="1"/>
          <p:nvPr/>
        </p:nvSpPr>
        <p:spPr>
          <a:xfrm>
            <a:off x="1206580" y="88341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5369203" y="646804"/>
            <a:ext cx="362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Предопределенные связи</a:t>
            </a:r>
            <a:endParaRPr lang="ru-RU" dirty="0"/>
          </a:p>
        </p:txBody>
      </p:sp>
      <p:sp>
        <p:nvSpPr>
          <p:cNvPr id="198" name="TextBox 197"/>
          <p:cNvSpPr txBox="1"/>
          <p:nvPr/>
        </p:nvSpPr>
        <p:spPr>
          <a:xfrm>
            <a:off x="5369203" y="1205615"/>
            <a:ext cx="362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Программируемые связи</a:t>
            </a:r>
            <a:endParaRPr lang="ru-RU" dirty="0"/>
          </a:p>
        </p:txBody>
      </p:sp>
      <p:sp>
        <p:nvSpPr>
          <p:cNvPr id="200" name="TextBox 199"/>
          <p:cNvSpPr txBox="1"/>
          <p:nvPr/>
        </p:nvSpPr>
        <p:spPr>
          <a:xfrm>
            <a:off x="199119" y="5662343"/>
            <a:ext cx="40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Программируемый массив «И»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1" name="Прямоугольник 200"/>
          <p:cNvSpPr/>
          <p:nvPr/>
        </p:nvSpPr>
        <p:spPr bwMode="auto">
          <a:xfrm>
            <a:off x="6588223" y="2277324"/>
            <a:ext cx="2116627" cy="362577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83914" y="5980704"/>
            <a:ext cx="261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Предопределенный массив «ИЛИ»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93" name="Овал 192"/>
          <p:cNvSpPr/>
          <p:nvPr/>
        </p:nvSpPr>
        <p:spPr bwMode="auto">
          <a:xfrm>
            <a:off x="6897418" y="258840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" name="Овал 193"/>
          <p:cNvSpPr/>
          <p:nvPr/>
        </p:nvSpPr>
        <p:spPr bwMode="auto">
          <a:xfrm>
            <a:off x="6897418" y="3094788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5" name="Овал 194"/>
          <p:cNvSpPr/>
          <p:nvPr/>
        </p:nvSpPr>
        <p:spPr bwMode="auto">
          <a:xfrm>
            <a:off x="7495457" y="3540359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3" name="Овал 202"/>
          <p:cNvSpPr/>
          <p:nvPr/>
        </p:nvSpPr>
        <p:spPr bwMode="auto">
          <a:xfrm>
            <a:off x="7495457" y="404674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" name="Овал 203"/>
          <p:cNvSpPr/>
          <p:nvPr/>
        </p:nvSpPr>
        <p:spPr bwMode="auto">
          <a:xfrm>
            <a:off x="8022764" y="458151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" name="Овал 204"/>
          <p:cNvSpPr/>
          <p:nvPr/>
        </p:nvSpPr>
        <p:spPr bwMode="auto">
          <a:xfrm>
            <a:off x="8022764" y="5087901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ПЛУ (</a:t>
            </a:r>
            <a:r>
              <a:rPr lang="en-US" dirty="0" smtClean="0"/>
              <a:t>CPLD)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211960" y="2636912"/>
            <a:ext cx="432048" cy="41044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152742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Программируемая коммутационная матрица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 bwMode="auto">
          <a:xfrm>
            <a:off x="4427984" y="2132856"/>
            <a:ext cx="0" cy="3178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Прямоугольник 8"/>
          <p:cNvSpPr/>
          <p:nvPr/>
        </p:nvSpPr>
        <p:spPr bwMode="auto">
          <a:xfrm>
            <a:off x="1907704" y="2636912"/>
            <a:ext cx="1296144" cy="1296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ПЛУ</a:t>
            </a:r>
          </a:p>
        </p:txBody>
      </p:sp>
      <p:sp>
        <p:nvSpPr>
          <p:cNvPr id="10" name="Стрелка влево 9"/>
          <p:cNvSpPr/>
          <p:nvPr/>
        </p:nvSpPr>
        <p:spPr bwMode="auto">
          <a:xfrm>
            <a:off x="3203848" y="2996952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 bwMode="auto">
          <a:xfrm>
            <a:off x="899592" y="2996952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2" name="Стрелка углом вверх 11"/>
          <p:cNvSpPr/>
          <p:nvPr/>
        </p:nvSpPr>
        <p:spPr bwMode="auto">
          <a:xfrm rot="5400000">
            <a:off x="2231740" y="2672916"/>
            <a:ext cx="1224136" cy="2736304"/>
          </a:xfrm>
          <a:prstGeom prst="bentUp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907704" y="4720951"/>
            <a:ext cx="1296144" cy="1296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ПЛУ</a:t>
            </a:r>
          </a:p>
        </p:txBody>
      </p:sp>
      <p:sp>
        <p:nvSpPr>
          <p:cNvPr id="14" name="Стрелка влево 13"/>
          <p:cNvSpPr/>
          <p:nvPr/>
        </p:nvSpPr>
        <p:spPr bwMode="auto">
          <a:xfrm>
            <a:off x="3203848" y="5080991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 bwMode="auto">
          <a:xfrm>
            <a:off x="899592" y="5080991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6" name="Стрелка углом вверх 15"/>
          <p:cNvSpPr/>
          <p:nvPr/>
        </p:nvSpPr>
        <p:spPr bwMode="auto">
          <a:xfrm rot="5400000">
            <a:off x="2231740" y="4756955"/>
            <a:ext cx="1224136" cy="2736304"/>
          </a:xfrm>
          <a:prstGeom prst="bentUp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5652120" y="2636912"/>
            <a:ext cx="1296144" cy="1296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ПЛУ</a:t>
            </a:r>
          </a:p>
        </p:txBody>
      </p:sp>
      <p:sp>
        <p:nvSpPr>
          <p:cNvPr id="18" name="Стрелка влево 17"/>
          <p:cNvSpPr/>
          <p:nvPr/>
        </p:nvSpPr>
        <p:spPr bwMode="auto">
          <a:xfrm flipH="1">
            <a:off x="4644008" y="2996952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9" name="Стрелка влево 18"/>
          <p:cNvSpPr/>
          <p:nvPr/>
        </p:nvSpPr>
        <p:spPr bwMode="auto">
          <a:xfrm flipH="1">
            <a:off x="6948264" y="2996952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 bwMode="auto">
          <a:xfrm rot="16200000" flipH="1">
            <a:off x="5400092" y="2672916"/>
            <a:ext cx="1224136" cy="2736304"/>
          </a:xfrm>
          <a:prstGeom prst="bentUp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5652120" y="4720951"/>
            <a:ext cx="1296144" cy="1296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ПЛУ</a:t>
            </a:r>
          </a:p>
        </p:txBody>
      </p:sp>
      <p:sp>
        <p:nvSpPr>
          <p:cNvPr id="25" name="Стрелка влево 24"/>
          <p:cNvSpPr/>
          <p:nvPr/>
        </p:nvSpPr>
        <p:spPr bwMode="auto">
          <a:xfrm flipH="1">
            <a:off x="4644008" y="5080991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26" name="Стрелка влево 25"/>
          <p:cNvSpPr/>
          <p:nvPr/>
        </p:nvSpPr>
        <p:spPr bwMode="auto">
          <a:xfrm flipH="1">
            <a:off x="6948264" y="5080991"/>
            <a:ext cx="1008112" cy="57606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27" name="Стрелка углом вверх 26"/>
          <p:cNvSpPr/>
          <p:nvPr/>
        </p:nvSpPr>
        <p:spPr bwMode="auto">
          <a:xfrm rot="16200000" flipH="1">
            <a:off x="5400092" y="4756955"/>
            <a:ext cx="1224136" cy="2736304"/>
          </a:xfrm>
          <a:prstGeom prst="bentUp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/>
          <p:nvPr/>
        </p:nvCxnSpPr>
        <p:spPr bwMode="auto">
          <a:xfrm>
            <a:off x="2523828" y="2222732"/>
            <a:ext cx="0" cy="3178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55577" y="18664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Блоки простых ПЛУ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 bwMode="auto">
          <a:xfrm>
            <a:off x="2238873" y="2235082"/>
            <a:ext cx="0" cy="24858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793632" y="282331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Выводы входов и выходов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793632" y="490735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Выводы входов и выходов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-1712" y="569944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Выводы входов и выходов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-1712" y="357940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Выводы входов и выходов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 bwMode="auto">
          <a:xfrm>
            <a:off x="2987824" y="4907358"/>
            <a:ext cx="1584176" cy="92333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Программируемый мультиплексор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659289" y="1628800"/>
            <a:ext cx="3024336" cy="50405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Программируемая коммутационная матрица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Стрелка влево 6"/>
          <p:cNvSpPr/>
          <p:nvPr/>
        </p:nvSpPr>
        <p:spPr bwMode="auto">
          <a:xfrm>
            <a:off x="3707903" y="2492896"/>
            <a:ext cx="1951385" cy="345638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100 линий</a:t>
            </a:r>
            <a:endParaRPr lang="ru-RU" sz="2400" dirty="0"/>
          </a:p>
        </p:txBody>
      </p:sp>
      <p:sp>
        <p:nvSpPr>
          <p:cNvPr id="8" name="Трапеция 7"/>
          <p:cNvSpPr/>
          <p:nvPr/>
        </p:nvSpPr>
        <p:spPr bwMode="auto">
          <a:xfrm rot="16200000">
            <a:off x="1818877" y="3573015"/>
            <a:ext cx="2481907" cy="1296144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/>
              <a:t>MUX</a:t>
            </a:r>
            <a:endParaRPr lang="ru-RU" sz="4000" dirty="0"/>
          </a:p>
        </p:txBody>
      </p:sp>
      <p:sp>
        <p:nvSpPr>
          <p:cNvPr id="9" name="Стрелка влево 8"/>
          <p:cNvSpPr/>
          <p:nvPr/>
        </p:nvSpPr>
        <p:spPr bwMode="auto">
          <a:xfrm>
            <a:off x="460373" y="3501006"/>
            <a:ext cx="1951385" cy="1440161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/>
              <a:t>3</a:t>
            </a:r>
            <a:r>
              <a:rPr lang="ru-RU" sz="2400" dirty="0" smtClean="0"/>
              <a:t>0 линий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38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27212"/>
            <a:ext cx="8748464" cy="50307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создании схемы от инженера требовались знания внутренних связей устройства и формата файла для программатора.</a:t>
            </a:r>
          </a:p>
          <a:p>
            <a:pPr marL="0" indent="0">
              <a:buNone/>
            </a:pPr>
            <a:r>
              <a:rPr lang="ru-RU" dirty="0" smtClean="0"/>
              <a:t>Для абстрагирования от особенностей ПЛУ разрабатываются языки</a:t>
            </a:r>
            <a:r>
              <a:rPr lang="en-US" dirty="0" smtClean="0"/>
              <a:t> </a:t>
            </a:r>
            <a:r>
              <a:rPr lang="ru-RU" dirty="0" smtClean="0"/>
              <a:t>и программные средства </a:t>
            </a:r>
            <a:r>
              <a:rPr lang="en-US" dirty="0" smtClean="0"/>
              <a:t>HDL</a:t>
            </a:r>
            <a:r>
              <a:rPr lang="ru-RU" dirty="0" smtClean="0"/>
              <a:t> </a:t>
            </a:r>
            <a:r>
              <a:rPr lang="en-US" dirty="0" smtClean="0"/>
              <a:t>(PALASM, ABEL, CUPL, AMAZE).</a:t>
            </a:r>
          </a:p>
          <a:p>
            <a:pPr marL="0" indent="0">
              <a:buNone/>
            </a:pPr>
            <a:r>
              <a:rPr lang="ru-RU" dirty="0" smtClean="0"/>
              <a:t>Современные языки </a:t>
            </a:r>
            <a:r>
              <a:rPr lang="en-US" dirty="0" smtClean="0"/>
              <a:t>HDL: Verilog, VHDL, AHDL.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5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Заказные микросхемы </a:t>
            </a:r>
            <a:r>
              <a:rPr lang="en-US" dirty="0" smtClean="0"/>
              <a:t>(ASIC)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3275856" y="1700808"/>
            <a:ext cx="3024336" cy="11521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ASIC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0" y="3650208"/>
            <a:ext cx="2016224" cy="19390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Вентильные матрицы (</a:t>
            </a:r>
            <a:r>
              <a:rPr lang="en-US" sz="2000" dirty="0" smtClean="0"/>
              <a:t>Gate arrays)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2411760" y="3645024"/>
            <a:ext cx="2016224" cy="1944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Структурированные специализированные ИС (структурированные </a:t>
            </a:r>
            <a:r>
              <a:rPr lang="en-US" sz="2000" dirty="0" smtClean="0"/>
              <a:t>ASIC)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783708" y="3645024"/>
            <a:ext cx="2016224" cy="1944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Схемы на стандартных элементах (</a:t>
            </a:r>
            <a:r>
              <a:rPr lang="en-US" sz="2000" dirty="0" smtClean="0"/>
              <a:t>Standard Cell)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7127776" y="3645024"/>
            <a:ext cx="2016224" cy="1944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Полностью заказные ИС (</a:t>
            </a:r>
            <a:r>
              <a:rPr lang="en-US" sz="2000" dirty="0" smtClean="0"/>
              <a:t>Full Custom)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 flipH="1">
            <a:off x="899594" y="2858120"/>
            <a:ext cx="2948518" cy="786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>
            <a:endCxn id="6" idx="0"/>
          </p:cNvCxnSpPr>
          <p:nvPr/>
        </p:nvCxnSpPr>
        <p:spPr bwMode="auto">
          <a:xfrm flipH="1">
            <a:off x="3419872" y="2852936"/>
            <a:ext cx="972616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/>
          <p:cNvCxnSpPr>
            <a:endCxn id="7" idx="0"/>
          </p:cNvCxnSpPr>
          <p:nvPr/>
        </p:nvCxnSpPr>
        <p:spPr bwMode="auto">
          <a:xfrm>
            <a:off x="5106094" y="2852936"/>
            <a:ext cx="685726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>
            <a:endCxn id="8" idx="0"/>
          </p:cNvCxnSpPr>
          <p:nvPr/>
        </p:nvCxnSpPr>
        <p:spPr bwMode="auto">
          <a:xfrm>
            <a:off x="5758481" y="2852936"/>
            <a:ext cx="2377407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/>
          <p:cNvCxnSpPr/>
          <p:nvPr/>
        </p:nvCxnSpPr>
        <p:spPr bwMode="auto">
          <a:xfrm>
            <a:off x="1691680" y="6381328"/>
            <a:ext cx="49123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474181" y="60068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Увеличение сложности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8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ПЛУ (</a:t>
            </a:r>
            <a:r>
              <a:rPr lang="en-US" dirty="0" smtClean="0"/>
              <a:t>SPLD)</a:t>
            </a:r>
            <a:endParaRPr lang="ru-RU" dirty="0"/>
          </a:p>
          <a:p>
            <a:pPr lvl="1"/>
            <a:r>
              <a:rPr lang="ru-RU" dirty="0" smtClean="0"/>
              <a:t>ППЗУ</a:t>
            </a:r>
          </a:p>
          <a:p>
            <a:pPr lvl="1"/>
            <a:r>
              <a:rPr lang="ru-RU" dirty="0" smtClean="0"/>
              <a:t>ПЛМ</a:t>
            </a:r>
          </a:p>
          <a:p>
            <a:pPr lvl="1"/>
            <a:r>
              <a:rPr lang="ru-RU" dirty="0" smtClean="0"/>
              <a:t>ПМЛ (</a:t>
            </a:r>
            <a:r>
              <a:rPr lang="en-US" dirty="0" smtClean="0"/>
              <a:t>PAL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GAL</a:t>
            </a:r>
          </a:p>
          <a:p>
            <a:pPr lvl="1"/>
            <a:r>
              <a:rPr lang="ru-RU" dirty="0" smtClean="0"/>
              <a:t>Другие</a:t>
            </a:r>
            <a:endParaRPr lang="en-US" dirty="0" smtClean="0"/>
          </a:p>
          <a:p>
            <a:r>
              <a:rPr lang="ru-RU" dirty="0" smtClean="0"/>
              <a:t>Сложные ПЛУ (</a:t>
            </a:r>
            <a:r>
              <a:rPr lang="en-US" dirty="0" smtClean="0"/>
              <a:t>CPLD)</a:t>
            </a:r>
            <a:endParaRPr lang="ru-RU" dirty="0" smtClean="0"/>
          </a:p>
          <a:p>
            <a:r>
              <a:rPr lang="ru-RU" dirty="0" smtClean="0"/>
              <a:t>ПЛИС (</a:t>
            </a:r>
            <a:r>
              <a:rPr lang="en-US" dirty="0" smtClean="0"/>
              <a:t>FPGA)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6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/>
          <p:nvPr/>
        </p:nvCxnSpPr>
        <p:spPr bwMode="auto">
          <a:xfrm>
            <a:off x="2132948" y="5742549"/>
            <a:ext cx="494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2132948" y="3860428"/>
            <a:ext cx="494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функций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796136" y="4149080"/>
            <a:ext cx="648072" cy="115212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 bwMode="auto">
          <a:xfrm>
            <a:off x="6444208" y="4725144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308304" y="440197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ru-RU" sz="3600" dirty="0"/>
          </a:p>
        </p:txBody>
      </p:sp>
      <p:cxnSp>
        <p:nvCxnSpPr>
          <p:cNvPr id="8" name="Прямая со стрелкой 7"/>
          <p:cNvCxnSpPr/>
          <p:nvPr/>
        </p:nvCxnSpPr>
        <p:spPr bwMode="auto">
          <a:xfrm>
            <a:off x="4211960" y="4401978"/>
            <a:ext cx="15841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 стрелкой 9"/>
          <p:cNvCxnSpPr/>
          <p:nvPr/>
        </p:nvCxnSpPr>
        <p:spPr bwMode="auto">
          <a:xfrm>
            <a:off x="4211960" y="3068960"/>
            <a:ext cx="0" cy="1333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/>
          <p:cNvCxnSpPr/>
          <p:nvPr/>
        </p:nvCxnSpPr>
        <p:spPr bwMode="auto">
          <a:xfrm>
            <a:off x="3275856" y="3076738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3923928" y="4653136"/>
            <a:ext cx="187220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 стрелкой 16"/>
          <p:cNvCxnSpPr/>
          <p:nvPr/>
        </p:nvCxnSpPr>
        <p:spPr bwMode="auto">
          <a:xfrm>
            <a:off x="3923928" y="3861048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/>
          <p:cNvCxnSpPr/>
          <p:nvPr/>
        </p:nvCxnSpPr>
        <p:spPr bwMode="auto">
          <a:xfrm>
            <a:off x="3275856" y="3861048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 стрелкой 20"/>
          <p:cNvCxnSpPr/>
          <p:nvPr/>
        </p:nvCxnSpPr>
        <p:spPr bwMode="auto">
          <a:xfrm>
            <a:off x="3275856" y="4869160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>
            <a:off x="3923928" y="5078769"/>
            <a:ext cx="187220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 стрелкой 24"/>
          <p:cNvCxnSpPr/>
          <p:nvPr/>
        </p:nvCxnSpPr>
        <p:spPr bwMode="auto">
          <a:xfrm>
            <a:off x="3923928" y="5048309"/>
            <a:ext cx="0" cy="6849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/>
          <p:nvPr/>
        </p:nvCxnSpPr>
        <p:spPr bwMode="auto">
          <a:xfrm>
            <a:off x="3275856" y="5733256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Овал 27"/>
          <p:cNvSpPr/>
          <p:nvPr/>
        </p:nvSpPr>
        <p:spPr bwMode="auto">
          <a:xfrm>
            <a:off x="3203847" y="2999681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Овал 28"/>
          <p:cNvSpPr/>
          <p:nvPr/>
        </p:nvSpPr>
        <p:spPr bwMode="auto">
          <a:xfrm>
            <a:off x="3203847" y="379681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Овал 29"/>
          <p:cNvSpPr/>
          <p:nvPr/>
        </p:nvSpPr>
        <p:spPr bwMode="auto">
          <a:xfrm>
            <a:off x="3203847" y="4797152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Овал 30"/>
          <p:cNvSpPr/>
          <p:nvPr/>
        </p:nvSpPr>
        <p:spPr bwMode="auto">
          <a:xfrm>
            <a:off x="3203847" y="566124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Овал 31"/>
          <p:cNvSpPr/>
          <p:nvPr/>
        </p:nvSpPr>
        <p:spPr bwMode="auto">
          <a:xfrm>
            <a:off x="2555030" y="2999681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Овал 32"/>
          <p:cNvSpPr/>
          <p:nvPr/>
        </p:nvSpPr>
        <p:spPr bwMode="auto">
          <a:xfrm>
            <a:off x="2555030" y="379681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Овал 33"/>
          <p:cNvSpPr/>
          <p:nvPr/>
        </p:nvSpPr>
        <p:spPr bwMode="auto">
          <a:xfrm>
            <a:off x="2555030" y="4797152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Овал 34"/>
          <p:cNvSpPr/>
          <p:nvPr/>
        </p:nvSpPr>
        <p:spPr bwMode="auto">
          <a:xfrm>
            <a:off x="2555030" y="566124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1438906" y="3440667"/>
            <a:ext cx="648072" cy="85631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7" name="Овал 36"/>
          <p:cNvSpPr/>
          <p:nvPr/>
        </p:nvSpPr>
        <p:spPr bwMode="auto">
          <a:xfrm>
            <a:off x="2014969" y="379681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Прямоугольник 43"/>
          <p:cNvSpPr/>
          <p:nvPr/>
        </p:nvSpPr>
        <p:spPr bwMode="auto">
          <a:xfrm>
            <a:off x="1438906" y="5322788"/>
            <a:ext cx="648072" cy="85631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5" name="Овал 44"/>
          <p:cNvSpPr/>
          <p:nvPr/>
        </p:nvSpPr>
        <p:spPr bwMode="auto">
          <a:xfrm>
            <a:off x="2014969" y="5678939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 bwMode="auto">
          <a:xfrm>
            <a:off x="1187624" y="3860428"/>
            <a:ext cx="2512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Прямая со стрелкой 46"/>
          <p:cNvCxnSpPr/>
          <p:nvPr/>
        </p:nvCxnSpPr>
        <p:spPr bwMode="auto">
          <a:xfrm>
            <a:off x="944816" y="3068960"/>
            <a:ext cx="16102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Прямая со стрелкой 48"/>
          <p:cNvCxnSpPr/>
          <p:nvPr/>
        </p:nvCxnSpPr>
        <p:spPr bwMode="auto">
          <a:xfrm>
            <a:off x="1187624" y="5742549"/>
            <a:ext cx="2512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Прямая со стрелкой 49"/>
          <p:cNvCxnSpPr/>
          <p:nvPr/>
        </p:nvCxnSpPr>
        <p:spPr bwMode="auto">
          <a:xfrm>
            <a:off x="944816" y="4864720"/>
            <a:ext cx="16102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Прямая со стрелкой 52"/>
          <p:cNvCxnSpPr/>
          <p:nvPr/>
        </p:nvCxnSpPr>
        <p:spPr bwMode="auto">
          <a:xfrm flipV="1">
            <a:off x="1187624" y="3085315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Прямая со стрелкой 53"/>
          <p:cNvCxnSpPr/>
          <p:nvPr/>
        </p:nvCxnSpPr>
        <p:spPr bwMode="auto">
          <a:xfrm flipV="1">
            <a:off x="1187624" y="4864720"/>
            <a:ext cx="0" cy="8778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357947" y="274579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ru-RU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357947" y="454155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ru-RU" sz="3600" dirty="0"/>
          </a:p>
        </p:txBody>
      </p:sp>
      <p:cxnSp>
        <p:nvCxnSpPr>
          <p:cNvPr id="58" name="Прямая со стрелкой 57"/>
          <p:cNvCxnSpPr/>
          <p:nvPr/>
        </p:nvCxnSpPr>
        <p:spPr bwMode="auto">
          <a:xfrm>
            <a:off x="5580112" y="3620315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Прямоугольник 58"/>
          <p:cNvSpPr/>
          <p:nvPr/>
        </p:nvSpPr>
        <p:spPr bwMode="auto">
          <a:xfrm>
            <a:off x="5470607" y="2986856"/>
            <a:ext cx="217516" cy="62650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60" name="Прямая со стрелкой 59"/>
          <p:cNvCxnSpPr/>
          <p:nvPr/>
        </p:nvCxnSpPr>
        <p:spPr bwMode="auto">
          <a:xfrm>
            <a:off x="5224883" y="3620315"/>
            <a:ext cx="0" cy="10328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Прямоугольник 60"/>
          <p:cNvSpPr/>
          <p:nvPr/>
        </p:nvSpPr>
        <p:spPr bwMode="auto">
          <a:xfrm>
            <a:off x="5115378" y="2986856"/>
            <a:ext cx="217516" cy="62650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62" name="Прямая со стрелкой 61"/>
          <p:cNvCxnSpPr/>
          <p:nvPr/>
        </p:nvCxnSpPr>
        <p:spPr bwMode="auto">
          <a:xfrm>
            <a:off x="4868534" y="3620315"/>
            <a:ext cx="0" cy="12444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Прямоугольник 62"/>
          <p:cNvSpPr/>
          <p:nvPr/>
        </p:nvSpPr>
        <p:spPr bwMode="auto">
          <a:xfrm>
            <a:off x="4759029" y="2986856"/>
            <a:ext cx="217516" cy="62650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64" name="Прямая со стрелкой 63"/>
          <p:cNvCxnSpPr/>
          <p:nvPr/>
        </p:nvCxnSpPr>
        <p:spPr bwMode="auto">
          <a:xfrm>
            <a:off x="4503679" y="3620315"/>
            <a:ext cx="0" cy="14584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Прямоугольник 64"/>
          <p:cNvSpPr/>
          <p:nvPr/>
        </p:nvSpPr>
        <p:spPr bwMode="auto">
          <a:xfrm>
            <a:off x="4394174" y="2986856"/>
            <a:ext cx="217516" cy="62650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69" name="Прямая со стрелкой 68"/>
          <p:cNvCxnSpPr/>
          <p:nvPr/>
        </p:nvCxnSpPr>
        <p:spPr bwMode="auto">
          <a:xfrm flipV="1">
            <a:off x="4503679" y="2420888"/>
            <a:ext cx="0" cy="565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Прямая со стрелкой 70"/>
          <p:cNvCxnSpPr/>
          <p:nvPr/>
        </p:nvCxnSpPr>
        <p:spPr bwMode="auto">
          <a:xfrm flipV="1">
            <a:off x="4851013" y="2420888"/>
            <a:ext cx="0" cy="565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Прямая со стрелкой 71"/>
          <p:cNvCxnSpPr/>
          <p:nvPr/>
        </p:nvCxnSpPr>
        <p:spPr bwMode="auto">
          <a:xfrm flipV="1">
            <a:off x="5224883" y="2420888"/>
            <a:ext cx="0" cy="565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Прямая со стрелкой 72"/>
          <p:cNvCxnSpPr/>
          <p:nvPr/>
        </p:nvCxnSpPr>
        <p:spPr bwMode="auto">
          <a:xfrm flipV="1">
            <a:off x="5585295" y="2420888"/>
            <a:ext cx="0" cy="565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Прямая со стрелкой 73"/>
          <p:cNvCxnSpPr/>
          <p:nvPr/>
        </p:nvCxnSpPr>
        <p:spPr bwMode="auto">
          <a:xfrm>
            <a:off x="4490973" y="2420888"/>
            <a:ext cx="166520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6168882" y="2190055"/>
            <a:ext cx="136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Vcc</a:t>
            </a:r>
            <a:endParaRPr lang="ru-R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6120172" y="2986856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”</a:t>
            </a:r>
            <a:r>
              <a:rPr lang="ru-RU" dirty="0" smtClean="0">
                <a:sym typeface="Wingdings" panose="05000000000000000000" pitchFamily="2" charset="2"/>
              </a:rPr>
              <a:t>Подтягивающие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ru-RU" dirty="0" smtClean="0">
                <a:sym typeface="Wingdings" panose="05000000000000000000" pitchFamily="2" charset="2"/>
              </a:rPr>
              <a:t>резисторы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2085985" y="1794379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Перемычки</a:t>
            </a:r>
            <a:endParaRPr lang="ru-RU" dirty="0"/>
          </a:p>
        </p:txBody>
      </p:sp>
      <p:cxnSp>
        <p:nvCxnSpPr>
          <p:cNvPr id="79" name="Прямая со стрелкой 78"/>
          <p:cNvCxnSpPr/>
          <p:nvPr/>
        </p:nvCxnSpPr>
        <p:spPr bwMode="auto">
          <a:xfrm>
            <a:off x="2915816" y="2264592"/>
            <a:ext cx="0" cy="387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7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программирования 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698131"/>
          </a:xfrm>
        </p:spPr>
        <p:txBody>
          <a:bodyPr/>
          <a:lstStyle/>
          <a:p>
            <a:r>
              <a:rPr lang="ru-RU" dirty="0" smtClean="0"/>
              <a:t>Пережигаемые перемычки (простые ПЛУ)</a:t>
            </a:r>
          </a:p>
          <a:p>
            <a:r>
              <a:rPr lang="ru-RU" dirty="0" smtClean="0"/>
              <a:t>Наращиваемые перемычки (ПЛИС)</a:t>
            </a:r>
          </a:p>
          <a:p>
            <a:r>
              <a:rPr lang="ru-RU" dirty="0" smtClean="0"/>
              <a:t>Программирование фотошаблоном</a:t>
            </a:r>
          </a:p>
          <a:p>
            <a:r>
              <a:rPr lang="ru-RU" dirty="0" smtClean="0"/>
              <a:t>СППЗУ (ПЛУ)</a:t>
            </a:r>
          </a:p>
          <a:p>
            <a:r>
              <a:rPr lang="ru-RU" dirty="0" smtClean="0"/>
              <a:t>ЭСППЗУ, </a:t>
            </a:r>
            <a:r>
              <a:rPr lang="en-US" dirty="0" smtClean="0"/>
              <a:t>Flash</a:t>
            </a:r>
            <a:r>
              <a:rPr lang="ru-RU" dirty="0" smtClean="0"/>
              <a:t> (ПЛУ, некоторые ПЛИС)</a:t>
            </a:r>
            <a:endParaRPr lang="en-US" dirty="0" smtClean="0"/>
          </a:p>
          <a:p>
            <a:r>
              <a:rPr lang="ru-RU" dirty="0" smtClean="0"/>
              <a:t>Статическое ОЗУ (ПЛИС, некоторые сложные ПЛУ)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0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Перемычка на основе ЗУ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187624" y="3140968"/>
            <a:ext cx="2160240" cy="180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Элемент памяти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3347864" y="4005064"/>
            <a:ext cx="15841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 flipV="1">
            <a:off x="4932040" y="3681028"/>
            <a:ext cx="0" cy="64807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 flipV="1">
            <a:off x="5148064" y="3546013"/>
            <a:ext cx="0" cy="91810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 стрелкой 11"/>
          <p:cNvCxnSpPr/>
          <p:nvPr/>
        </p:nvCxnSpPr>
        <p:spPr bwMode="auto">
          <a:xfrm>
            <a:off x="5148064" y="3789040"/>
            <a:ext cx="7920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 стрелкой 13"/>
          <p:cNvCxnSpPr/>
          <p:nvPr/>
        </p:nvCxnSpPr>
        <p:spPr bwMode="auto">
          <a:xfrm>
            <a:off x="5148064" y="4221088"/>
            <a:ext cx="7920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Овал 14"/>
          <p:cNvSpPr/>
          <p:nvPr/>
        </p:nvSpPr>
        <p:spPr bwMode="auto">
          <a:xfrm>
            <a:off x="5940152" y="3712592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Овал 15"/>
          <p:cNvSpPr/>
          <p:nvPr/>
        </p:nvSpPr>
        <p:spPr bwMode="auto">
          <a:xfrm>
            <a:off x="5940152" y="4149080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развития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 bwMode="auto">
          <a:xfrm>
            <a:off x="1979712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>
            <a:off x="2555776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/>
          <p:cNvCxnSpPr/>
          <p:nvPr/>
        </p:nvCxnSpPr>
        <p:spPr bwMode="auto">
          <a:xfrm>
            <a:off x="3131840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3707904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/>
          <p:cNvCxnSpPr/>
          <p:nvPr/>
        </p:nvCxnSpPr>
        <p:spPr bwMode="auto">
          <a:xfrm>
            <a:off x="4283968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 стрелкой 20"/>
          <p:cNvCxnSpPr/>
          <p:nvPr/>
        </p:nvCxnSpPr>
        <p:spPr bwMode="auto">
          <a:xfrm>
            <a:off x="4860032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5436096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>
            <a:off x="6012160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 стрелкой 23"/>
          <p:cNvCxnSpPr/>
          <p:nvPr/>
        </p:nvCxnSpPr>
        <p:spPr bwMode="auto">
          <a:xfrm>
            <a:off x="6516216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 стрелкой 24"/>
          <p:cNvCxnSpPr/>
          <p:nvPr/>
        </p:nvCxnSpPr>
        <p:spPr bwMode="auto">
          <a:xfrm>
            <a:off x="7092280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 стрелкой 25"/>
          <p:cNvCxnSpPr/>
          <p:nvPr/>
        </p:nvCxnSpPr>
        <p:spPr bwMode="auto">
          <a:xfrm>
            <a:off x="7668344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/>
          <p:nvPr/>
        </p:nvCxnSpPr>
        <p:spPr bwMode="auto">
          <a:xfrm>
            <a:off x="8244408" y="2132856"/>
            <a:ext cx="0" cy="4104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1585849" y="1750080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1945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161913" y="1456581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1950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737977" y="1750080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1955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890105" y="1750080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1965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042233" y="1750080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1975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122353" y="1750080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1985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274481" y="1750080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1995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314041" y="1456581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1960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466169" y="1456581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1970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582293" y="1456581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1980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6698417" y="1456581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1990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50545" y="1456581"/>
            <a:ext cx="7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2000</a:t>
            </a:r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 bwMode="auto">
          <a:xfrm flipH="1">
            <a:off x="1655676" y="2564904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 стрелкой 41"/>
          <p:cNvCxnSpPr/>
          <p:nvPr/>
        </p:nvCxnSpPr>
        <p:spPr bwMode="auto">
          <a:xfrm flipH="1">
            <a:off x="1655676" y="3068960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 стрелкой 42"/>
          <p:cNvCxnSpPr/>
          <p:nvPr/>
        </p:nvCxnSpPr>
        <p:spPr bwMode="auto">
          <a:xfrm flipH="1">
            <a:off x="1655676" y="3537926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Прямая со стрелкой 43"/>
          <p:cNvCxnSpPr/>
          <p:nvPr/>
        </p:nvCxnSpPr>
        <p:spPr bwMode="auto">
          <a:xfrm flipH="1">
            <a:off x="1655676" y="4040037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Прямая со стрелкой 44"/>
          <p:cNvCxnSpPr/>
          <p:nvPr/>
        </p:nvCxnSpPr>
        <p:spPr bwMode="auto">
          <a:xfrm flipH="1">
            <a:off x="1655676" y="4558016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Прямая со стрелкой 45"/>
          <p:cNvCxnSpPr/>
          <p:nvPr/>
        </p:nvCxnSpPr>
        <p:spPr bwMode="auto">
          <a:xfrm flipH="1">
            <a:off x="1691172" y="5062073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Прямая со стрелкой 46"/>
          <p:cNvCxnSpPr/>
          <p:nvPr/>
        </p:nvCxnSpPr>
        <p:spPr bwMode="auto">
          <a:xfrm flipH="1">
            <a:off x="1655676" y="5580529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Прямая со стрелкой 47"/>
          <p:cNvCxnSpPr/>
          <p:nvPr/>
        </p:nvCxnSpPr>
        <p:spPr bwMode="auto">
          <a:xfrm flipH="1">
            <a:off x="1655676" y="6068036"/>
            <a:ext cx="7236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0" y="2380238"/>
            <a:ext cx="165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ym typeface="Wingdings" panose="05000000000000000000" pitchFamily="2" charset="2"/>
              </a:rPr>
              <a:t>Транзисторы</a:t>
            </a:r>
            <a:endParaRPr lang="ru-RU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2772217"/>
            <a:ext cx="165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ym typeface="Wingdings" panose="05000000000000000000" pitchFamily="2" charset="2"/>
              </a:rPr>
              <a:t>ИС (общего назначения)</a:t>
            </a:r>
            <a:endParaRPr lang="ru-RU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0" y="3378478"/>
            <a:ext cx="165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ym typeface="Wingdings" panose="05000000000000000000" pitchFamily="2" charset="2"/>
              </a:rPr>
              <a:t>ОЗУ</a:t>
            </a:r>
            <a:endParaRPr lang="ru-RU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3882534"/>
            <a:ext cx="165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err="1" smtClean="0">
                <a:sym typeface="Wingdings" panose="05000000000000000000" pitchFamily="2" charset="2"/>
              </a:rPr>
              <a:t>Микропроц</a:t>
            </a:r>
            <a:r>
              <a:rPr lang="ru-RU" sz="1600" dirty="0" smtClean="0">
                <a:sym typeface="Wingdings" panose="05000000000000000000" pitchFamily="2" charset="2"/>
              </a:rPr>
              <a:t>.</a:t>
            </a:r>
            <a:endParaRPr lang="ru-RU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4386590"/>
            <a:ext cx="165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ym typeface="Wingdings" panose="05000000000000000000" pitchFamily="2" charset="2"/>
              </a:rPr>
              <a:t>Простые ПЛУ</a:t>
            </a:r>
            <a:endParaRPr lang="ru-RU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496" y="4890646"/>
            <a:ext cx="165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ym typeface="Wingdings" panose="05000000000000000000" pitchFamily="2" charset="2"/>
              </a:rPr>
              <a:t>Сложные ПЛУ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5292497"/>
            <a:ext cx="165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ym typeface="Wingdings" panose="05000000000000000000" pitchFamily="2" charset="2"/>
              </a:rPr>
              <a:t>Заказные микросхемы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5898758"/>
            <a:ext cx="165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ym typeface="Wingdings" panose="05000000000000000000" pitchFamily="2" charset="2"/>
              </a:rPr>
              <a:t>ПЛИС (</a:t>
            </a:r>
            <a:r>
              <a:rPr lang="en-US" sz="1600" dirty="0" smtClean="0">
                <a:sym typeface="Wingdings" panose="05000000000000000000" pitchFamily="2" charset="2"/>
              </a:rPr>
              <a:t>FPGA)</a:t>
            </a:r>
            <a:endParaRPr lang="ru-RU" sz="1600" dirty="0"/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2284610" y="2420888"/>
            <a:ext cx="6859390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3525702" y="2965709"/>
            <a:ext cx="5638135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4860032" y="3401256"/>
            <a:ext cx="4283968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5042232" y="3901815"/>
            <a:ext cx="4101767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716016" y="4421142"/>
            <a:ext cx="4427984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6012160" y="4931420"/>
            <a:ext cx="3131840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 bwMode="auto">
          <a:xfrm>
            <a:off x="4572000" y="5446904"/>
            <a:ext cx="4571999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6" name="Прямоугольник 65"/>
          <p:cNvSpPr/>
          <p:nvPr/>
        </p:nvSpPr>
        <p:spPr bwMode="auto">
          <a:xfrm>
            <a:off x="6516216" y="5929764"/>
            <a:ext cx="2627784" cy="269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198"/>
          <p:cNvSpPr/>
          <p:nvPr/>
        </p:nvSpPr>
        <p:spPr bwMode="auto">
          <a:xfrm>
            <a:off x="922676" y="1891456"/>
            <a:ext cx="3261238" cy="438216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2420"/>
            <a:ext cx="7817668" cy="642489"/>
          </a:xfrm>
        </p:spPr>
        <p:txBody>
          <a:bodyPr/>
          <a:lstStyle/>
          <a:p>
            <a:r>
              <a:rPr lang="ru-RU" dirty="0" smtClean="0"/>
              <a:t>ППЗУ (1970)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 bwMode="auto">
          <a:xfrm flipH="1">
            <a:off x="1187624" y="2276872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Прямая со стрелкой 4"/>
          <p:cNvCxnSpPr/>
          <p:nvPr/>
        </p:nvCxnSpPr>
        <p:spPr bwMode="auto">
          <a:xfrm flipH="1">
            <a:off x="1187624" y="2780928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/>
          <p:cNvCxnSpPr/>
          <p:nvPr/>
        </p:nvCxnSpPr>
        <p:spPr bwMode="auto">
          <a:xfrm flipH="1">
            <a:off x="1187624" y="324989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 flipH="1">
            <a:off x="1187624" y="3752005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я со стрелкой 7"/>
          <p:cNvCxnSpPr/>
          <p:nvPr/>
        </p:nvCxnSpPr>
        <p:spPr bwMode="auto">
          <a:xfrm flipH="1">
            <a:off x="1187624" y="426998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 flipH="1">
            <a:off x="1199223" y="4774041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 стрелкой 9"/>
          <p:cNvCxnSpPr/>
          <p:nvPr/>
        </p:nvCxnSpPr>
        <p:spPr bwMode="auto">
          <a:xfrm flipH="1">
            <a:off x="1187624" y="5292497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 flipH="1">
            <a:off x="1187624" y="578000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Прямоугольник 12"/>
          <p:cNvSpPr/>
          <p:nvPr/>
        </p:nvSpPr>
        <p:spPr bwMode="auto">
          <a:xfrm>
            <a:off x="1547664" y="1694561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3563888" y="2551102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563888" y="3055158"/>
            <a:ext cx="425028" cy="396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563888" y="3522179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3563888" y="4062824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3563888" y="4566880"/>
            <a:ext cx="425028" cy="4334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3563888" y="5070936"/>
            <a:ext cx="425028" cy="396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3563888" y="5537957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2169041" y="1694561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2790418" y="1694561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3563888" y="2043769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>
            <a:off x="1475656" y="1052736"/>
            <a:ext cx="0" cy="49312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>
            <a:stCxn id="13" idx="2"/>
          </p:cNvCxnSpPr>
          <p:nvPr/>
        </p:nvCxnSpPr>
        <p:spPr bwMode="auto">
          <a:xfrm>
            <a:off x="1760178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 стрелкой 28"/>
          <p:cNvCxnSpPr/>
          <p:nvPr/>
        </p:nvCxnSpPr>
        <p:spPr bwMode="auto">
          <a:xfrm>
            <a:off x="2056163" y="1052736"/>
            <a:ext cx="0" cy="4944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2379712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91322" y="1052736"/>
            <a:ext cx="0" cy="4944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Прямая со стрелкой 31"/>
          <p:cNvCxnSpPr/>
          <p:nvPr/>
        </p:nvCxnSpPr>
        <p:spPr bwMode="auto">
          <a:xfrm>
            <a:off x="3001090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 flipH="1">
            <a:off x="1475656" y="1340768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1760178" y="1345504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Прямая со стрелкой 39"/>
          <p:cNvCxnSpPr/>
          <p:nvPr/>
        </p:nvCxnSpPr>
        <p:spPr bwMode="auto">
          <a:xfrm flipH="1">
            <a:off x="2056163" y="1340768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2340685" y="1345504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 стрелкой 41"/>
          <p:cNvCxnSpPr/>
          <p:nvPr/>
        </p:nvCxnSpPr>
        <p:spPr bwMode="auto">
          <a:xfrm flipH="1">
            <a:off x="2703302" y="1340768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 стрелкой 42"/>
          <p:cNvCxnSpPr/>
          <p:nvPr/>
        </p:nvCxnSpPr>
        <p:spPr bwMode="auto">
          <a:xfrm>
            <a:off x="2987824" y="1345504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6929880" y="632430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6122" y="49754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ru-RU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8081" y="49754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sp>
        <p:nvSpPr>
          <p:cNvPr id="47" name="Овал 46"/>
          <p:cNvSpPr/>
          <p:nvPr/>
        </p:nvSpPr>
        <p:spPr bwMode="auto">
          <a:xfrm>
            <a:off x="1703678" y="197056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Овал 47"/>
          <p:cNvSpPr/>
          <p:nvPr/>
        </p:nvSpPr>
        <p:spPr bwMode="auto">
          <a:xfrm>
            <a:off x="2301077" y="197056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Овал 48"/>
          <p:cNvSpPr/>
          <p:nvPr/>
        </p:nvSpPr>
        <p:spPr bwMode="auto">
          <a:xfrm>
            <a:off x="2936235" y="197056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Овал 49"/>
          <p:cNvSpPr/>
          <p:nvPr/>
        </p:nvSpPr>
        <p:spPr bwMode="auto">
          <a:xfrm>
            <a:off x="2626743" y="2708910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" name="Овал 50"/>
          <p:cNvSpPr/>
          <p:nvPr/>
        </p:nvSpPr>
        <p:spPr bwMode="auto">
          <a:xfrm>
            <a:off x="1690082" y="2214321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Овал 51"/>
          <p:cNvSpPr/>
          <p:nvPr/>
        </p:nvSpPr>
        <p:spPr bwMode="auto">
          <a:xfrm>
            <a:off x="2311995" y="2214321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" name="Овал 52"/>
          <p:cNvSpPr/>
          <p:nvPr/>
        </p:nvSpPr>
        <p:spPr bwMode="auto">
          <a:xfrm>
            <a:off x="2936235" y="2214321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Овал 53"/>
          <p:cNvSpPr/>
          <p:nvPr/>
        </p:nvSpPr>
        <p:spPr bwMode="auto">
          <a:xfrm>
            <a:off x="1690082" y="2708175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5" name="Овал 54"/>
          <p:cNvSpPr/>
          <p:nvPr/>
        </p:nvSpPr>
        <p:spPr bwMode="auto">
          <a:xfrm>
            <a:off x="1690082" y="317788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6" name="Овал 55"/>
          <p:cNvSpPr/>
          <p:nvPr/>
        </p:nvSpPr>
        <p:spPr bwMode="auto">
          <a:xfrm>
            <a:off x="1690082" y="3675068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Овал 56"/>
          <p:cNvSpPr/>
          <p:nvPr/>
        </p:nvSpPr>
        <p:spPr bwMode="auto">
          <a:xfrm>
            <a:off x="1397917" y="4193692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Овал 57"/>
          <p:cNvSpPr/>
          <p:nvPr/>
        </p:nvSpPr>
        <p:spPr bwMode="auto">
          <a:xfrm>
            <a:off x="1410089" y="470203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Овал 58"/>
          <p:cNvSpPr/>
          <p:nvPr/>
        </p:nvSpPr>
        <p:spPr bwMode="auto">
          <a:xfrm>
            <a:off x="1410089" y="521037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Овал 59"/>
          <p:cNvSpPr/>
          <p:nvPr/>
        </p:nvSpPr>
        <p:spPr bwMode="auto">
          <a:xfrm>
            <a:off x="1410089" y="570755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" name="Овал 60"/>
          <p:cNvSpPr/>
          <p:nvPr/>
        </p:nvSpPr>
        <p:spPr bwMode="auto">
          <a:xfrm>
            <a:off x="2311995" y="272284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2" name="Овал 61"/>
          <p:cNvSpPr/>
          <p:nvPr/>
        </p:nvSpPr>
        <p:spPr bwMode="auto">
          <a:xfrm>
            <a:off x="1980266" y="318111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" name="Овал 62"/>
          <p:cNvSpPr/>
          <p:nvPr/>
        </p:nvSpPr>
        <p:spPr bwMode="auto">
          <a:xfrm>
            <a:off x="1980266" y="368963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4" name="Овал 63"/>
          <p:cNvSpPr/>
          <p:nvPr/>
        </p:nvSpPr>
        <p:spPr bwMode="auto">
          <a:xfrm>
            <a:off x="2309405" y="4216622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5" name="Овал 64"/>
          <p:cNvSpPr/>
          <p:nvPr/>
        </p:nvSpPr>
        <p:spPr bwMode="auto">
          <a:xfrm>
            <a:off x="2309405" y="472514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Овал 65"/>
          <p:cNvSpPr/>
          <p:nvPr/>
        </p:nvSpPr>
        <p:spPr bwMode="auto">
          <a:xfrm>
            <a:off x="1992956" y="521728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7" name="Овал 66"/>
          <p:cNvSpPr/>
          <p:nvPr/>
        </p:nvSpPr>
        <p:spPr bwMode="auto">
          <a:xfrm>
            <a:off x="1992956" y="5725805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8" name="Овал 67"/>
          <p:cNvSpPr/>
          <p:nvPr/>
        </p:nvSpPr>
        <p:spPr bwMode="auto">
          <a:xfrm>
            <a:off x="2626743" y="368767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9" name="Овал 68"/>
          <p:cNvSpPr/>
          <p:nvPr/>
        </p:nvSpPr>
        <p:spPr bwMode="auto">
          <a:xfrm>
            <a:off x="2936235" y="319308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0" name="Овал 69"/>
          <p:cNvSpPr/>
          <p:nvPr/>
        </p:nvSpPr>
        <p:spPr bwMode="auto">
          <a:xfrm>
            <a:off x="2626743" y="470203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" name="Овал 70"/>
          <p:cNvSpPr/>
          <p:nvPr/>
        </p:nvSpPr>
        <p:spPr bwMode="auto">
          <a:xfrm>
            <a:off x="2936235" y="420744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2" name="Овал 71"/>
          <p:cNvSpPr/>
          <p:nvPr/>
        </p:nvSpPr>
        <p:spPr bwMode="auto">
          <a:xfrm>
            <a:off x="2626743" y="571863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3" name="Овал 72"/>
          <p:cNvSpPr/>
          <p:nvPr/>
        </p:nvSpPr>
        <p:spPr bwMode="auto">
          <a:xfrm>
            <a:off x="2936235" y="5224047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 стрелкой 73"/>
          <p:cNvCxnSpPr/>
          <p:nvPr/>
        </p:nvCxnSpPr>
        <p:spPr bwMode="auto">
          <a:xfrm flipH="1">
            <a:off x="3988917" y="227687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Прямая со стрелкой 75"/>
          <p:cNvCxnSpPr/>
          <p:nvPr/>
        </p:nvCxnSpPr>
        <p:spPr bwMode="auto">
          <a:xfrm flipH="1">
            <a:off x="3988917" y="2771800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Прямая со стрелкой 76"/>
          <p:cNvCxnSpPr/>
          <p:nvPr/>
        </p:nvCxnSpPr>
        <p:spPr bwMode="auto">
          <a:xfrm flipH="1">
            <a:off x="3988917" y="3249894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Прямая со стрелкой 77"/>
          <p:cNvCxnSpPr/>
          <p:nvPr/>
        </p:nvCxnSpPr>
        <p:spPr bwMode="auto">
          <a:xfrm flipH="1">
            <a:off x="3988917" y="374482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Прямая со стрелкой 78"/>
          <p:cNvCxnSpPr/>
          <p:nvPr/>
        </p:nvCxnSpPr>
        <p:spPr bwMode="auto">
          <a:xfrm flipH="1">
            <a:off x="3988917" y="4269984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Прямая со стрелкой 79"/>
          <p:cNvCxnSpPr/>
          <p:nvPr/>
        </p:nvCxnSpPr>
        <p:spPr bwMode="auto">
          <a:xfrm flipH="1">
            <a:off x="3988917" y="476491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Прямая со стрелкой 80"/>
          <p:cNvCxnSpPr/>
          <p:nvPr/>
        </p:nvCxnSpPr>
        <p:spPr bwMode="auto">
          <a:xfrm flipH="1">
            <a:off x="3988917" y="5292497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Прямая со стрелкой 81"/>
          <p:cNvCxnSpPr/>
          <p:nvPr/>
        </p:nvCxnSpPr>
        <p:spPr bwMode="auto">
          <a:xfrm flipH="1">
            <a:off x="3988917" y="5787425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4344386" y="1882023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~A&amp;~B&amp;~C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4344386" y="2392067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~A&amp;~B&amp;C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4344386" y="2910652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~A&amp;B&amp;~C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4344386" y="3366761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~A&amp;B&amp;C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4344386" y="3933056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A&amp;~B&amp;~C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4344386" y="4443100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A&amp;~B&amp;C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344386" y="4961685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A&amp;B&amp;~C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4344386" y="5417794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A&amp;B&amp;C</a:t>
            </a:r>
            <a:endParaRPr lang="ru-RU" dirty="0"/>
          </a:p>
        </p:txBody>
      </p:sp>
      <p:cxnSp>
        <p:nvCxnSpPr>
          <p:cNvPr id="95" name="Прямая со стрелкой 94"/>
          <p:cNvCxnSpPr/>
          <p:nvPr/>
        </p:nvCxnSpPr>
        <p:spPr bwMode="auto">
          <a:xfrm>
            <a:off x="8100392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Прямая со стрелкой 95"/>
          <p:cNvCxnSpPr/>
          <p:nvPr/>
        </p:nvCxnSpPr>
        <p:spPr bwMode="auto">
          <a:xfrm>
            <a:off x="7550880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Прямая со стрелкой 96"/>
          <p:cNvCxnSpPr/>
          <p:nvPr/>
        </p:nvCxnSpPr>
        <p:spPr bwMode="auto">
          <a:xfrm>
            <a:off x="6969426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Прямоугольник 97"/>
          <p:cNvSpPr/>
          <p:nvPr/>
        </p:nvSpPr>
        <p:spPr bwMode="auto">
          <a:xfrm>
            <a:off x="6756912" y="6010593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9" name="Прямоугольник 98"/>
          <p:cNvSpPr/>
          <p:nvPr/>
        </p:nvSpPr>
        <p:spPr bwMode="auto">
          <a:xfrm>
            <a:off x="7338366" y="6010593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>
            <a:off x="7887878" y="6010593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1" name="Прямая со стрелкой 100"/>
          <p:cNvCxnSpPr/>
          <p:nvPr/>
        </p:nvCxnSpPr>
        <p:spPr bwMode="auto">
          <a:xfrm>
            <a:off x="6969426" y="6366650"/>
            <a:ext cx="0" cy="1745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Прямая со стрелкой 102"/>
          <p:cNvCxnSpPr/>
          <p:nvPr/>
        </p:nvCxnSpPr>
        <p:spPr bwMode="auto">
          <a:xfrm>
            <a:off x="7550880" y="6366650"/>
            <a:ext cx="0" cy="1745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Прямая со стрелкой 103"/>
          <p:cNvCxnSpPr/>
          <p:nvPr/>
        </p:nvCxnSpPr>
        <p:spPr bwMode="auto">
          <a:xfrm>
            <a:off x="8094772" y="6366650"/>
            <a:ext cx="0" cy="1745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7552723" y="629851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28787" y="629851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ru-RU" sz="3600" dirty="0"/>
          </a:p>
        </p:txBody>
      </p:sp>
      <p:grpSp>
        <p:nvGrpSpPr>
          <p:cNvPr id="110" name="Группа 109"/>
          <p:cNvGrpSpPr/>
          <p:nvPr/>
        </p:nvGrpSpPr>
        <p:grpSpPr>
          <a:xfrm>
            <a:off x="6875651" y="2170766"/>
            <a:ext cx="220344" cy="216024"/>
            <a:chOff x="6367880" y="1052736"/>
            <a:chExt cx="220344" cy="216024"/>
          </a:xfrm>
        </p:grpSpPr>
        <p:cxnSp>
          <p:nvCxnSpPr>
            <p:cNvPr id="108" name="Прямая соединительная линия 10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Прямая соединительная линия 10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" name="Группа 110"/>
          <p:cNvGrpSpPr/>
          <p:nvPr/>
        </p:nvGrpSpPr>
        <p:grpSpPr>
          <a:xfrm>
            <a:off x="7463453" y="2170766"/>
            <a:ext cx="220344" cy="216024"/>
            <a:chOff x="6367880" y="1052736"/>
            <a:chExt cx="220344" cy="216024"/>
          </a:xfrm>
        </p:grpSpPr>
        <p:cxnSp>
          <p:nvCxnSpPr>
            <p:cNvPr id="112" name="Прямая соединительная линия 11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Прямая соединительная линия 11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Группа 113"/>
          <p:cNvGrpSpPr/>
          <p:nvPr/>
        </p:nvGrpSpPr>
        <p:grpSpPr>
          <a:xfrm>
            <a:off x="8007608" y="2170766"/>
            <a:ext cx="220344" cy="216024"/>
            <a:chOff x="6367880" y="1052736"/>
            <a:chExt cx="220344" cy="216024"/>
          </a:xfrm>
        </p:grpSpPr>
        <p:cxnSp>
          <p:nvCxnSpPr>
            <p:cNvPr id="115" name="Прямая соединительная линия 11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Прямая соединительная линия 11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7" name="Овал 116"/>
          <p:cNvSpPr/>
          <p:nvPr/>
        </p:nvSpPr>
        <p:spPr bwMode="auto">
          <a:xfrm>
            <a:off x="4355976" y="39895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18" name="Группа 117"/>
          <p:cNvGrpSpPr/>
          <p:nvPr/>
        </p:nvGrpSpPr>
        <p:grpSpPr>
          <a:xfrm>
            <a:off x="4317812" y="861934"/>
            <a:ext cx="220344" cy="216024"/>
            <a:chOff x="6367880" y="1052736"/>
            <a:chExt cx="220344" cy="216024"/>
          </a:xfrm>
        </p:grpSpPr>
        <p:cxnSp>
          <p:nvCxnSpPr>
            <p:cNvPr id="119" name="Прямая соединительная линия 11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Прямая соединительная линия 11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1" name="Группа 120"/>
          <p:cNvGrpSpPr/>
          <p:nvPr/>
        </p:nvGrpSpPr>
        <p:grpSpPr>
          <a:xfrm>
            <a:off x="6875651" y="2667621"/>
            <a:ext cx="220344" cy="216024"/>
            <a:chOff x="6367880" y="1052736"/>
            <a:chExt cx="220344" cy="216024"/>
          </a:xfrm>
        </p:grpSpPr>
        <p:cxnSp>
          <p:nvCxnSpPr>
            <p:cNvPr id="122" name="Прямая соединительная линия 12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Прямая соединительная линия 12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4" name="Группа 123"/>
          <p:cNvGrpSpPr/>
          <p:nvPr/>
        </p:nvGrpSpPr>
        <p:grpSpPr>
          <a:xfrm>
            <a:off x="7463453" y="2667621"/>
            <a:ext cx="220344" cy="216024"/>
            <a:chOff x="6367880" y="1052736"/>
            <a:chExt cx="220344" cy="216024"/>
          </a:xfrm>
        </p:grpSpPr>
        <p:cxnSp>
          <p:nvCxnSpPr>
            <p:cNvPr id="125" name="Прямая соединительная линия 12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Прямая соединительная линия 12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7" name="Группа 126"/>
          <p:cNvGrpSpPr/>
          <p:nvPr/>
        </p:nvGrpSpPr>
        <p:grpSpPr>
          <a:xfrm>
            <a:off x="8007608" y="2667621"/>
            <a:ext cx="220344" cy="216024"/>
            <a:chOff x="6367880" y="1052736"/>
            <a:chExt cx="220344" cy="216024"/>
          </a:xfrm>
        </p:grpSpPr>
        <p:cxnSp>
          <p:nvCxnSpPr>
            <p:cNvPr id="128" name="Прямая соединительная линия 12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Прямая соединительная линия 12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" name="Группа 132"/>
          <p:cNvGrpSpPr/>
          <p:nvPr/>
        </p:nvGrpSpPr>
        <p:grpSpPr>
          <a:xfrm>
            <a:off x="6875651" y="3147636"/>
            <a:ext cx="220344" cy="216024"/>
            <a:chOff x="6367880" y="1052736"/>
            <a:chExt cx="220344" cy="216024"/>
          </a:xfrm>
        </p:grpSpPr>
        <p:cxnSp>
          <p:nvCxnSpPr>
            <p:cNvPr id="134" name="Прямая соединительная линия 133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Прямая соединительная линия 134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Группа 135"/>
          <p:cNvGrpSpPr/>
          <p:nvPr/>
        </p:nvGrpSpPr>
        <p:grpSpPr>
          <a:xfrm>
            <a:off x="7463453" y="3147636"/>
            <a:ext cx="220344" cy="216024"/>
            <a:chOff x="6367880" y="1052736"/>
            <a:chExt cx="220344" cy="216024"/>
          </a:xfrm>
        </p:grpSpPr>
        <p:cxnSp>
          <p:nvCxnSpPr>
            <p:cNvPr id="137" name="Прямая соединительная линия 13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Прямая соединительная линия 13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9" name="Группа 138"/>
          <p:cNvGrpSpPr/>
          <p:nvPr/>
        </p:nvGrpSpPr>
        <p:grpSpPr>
          <a:xfrm>
            <a:off x="8007608" y="3147636"/>
            <a:ext cx="220344" cy="216024"/>
            <a:chOff x="6367880" y="1052736"/>
            <a:chExt cx="220344" cy="216024"/>
          </a:xfrm>
        </p:grpSpPr>
        <p:cxnSp>
          <p:nvCxnSpPr>
            <p:cNvPr id="140" name="Прямая соединительная линия 139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Прямая соединительная линия 140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2" name="Группа 141"/>
          <p:cNvGrpSpPr/>
          <p:nvPr/>
        </p:nvGrpSpPr>
        <p:grpSpPr>
          <a:xfrm>
            <a:off x="6875651" y="3644491"/>
            <a:ext cx="220344" cy="216024"/>
            <a:chOff x="6367880" y="1052736"/>
            <a:chExt cx="220344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Прямая соединительная линия 143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5" name="Группа 144"/>
          <p:cNvGrpSpPr/>
          <p:nvPr/>
        </p:nvGrpSpPr>
        <p:grpSpPr>
          <a:xfrm>
            <a:off x="7463453" y="3644491"/>
            <a:ext cx="220344" cy="216024"/>
            <a:chOff x="6367880" y="1052736"/>
            <a:chExt cx="220344" cy="216024"/>
          </a:xfrm>
        </p:grpSpPr>
        <p:cxnSp>
          <p:nvCxnSpPr>
            <p:cNvPr id="146" name="Прямая соединительная линия 145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Прямая соединительная линия 146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8" name="Группа 147"/>
          <p:cNvGrpSpPr/>
          <p:nvPr/>
        </p:nvGrpSpPr>
        <p:grpSpPr>
          <a:xfrm>
            <a:off x="8007608" y="3644491"/>
            <a:ext cx="220344" cy="216024"/>
            <a:chOff x="6367880" y="1052736"/>
            <a:chExt cx="220344" cy="216024"/>
          </a:xfrm>
        </p:grpSpPr>
        <p:cxnSp>
          <p:nvCxnSpPr>
            <p:cNvPr id="149" name="Прямая соединительная линия 14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Прямая соединительная линия 14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Группа 153"/>
          <p:cNvGrpSpPr/>
          <p:nvPr/>
        </p:nvGrpSpPr>
        <p:grpSpPr>
          <a:xfrm>
            <a:off x="6875651" y="4165188"/>
            <a:ext cx="220344" cy="216024"/>
            <a:chOff x="6367880" y="1052736"/>
            <a:chExt cx="220344" cy="216024"/>
          </a:xfrm>
        </p:grpSpPr>
        <p:cxnSp>
          <p:nvCxnSpPr>
            <p:cNvPr id="155" name="Прямая соединительная линия 15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Прямая соединительная линия 15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7" name="Группа 156"/>
          <p:cNvGrpSpPr/>
          <p:nvPr/>
        </p:nvGrpSpPr>
        <p:grpSpPr>
          <a:xfrm>
            <a:off x="7463453" y="4165188"/>
            <a:ext cx="220344" cy="216024"/>
            <a:chOff x="6367880" y="1052736"/>
            <a:chExt cx="220344" cy="216024"/>
          </a:xfrm>
        </p:grpSpPr>
        <p:cxnSp>
          <p:nvCxnSpPr>
            <p:cNvPr id="158" name="Прямая соединительная линия 15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Прямая соединительная линия 15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0" name="Группа 159"/>
          <p:cNvGrpSpPr/>
          <p:nvPr/>
        </p:nvGrpSpPr>
        <p:grpSpPr>
          <a:xfrm>
            <a:off x="8007608" y="4165188"/>
            <a:ext cx="220344" cy="216024"/>
            <a:chOff x="6367880" y="1052736"/>
            <a:chExt cx="220344" cy="216024"/>
          </a:xfrm>
        </p:grpSpPr>
        <p:cxnSp>
          <p:nvCxnSpPr>
            <p:cNvPr id="161" name="Прямая соединительная линия 160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Прямая соединительная линия 161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3" name="Группа 162"/>
          <p:cNvGrpSpPr/>
          <p:nvPr/>
        </p:nvGrpSpPr>
        <p:grpSpPr>
          <a:xfrm>
            <a:off x="6875651" y="4662043"/>
            <a:ext cx="220344" cy="216024"/>
            <a:chOff x="6367880" y="1052736"/>
            <a:chExt cx="220344" cy="216024"/>
          </a:xfrm>
        </p:grpSpPr>
        <p:cxnSp>
          <p:nvCxnSpPr>
            <p:cNvPr id="164" name="Прямая соединительная линия 163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Прямая соединительная линия 164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6" name="Группа 165"/>
          <p:cNvGrpSpPr/>
          <p:nvPr/>
        </p:nvGrpSpPr>
        <p:grpSpPr>
          <a:xfrm>
            <a:off x="7463453" y="4662043"/>
            <a:ext cx="220344" cy="216024"/>
            <a:chOff x="6367880" y="1052736"/>
            <a:chExt cx="220344" cy="216024"/>
          </a:xfrm>
        </p:grpSpPr>
        <p:cxnSp>
          <p:nvCxnSpPr>
            <p:cNvPr id="167" name="Прямая соединительная линия 16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Прямая соединительная линия 16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9" name="Группа 168"/>
          <p:cNvGrpSpPr/>
          <p:nvPr/>
        </p:nvGrpSpPr>
        <p:grpSpPr>
          <a:xfrm>
            <a:off x="8007608" y="4662043"/>
            <a:ext cx="220344" cy="216024"/>
            <a:chOff x="6367880" y="1052736"/>
            <a:chExt cx="220344" cy="216024"/>
          </a:xfrm>
        </p:grpSpPr>
        <p:cxnSp>
          <p:nvCxnSpPr>
            <p:cNvPr id="170" name="Прямая соединительная линия 169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Прямая соединительная линия 170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Группа 174"/>
          <p:cNvGrpSpPr/>
          <p:nvPr/>
        </p:nvGrpSpPr>
        <p:grpSpPr>
          <a:xfrm>
            <a:off x="6875651" y="5182062"/>
            <a:ext cx="220344" cy="216024"/>
            <a:chOff x="6367880" y="1052736"/>
            <a:chExt cx="220344" cy="216024"/>
          </a:xfrm>
        </p:grpSpPr>
        <p:cxnSp>
          <p:nvCxnSpPr>
            <p:cNvPr id="176" name="Прямая соединительная линия 175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Прямая соединительная линия 176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" name="Группа 177"/>
          <p:cNvGrpSpPr/>
          <p:nvPr/>
        </p:nvGrpSpPr>
        <p:grpSpPr>
          <a:xfrm>
            <a:off x="7463453" y="5182062"/>
            <a:ext cx="220344" cy="216024"/>
            <a:chOff x="6367880" y="1052736"/>
            <a:chExt cx="220344" cy="216024"/>
          </a:xfrm>
        </p:grpSpPr>
        <p:cxnSp>
          <p:nvCxnSpPr>
            <p:cNvPr id="179" name="Прямая соединительная линия 17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Прямая соединительная линия 17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1" name="Группа 180"/>
          <p:cNvGrpSpPr/>
          <p:nvPr/>
        </p:nvGrpSpPr>
        <p:grpSpPr>
          <a:xfrm>
            <a:off x="8007608" y="5182062"/>
            <a:ext cx="220344" cy="216024"/>
            <a:chOff x="6367880" y="1052736"/>
            <a:chExt cx="220344" cy="216024"/>
          </a:xfrm>
        </p:grpSpPr>
        <p:cxnSp>
          <p:nvCxnSpPr>
            <p:cNvPr id="182" name="Прямая соединительная линия 18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Прямая соединительная линия 18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4" name="Группа 183"/>
          <p:cNvGrpSpPr/>
          <p:nvPr/>
        </p:nvGrpSpPr>
        <p:grpSpPr>
          <a:xfrm>
            <a:off x="6875651" y="5678917"/>
            <a:ext cx="220344" cy="216024"/>
            <a:chOff x="6367880" y="1052736"/>
            <a:chExt cx="220344" cy="216024"/>
          </a:xfrm>
        </p:grpSpPr>
        <p:cxnSp>
          <p:nvCxnSpPr>
            <p:cNvPr id="185" name="Прямая соединительная линия 18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Прямая соединительная линия 18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7" name="Группа 186"/>
          <p:cNvGrpSpPr/>
          <p:nvPr/>
        </p:nvGrpSpPr>
        <p:grpSpPr>
          <a:xfrm>
            <a:off x="7463453" y="5678917"/>
            <a:ext cx="220344" cy="216024"/>
            <a:chOff x="6367880" y="1052736"/>
            <a:chExt cx="220344" cy="216024"/>
          </a:xfrm>
        </p:grpSpPr>
        <p:cxnSp>
          <p:nvCxnSpPr>
            <p:cNvPr id="188" name="Прямая соединительная линия 18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Прямая соединительная линия 18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0" name="Группа 189"/>
          <p:cNvGrpSpPr/>
          <p:nvPr/>
        </p:nvGrpSpPr>
        <p:grpSpPr>
          <a:xfrm>
            <a:off x="8007608" y="5678917"/>
            <a:ext cx="220344" cy="216024"/>
            <a:chOff x="6367880" y="1052736"/>
            <a:chExt cx="220344" cy="216024"/>
          </a:xfrm>
        </p:grpSpPr>
        <p:cxnSp>
          <p:nvCxnSpPr>
            <p:cNvPr id="191" name="Прямая соединительная линия 190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Прямая соединительная линия 191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6" name="TextBox 195"/>
          <p:cNvSpPr txBox="1"/>
          <p:nvPr/>
        </p:nvSpPr>
        <p:spPr>
          <a:xfrm>
            <a:off x="1206580" y="49754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947771" y="260421"/>
            <a:ext cx="362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Предопределенные связи</a:t>
            </a:r>
            <a:endParaRPr lang="ru-RU" dirty="0"/>
          </a:p>
        </p:txBody>
      </p:sp>
      <p:sp>
        <p:nvSpPr>
          <p:cNvPr id="198" name="TextBox 197"/>
          <p:cNvSpPr txBox="1"/>
          <p:nvPr/>
        </p:nvSpPr>
        <p:spPr>
          <a:xfrm>
            <a:off x="4947771" y="819232"/>
            <a:ext cx="362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Программируемые связи</a:t>
            </a:r>
            <a:endParaRPr lang="ru-RU" dirty="0"/>
          </a:p>
        </p:txBody>
      </p:sp>
      <p:sp>
        <p:nvSpPr>
          <p:cNvPr id="200" name="TextBox 199"/>
          <p:cNvSpPr txBox="1"/>
          <p:nvPr/>
        </p:nvSpPr>
        <p:spPr>
          <a:xfrm>
            <a:off x="252227" y="6306327"/>
            <a:ext cx="40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Предопределенный массив «И»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1" name="Прямоугольник 200"/>
          <p:cNvSpPr/>
          <p:nvPr/>
        </p:nvSpPr>
        <p:spPr bwMode="auto">
          <a:xfrm>
            <a:off x="6588223" y="1891456"/>
            <a:ext cx="2116627" cy="454744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61884" y="5886685"/>
            <a:ext cx="24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Программируемый массив «ИЛИ»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3706043" cy="4114800"/>
          </a:xfrm>
        </p:spPr>
        <p:txBody>
          <a:bodyPr/>
          <a:lstStyle/>
          <a:p>
            <a:r>
              <a:rPr lang="en-US" dirty="0" smtClean="0"/>
              <a:t>W = A &amp; B</a:t>
            </a:r>
          </a:p>
          <a:p>
            <a:r>
              <a:rPr lang="en-US" dirty="0" smtClean="0"/>
              <a:t>X = ~(A &amp; B)</a:t>
            </a:r>
          </a:p>
          <a:p>
            <a:r>
              <a:rPr lang="en-US" dirty="0" smtClean="0"/>
              <a:t>Y = (A &amp; B ) ^ </a:t>
            </a:r>
            <a:r>
              <a:rPr lang="ru-RU" dirty="0" smtClean="0"/>
              <a:t>С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76187"/>
              </p:ext>
            </p:extLst>
          </p:nvPr>
        </p:nvGraphicFramePr>
        <p:xfrm>
          <a:off x="4796431" y="1700808"/>
          <a:ext cx="4168056" cy="4186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76"/>
                <a:gridCol w="694676"/>
                <a:gridCol w="694676"/>
                <a:gridCol w="694676"/>
                <a:gridCol w="694676"/>
                <a:gridCol w="694676"/>
              </a:tblGrid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9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198"/>
          <p:cNvSpPr/>
          <p:nvPr/>
        </p:nvSpPr>
        <p:spPr bwMode="auto">
          <a:xfrm>
            <a:off x="922676" y="1891456"/>
            <a:ext cx="3247648" cy="438216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4145" y="197333"/>
            <a:ext cx="6129855" cy="642489"/>
          </a:xfrm>
        </p:spPr>
        <p:txBody>
          <a:bodyPr/>
          <a:lstStyle/>
          <a:p>
            <a:r>
              <a:rPr lang="ru-RU" dirty="0" smtClean="0"/>
              <a:t>Пример программирования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 bwMode="auto">
          <a:xfrm flipH="1">
            <a:off x="1187624" y="2276872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Прямая со стрелкой 4"/>
          <p:cNvCxnSpPr/>
          <p:nvPr/>
        </p:nvCxnSpPr>
        <p:spPr bwMode="auto">
          <a:xfrm flipH="1">
            <a:off x="1187624" y="2780928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/>
          <p:cNvCxnSpPr/>
          <p:nvPr/>
        </p:nvCxnSpPr>
        <p:spPr bwMode="auto">
          <a:xfrm flipH="1">
            <a:off x="1187624" y="324989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 flipH="1">
            <a:off x="1187624" y="3752005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я со стрелкой 7"/>
          <p:cNvCxnSpPr/>
          <p:nvPr/>
        </p:nvCxnSpPr>
        <p:spPr bwMode="auto">
          <a:xfrm flipH="1">
            <a:off x="1187624" y="426998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 flipH="1">
            <a:off x="1199223" y="4774041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 стрелкой 9"/>
          <p:cNvCxnSpPr/>
          <p:nvPr/>
        </p:nvCxnSpPr>
        <p:spPr bwMode="auto">
          <a:xfrm flipH="1">
            <a:off x="1187624" y="5292497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 flipH="1">
            <a:off x="1187624" y="5780004"/>
            <a:ext cx="23646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Прямоугольник 12"/>
          <p:cNvSpPr/>
          <p:nvPr/>
        </p:nvSpPr>
        <p:spPr bwMode="auto">
          <a:xfrm>
            <a:off x="1547664" y="1694561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3563888" y="2551102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563888" y="3055158"/>
            <a:ext cx="425028" cy="396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563888" y="3522179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3563888" y="4062824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3563888" y="4566880"/>
            <a:ext cx="425028" cy="43341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3563888" y="5070936"/>
            <a:ext cx="425028" cy="3963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3563888" y="5537957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2169041" y="1694561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2790418" y="1694561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3563888" y="2043769"/>
            <a:ext cx="425028" cy="459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&amp;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>
            <a:off x="1475656" y="1052736"/>
            <a:ext cx="0" cy="49312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>
            <a:stCxn id="13" idx="2"/>
          </p:cNvCxnSpPr>
          <p:nvPr/>
        </p:nvCxnSpPr>
        <p:spPr bwMode="auto">
          <a:xfrm>
            <a:off x="1760178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 стрелкой 28"/>
          <p:cNvCxnSpPr/>
          <p:nvPr/>
        </p:nvCxnSpPr>
        <p:spPr bwMode="auto">
          <a:xfrm>
            <a:off x="2056163" y="1052736"/>
            <a:ext cx="0" cy="4944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2379712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91322" y="1052736"/>
            <a:ext cx="0" cy="4944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Прямая со стрелкой 31"/>
          <p:cNvCxnSpPr/>
          <p:nvPr/>
        </p:nvCxnSpPr>
        <p:spPr bwMode="auto">
          <a:xfrm>
            <a:off x="3001090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 flipH="1">
            <a:off x="1475656" y="1340768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1760178" y="1345504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Прямая со стрелкой 39"/>
          <p:cNvCxnSpPr/>
          <p:nvPr/>
        </p:nvCxnSpPr>
        <p:spPr bwMode="auto">
          <a:xfrm flipH="1">
            <a:off x="2056163" y="1340768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2340685" y="1345504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 стрелкой 41"/>
          <p:cNvCxnSpPr/>
          <p:nvPr/>
        </p:nvCxnSpPr>
        <p:spPr bwMode="auto">
          <a:xfrm flipH="1">
            <a:off x="2703302" y="1340768"/>
            <a:ext cx="2845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 стрелкой 42"/>
          <p:cNvCxnSpPr/>
          <p:nvPr/>
        </p:nvCxnSpPr>
        <p:spPr bwMode="auto">
          <a:xfrm>
            <a:off x="2987824" y="1345504"/>
            <a:ext cx="0" cy="3490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6929880" y="632430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6122" y="49754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ru-RU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8081" y="49754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sp>
        <p:nvSpPr>
          <p:cNvPr id="47" name="Овал 46"/>
          <p:cNvSpPr/>
          <p:nvPr/>
        </p:nvSpPr>
        <p:spPr bwMode="auto">
          <a:xfrm>
            <a:off x="1703678" y="197056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Овал 47"/>
          <p:cNvSpPr/>
          <p:nvPr/>
        </p:nvSpPr>
        <p:spPr bwMode="auto">
          <a:xfrm>
            <a:off x="2301077" y="197056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Овал 48"/>
          <p:cNvSpPr/>
          <p:nvPr/>
        </p:nvSpPr>
        <p:spPr bwMode="auto">
          <a:xfrm>
            <a:off x="2936235" y="1970568"/>
            <a:ext cx="144016" cy="14401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Овал 49"/>
          <p:cNvSpPr/>
          <p:nvPr/>
        </p:nvSpPr>
        <p:spPr bwMode="auto">
          <a:xfrm>
            <a:off x="2626743" y="2708910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" name="Овал 50"/>
          <p:cNvSpPr/>
          <p:nvPr/>
        </p:nvSpPr>
        <p:spPr bwMode="auto">
          <a:xfrm>
            <a:off x="1690082" y="2214321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Овал 51"/>
          <p:cNvSpPr/>
          <p:nvPr/>
        </p:nvSpPr>
        <p:spPr bwMode="auto">
          <a:xfrm>
            <a:off x="2311995" y="2214321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" name="Овал 52"/>
          <p:cNvSpPr/>
          <p:nvPr/>
        </p:nvSpPr>
        <p:spPr bwMode="auto">
          <a:xfrm>
            <a:off x="2936235" y="2214321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Овал 53"/>
          <p:cNvSpPr/>
          <p:nvPr/>
        </p:nvSpPr>
        <p:spPr bwMode="auto">
          <a:xfrm>
            <a:off x="1690082" y="2708175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5" name="Овал 54"/>
          <p:cNvSpPr/>
          <p:nvPr/>
        </p:nvSpPr>
        <p:spPr bwMode="auto">
          <a:xfrm>
            <a:off x="1690082" y="317788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6" name="Овал 55"/>
          <p:cNvSpPr/>
          <p:nvPr/>
        </p:nvSpPr>
        <p:spPr bwMode="auto">
          <a:xfrm>
            <a:off x="1690082" y="3675068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Овал 56"/>
          <p:cNvSpPr/>
          <p:nvPr/>
        </p:nvSpPr>
        <p:spPr bwMode="auto">
          <a:xfrm>
            <a:off x="1397917" y="4193692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Овал 57"/>
          <p:cNvSpPr/>
          <p:nvPr/>
        </p:nvSpPr>
        <p:spPr bwMode="auto">
          <a:xfrm>
            <a:off x="1410089" y="470203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Овал 58"/>
          <p:cNvSpPr/>
          <p:nvPr/>
        </p:nvSpPr>
        <p:spPr bwMode="auto">
          <a:xfrm>
            <a:off x="1410089" y="521037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Овал 59"/>
          <p:cNvSpPr/>
          <p:nvPr/>
        </p:nvSpPr>
        <p:spPr bwMode="auto">
          <a:xfrm>
            <a:off x="1410089" y="570755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" name="Овал 60"/>
          <p:cNvSpPr/>
          <p:nvPr/>
        </p:nvSpPr>
        <p:spPr bwMode="auto">
          <a:xfrm>
            <a:off x="2311995" y="272284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2" name="Овал 61"/>
          <p:cNvSpPr/>
          <p:nvPr/>
        </p:nvSpPr>
        <p:spPr bwMode="auto">
          <a:xfrm>
            <a:off x="1980266" y="318111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" name="Овал 62"/>
          <p:cNvSpPr/>
          <p:nvPr/>
        </p:nvSpPr>
        <p:spPr bwMode="auto">
          <a:xfrm>
            <a:off x="1980266" y="368963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4" name="Овал 63"/>
          <p:cNvSpPr/>
          <p:nvPr/>
        </p:nvSpPr>
        <p:spPr bwMode="auto">
          <a:xfrm>
            <a:off x="2309405" y="4216622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5" name="Овал 64"/>
          <p:cNvSpPr/>
          <p:nvPr/>
        </p:nvSpPr>
        <p:spPr bwMode="auto">
          <a:xfrm>
            <a:off x="2309405" y="472514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Овал 65"/>
          <p:cNvSpPr/>
          <p:nvPr/>
        </p:nvSpPr>
        <p:spPr bwMode="auto">
          <a:xfrm>
            <a:off x="1992956" y="521728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7" name="Овал 66"/>
          <p:cNvSpPr/>
          <p:nvPr/>
        </p:nvSpPr>
        <p:spPr bwMode="auto">
          <a:xfrm>
            <a:off x="1992956" y="5725805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8" name="Овал 67"/>
          <p:cNvSpPr/>
          <p:nvPr/>
        </p:nvSpPr>
        <p:spPr bwMode="auto">
          <a:xfrm>
            <a:off x="2626743" y="368767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9" name="Овал 68"/>
          <p:cNvSpPr/>
          <p:nvPr/>
        </p:nvSpPr>
        <p:spPr bwMode="auto">
          <a:xfrm>
            <a:off x="2936235" y="319308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0" name="Овал 69"/>
          <p:cNvSpPr/>
          <p:nvPr/>
        </p:nvSpPr>
        <p:spPr bwMode="auto">
          <a:xfrm>
            <a:off x="2626743" y="4702033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" name="Овал 70"/>
          <p:cNvSpPr/>
          <p:nvPr/>
        </p:nvSpPr>
        <p:spPr bwMode="auto">
          <a:xfrm>
            <a:off x="2936235" y="420744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2" name="Овал 71"/>
          <p:cNvSpPr/>
          <p:nvPr/>
        </p:nvSpPr>
        <p:spPr bwMode="auto">
          <a:xfrm>
            <a:off x="2626743" y="5718636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3" name="Овал 72"/>
          <p:cNvSpPr/>
          <p:nvPr/>
        </p:nvSpPr>
        <p:spPr bwMode="auto">
          <a:xfrm>
            <a:off x="2936235" y="5224047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 стрелкой 73"/>
          <p:cNvCxnSpPr/>
          <p:nvPr/>
        </p:nvCxnSpPr>
        <p:spPr bwMode="auto">
          <a:xfrm flipH="1">
            <a:off x="3988917" y="227687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Прямая со стрелкой 75"/>
          <p:cNvCxnSpPr/>
          <p:nvPr/>
        </p:nvCxnSpPr>
        <p:spPr bwMode="auto">
          <a:xfrm flipH="1">
            <a:off x="3988917" y="2771800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Прямая со стрелкой 76"/>
          <p:cNvCxnSpPr/>
          <p:nvPr/>
        </p:nvCxnSpPr>
        <p:spPr bwMode="auto">
          <a:xfrm flipH="1">
            <a:off x="3988917" y="3249894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Прямая со стрелкой 77"/>
          <p:cNvCxnSpPr/>
          <p:nvPr/>
        </p:nvCxnSpPr>
        <p:spPr bwMode="auto">
          <a:xfrm flipH="1">
            <a:off x="3988917" y="374482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Прямая со стрелкой 78"/>
          <p:cNvCxnSpPr/>
          <p:nvPr/>
        </p:nvCxnSpPr>
        <p:spPr bwMode="auto">
          <a:xfrm flipH="1">
            <a:off x="3988917" y="4269984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Прямая со стрелкой 79"/>
          <p:cNvCxnSpPr/>
          <p:nvPr/>
        </p:nvCxnSpPr>
        <p:spPr bwMode="auto">
          <a:xfrm flipH="1">
            <a:off x="3988917" y="4764912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Прямая со стрелкой 80"/>
          <p:cNvCxnSpPr/>
          <p:nvPr/>
        </p:nvCxnSpPr>
        <p:spPr bwMode="auto">
          <a:xfrm flipH="1">
            <a:off x="3988917" y="5292497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Прямая со стрелкой 81"/>
          <p:cNvCxnSpPr/>
          <p:nvPr/>
        </p:nvCxnSpPr>
        <p:spPr bwMode="auto">
          <a:xfrm flipH="1">
            <a:off x="3988917" y="5787425"/>
            <a:ext cx="43995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4432622" y="1882023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~A&amp;~B&amp;~C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4432622" y="2392067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~A&amp;~B&amp;C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4432622" y="2910652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~A&amp;B&amp;~C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4432622" y="3366761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~A&amp;B&amp;C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4432622" y="3933056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A&amp;~B&amp;~C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4432622" y="4443100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A&amp;~B&amp;C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432622" y="4961685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A&amp;B&amp;~C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4432622" y="5417794"/>
            <a:ext cx="189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A&amp;B&amp;C</a:t>
            </a:r>
            <a:endParaRPr lang="ru-RU" dirty="0"/>
          </a:p>
        </p:txBody>
      </p:sp>
      <p:cxnSp>
        <p:nvCxnSpPr>
          <p:cNvPr id="95" name="Прямая со стрелкой 94"/>
          <p:cNvCxnSpPr/>
          <p:nvPr/>
        </p:nvCxnSpPr>
        <p:spPr bwMode="auto">
          <a:xfrm>
            <a:off x="8100392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Прямая со стрелкой 95"/>
          <p:cNvCxnSpPr/>
          <p:nvPr/>
        </p:nvCxnSpPr>
        <p:spPr bwMode="auto">
          <a:xfrm>
            <a:off x="7550880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Прямая со стрелкой 96"/>
          <p:cNvCxnSpPr/>
          <p:nvPr/>
        </p:nvCxnSpPr>
        <p:spPr bwMode="auto">
          <a:xfrm>
            <a:off x="6969426" y="2050618"/>
            <a:ext cx="1843" cy="39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Прямоугольник 97"/>
          <p:cNvSpPr/>
          <p:nvPr/>
        </p:nvSpPr>
        <p:spPr bwMode="auto">
          <a:xfrm>
            <a:off x="6756912" y="6010593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9" name="Прямоугольник 98"/>
          <p:cNvSpPr/>
          <p:nvPr/>
        </p:nvSpPr>
        <p:spPr bwMode="auto">
          <a:xfrm>
            <a:off x="7338366" y="6010593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>
            <a:off x="7887878" y="6010593"/>
            <a:ext cx="425028" cy="35605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1" name="Прямая со стрелкой 100"/>
          <p:cNvCxnSpPr/>
          <p:nvPr/>
        </p:nvCxnSpPr>
        <p:spPr bwMode="auto">
          <a:xfrm>
            <a:off x="6969426" y="6366650"/>
            <a:ext cx="0" cy="1745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Прямая со стрелкой 102"/>
          <p:cNvCxnSpPr/>
          <p:nvPr/>
        </p:nvCxnSpPr>
        <p:spPr bwMode="auto">
          <a:xfrm>
            <a:off x="7550880" y="6366650"/>
            <a:ext cx="0" cy="1745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Прямая со стрелкой 103"/>
          <p:cNvCxnSpPr/>
          <p:nvPr/>
        </p:nvCxnSpPr>
        <p:spPr bwMode="auto">
          <a:xfrm>
            <a:off x="8094772" y="6366650"/>
            <a:ext cx="0" cy="1745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7552723" y="629851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28787" y="629851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ru-RU" sz="3600" dirty="0"/>
          </a:p>
        </p:txBody>
      </p:sp>
      <p:grpSp>
        <p:nvGrpSpPr>
          <p:cNvPr id="111" name="Группа 110"/>
          <p:cNvGrpSpPr/>
          <p:nvPr/>
        </p:nvGrpSpPr>
        <p:grpSpPr>
          <a:xfrm>
            <a:off x="7463453" y="2170766"/>
            <a:ext cx="220344" cy="216024"/>
            <a:chOff x="6367880" y="1052736"/>
            <a:chExt cx="220344" cy="216024"/>
          </a:xfrm>
        </p:grpSpPr>
        <p:cxnSp>
          <p:nvCxnSpPr>
            <p:cNvPr id="112" name="Прямая соединительная линия 11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Прямая соединительная линия 11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4" name="Группа 123"/>
          <p:cNvGrpSpPr/>
          <p:nvPr/>
        </p:nvGrpSpPr>
        <p:grpSpPr>
          <a:xfrm>
            <a:off x="7463453" y="2667621"/>
            <a:ext cx="220344" cy="216024"/>
            <a:chOff x="6367880" y="1052736"/>
            <a:chExt cx="220344" cy="216024"/>
          </a:xfrm>
        </p:grpSpPr>
        <p:cxnSp>
          <p:nvCxnSpPr>
            <p:cNvPr id="125" name="Прямая соединительная линия 12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Прямая соединительная линия 12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7" name="Группа 126"/>
          <p:cNvGrpSpPr/>
          <p:nvPr/>
        </p:nvGrpSpPr>
        <p:grpSpPr>
          <a:xfrm>
            <a:off x="8007608" y="2667621"/>
            <a:ext cx="220344" cy="216024"/>
            <a:chOff x="6367880" y="1052736"/>
            <a:chExt cx="220344" cy="216024"/>
          </a:xfrm>
        </p:grpSpPr>
        <p:cxnSp>
          <p:nvCxnSpPr>
            <p:cNvPr id="128" name="Прямая соединительная линия 12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Прямая соединительная линия 12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Группа 135"/>
          <p:cNvGrpSpPr/>
          <p:nvPr/>
        </p:nvGrpSpPr>
        <p:grpSpPr>
          <a:xfrm>
            <a:off x="7463453" y="3147636"/>
            <a:ext cx="220344" cy="216024"/>
            <a:chOff x="6367880" y="1052736"/>
            <a:chExt cx="220344" cy="216024"/>
          </a:xfrm>
        </p:grpSpPr>
        <p:cxnSp>
          <p:nvCxnSpPr>
            <p:cNvPr id="137" name="Прямая соединительная линия 13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Прямая соединительная линия 13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5" name="Группа 144"/>
          <p:cNvGrpSpPr/>
          <p:nvPr/>
        </p:nvGrpSpPr>
        <p:grpSpPr>
          <a:xfrm>
            <a:off x="7463453" y="3644491"/>
            <a:ext cx="220344" cy="216024"/>
            <a:chOff x="6367880" y="1052736"/>
            <a:chExt cx="220344" cy="216024"/>
          </a:xfrm>
        </p:grpSpPr>
        <p:cxnSp>
          <p:nvCxnSpPr>
            <p:cNvPr id="146" name="Прямая соединительная линия 145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Прямая соединительная линия 146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8" name="Группа 147"/>
          <p:cNvGrpSpPr/>
          <p:nvPr/>
        </p:nvGrpSpPr>
        <p:grpSpPr>
          <a:xfrm>
            <a:off x="8007608" y="3644491"/>
            <a:ext cx="220344" cy="216024"/>
            <a:chOff x="6367880" y="1052736"/>
            <a:chExt cx="220344" cy="216024"/>
          </a:xfrm>
        </p:grpSpPr>
        <p:cxnSp>
          <p:nvCxnSpPr>
            <p:cNvPr id="149" name="Прямая соединительная линия 148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Прямая соединительная линия 149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7" name="Группа 156"/>
          <p:cNvGrpSpPr/>
          <p:nvPr/>
        </p:nvGrpSpPr>
        <p:grpSpPr>
          <a:xfrm>
            <a:off x="7463453" y="4165188"/>
            <a:ext cx="220344" cy="216024"/>
            <a:chOff x="6367880" y="1052736"/>
            <a:chExt cx="220344" cy="216024"/>
          </a:xfrm>
        </p:grpSpPr>
        <p:cxnSp>
          <p:nvCxnSpPr>
            <p:cNvPr id="158" name="Прямая соединительная линия 157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Прямая соединительная линия 158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6" name="Группа 165"/>
          <p:cNvGrpSpPr/>
          <p:nvPr/>
        </p:nvGrpSpPr>
        <p:grpSpPr>
          <a:xfrm>
            <a:off x="7463453" y="4662043"/>
            <a:ext cx="220344" cy="216024"/>
            <a:chOff x="6367880" y="1052736"/>
            <a:chExt cx="220344" cy="216024"/>
          </a:xfrm>
        </p:grpSpPr>
        <p:cxnSp>
          <p:nvCxnSpPr>
            <p:cNvPr id="167" name="Прямая соединительная линия 166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Прямая соединительная линия 167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9" name="Группа 168"/>
          <p:cNvGrpSpPr/>
          <p:nvPr/>
        </p:nvGrpSpPr>
        <p:grpSpPr>
          <a:xfrm>
            <a:off x="8007608" y="4662043"/>
            <a:ext cx="220344" cy="216024"/>
            <a:chOff x="6367880" y="1052736"/>
            <a:chExt cx="220344" cy="216024"/>
          </a:xfrm>
        </p:grpSpPr>
        <p:cxnSp>
          <p:nvCxnSpPr>
            <p:cNvPr id="170" name="Прямая соединительная линия 169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Прямая соединительная линия 170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Группа 174"/>
          <p:cNvGrpSpPr/>
          <p:nvPr/>
        </p:nvGrpSpPr>
        <p:grpSpPr>
          <a:xfrm>
            <a:off x="6875651" y="5182062"/>
            <a:ext cx="220344" cy="216024"/>
            <a:chOff x="6367880" y="1052736"/>
            <a:chExt cx="220344" cy="216024"/>
          </a:xfrm>
        </p:grpSpPr>
        <p:cxnSp>
          <p:nvCxnSpPr>
            <p:cNvPr id="176" name="Прямая соединительная линия 175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Прямая соединительная линия 176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1" name="Группа 180"/>
          <p:cNvGrpSpPr/>
          <p:nvPr/>
        </p:nvGrpSpPr>
        <p:grpSpPr>
          <a:xfrm>
            <a:off x="8007608" y="5182062"/>
            <a:ext cx="220344" cy="216024"/>
            <a:chOff x="6367880" y="1052736"/>
            <a:chExt cx="220344" cy="216024"/>
          </a:xfrm>
        </p:grpSpPr>
        <p:cxnSp>
          <p:nvCxnSpPr>
            <p:cNvPr id="182" name="Прямая соединительная линия 181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Прямая соединительная линия 182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4" name="Группа 183"/>
          <p:cNvGrpSpPr/>
          <p:nvPr/>
        </p:nvGrpSpPr>
        <p:grpSpPr>
          <a:xfrm>
            <a:off x="6875651" y="5678917"/>
            <a:ext cx="220344" cy="216024"/>
            <a:chOff x="6367880" y="1052736"/>
            <a:chExt cx="220344" cy="216024"/>
          </a:xfrm>
        </p:grpSpPr>
        <p:cxnSp>
          <p:nvCxnSpPr>
            <p:cNvPr id="185" name="Прямая соединительная линия 184"/>
            <p:cNvCxnSpPr/>
            <p:nvPr/>
          </p:nvCxnSpPr>
          <p:spPr bwMode="auto">
            <a:xfrm>
              <a:off x="637220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Прямая соединительная линия 185"/>
            <p:cNvCxnSpPr/>
            <p:nvPr/>
          </p:nvCxnSpPr>
          <p:spPr bwMode="auto">
            <a:xfrm flipH="1">
              <a:off x="6367880" y="1052736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6" name="TextBox 195"/>
          <p:cNvSpPr txBox="1"/>
          <p:nvPr/>
        </p:nvSpPr>
        <p:spPr>
          <a:xfrm>
            <a:off x="1206580" y="49754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52227" y="6306327"/>
            <a:ext cx="40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Предопределенный массив «И»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1" name="Прямоугольник 200"/>
          <p:cNvSpPr/>
          <p:nvPr/>
        </p:nvSpPr>
        <p:spPr bwMode="auto">
          <a:xfrm>
            <a:off x="6588223" y="1891456"/>
            <a:ext cx="2116627" cy="454744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61884" y="5886685"/>
            <a:ext cx="24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0070C0"/>
                </a:solidFill>
                <a:sym typeface="Wingdings" panose="05000000000000000000" pitchFamily="2" charset="2"/>
              </a:rPr>
              <a:t>Программируемый массив «ИЛИ»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617</TotalTime>
  <Words>588</Words>
  <Application>Microsoft Office PowerPoint</Application>
  <PresentationFormat>Экран (4:3)</PresentationFormat>
  <Paragraphs>279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Verdana</vt:lpstr>
      <vt:lpstr>Wingdings</vt:lpstr>
      <vt:lpstr>Затмение</vt:lpstr>
      <vt:lpstr>БИС с программируемой структурой</vt:lpstr>
      <vt:lpstr>Классификация</vt:lpstr>
      <vt:lpstr>Программирование функций</vt:lpstr>
      <vt:lpstr>Способы программирования устройств</vt:lpstr>
      <vt:lpstr>Перемычка на основе ЗУ</vt:lpstr>
      <vt:lpstr>История развития</vt:lpstr>
      <vt:lpstr>ППЗУ (1970)</vt:lpstr>
      <vt:lpstr>Пример</vt:lpstr>
      <vt:lpstr>Пример программирования</vt:lpstr>
      <vt:lpstr>ПЛМ (1975)</vt:lpstr>
      <vt:lpstr>Пример</vt:lpstr>
      <vt:lpstr>Пример программирования</vt:lpstr>
      <vt:lpstr>ПМЛ (конец 1970-х)</vt:lpstr>
      <vt:lpstr>Сложные ПЛУ (CPLD)</vt:lpstr>
      <vt:lpstr>Программируемый мультиплексор</vt:lpstr>
      <vt:lpstr>Программные средства</vt:lpstr>
      <vt:lpstr>Заказные микросхемы (ASIC)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23</cp:revision>
  <dcterms:modified xsi:type="dcterms:W3CDTF">2014-11-20T05:30:43Z</dcterms:modified>
</cp:coreProperties>
</file>