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57" r:id="rId9"/>
    <p:sldId id="262" r:id="rId10"/>
    <p:sldId id="263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2845</c:v>
                </c:pt>
                <c:pt idx="1">
                  <c:v>1456</c:v>
                </c:pt>
                <c:pt idx="2">
                  <c:v>2543</c:v>
                </c:pt>
                <c:pt idx="3">
                  <c:v>3245</c:v>
                </c:pt>
                <c:pt idx="4">
                  <c:v>2254</c:v>
                </c:pt>
                <c:pt idx="5">
                  <c:v>2145</c:v>
                </c:pt>
                <c:pt idx="6">
                  <c:v>3641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C2-4CB8-99FA-AD53D7744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4762624"/>
        <c:axId val="64980864"/>
      </c:barChart>
      <c:catAx>
        <c:axId val="647626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64980864"/>
        <c:crosses val="autoZero"/>
        <c:auto val="1"/>
        <c:lblAlgn val="ctr"/>
        <c:lblOffset val="100"/>
        <c:noMultiLvlLbl val="0"/>
      </c:catAx>
      <c:valAx>
        <c:axId val="6498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64762624"/>
        <c:crosses val="autoZero"/>
        <c:crossBetween val="between"/>
      </c:valAx>
      <c:spPr>
        <a:scene3d>
          <a:camera prst="orthographicFront"/>
          <a:lightRig rig="threePt" dir="t"/>
        </a:scene3d>
        <a:sp3d prstMaterial="dkEdge"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7FE3-184E-4164-9E1C-B970A031B345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9AE6-39E4-45BD-87F1-4147BCD487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D26A04-2BF6-4DE6-82FF-C6287BE6FE0A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FF2E4B-081D-4AC0-959B-1B35E71916EC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u="sng" dirty="0"/>
              <a:t>Разработка интерфейса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Структуры   взаимодействия пользователя с системой</a:t>
            </a:r>
            <a:endParaRPr lang="ru-RU" sz="36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28596" y="2285992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Стиль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Экранные формы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Простой ввод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Занимает пространство на экране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Командный язык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Мощный и гибкий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Труден в изучении. Сложно предотвратить ошибки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Естественный язык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Подходит неопытным пользователям.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Требует</a:t>
                      </a:r>
                      <a:r>
                        <a:rPr lang="ru-RU" baseline="0" dirty="0" smtClean="0"/>
                        <a:t> наличия ИИ и  большого ручного набора.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Альтернативные представления данных</a:t>
            </a:r>
            <a:endParaRPr lang="ru-RU" sz="3600" dirty="0">
              <a:latin typeface="Book Antiqua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85720" y="3571876"/>
          <a:ext cx="8401080" cy="2752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1538" y="2214554"/>
          <a:ext cx="7143801" cy="9286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43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январь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/>
                        <a:t>февраль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март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апрель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май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июнь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июль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2845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1456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2543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3245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2254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2145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3641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Ошибочный пример использования цветов</a:t>
            </a:r>
            <a:endParaRPr lang="ru-RU" sz="3600" dirty="0">
              <a:latin typeface="Book Antiqua" pitchFamily="18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57632"/>
            <a:ext cx="7715304" cy="493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6759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Book Antiqua" pitchFamily="18" charset="0"/>
              </a:rPr>
              <a:t>Оценка эффективности заполнения экрана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2967038"/>
          </a:xfrm>
        </p:spPr>
        <p:txBody>
          <a:bodyPr/>
          <a:lstStyle/>
          <a:p>
            <a:r>
              <a:rPr lang="ru-RU" dirty="0" smtClean="0"/>
              <a:t>метод прямоугольников</a:t>
            </a:r>
          </a:p>
          <a:p>
            <a:r>
              <a:rPr lang="ru-RU" dirty="0" smtClean="0"/>
              <a:t>метод "выделенных точек"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92869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Book Antiqua" pitchFamily="18" charset="0"/>
              </a:rPr>
              <a:t>Описание диалога</a:t>
            </a:r>
            <a:br>
              <a:rPr lang="ru-RU" sz="3600" b="1" dirty="0" smtClean="0">
                <a:latin typeface="Book Antiqua" pitchFamily="18" charset="0"/>
              </a:rPr>
            </a:br>
            <a:r>
              <a:rPr lang="ru-RU" sz="3600" b="1" dirty="0" smtClean="0">
                <a:latin typeface="Book Antiqua" pitchFamily="18" charset="0"/>
              </a:rPr>
              <a:t>Сети переходов</a:t>
            </a:r>
            <a:endParaRPr lang="ru-RU" sz="3600" dirty="0">
              <a:latin typeface="Book Antiqua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571612"/>
            <a:ext cx="2857520" cy="238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9" y="4071942"/>
            <a:ext cx="696799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Пример сети переходов</a:t>
            </a:r>
            <a:endParaRPr lang="ru-RU" sz="3600" dirty="0">
              <a:latin typeface="Book Antiqua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00430" y="4071942"/>
          <a:ext cx="5000660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6779">
                <a:tc>
                  <a:txBody>
                    <a:bodyPr/>
                    <a:lstStyle/>
                    <a:p>
                      <a:r>
                        <a:rPr lang="ru-RU" dirty="0" smtClean="0"/>
                        <a:t>Узел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r>
                        <a:rPr lang="en-US" dirty="0" smtClean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r>
                        <a:rPr lang="en-US" dirty="0" smtClean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r>
                        <a:rPr lang="en-US" dirty="0" smtClean="0"/>
                        <a:t>N4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r>
                        <a:rPr lang="en-US" dirty="0" smtClean="0"/>
                        <a:t>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r>
                        <a:rPr lang="en-US" dirty="0" smtClean="0"/>
                        <a:t>N6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43372" y="3643314"/>
            <a:ext cx="366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вектора маршрутизации</a:t>
            </a:r>
            <a:endParaRPr lang="ru-RU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142844" y="1223319"/>
            <a:ext cx="4286280" cy="3391929"/>
            <a:chOff x="142844" y="1223319"/>
            <a:chExt cx="4286280" cy="3391929"/>
          </a:xfrm>
        </p:grpSpPr>
        <p:sp>
          <p:nvSpPr>
            <p:cNvPr id="6" name="Овал 5"/>
            <p:cNvSpPr/>
            <p:nvPr/>
          </p:nvSpPr>
          <p:spPr>
            <a:xfrm>
              <a:off x="2571736" y="1857364"/>
              <a:ext cx="714380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N2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285852" y="1714488"/>
              <a:ext cx="714380" cy="64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N1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285852" y="2643182"/>
              <a:ext cx="714380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N3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1357290" y="3571876"/>
              <a:ext cx="714380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N6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500298" y="2928934"/>
              <a:ext cx="714380" cy="64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N4</a:t>
              </a:r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3714744" y="2000240"/>
              <a:ext cx="714380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N5</a:t>
              </a:r>
              <a:endParaRPr lang="ru-RU" dirty="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952369" y="1785926"/>
              <a:ext cx="690806" cy="142876"/>
            </a:xfrm>
            <a:custGeom>
              <a:avLst/>
              <a:gdLst>
                <a:gd name="connsiteX0" fmla="*/ 0 w 741405"/>
                <a:gd name="connsiteY0" fmla="*/ 208005 h 269789"/>
                <a:gd name="connsiteX1" fmla="*/ 345989 w 741405"/>
                <a:gd name="connsiteY1" fmla="*/ 10297 h 269789"/>
                <a:gd name="connsiteX2" fmla="*/ 741405 w 741405"/>
                <a:gd name="connsiteY2" fmla="*/ 269789 h 26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05" h="269789">
                  <a:moveTo>
                    <a:pt x="0" y="208005"/>
                  </a:moveTo>
                  <a:cubicBezTo>
                    <a:pt x="111211" y="104002"/>
                    <a:pt x="222422" y="0"/>
                    <a:pt x="345989" y="10297"/>
                  </a:cubicBezTo>
                  <a:cubicBezTo>
                    <a:pt x="469556" y="20594"/>
                    <a:pt x="694038" y="228600"/>
                    <a:pt x="741405" y="269789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71670" y="1500174"/>
              <a:ext cx="475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b</a:t>
              </a:r>
              <a:endParaRPr lang="ru-RU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841157" y="2335427"/>
              <a:ext cx="729048" cy="679622"/>
            </a:xfrm>
            <a:custGeom>
              <a:avLst/>
              <a:gdLst>
                <a:gd name="connsiteX0" fmla="*/ 0 w 729048"/>
                <a:gd name="connsiteY0" fmla="*/ 0 h 679622"/>
                <a:gd name="connsiteX1" fmla="*/ 333632 w 729048"/>
                <a:gd name="connsiteY1" fmla="*/ 457200 h 679622"/>
                <a:gd name="connsiteX2" fmla="*/ 729048 w 729048"/>
                <a:gd name="connsiteY2" fmla="*/ 679622 h 67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9048" h="679622">
                  <a:moveTo>
                    <a:pt x="0" y="0"/>
                  </a:moveTo>
                  <a:cubicBezTo>
                    <a:pt x="106062" y="171965"/>
                    <a:pt x="212124" y="343930"/>
                    <a:pt x="333632" y="457200"/>
                  </a:cubicBezTo>
                  <a:cubicBezTo>
                    <a:pt x="455140" y="570470"/>
                    <a:pt x="685799" y="654908"/>
                    <a:pt x="729048" y="679622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43108" y="25717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ru-RU" dirty="0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1952368" y="2224216"/>
              <a:ext cx="593124" cy="156520"/>
            </a:xfrm>
            <a:custGeom>
              <a:avLst/>
              <a:gdLst>
                <a:gd name="connsiteX0" fmla="*/ 593124 w 593124"/>
                <a:gd name="connsiteY0" fmla="*/ 123568 h 156520"/>
                <a:gd name="connsiteX1" fmla="*/ 333632 w 593124"/>
                <a:gd name="connsiteY1" fmla="*/ 135925 h 156520"/>
                <a:gd name="connsiteX2" fmla="*/ 0 w 593124"/>
                <a:gd name="connsiteY2" fmla="*/ 0 h 15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124" h="156520">
                  <a:moveTo>
                    <a:pt x="593124" y="123568"/>
                  </a:moveTo>
                  <a:cubicBezTo>
                    <a:pt x="512805" y="140044"/>
                    <a:pt x="432486" y="156520"/>
                    <a:pt x="333632" y="135925"/>
                  </a:cubicBezTo>
                  <a:cubicBezTo>
                    <a:pt x="234778" y="115330"/>
                    <a:pt x="0" y="0"/>
                    <a:pt x="0" y="0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5650" y="2012382"/>
              <a:ext cx="50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esc</a:t>
              </a:r>
              <a:endParaRPr lang="ru-RU" dirty="0"/>
            </a:p>
          </p:txBody>
        </p:sp>
        <p:sp>
          <p:nvSpPr>
            <p:cNvPr id="19" name="Дуга 18"/>
            <p:cNvSpPr/>
            <p:nvPr/>
          </p:nvSpPr>
          <p:spPr>
            <a:xfrm>
              <a:off x="1357290" y="2285992"/>
              <a:ext cx="142876" cy="21431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0100" y="235743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ru-RU" dirty="0"/>
            </a:p>
          </p:txBody>
        </p:sp>
        <p:cxnSp>
          <p:nvCxnSpPr>
            <p:cNvPr id="26" name="Прямая соединительная линия 25"/>
            <p:cNvCxnSpPr/>
            <p:nvPr/>
          </p:nvCxnSpPr>
          <p:spPr>
            <a:xfrm>
              <a:off x="1071538" y="2652835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Полилиния 26"/>
            <p:cNvSpPr/>
            <p:nvPr/>
          </p:nvSpPr>
          <p:spPr>
            <a:xfrm>
              <a:off x="1398373" y="2310714"/>
              <a:ext cx="133865" cy="358345"/>
            </a:xfrm>
            <a:custGeom>
              <a:avLst/>
              <a:gdLst>
                <a:gd name="connsiteX0" fmla="*/ 133865 w 133865"/>
                <a:gd name="connsiteY0" fmla="*/ 0 h 358345"/>
                <a:gd name="connsiteX1" fmla="*/ 10297 w 133865"/>
                <a:gd name="connsiteY1" fmla="*/ 247135 h 358345"/>
                <a:gd name="connsiteX2" fmla="*/ 72081 w 133865"/>
                <a:gd name="connsiteY2" fmla="*/ 358345 h 35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865" h="358345">
                  <a:moveTo>
                    <a:pt x="133865" y="0"/>
                  </a:moveTo>
                  <a:cubicBezTo>
                    <a:pt x="77229" y="93705"/>
                    <a:pt x="20594" y="187411"/>
                    <a:pt x="10297" y="247135"/>
                  </a:cubicBezTo>
                  <a:cubicBezTo>
                    <a:pt x="0" y="306859"/>
                    <a:pt x="51486" y="337751"/>
                    <a:pt x="72081" y="358345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1779373" y="2714620"/>
              <a:ext cx="2292561" cy="1111856"/>
            </a:xfrm>
            <a:custGeom>
              <a:avLst/>
              <a:gdLst>
                <a:gd name="connsiteX0" fmla="*/ 0 w 2250989"/>
                <a:gd name="connsiteY0" fmla="*/ 654909 h 1107990"/>
                <a:gd name="connsiteX1" fmla="*/ 976184 w 2250989"/>
                <a:gd name="connsiteY1" fmla="*/ 1099752 h 1107990"/>
                <a:gd name="connsiteX2" fmla="*/ 2038865 w 2250989"/>
                <a:gd name="connsiteY2" fmla="*/ 605482 h 1107990"/>
                <a:gd name="connsiteX3" fmla="*/ 2248930 w 2250989"/>
                <a:gd name="connsiteY3" fmla="*/ 0 h 110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0989" h="1107990">
                  <a:moveTo>
                    <a:pt x="0" y="654909"/>
                  </a:moveTo>
                  <a:cubicBezTo>
                    <a:pt x="318186" y="881449"/>
                    <a:pt x="636373" y="1107990"/>
                    <a:pt x="976184" y="1099752"/>
                  </a:cubicBezTo>
                  <a:cubicBezTo>
                    <a:pt x="1315995" y="1091514"/>
                    <a:pt x="1826741" y="788774"/>
                    <a:pt x="2038865" y="605482"/>
                  </a:cubicBezTo>
                  <a:cubicBezTo>
                    <a:pt x="2250989" y="422190"/>
                    <a:pt x="2248930" y="0"/>
                    <a:pt x="2248930" y="0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4744" y="335756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ru-RU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3163330" y="2508422"/>
              <a:ext cx="593124" cy="556054"/>
            </a:xfrm>
            <a:custGeom>
              <a:avLst/>
              <a:gdLst>
                <a:gd name="connsiteX0" fmla="*/ 0 w 593124"/>
                <a:gd name="connsiteY0" fmla="*/ 556054 h 556054"/>
                <a:gd name="connsiteX1" fmla="*/ 123567 w 593124"/>
                <a:gd name="connsiteY1" fmla="*/ 185351 h 556054"/>
                <a:gd name="connsiteX2" fmla="*/ 593124 w 593124"/>
                <a:gd name="connsiteY2" fmla="*/ 0 h 55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124" h="556054">
                  <a:moveTo>
                    <a:pt x="0" y="556054"/>
                  </a:moveTo>
                  <a:cubicBezTo>
                    <a:pt x="12356" y="417040"/>
                    <a:pt x="24713" y="278027"/>
                    <a:pt x="123567" y="185351"/>
                  </a:cubicBezTo>
                  <a:cubicBezTo>
                    <a:pt x="222421" y="92675"/>
                    <a:pt x="518983" y="39130"/>
                    <a:pt x="593124" y="0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3175686" y="1742302"/>
              <a:ext cx="803190" cy="259493"/>
            </a:xfrm>
            <a:custGeom>
              <a:avLst/>
              <a:gdLst>
                <a:gd name="connsiteX0" fmla="*/ 803190 w 803190"/>
                <a:gd name="connsiteY0" fmla="*/ 259493 h 259493"/>
                <a:gd name="connsiteX1" fmla="*/ 543698 w 803190"/>
                <a:gd name="connsiteY1" fmla="*/ 12357 h 259493"/>
                <a:gd name="connsiteX2" fmla="*/ 0 w 803190"/>
                <a:gd name="connsiteY2" fmla="*/ 185352 h 25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190" h="259493">
                  <a:moveTo>
                    <a:pt x="803190" y="259493"/>
                  </a:moveTo>
                  <a:cubicBezTo>
                    <a:pt x="740376" y="142103"/>
                    <a:pt x="677563" y="24714"/>
                    <a:pt x="543698" y="12357"/>
                  </a:cubicBezTo>
                  <a:cubicBezTo>
                    <a:pt x="409833" y="0"/>
                    <a:pt x="92676" y="162698"/>
                    <a:pt x="0" y="185352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0430" y="1428736"/>
              <a:ext cx="50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esc</a:t>
              </a:r>
              <a:endParaRPr lang="ru-RU" dirty="0"/>
            </a:p>
          </p:txBody>
        </p:sp>
        <p:sp>
          <p:nvSpPr>
            <p:cNvPr id="33" name="Полилиния 32"/>
            <p:cNvSpPr/>
            <p:nvPr/>
          </p:nvSpPr>
          <p:spPr>
            <a:xfrm>
              <a:off x="1233617" y="3274541"/>
              <a:ext cx="137983" cy="518983"/>
            </a:xfrm>
            <a:custGeom>
              <a:avLst/>
              <a:gdLst>
                <a:gd name="connsiteX0" fmla="*/ 137983 w 137983"/>
                <a:gd name="connsiteY0" fmla="*/ 0 h 518983"/>
                <a:gd name="connsiteX1" fmla="*/ 2059 w 137983"/>
                <a:gd name="connsiteY1" fmla="*/ 259491 h 518983"/>
                <a:gd name="connsiteX2" fmla="*/ 125626 w 137983"/>
                <a:gd name="connsiteY2" fmla="*/ 518983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83" h="518983">
                  <a:moveTo>
                    <a:pt x="137983" y="0"/>
                  </a:moveTo>
                  <a:cubicBezTo>
                    <a:pt x="71050" y="86497"/>
                    <a:pt x="4118" y="172994"/>
                    <a:pt x="2059" y="259491"/>
                  </a:cubicBezTo>
                  <a:cubicBezTo>
                    <a:pt x="0" y="345988"/>
                    <a:pt x="111210" y="502507"/>
                    <a:pt x="125626" y="51898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5786" y="3357562"/>
              <a:ext cx="50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esc</a:t>
              </a:r>
              <a:endParaRPr lang="ru-RU" dirty="0"/>
            </a:p>
          </p:txBody>
        </p:sp>
        <p:sp>
          <p:nvSpPr>
            <p:cNvPr id="35" name="Полилиния 34"/>
            <p:cNvSpPr/>
            <p:nvPr/>
          </p:nvSpPr>
          <p:spPr>
            <a:xfrm>
              <a:off x="405714" y="1223319"/>
              <a:ext cx="1287162" cy="3391929"/>
            </a:xfrm>
            <a:custGeom>
              <a:avLst/>
              <a:gdLst>
                <a:gd name="connsiteX0" fmla="*/ 1287162 w 1287162"/>
                <a:gd name="connsiteY0" fmla="*/ 3064476 h 3391929"/>
                <a:gd name="connsiteX1" fmla="*/ 224481 w 1287162"/>
                <a:gd name="connsiteY1" fmla="*/ 3225113 h 3391929"/>
                <a:gd name="connsiteX2" fmla="*/ 2059 w 1287162"/>
                <a:gd name="connsiteY2" fmla="*/ 2063578 h 3391929"/>
                <a:gd name="connsiteX3" fmla="*/ 236837 w 1287162"/>
                <a:gd name="connsiteY3" fmla="*/ 259492 h 3391929"/>
                <a:gd name="connsiteX4" fmla="*/ 1126524 w 1287162"/>
                <a:gd name="connsiteY4" fmla="*/ 506627 h 339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162" h="3391929">
                  <a:moveTo>
                    <a:pt x="1287162" y="3064476"/>
                  </a:moveTo>
                  <a:cubicBezTo>
                    <a:pt x="862913" y="3228202"/>
                    <a:pt x="438665" y="3391929"/>
                    <a:pt x="224481" y="3225113"/>
                  </a:cubicBezTo>
                  <a:cubicBezTo>
                    <a:pt x="10297" y="3058297"/>
                    <a:pt x="0" y="2557848"/>
                    <a:pt x="2059" y="2063578"/>
                  </a:cubicBezTo>
                  <a:cubicBezTo>
                    <a:pt x="4118" y="1569308"/>
                    <a:pt x="49426" y="518984"/>
                    <a:pt x="236837" y="259492"/>
                  </a:cubicBezTo>
                  <a:cubicBezTo>
                    <a:pt x="424248" y="0"/>
                    <a:pt x="1126524" y="506627"/>
                    <a:pt x="1126524" y="506627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44" y="1357298"/>
              <a:ext cx="50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esc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0"/>
            <a:ext cx="8229600" cy="92867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Продукционная система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3071834"/>
          </a:xfrm>
        </p:spPr>
        <p:txBody>
          <a:bodyPr>
            <a:normAutofit/>
          </a:bodyPr>
          <a:lstStyle/>
          <a:p>
            <a:pPr hangingPunct="0">
              <a:buNone/>
            </a:pPr>
            <a:endParaRPr lang="ru-RU" sz="1800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1357298"/>
          <a:ext cx="914400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5950">
                <a:tc>
                  <a:txBody>
                    <a:bodyPr/>
                    <a:lstStyle/>
                    <a:p>
                      <a:pPr hangingPunct="0">
                        <a:buNone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&lt;проверка диска&gt; =&gt;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CHEK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&lt;путь&gt;</a:t>
                      </a:r>
                    </a:p>
                    <a:p>
                      <a:pPr hangingPunct="0">
                        <a:buNone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&lt;путь&gt;=&gt; &lt;дисковод&gt;: &lt;имя файла&gt;</a:t>
                      </a:r>
                    </a:p>
                    <a:p>
                      <a:pPr hangingPunct="0">
                        <a:buNone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&lt;дисковод&gt;=&gt;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/В/С</a:t>
                      </a:r>
                    </a:p>
                    <a:p>
                      <a:pPr hangingPunct="0">
                        <a:buNone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&lt;имя файла&gt;=&gt;&lt;имя&gt; . &lt;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расшир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hangingPunct="0">
                        <a:buNone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&lt;имя&gt;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=&gt;&lt;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буква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имя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&gt;&lt;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символ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buNone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расшир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&gt;=&gt;&lt;буква&gt;/&lt;имя&gt;&lt;символ&gt;</a:t>
                      </a:r>
                    </a:p>
                    <a:p>
                      <a:pPr hangingPunct="0">
                        <a:buNone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&lt;символ&gt;=&gt;&lt;буква&gt;/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цифра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hangingPunct="0">
                        <a:buNone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&lt;буква&gt;=&gt;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/…/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hangingPunc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цифра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&gt;=&gt;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1/2/…/0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Группа 33"/>
          <p:cNvGrpSpPr/>
          <p:nvPr/>
        </p:nvGrpSpPr>
        <p:grpSpPr>
          <a:xfrm>
            <a:off x="1071538" y="3408531"/>
            <a:ext cx="5485159" cy="3104445"/>
            <a:chOff x="1071538" y="3408531"/>
            <a:chExt cx="5485159" cy="3104445"/>
          </a:xfrm>
        </p:grpSpPr>
        <p:sp>
          <p:nvSpPr>
            <p:cNvPr id="5" name="TextBox 4"/>
            <p:cNvSpPr txBox="1"/>
            <p:nvPr/>
          </p:nvSpPr>
          <p:spPr>
            <a:xfrm>
              <a:off x="1071538" y="3429000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</a:t>
              </a:r>
              <a:r>
                <a:rPr lang="en-US" dirty="0" smtClean="0"/>
                <a:t>HEK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0298" y="342900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3408531"/>
              <a:ext cx="250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:</a:t>
              </a:r>
              <a:endParaRPr lang="ru-RU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00496" y="3413939"/>
              <a:ext cx="81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Myfile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26902" y="3418184"/>
              <a:ext cx="250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.</a:t>
              </a:r>
              <a:endParaRPr lang="ru-RU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3429000"/>
              <a:ext cx="600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CPP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372" y="400050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имя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32" y="4000504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расшир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4429132"/>
              <a:ext cx="1156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дисковод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6182" y="4572008"/>
              <a:ext cx="250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:</a:t>
              </a:r>
              <a:endParaRPr lang="ru-R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4572008"/>
              <a:ext cx="1296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имя файла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4744" y="5429264"/>
              <a:ext cx="65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путь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2976" y="5214950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</a:t>
              </a:r>
              <a:r>
                <a:rPr lang="en-US" dirty="0" smtClean="0"/>
                <a:t>HEK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43504" y="4000504"/>
              <a:ext cx="250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.</a:t>
              </a:r>
              <a:endParaRPr lang="ru-RU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6143644"/>
              <a:ext cx="180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проверка диска</a:t>
              </a:r>
              <a:endParaRPr lang="ru-RU" dirty="0"/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>
            <a:xfrm rot="5400000">
              <a:off x="750067" y="4536289"/>
              <a:ext cx="13573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2428860" y="4143380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7" idx="2"/>
              <a:endCxn id="14" idx="0"/>
            </p:cNvCxnSpPr>
            <p:nvPr/>
          </p:nvCxnSpPr>
          <p:spPr>
            <a:xfrm rot="16200000" flipH="1">
              <a:off x="3299991" y="3960621"/>
              <a:ext cx="794145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6200000" flipH="1">
              <a:off x="4239379" y="3916563"/>
              <a:ext cx="360109" cy="1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rot="16200000" flipH="1">
              <a:off x="5830396" y="3882412"/>
              <a:ext cx="360109" cy="1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Левая фигурная скобка 28"/>
            <p:cNvSpPr/>
            <p:nvPr/>
          </p:nvSpPr>
          <p:spPr>
            <a:xfrm rot="16200000">
              <a:off x="5072065" y="3714752"/>
              <a:ext cx="285753" cy="1571636"/>
            </a:xfrm>
            <a:prstGeom prst="leftBrace">
              <a:avLst>
                <a:gd name="adj1" fmla="val 8333"/>
                <a:gd name="adj2" fmla="val 485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Левая фигурная скобка 29"/>
            <p:cNvSpPr/>
            <p:nvPr/>
          </p:nvSpPr>
          <p:spPr>
            <a:xfrm rot="16200000">
              <a:off x="3857620" y="3929065"/>
              <a:ext cx="428629" cy="2428893"/>
            </a:xfrm>
            <a:prstGeom prst="leftBrace">
              <a:avLst>
                <a:gd name="adj1" fmla="val 8333"/>
                <a:gd name="adj2" fmla="val 485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Левая фигурная скобка 31"/>
            <p:cNvSpPr/>
            <p:nvPr/>
          </p:nvSpPr>
          <p:spPr>
            <a:xfrm rot="16200000">
              <a:off x="2500298" y="4714884"/>
              <a:ext cx="428629" cy="2428893"/>
            </a:xfrm>
            <a:prstGeom prst="leftBrace">
              <a:avLst>
                <a:gd name="adj1" fmla="val 8333"/>
                <a:gd name="adj2" fmla="val 485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 rot="16200000" flipH="1">
              <a:off x="5044578" y="3956554"/>
              <a:ext cx="360109" cy="1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Пример сообщений об ошибке</a:t>
            </a:r>
            <a:endParaRPr lang="ru-RU" sz="3600" dirty="0"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3429024" cy="348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714488"/>
            <a:ext cx="4333876" cy="345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65321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Документация пользователя</a:t>
            </a:r>
            <a:endParaRPr lang="ru-RU" sz="3600" dirty="0">
              <a:latin typeface="Book Antiqua" pitchFamily="18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857224" y="1357298"/>
            <a:ext cx="2000264" cy="2217967"/>
            <a:chOff x="428596" y="1714488"/>
            <a:chExt cx="2000264" cy="2217967"/>
          </a:xfrm>
        </p:grpSpPr>
        <p:sp>
          <p:nvSpPr>
            <p:cNvPr id="6" name="TextBox 5"/>
            <p:cNvSpPr txBox="1"/>
            <p:nvPr/>
          </p:nvSpPr>
          <p:spPr>
            <a:xfrm>
              <a:off x="549462" y="3286124"/>
              <a:ext cx="178595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описание сервисов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596" y="2357430"/>
              <a:ext cx="20002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Функциональное описание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0034" y="1714488"/>
              <a:ext cx="178595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600000"/>
              </a:lightRig>
            </a:scene3d>
            <a:sp3d extrusionH="76200">
              <a:bevelT/>
              <a:extrusionClr>
                <a:schemeClr val="tx1">
                  <a:lumMod val="50000"/>
                  <a:lumOff val="50000"/>
                </a:schemeClr>
              </a:extrusion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Эксперты</a:t>
              </a:r>
              <a:endParaRPr lang="ru-RU" dirty="0"/>
            </a:p>
          </p:txBody>
        </p:sp>
        <p:cxnSp>
          <p:nvCxnSpPr>
            <p:cNvPr id="10" name="Прямая со стрелкой 9"/>
            <p:cNvCxnSpPr>
              <a:stCxn id="6" idx="0"/>
              <a:endCxn id="7" idx="2"/>
            </p:cNvCxnSpPr>
            <p:nvPr/>
          </p:nvCxnSpPr>
          <p:spPr>
            <a:xfrm rot="16200000" flipV="1">
              <a:off x="1294402" y="3138088"/>
              <a:ext cx="282363" cy="1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rot="16200000" flipV="1">
              <a:off x="1222963" y="2206005"/>
              <a:ext cx="282363" cy="1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/>
          <p:cNvGrpSpPr/>
          <p:nvPr/>
        </p:nvGrpSpPr>
        <p:grpSpPr>
          <a:xfrm>
            <a:off x="4714876" y="3857628"/>
            <a:ext cx="2000264" cy="2503719"/>
            <a:chOff x="428596" y="1428736"/>
            <a:chExt cx="2000264" cy="2503719"/>
          </a:xfrm>
        </p:grpSpPr>
        <p:sp>
          <p:nvSpPr>
            <p:cNvPr id="16" name="TextBox 15"/>
            <p:cNvSpPr txBox="1"/>
            <p:nvPr/>
          </p:nvSpPr>
          <p:spPr>
            <a:xfrm>
              <a:off x="549462" y="3286124"/>
              <a:ext cx="178595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как установить систему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596" y="2357430"/>
              <a:ext cx="20002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Документация по инсталляции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034" y="1428736"/>
              <a:ext cx="1928826" cy="6463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cap="rnd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600000"/>
              </a:lightRig>
            </a:scene3d>
            <a:sp3d extrusionH="76200">
              <a:bevelT/>
              <a:extrusionClr>
                <a:schemeClr val="tx1">
                  <a:lumMod val="50000"/>
                  <a:lumOff val="50000"/>
                </a:schemeClr>
              </a:extrusion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Системный администратор</a:t>
              </a:r>
              <a:endParaRPr lang="ru-RU" dirty="0"/>
            </a:p>
          </p:txBody>
        </p:sp>
        <p:cxnSp>
          <p:nvCxnSpPr>
            <p:cNvPr id="19" name="Прямая со стрелкой 18"/>
            <p:cNvCxnSpPr>
              <a:stCxn id="16" idx="0"/>
              <a:endCxn id="17" idx="2"/>
            </p:cNvCxnSpPr>
            <p:nvPr/>
          </p:nvCxnSpPr>
          <p:spPr>
            <a:xfrm rot="16200000" flipV="1">
              <a:off x="1294402" y="3138088"/>
              <a:ext cx="282363" cy="1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rot="16200000" flipV="1">
              <a:off x="1222963" y="2206005"/>
              <a:ext cx="282363" cy="1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Группа 20"/>
          <p:cNvGrpSpPr/>
          <p:nvPr/>
        </p:nvGrpSpPr>
        <p:grpSpPr>
          <a:xfrm>
            <a:off x="5715008" y="1285860"/>
            <a:ext cx="2000264" cy="2217967"/>
            <a:chOff x="428596" y="1714488"/>
            <a:chExt cx="2000264" cy="2217967"/>
          </a:xfrm>
        </p:grpSpPr>
        <p:sp>
          <p:nvSpPr>
            <p:cNvPr id="22" name="TextBox 21"/>
            <p:cNvSpPr txBox="1"/>
            <p:nvPr/>
          </p:nvSpPr>
          <p:spPr>
            <a:xfrm>
              <a:off x="549462" y="3286124"/>
              <a:ext cx="178595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описание возможностей</a:t>
              </a:r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8596" y="2357430"/>
              <a:ext cx="20002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Справочное руководство</a:t>
              </a:r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34" y="1714488"/>
              <a:ext cx="1785950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cap="rnd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600000"/>
              </a:lightRig>
            </a:scene3d>
            <a:sp3d extrusionH="76200">
              <a:bevelT/>
              <a:extrusionClr>
                <a:schemeClr val="tx1">
                  <a:lumMod val="50000"/>
                  <a:lumOff val="50000"/>
                </a:schemeClr>
              </a:extrusion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Пользователь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22" idx="0"/>
              <a:endCxn id="23" idx="2"/>
            </p:cNvCxnSpPr>
            <p:nvPr/>
          </p:nvCxnSpPr>
          <p:spPr>
            <a:xfrm rot="16200000" flipV="1">
              <a:off x="1294402" y="3138088"/>
              <a:ext cx="282363" cy="1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rot="16200000" flipV="1">
              <a:off x="1222963" y="2206005"/>
              <a:ext cx="282363" cy="1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>
            <a:off x="2071670" y="3929066"/>
            <a:ext cx="2071702" cy="2503719"/>
            <a:chOff x="500034" y="1428736"/>
            <a:chExt cx="2071702" cy="2503719"/>
          </a:xfrm>
        </p:grpSpPr>
        <p:sp>
          <p:nvSpPr>
            <p:cNvPr id="28" name="TextBox 27"/>
            <p:cNvSpPr txBox="1"/>
            <p:nvPr/>
          </p:nvSpPr>
          <p:spPr>
            <a:xfrm>
              <a:off x="549462" y="3286124"/>
              <a:ext cx="19508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работа и обслуживание</a:t>
              </a:r>
              <a:endParaRPr lang="ru-R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4748" y="2357430"/>
              <a:ext cx="20002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Руководство администратора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34" y="1428736"/>
              <a:ext cx="2071702" cy="6463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cap="rnd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600000"/>
              </a:lightRig>
            </a:scene3d>
            <a:sp3d extrusionH="76200">
              <a:bevelT/>
              <a:extrusionClr>
                <a:schemeClr val="tx1">
                  <a:lumMod val="50000"/>
                  <a:lumOff val="50000"/>
                </a:schemeClr>
              </a:extrusion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Системный администратор</a:t>
              </a:r>
              <a:endParaRPr lang="ru-RU" dirty="0"/>
            </a:p>
          </p:txBody>
        </p:sp>
        <p:cxnSp>
          <p:nvCxnSpPr>
            <p:cNvPr id="31" name="Прямая со стрелкой 30"/>
            <p:cNvCxnSpPr>
              <a:stCxn id="28" idx="0"/>
              <a:endCxn id="29" idx="2"/>
            </p:cNvCxnSpPr>
            <p:nvPr/>
          </p:nvCxnSpPr>
          <p:spPr>
            <a:xfrm rot="5400000" flipH="1" flipV="1">
              <a:off x="1383699" y="3144943"/>
              <a:ext cx="282363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 rot="16200000" flipV="1">
              <a:off x="1365839" y="2206005"/>
              <a:ext cx="282363" cy="1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Упрощенная информационно-процессуальная модель мозга</a:t>
            </a:r>
            <a:endParaRPr lang="ru-RU" sz="3600" dirty="0"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85992"/>
            <a:ext cx="5572164" cy="523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Book Antiqua" pitchFamily="18" charset="0"/>
              </a:rPr>
              <a:t>Интерфейс пользователя.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800" dirty="0" smtClean="0">
                <a:latin typeface="Book Antiqua" pitchFamily="18" charset="0"/>
              </a:rPr>
              <a:t>Основные ценности</a:t>
            </a:r>
            <a:endParaRPr lang="ru-RU" dirty="0" smtClean="0"/>
          </a:p>
          <a:p>
            <a:pPr lvl="1"/>
            <a:r>
              <a:rPr lang="ru-RU" dirty="0" smtClean="0"/>
              <a:t>Защита материальных ценностей</a:t>
            </a:r>
          </a:p>
          <a:p>
            <a:pPr lvl="1"/>
            <a:r>
              <a:rPr lang="ru-RU" dirty="0" smtClean="0"/>
              <a:t>Интерфейсная защита от потери данных</a:t>
            </a:r>
          </a:p>
          <a:p>
            <a:pPr lvl="1"/>
            <a:r>
              <a:rPr lang="ru-RU" dirty="0" smtClean="0"/>
              <a:t>Сокращение времени на повседневные операции</a:t>
            </a:r>
          </a:p>
          <a:p>
            <a:pPr lvl="1" fontAlgn="base"/>
            <a:r>
              <a:rPr lang="ru-RU" dirty="0" smtClean="0"/>
              <a:t>Принципы хороших интерфейсов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 smtClean="0"/>
              <a:t>Принципы хороших интерфейсов</a:t>
            </a:r>
          </a:p>
          <a:p>
            <a:pPr fontAlgn="base">
              <a:buNone/>
            </a:pPr>
            <a:r>
              <a:rPr lang="ru-RU" dirty="0" smtClean="0"/>
              <a:t>		1) Простота ментальной модели</a:t>
            </a:r>
          </a:p>
          <a:p>
            <a:pPr fontAlgn="base">
              <a:buNone/>
            </a:pPr>
            <a:r>
              <a:rPr lang="ru-RU" dirty="0" smtClean="0"/>
              <a:t>		2) Доступность основных функций</a:t>
            </a:r>
          </a:p>
          <a:p>
            <a:pPr fontAlgn="base">
              <a:buNone/>
            </a:pPr>
            <a:r>
              <a:rPr lang="ru-RU" dirty="0" smtClean="0"/>
              <a:t>		3) Скорость работы</a:t>
            </a:r>
          </a:p>
          <a:p>
            <a:pPr fontAlgn="base">
              <a:buNone/>
            </a:pPr>
            <a:r>
              <a:rPr lang="ru-RU" dirty="0" smtClean="0"/>
              <a:t>		4) Обратная связь в интерфейсах</a:t>
            </a:r>
          </a:p>
          <a:p>
            <a:pPr fontAlgn="base">
              <a:buNone/>
            </a:pPr>
            <a:r>
              <a:rPr lang="ru-RU" dirty="0" smtClean="0"/>
              <a:t>		5) Минимизация ошибок при пользовании интерфейсом</a:t>
            </a:r>
          </a:p>
          <a:p>
            <a:pPr fontAlgn="base">
              <a:buNone/>
            </a:pPr>
            <a:r>
              <a:rPr lang="ru-RU" dirty="0" smtClean="0"/>
              <a:t>		6) Информативность интерфейса</a:t>
            </a:r>
          </a:p>
          <a:p>
            <a:pPr fontAlgn="base">
              <a:buNone/>
            </a:pP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Критерии оценки пользовательского интерфейса 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endParaRPr lang="ru-RU" dirty="0" smtClean="0"/>
          </a:p>
          <a:p>
            <a:pPr lvl="0" hangingPunct="0"/>
            <a:r>
              <a:rPr lang="ru-RU" dirty="0" smtClean="0"/>
              <a:t>простота в освоении и запоминании операций;</a:t>
            </a:r>
          </a:p>
          <a:p>
            <a:pPr lvl="0" hangingPunct="0"/>
            <a:r>
              <a:rPr lang="ru-RU" dirty="0" smtClean="0"/>
              <a:t>скорость  достижения целей задачи, решаемой с помощью системы;</a:t>
            </a:r>
          </a:p>
          <a:p>
            <a:pPr lvl="0" hangingPunct="0"/>
            <a:r>
              <a:rPr lang="ru-RU" dirty="0" smtClean="0"/>
              <a:t>устойчивость системы к ошибкам пользователя:</a:t>
            </a:r>
          </a:p>
          <a:p>
            <a:pPr lvl="0" hangingPunct="0"/>
            <a:r>
              <a:rPr lang="ru-RU" dirty="0" err="1" smtClean="0"/>
              <a:t>адаптируемость</a:t>
            </a:r>
            <a:r>
              <a:rPr lang="ru-RU" dirty="0" smtClean="0"/>
              <a:t>; </a:t>
            </a:r>
          </a:p>
          <a:p>
            <a:r>
              <a:rPr lang="ru-RU" dirty="0" smtClean="0"/>
              <a:t>субъективная удовлетворенность.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Принципы проектирования интерфейса пользователя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endParaRPr lang="ru-RU" dirty="0" smtClean="0"/>
          </a:p>
          <a:p>
            <a:pPr hangingPunct="0"/>
            <a:r>
              <a:rPr lang="ru-RU" dirty="0" smtClean="0"/>
              <a:t>Учет знаний пользователя</a:t>
            </a:r>
          </a:p>
          <a:p>
            <a:pPr hangingPunct="0"/>
            <a:r>
              <a:rPr lang="ru-RU" dirty="0" smtClean="0"/>
              <a:t>Согласованность</a:t>
            </a:r>
          </a:p>
          <a:p>
            <a:pPr hangingPunct="0"/>
            <a:r>
              <a:rPr lang="ru-RU" dirty="0" smtClean="0"/>
              <a:t>Минимум неожиданностей</a:t>
            </a:r>
          </a:p>
          <a:p>
            <a:pPr hangingPunct="0"/>
            <a:r>
              <a:rPr lang="ru-RU" dirty="0" smtClean="0"/>
              <a:t>Способность к восстановлению</a:t>
            </a:r>
          </a:p>
          <a:p>
            <a:pPr hangingPunct="0"/>
            <a:r>
              <a:rPr lang="ru-RU" dirty="0" smtClean="0"/>
              <a:t>Руководство пользователя</a:t>
            </a:r>
          </a:p>
          <a:p>
            <a:pPr hangingPunct="0"/>
            <a:r>
              <a:rPr lang="ru-RU" dirty="0" smtClean="0"/>
              <a:t>Учет разнородности пользователей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Типы и формы диалога</a:t>
            </a:r>
            <a:endParaRPr lang="ru-RU" sz="3600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08" y="2357430"/>
            <a:ext cx="2143140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Управляемый пользователем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357562"/>
            <a:ext cx="1428760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Типы диалога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14547" y="4286256"/>
            <a:ext cx="1928826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Управляемый системой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72066" y="2143116"/>
            <a:ext cx="158133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Директивная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43504" y="3286124"/>
            <a:ext cx="116128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Фразовая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43504" y="4572008"/>
            <a:ext cx="1298304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Табличная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286644" y="3286124"/>
            <a:ext cx="1357322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диалога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stCxn id="5" idx="3"/>
          </p:cNvCxnSpPr>
          <p:nvPr/>
        </p:nvCxnSpPr>
        <p:spPr>
          <a:xfrm flipV="1">
            <a:off x="1714480" y="3000372"/>
            <a:ext cx="428628" cy="68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5" idx="3"/>
          </p:cNvCxnSpPr>
          <p:nvPr/>
        </p:nvCxnSpPr>
        <p:spPr>
          <a:xfrm>
            <a:off x="1714480" y="3680728"/>
            <a:ext cx="500066" cy="60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3"/>
            <a:endCxn id="9" idx="1"/>
          </p:cNvCxnSpPr>
          <p:nvPr/>
        </p:nvCxnSpPr>
        <p:spPr>
          <a:xfrm>
            <a:off x="4286248" y="2680596"/>
            <a:ext cx="857256" cy="20760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4" idx="3"/>
            <a:endCxn id="8" idx="1"/>
          </p:cNvCxnSpPr>
          <p:nvPr/>
        </p:nvCxnSpPr>
        <p:spPr>
          <a:xfrm>
            <a:off x="4286248" y="2680596"/>
            <a:ext cx="857256" cy="7901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4" idx="3"/>
            <a:endCxn id="7" idx="1"/>
          </p:cNvCxnSpPr>
          <p:nvPr/>
        </p:nvCxnSpPr>
        <p:spPr>
          <a:xfrm flipV="1">
            <a:off x="4286248" y="2327782"/>
            <a:ext cx="785818" cy="3528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7" idx="1"/>
          </p:cNvCxnSpPr>
          <p:nvPr/>
        </p:nvCxnSpPr>
        <p:spPr>
          <a:xfrm flipV="1">
            <a:off x="4143373" y="2327782"/>
            <a:ext cx="928693" cy="22816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3"/>
            <a:endCxn id="8" idx="1"/>
          </p:cNvCxnSpPr>
          <p:nvPr/>
        </p:nvCxnSpPr>
        <p:spPr>
          <a:xfrm flipV="1">
            <a:off x="4143373" y="3470790"/>
            <a:ext cx="1000131" cy="11386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9" idx="1"/>
          </p:cNvCxnSpPr>
          <p:nvPr/>
        </p:nvCxnSpPr>
        <p:spPr>
          <a:xfrm>
            <a:off x="4143373" y="4609422"/>
            <a:ext cx="1000131" cy="1472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7" idx="3"/>
          </p:cNvCxnSpPr>
          <p:nvPr/>
        </p:nvCxnSpPr>
        <p:spPr>
          <a:xfrm flipH="1">
            <a:off x="6643702" y="2327782"/>
            <a:ext cx="9694" cy="17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0" idx="1"/>
          </p:cNvCxnSpPr>
          <p:nvPr/>
        </p:nvCxnSpPr>
        <p:spPr>
          <a:xfrm rot="10800000">
            <a:off x="6643702" y="2500306"/>
            <a:ext cx="642942" cy="110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0" idx="1"/>
            <a:endCxn id="8" idx="3"/>
          </p:cNvCxnSpPr>
          <p:nvPr/>
        </p:nvCxnSpPr>
        <p:spPr>
          <a:xfrm rot="10800000">
            <a:off x="6304784" y="3470790"/>
            <a:ext cx="981860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0" idx="1"/>
          </p:cNvCxnSpPr>
          <p:nvPr/>
        </p:nvCxnSpPr>
        <p:spPr>
          <a:xfrm rot="10800000" flipV="1">
            <a:off x="6429388" y="3609290"/>
            <a:ext cx="857256" cy="96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5321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Формы диалога</a:t>
            </a:r>
            <a:endParaRPr lang="ru-RU" sz="3600" dirty="0">
              <a:latin typeface="Book Antiqua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857231"/>
          <a:ext cx="9144000" cy="5804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06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Форма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Достоинства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Недостатки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97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Фразовая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относительно свободное</a:t>
                      </a:r>
                      <a:r>
                        <a:rPr kumimoji="0" lang="ru-R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общение с системой.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большие затраты ресурсов;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отсутствие гарантии однозначной интерпретации формулировок;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необходимость ввода длинных грамматически правильных фраз.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97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Директивная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небольшой объем вводимой информации;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гибкость;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ориентация на диалог, управляемый пользователем;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использование минимальной области экрана;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совмещения с другими формами.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отсутствие подсказок на экране;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отсутствие  информации  о состоянии  процессов;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необходимость навыков ;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отсутствие возможности настройки пользователем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723"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Табличная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наличие подсказки;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сокращение количества ошибок ввода;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сокращение времени обучения пользователя;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совмещения с другими формами;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настройки пользователем.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наличия навыков навигации по экрану;</a:t>
                      </a:r>
                    </a:p>
                    <a:p>
                      <a:pPr fontAlgn="auto" hangingPunct="1"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использование сравнительно большой площади экрана;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интенсивное использование ресурсов компьютера.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Процесс проектирования интерфейса пользователя </a:t>
            </a:r>
            <a:endParaRPr lang="ru-RU" sz="3600" dirty="0">
              <a:latin typeface="Book Antiqua" pitchFamily="18" charset="0"/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571472" y="1928802"/>
            <a:ext cx="8112269" cy="3435117"/>
            <a:chOff x="714348" y="3143248"/>
            <a:chExt cx="8112269" cy="3435117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3143248"/>
              <a:ext cx="1785950" cy="120032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Изучение и анализ действий пользователя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143248"/>
              <a:ext cx="1785950" cy="120032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Создание проекта прототипа интерфейса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4786322"/>
              <a:ext cx="1785950" cy="6463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Разработка концепта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0628" y="3286124"/>
              <a:ext cx="1785950" cy="92333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Оценка проекта пользователем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9190" y="4503274"/>
              <a:ext cx="1785950" cy="120032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Создание детального дизайна </a:t>
              </a:r>
              <a:r>
                <a:rPr lang="ru-RU" dirty="0" err="1" smtClean="0"/>
                <a:t>интерфеса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40667" y="4651558"/>
              <a:ext cx="1785950" cy="92333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Оценка проекта пользователем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9190" y="5929330"/>
              <a:ext cx="1785950" cy="6463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Исполняемы прототип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00892" y="5932034"/>
              <a:ext cx="1785950" cy="6463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Реализация интерфейса</a:t>
              </a:r>
              <a:endParaRPr lang="ru-RU" dirty="0"/>
            </a:p>
          </p:txBody>
        </p:sp>
        <p:cxnSp>
          <p:nvCxnSpPr>
            <p:cNvPr id="15" name="Прямая со стрелкой 14"/>
            <p:cNvCxnSpPr>
              <a:stCxn id="4" idx="3"/>
              <a:endCxn id="5" idx="1"/>
            </p:cNvCxnSpPr>
            <p:nvPr/>
          </p:nvCxnSpPr>
          <p:spPr>
            <a:xfrm>
              <a:off x="2500298" y="3743413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5" idx="2"/>
              <a:endCxn id="6" idx="0"/>
            </p:cNvCxnSpPr>
            <p:nvPr/>
          </p:nvCxnSpPr>
          <p:spPr>
            <a:xfrm rot="5400000">
              <a:off x="3457653" y="4564949"/>
              <a:ext cx="44274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6" idx="3"/>
              <a:endCxn id="8" idx="1"/>
            </p:cNvCxnSpPr>
            <p:nvPr/>
          </p:nvCxnSpPr>
          <p:spPr>
            <a:xfrm flipV="1">
              <a:off x="4572000" y="5103439"/>
              <a:ext cx="357190" cy="60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5" idx="3"/>
              <a:endCxn id="7" idx="1"/>
            </p:cNvCxnSpPr>
            <p:nvPr/>
          </p:nvCxnSpPr>
          <p:spPr>
            <a:xfrm>
              <a:off x="4572000" y="3743413"/>
              <a:ext cx="428628" cy="4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V="1">
              <a:off x="4214810" y="4214818"/>
              <a:ext cx="785818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7" idx="0"/>
              <a:endCxn id="5" idx="0"/>
            </p:cNvCxnSpPr>
            <p:nvPr/>
          </p:nvCxnSpPr>
          <p:spPr>
            <a:xfrm rot="16200000" flipV="1">
              <a:off x="4714876" y="2107397"/>
              <a:ext cx="142876" cy="2214578"/>
            </a:xfrm>
            <a:prstGeom prst="bentConnector3">
              <a:avLst>
                <a:gd name="adj1" fmla="val 259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8" idx="2"/>
              <a:endCxn id="12" idx="0"/>
            </p:cNvCxnSpPr>
            <p:nvPr/>
          </p:nvCxnSpPr>
          <p:spPr>
            <a:xfrm rot="5400000">
              <a:off x="5709302" y="5816466"/>
              <a:ext cx="22572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2" idx="3"/>
              <a:endCxn id="13" idx="1"/>
            </p:cNvCxnSpPr>
            <p:nvPr/>
          </p:nvCxnSpPr>
          <p:spPr>
            <a:xfrm>
              <a:off x="6715140" y="6252496"/>
              <a:ext cx="285752" cy="2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8" idx="3"/>
              <a:endCxn id="9" idx="1"/>
            </p:cNvCxnSpPr>
            <p:nvPr/>
          </p:nvCxnSpPr>
          <p:spPr>
            <a:xfrm>
              <a:off x="6715140" y="5103439"/>
              <a:ext cx="325527" cy="9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9" idx="0"/>
              <a:endCxn id="8" idx="0"/>
            </p:cNvCxnSpPr>
            <p:nvPr/>
          </p:nvCxnSpPr>
          <p:spPr>
            <a:xfrm rot="16200000" flipV="1">
              <a:off x="6803762" y="3521677"/>
              <a:ext cx="148284" cy="2111477"/>
            </a:xfrm>
            <a:prstGeom prst="bentConnector3">
              <a:avLst>
                <a:gd name="adj1" fmla="val 25416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Выноска-облако 44"/>
          <p:cNvSpPr/>
          <p:nvPr/>
        </p:nvSpPr>
        <p:spPr>
          <a:xfrm>
            <a:off x="142844" y="3500438"/>
            <a:ext cx="2500298" cy="1452384"/>
          </a:xfrm>
          <a:prstGeom prst="cloudCallout">
            <a:avLst>
              <a:gd name="adj1" fmla="val -14293"/>
              <a:gd name="adj2" fmla="val -71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Понимание  задачи, согласованное с заказчиком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6" name="Выноска-облако 45"/>
          <p:cNvSpPr/>
          <p:nvPr/>
        </p:nvSpPr>
        <p:spPr>
          <a:xfrm>
            <a:off x="2285984" y="4572008"/>
            <a:ext cx="2500298" cy="796469"/>
          </a:xfrm>
          <a:prstGeom prst="cloudCallout">
            <a:avLst>
              <a:gd name="adj1" fmla="val -5891"/>
              <a:gd name="adj2" fmla="val -10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1-2 основных экрана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7" name="Выноска-облако 46"/>
          <p:cNvSpPr/>
          <p:nvPr/>
        </p:nvSpPr>
        <p:spPr>
          <a:xfrm>
            <a:off x="4500562" y="5733574"/>
            <a:ext cx="3357586" cy="1124426"/>
          </a:xfrm>
          <a:prstGeom prst="cloudCallout">
            <a:avLst>
              <a:gd name="adj1" fmla="val -5523"/>
              <a:gd name="adj2" fmla="val -74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Все экраны , набор пиктограмм и графические элементы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ook Antiqua" pitchFamily="18" charset="0"/>
              </a:rPr>
              <a:t>Структуры   взаимодействия пользователя с системой</a:t>
            </a:r>
            <a:endParaRPr lang="ru-RU" sz="3600" dirty="0">
              <a:latin typeface="Book Antiqua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282" y="1500174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Стиль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Вопрос -ответ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простота построения для программиста и простота понимания правил общения для пользователя.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гарантирует минимального объема вводимой информации и при высокой "дотошности« может раздражать пользователя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Прямое манипулирование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Быстрое</a:t>
                      </a:r>
                      <a:r>
                        <a:rPr lang="ru-RU" baseline="0" dirty="0" smtClean="0"/>
                        <a:t>  интуитивно понятное взаимодействие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Сложная реализация, </a:t>
                      </a:r>
                      <a:r>
                        <a:rPr lang="ru-RU" baseline="0" dirty="0" smtClean="0"/>
                        <a:t> требует наличия зрительных образов объектов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Меню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Минимальный ввод с клавиатуры =</a:t>
                      </a:r>
                      <a:r>
                        <a:rPr lang="en-US" dirty="0" smtClean="0"/>
                        <a:t>&gt;</a:t>
                      </a:r>
                      <a:r>
                        <a:rPr lang="ru-RU" baseline="0" dirty="0" smtClean="0"/>
                        <a:t> меньше ошибок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Медленный вариант  для опытных пользователей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408</TotalTime>
  <Words>581</Words>
  <Application>Microsoft Office PowerPoint</Application>
  <PresentationFormat>Экран (4:3)</PresentationFormat>
  <Paragraphs>208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Book Antiqua</vt:lpstr>
      <vt:lpstr>Calibri</vt:lpstr>
      <vt:lpstr>Constantia</vt:lpstr>
      <vt:lpstr>Wingdings</vt:lpstr>
      <vt:lpstr>Wingdings 2</vt:lpstr>
      <vt:lpstr>Поток</vt:lpstr>
      <vt:lpstr>Разработка интерфейса программного обеспечения</vt:lpstr>
      <vt:lpstr>Упрощенная информационно-процессуальная модель мозга</vt:lpstr>
      <vt:lpstr>Интерфейс пользователя. </vt:lpstr>
      <vt:lpstr>Критерии оценки пользовательского интерфейса </vt:lpstr>
      <vt:lpstr>Принципы проектирования интерфейса пользователя</vt:lpstr>
      <vt:lpstr>Типы и формы диалога</vt:lpstr>
      <vt:lpstr>Формы диалога</vt:lpstr>
      <vt:lpstr>Процесс проектирования интерфейса пользователя </vt:lpstr>
      <vt:lpstr>Структуры   взаимодействия пользователя с системой</vt:lpstr>
      <vt:lpstr>Структуры   взаимодействия пользователя с системой</vt:lpstr>
      <vt:lpstr>Альтернативные представления данных</vt:lpstr>
      <vt:lpstr>Ошибочный пример использования цветов</vt:lpstr>
      <vt:lpstr>Оценка эффективности заполнения экрана</vt:lpstr>
      <vt:lpstr>Описание диалога Сети переходов</vt:lpstr>
      <vt:lpstr>Пример сети переходов</vt:lpstr>
      <vt:lpstr>Продукционная система</vt:lpstr>
      <vt:lpstr>Пример сообщений об ошибке</vt:lpstr>
      <vt:lpstr>Документация пользователя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интерфейса программного обеспечения</dc:title>
  <dc:creator>Alex</dc:creator>
  <cp:lastModifiedBy>Долженкова Мария Львовна</cp:lastModifiedBy>
  <cp:revision>35</cp:revision>
  <dcterms:created xsi:type="dcterms:W3CDTF">2011-11-14T10:48:24Z</dcterms:created>
  <dcterms:modified xsi:type="dcterms:W3CDTF">2019-11-15T05:45:21Z</dcterms:modified>
</cp:coreProperties>
</file>