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62"/>
  </p:notesMasterIdLst>
  <p:sldIdLst>
    <p:sldId id="256" r:id="rId2"/>
    <p:sldId id="257" r:id="rId3"/>
    <p:sldId id="258" r:id="rId4"/>
    <p:sldId id="260" r:id="rId5"/>
    <p:sldId id="261" r:id="rId6"/>
    <p:sldId id="262" r:id="rId7"/>
    <p:sldId id="309" r:id="rId8"/>
    <p:sldId id="310" r:id="rId9"/>
    <p:sldId id="311" r:id="rId10"/>
    <p:sldId id="312" r:id="rId11"/>
    <p:sldId id="264" r:id="rId12"/>
    <p:sldId id="265" r:id="rId13"/>
    <p:sldId id="266" r:id="rId14"/>
    <p:sldId id="267" r:id="rId15"/>
    <p:sldId id="268" r:id="rId16"/>
    <p:sldId id="292" r:id="rId17"/>
    <p:sldId id="269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293" r:id="rId32"/>
    <p:sldId id="294" r:id="rId33"/>
    <p:sldId id="295" r:id="rId34"/>
    <p:sldId id="271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276" r:id="rId44"/>
    <p:sldId id="277" r:id="rId45"/>
    <p:sldId id="278" r:id="rId46"/>
    <p:sldId id="279" r:id="rId47"/>
    <p:sldId id="280" r:id="rId48"/>
    <p:sldId id="321" r:id="rId49"/>
    <p:sldId id="322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2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D1B7F-14A8-44E4-96DB-384F145F4E8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E34B0-DBF6-4572-AD76-DE4F8202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3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E34B0-DBF6-4572-AD76-DE4F820205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74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418132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420581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85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1108231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20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2217388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411251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2388215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24278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6199" y="1834134"/>
            <a:ext cx="3921760" cy="386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11673" y="1867280"/>
            <a:ext cx="3136265" cy="359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7570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374183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22816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200508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365447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409207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392720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142971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103908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lang="ru-RU" spc="-5" smtClean="0"/>
              <a:t>‹#›</a:t>
            </a:fld>
            <a:endParaRPr lang="ru-RU" spc="-5" dirty="0"/>
          </a:p>
        </p:txBody>
      </p:sp>
    </p:spTree>
    <p:extLst>
      <p:ext uri="{BB962C8B-B14F-4D97-AF65-F5344CB8AC3E}">
        <p14:creationId xmlns:p14="http://schemas.microsoft.com/office/powerpoint/2010/main" val="410775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7200"/>
            <a:ext cx="9144000" cy="694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392679"/>
            <a:ext cx="9144000" cy="1828800"/>
          </a:xfrm>
          <a:custGeom>
            <a:avLst/>
            <a:gdLst/>
            <a:ahLst/>
            <a:cxnLst/>
            <a:rect l="l" t="t" r="r" b="b"/>
            <a:pathLst>
              <a:path w="9144000" h="1828800">
                <a:moveTo>
                  <a:pt x="9144000" y="0"/>
                </a:moveTo>
                <a:lnTo>
                  <a:pt x="0" y="0"/>
                </a:lnTo>
                <a:lnTo>
                  <a:pt x="0" y="1828800"/>
                </a:lnTo>
                <a:lnTo>
                  <a:pt x="9144000" y="1828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6788" y="2597384"/>
            <a:ext cx="6143625" cy="122047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254"/>
              </a:spcBef>
              <a:tabLst>
                <a:tab pos="3155315" algn="l"/>
              </a:tabLst>
            </a:pPr>
            <a:r>
              <a:rPr sz="3600" spc="204" dirty="0"/>
              <a:t>Т</a:t>
            </a:r>
            <a:r>
              <a:rPr sz="2850" spc="160" dirty="0"/>
              <a:t>Е</a:t>
            </a:r>
            <a:r>
              <a:rPr sz="2850" spc="165" dirty="0"/>
              <a:t>С</a:t>
            </a:r>
            <a:r>
              <a:rPr sz="2850" spc="170" dirty="0"/>
              <a:t>Т</a:t>
            </a:r>
            <a:r>
              <a:rPr sz="2850" spc="165" dirty="0"/>
              <a:t>ИР</a:t>
            </a:r>
            <a:r>
              <a:rPr sz="2850" spc="175" dirty="0"/>
              <a:t>О</a:t>
            </a:r>
            <a:r>
              <a:rPr sz="2850" spc="165" dirty="0"/>
              <a:t>В</a:t>
            </a:r>
            <a:r>
              <a:rPr sz="2850" spc="170" dirty="0"/>
              <a:t>А</a:t>
            </a:r>
            <a:r>
              <a:rPr sz="2850" spc="165" dirty="0"/>
              <a:t>НИ</a:t>
            </a:r>
            <a:r>
              <a:rPr sz="2850" spc="15" dirty="0"/>
              <a:t>Е</a:t>
            </a:r>
            <a:r>
              <a:rPr sz="2850" dirty="0"/>
              <a:t>	</a:t>
            </a:r>
            <a:r>
              <a:rPr sz="2850" spc="165" dirty="0"/>
              <a:t>ПР</a:t>
            </a:r>
            <a:r>
              <a:rPr sz="2850" spc="170" dirty="0"/>
              <a:t>ОГ</a:t>
            </a:r>
            <a:r>
              <a:rPr sz="2850" spc="165" dirty="0"/>
              <a:t>Р</a:t>
            </a:r>
            <a:r>
              <a:rPr sz="2850" spc="170" dirty="0"/>
              <a:t>А</a:t>
            </a:r>
            <a:r>
              <a:rPr sz="2850" spc="165" dirty="0"/>
              <a:t>ММН</a:t>
            </a:r>
            <a:r>
              <a:rPr sz="2850" spc="170" dirty="0"/>
              <a:t>ОГ</a:t>
            </a:r>
            <a:r>
              <a:rPr sz="2850" spc="10" dirty="0"/>
              <a:t>О  </a:t>
            </a:r>
            <a:r>
              <a:rPr sz="2850" spc="150" dirty="0"/>
              <a:t>ОБЕСПЕЧЕНИЯ</a:t>
            </a:r>
            <a:endParaRPr sz="28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28600"/>
            <a:ext cx="7696201" cy="5812763"/>
          </a:xfrm>
        </p:spPr>
        <p:txBody>
          <a:bodyPr/>
          <a:lstStyle/>
          <a:p>
            <a:pPr lvl="1"/>
            <a:r>
              <a:rPr lang="ru-RU" b="1" i="1" dirty="0"/>
              <a:t>Тестирование требований (</a:t>
            </a:r>
            <a:r>
              <a:rPr lang="ru-RU" b="1" i="1" dirty="0" err="1"/>
              <a:t>Requirements</a:t>
            </a:r>
            <a:r>
              <a:rPr lang="ru-RU" b="1" i="1" dirty="0"/>
              <a:t> </a:t>
            </a:r>
            <a:r>
              <a:rPr lang="ru-RU" b="1" i="1" dirty="0" err="1"/>
              <a:t>testing</a:t>
            </a:r>
            <a:r>
              <a:rPr lang="ru-RU" b="1" i="1" dirty="0"/>
              <a:t>)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i="1" dirty="0"/>
              <a:t>Тестирование прототипа (</a:t>
            </a:r>
            <a:r>
              <a:rPr lang="ru-RU" b="1" i="1" dirty="0" err="1"/>
              <a:t>Prototyte</a:t>
            </a:r>
            <a:r>
              <a:rPr lang="ru-RU" b="1" i="1" dirty="0"/>
              <a:t> </a:t>
            </a:r>
            <a:r>
              <a:rPr lang="ru-RU" b="1" i="1" dirty="0" err="1"/>
              <a:t>testing</a:t>
            </a:r>
            <a:r>
              <a:rPr lang="ru-RU" b="1" i="1" dirty="0"/>
              <a:t>)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i="1" dirty="0"/>
              <a:t>Тестирование установки (</a:t>
            </a:r>
            <a:r>
              <a:rPr lang="ru-RU" b="1" i="1" dirty="0" err="1"/>
              <a:t>Installability</a:t>
            </a:r>
            <a:r>
              <a:rPr lang="ru-RU" b="1" i="1" dirty="0"/>
              <a:t> </a:t>
            </a:r>
            <a:r>
              <a:rPr lang="ru-RU" b="1" i="1" dirty="0" err="1"/>
              <a:t>testing</a:t>
            </a:r>
            <a:r>
              <a:rPr lang="ru-RU" b="1" i="1" dirty="0"/>
              <a:t>) и лицензирования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i="1" dirty="0"/>
              <a:t>Тестирование на отказ и восстановление (</a:t>
            </a:r>
            <a:r>
              <a:rPr lang="ru-RU" b="1" i="1" dirty="0" err="1"/>
              <a:t>Failover</a:t>
            </a:r>
            <a:r>
              <a:rPr lang="ru-RU" b="1" i="1" dirty="0"/>
              <a:t> </a:t>
            </a:r>
            <a:r>
              <a:rPr lang="ru-RU" b="1" i="1" dirty="0" err="1"/>
              <a:t>and</a:t>
            </a:r>
            <a:r>
              <a:rPr lang="ru-RU" b="1" i="1" dirty="0"/>
              <a:t> </a:t>
            </a:r>
            <a:r>
              <a:rPr lang="ru-RU" b="1" i="1" dirty="0" err="1"/>
              <a:t>Recovery</a:t>
            </a:r>
            <a:r>
              <a:rPr lang="ru-RU" b="1" i="1" dirty="0"/>
              <a:t> </a:t>
            </a:r>
            <a:r>
              <a:rPr lang="ru-RU" b="1" i="1" dirty="0" err="1"/>
              <a:t>Testing</a:t>
            </a:r>
            <a:r>
              <a:rPr lang="ru-RU" b="1" i="1" dirty="0"/>
              <a:t>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76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435609"/>
            <a:ext cx="771893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18385" algn="l"/>
              </a:tabLst>
            </a:pPr>
            <a:r>
              <a:rPr sz="4400" spc="145" dirty="0"/>
              <a:t>П</a:t>
            </a:r>
            <a:r>
              <a:rPr spc="145" dirty="0"/>
              <a:t>РОЦЕСС	ТЕСТИРОВАНИЯ</a:t>
            </a:r>
            <a:endParaRPr sz="4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295400"/>
            <a:ext cx="5390387" cy="1280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437" y="2943605"/>
            <a:ext cx="8157209" cy="347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320" indent="-45720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8055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sz="1800" b="1" spc="-5" dirty="0">
                <a:latin typeface="Calibri"/>
                <a:cs typeface="Calibri"/>
              </a:rPr>
              <a:t>Компонентное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тестирование (юнит-тестирование):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тестируются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отдельные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компоненты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системы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для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определения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корректности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их </a:t>
            </a:r>
            <a:r>
              <a:rPr sz="1800" spc="-5" dirty="0">
                <a:latin typeface="Calibri"/>
                <a:cs typeface="Calibri"/>
              </a:rPr>
              <a:t>работы. Каждый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компонент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тестируется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независимо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от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других.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Компонентами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могут</a:t>
            </a:r>
            <a:r>
              <a:rPr sz="1800" dirty="0">
                <a:latin typeface="Calibri"/>
                <a:cs typeface="Calibri"/>
              </a:rPr>
              <a:t> быть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отдельные </a:t>
            </a:r>
            <a:r>
              <a:rPr sz="1800" spc="-5" dirty="0">
                <a:latin typeface="Calibri"/>
                <a:cs typeface="Calibri"/>
              </a:rPr>
              <a:t>функции,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классы,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библиотеки.</a:t>
            </a:r>
            <a:endParaRPr sz="1800">
              <a:latin typeface="Calibri"/>
              <a:cs typeface="Calibri"/>
            </a:endParaRPr>
          </a:p>
          <a:p>
            <a:pPr marL="469900" marR="374650" indent="-45720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8055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sz="1800" b="1" spc="-10" dirty="0">
                <a:latin typeface="Calibri"/>
                <a:cs typeface="Calibri"/>
              </a:rPr>
              <a:t>Системное </a:t>
            </a:r>
            <a:r>
              <a:rPr sz="1800" b="1" spc="-5" dirty="0">
                <a:latin typeface="Calibri"/>
                <a:cs typeface="Calibri"/>
              </a:rPr>
              <a:t>тестирование (интеграционное тестирование)</a:t>
            </a:r>
            <a:r>
              <a:rPr sz="1800" spc="-5" dirty="0">
                <a:latin typeface="Calibri"/>
                <a:cs typeface="Calibri"/>
              </a:rPr>
              <a:t>: компоненты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объединяются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</a:t>
            </a:r>
            <a:r>
              <a:rPr sz="1800" spc="-5" dirty="0">
                <a:latin typeface="Calibri"/>
                <a:cs typeface="Calibri"/>
              </a:rPr>
              <a:t> общую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систему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она </a:t>
            </a:r>
            <a:r>
              <a:rPr sz="1800" spc="-10" dirty="0">
                <a:latin typeface="Calibri"/>
                <a:cs typeface="Calibri"/>
              </a:rPr>
              <a:t>тестируется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как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единое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целое.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результате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выявляются </a:t>
            </a:r>
            <a:r>
              <a:rPr sz="1800" spc="-5" dirty="0">
                <a:latin typeface="Calibri"/>
                <a:cs typeface="Calibri"/>
              </a:rPr>
              <a:t>ошибки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взаимодействия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компонентов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проблемы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определения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интерфейсов.</a:t>
            </a:r>
            <a:endParaRPr sz="1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8055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sz="1800" b="1" spc="-5" dirty="0">
                <a:latin typeface="Calibri"/>
                <a:cs typeface="Calibri"/>
              </a:rPr>
              <a:t>Приемочное тестирование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финальная </a:t>
            </a:r>
            <a:r>
              <a:rPr sz="1800" spc="-5" dirty="0">
                <a:latin typeface="Calibri"/>
                <a:cs typeface="Calibri"/>
              </a:rPr>
              <a:t>стадия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процесса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тестирования.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Система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тестируется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 </a:t>
            </a:r>
            <a:r>
              <a:rPr sz="1800" spc="-5" dirty="0">
                <a:latin typeface="Calibri"/>
                <a:cs typeface="Calibri"/>
              </a:rPr>
              <a:t>данных, предоставленных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пользователем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(покупателем).</a:t>
            </a:r>
            <a:r>
              <a:rPr sz="1800" dirty="0">
                <a:latin typeface="Calibri"/>
                <a:cs typeface="Calibri"/>
              </a:rPr>
              <a:t> Могут </a:t>
            </a:r>
            <a:r>
              <a:rPr sz="1800" spc="-5" dirty="0">
                <a:latin typeface="Calibri"/>
                <a:cs typeface="Calibri"/>
              </a:rPr>
              <a:t>выявиться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ошибки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интерпретации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данных</a:t>
            </a:r>
            <a:r>
              <a:rPr sz="1800" dirty="0">
                <a:latin typeface="Calibri"/>
                <a:cs typeface="Calibri"/>
              </a:rPr>
              <a:t> и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требований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 </a:t>
            </a:r>
            <a:r>
              <a:rPr sz="1800" spc="-10" dirty="0">
                <a:latin typeface="Calibri"/>
                <a:cs typeface="Calibri"/>
              </a:rPr>
              <a:t>системе,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т.к.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система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может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вести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себя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по-другому</a:t>
            </a:r>
            <a:r>
              <a:rPr sz="1800" dirty="0">
                <a:latin typeface="Calibri"/>
                <a:cs typeface="Calibri"/>
              </a:rPr>
              <a:t> на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реальных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данных.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4883" y="1552194"/>
            <a:ext cx="8072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Конечные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пользователи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разрабатываемого</a:t>
            </a:r>
            <a:r>
              <a:rPr sz="2400" spc="-5" dirty="0">
                <a:latin typeface="Calibri"/>
                <a:cs typeface="Calibri"/>
              </a:rPr>
              <a:t> ПО</a:t>
            </a:r>
            <a:r>
              <a:rPr sz="2400" dirty="0">
                <a:latin typeface="Calibri"/>
                <a:cs typeface="Calibri"/>
              </a:rPr>
              <a:t> не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имеют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представления </a:t>
            </a:r>
            <a:r>
              <a:rPr sz="2400" dirty="0">
                <a:latin typeface="Calibri"/>
                <a:cs typeface="Calibri"/>
              </a:rPr>
              <a:t>о </a:t>
            </a:r>
            <a:r>
              <a:rPr sz="2400" spc="-10" dirty="0">
                <a:latin typeface="Calibri"/>
                <a:cs typeface="Calibri"/>
              </a:rPr>
              <a:t>его </a:t>
            </a:r>
            <a:r>
              <a:rPr sz="2400" spc="-15" dirty="0">
                <a:latin typeface="Calibri"/>
                <a:cs typeface="Calibri"/>
              </a:rPr>
              <a:t>исходном </a:t>
            </a:r>
            <a:r>
              <a:rPr sz="2400" spc="-30" dirty="0">
                <a:latin typeface="Calibri"/>
                <a:cs typeface="Calibri"/>
              </a:rPr>
              <a:t>коде, </a:t>
            </a:r>
            <a:r>
              <a:rPr sz="2400" spc="-15" dirty="0">
                <a:latin typeface="Calibri"/>
                <a:cs typeface="Calibri"/>
              </a:rPr>
              <a:t>таблицах </a:t>
            </a:r>
            <a:r>
              <a:rPr sz="2400" dirty="0">
                <a:latin typeface="Calibri"/>
                <a:cs typeface="Calibri"/>
              </a:rPr>
              <a:t>баз </a:t>
            </a:r>
            <a:r>
              <a:rPr sz="2400" spc="-5" dirty="0">
                <a:latin typeface="Calibri"/>
                <a:cs typeface="Calibri"/>
              </a:rPr>
              <a:t>данных.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Для </a:t>
            </a:r>
            <a:r>
              <a:rPr sz="2400" dirty="0">
                <a:latin typeface="Calibri"/>
                <a:cs typeface="Calibri"/>
              </a:rPr>
              <a:t>них</a:t>
            </a:r>
            <a:r>
              <a:rPr sz="2400" spc="-5" dirty="0">
                <a:latin typeface="Calibri"/>
                <a:cs typeface="Calibri"/>
              </a:rPr>
              <a:t> эта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система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является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чёрным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ящиком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124703"/>
            <a:ext cx="8232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При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тестировании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по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стратегии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чёрного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ящика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руководствуются </a:t>
            </a:r>
            <a:r>
              <a:rPr sz="2400" b="1" spc="-5" dirty="0">
                <a:latin typeface="Calibri"/>
                <a:cs typeface="Calibri"/>
              </a:rPr>
              <a:t>спецификацией </a:t>
            </a:r>
            <a:r>
              <a:rPr sz="2400" spc="-5" dirty="0">
                <a:latin typeface="Calibri"/>
                <a:cs typeface="Calibri"/>
              </a:rPr>
              <a:t>системы,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5" dirty="0">
                <a:latin typeface="Calibri"/>
                <a:cs typeface="Calibri"/>
              </a:rPr>
              <a:t>оценивается </a:t>
            </a:r>
            <a:r>
              <a:rPr sz="2400" spc="5" dirty="0">
                <a:latin typeface="Calibri"/>
                <a:cs typeface="Calibri"/>
              </a:rPr>
              <a:t>её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функциональность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35430" y="3084576"/>
            <a:ext cx="3285490" cy="1765300"/>
            <a:chOff x="1535430" y="3084576"/>
            <a:chExt cx="3285490" cy="1765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132" y="3084576"/>
              <a:ext cx="1859280" cy="17647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35430" y="3904234"/>
              <a:ext cx="1425575" cy="127000"/>
            </a:xfrm>
            <a:custGeom>
              <a:avLst/>
              <a:gdLst/>
              <a:ahLst/>
              <a:cxnLst/>
              <a:rect l="l" t="t" r="r" b="b"/>
              <a:pathLst>
                <a:path w="1425575" h="127000">
                  <a:moveTo>
                    <a:pt x="1298320" y="0"/>
                  </a:moveTo>
                  <a:lnTo>
                    <a:pt x="1298320" y="127000"/>
                  </a:lnTo>
                  <a:lnTo>
                    <a:pt x="1405508" y="73406"/>
                  </a:lnTo>
                  <a:lnTo>
                    <a:pt x="1311020" y="73406"/>
                  </a:lnTo>
                  <a:lnTo>
                    <a:pt x="1311020" y="53594"/>
                  </a:lnTo>
                  <a:lnTo>
                    <a:pt x="1405508" y="53594"/>
                  </a:lnTo>
                  <a:lnTo>
                    <a:pt x="1298320" y="0"/>
                  </a:lnTo>
                  <a:close/>
                </a:path>
                <a:path w="1425575" h="127000">
                  <a:moveTo>
                    <a:pt x="1298320" y="53594"/>
                  </a:moveTo>
                  <a:lnTo>
                    <a:pt x="0" y="53594"/>
                  </a:lnTo>
                  <a:lnTo>
                    <a:pt x="0" y="73406"/>
                  </a:lnTo>
                  <a:lnTo>
                    <a:pt x="1298320" y="73406"/>
                  </a:lnTo>
                  <a:lnTo>
                    <a:pt x="1298320" y="53594"/>
                  </a:lnTo>
                  <a:close/>
                </a:path>
                <a:path w="1425575" h="127000">
                  <a:moveTo>
                    <a:pt x="1405508" y="53594"/>
                  </a:moveTo>
                  <a:lnTo>
                    <a:pt x="1311020" y="53594"/>
                  </a:lnTo>
                  <a:lnTo>
                    <a:pt x="1311020" y="73406"/>
                  </a:lnTo>
                  <a:lnTo>
                    <a:pt x="1405508" y="73406"/>
                  </a:lnTo>
                  <a:lnTo>
                    <a:pt x="1425320" y="63500"/>
                  </a:lnTo>
                  <a:lnTo>
                    <a:pt x="1405508" y="53594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252" y="3274314"/>
            <a:ext cx="837655" cy="161137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866766" y="3090672"/>
            <a:ext cx="3978910" cy="1894205"/>
            <a:chOff x="4866766" y="3090672"/>
            <a:chExt cx="3978910" cy="18942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1447" y="3090672"/>
              <a:ext cx="2593848" cy="18942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66766" y="3896741"/>
              <a:ext cx="1344295" cy="127000"/>
            </a:xfrm>
            <a:custGeom>
              <a:avLst/>
              <a:gdLst/>
              <a:ahLst/>
              <a:cxnLst/>
              <a:rect l="l" t="t" r="r" b="b"/>
              <a:pathLst>
                <a:path w="1344295" h="127000">
                  <a:moveTo>
                    <a:pt x="1326472" y="53466"/>
                  </a:moveTo>
                  <a:lnTo>
                    <a:pt x="1229360" y="53466"/>
                  </a:lnTo>
                  <a:lnTo>
                    <a:pt x="1229614" y="73278"/>
                  </a:lnTo>
                  <a:lnTo>
                    <a:pt x="1216979" y="73444"/>
                  </a:lnTo>
                  <a:lnTo>
                    <a:pt x="1217676" y="126999"/>
                  </a:lnTo>
                  <a:lnTo>
                    <a:pt x="1343787" y="61848"/>
                  </a:lnTo>
                  <a:lnTo>
                    <a:pt x="1326472" y="53466"/>
                  </a:lnTo>
                  <a:close/>
                </a:path>
                <a:path w="1344295" h="127000">
                  <a:moveTo>
                    <a:pt x="1216722" y="53632"/>
                  </a:moveTo>
                  <a:lnTo>
                    <a:pt x="0" y="69595"/>
                  </a:lnTo>
                  <a:lnTo>
                    <a:pt x="254" y="89407"/>
                  </a:lnTo>
                  <a:lnTo>
                    <a:pt x="1216979" y="73444"/>
                  </a:lnTo>
                  <a:lnTo>
                    <a:pt x="1216722" y="53632"/>
                  </a:lnTo>
                  <a:close/>
                </a:path>
                <a:path w="1344295" h="127000">
                  <a:moveTo>
                    <a:pt x="1229360" y="53466"/>
                  </a:moveTo>
                  <a:lnTo>
                    <a:pt x="1216722" y="53632"/>
                  </a:lnTo>
                  <a:lnTo>
                    <a:pt x="1216979" y="73444"/>
                  </a:lnTo>
                  <a:lnTo>
                    <a:pt x="1229614" y="73278"/>
                  </a:lnTo>
                  <a:lnTo>
                    <a:pt x="1229360" y="53466"/>
                  </a:lnTo>
                  <a:close/>
                </a:path>
                <a:path w="1344295" h="127000">
                  <a:moveTo>
                    <a:pt x="1216025" y="0"/>
                  </a:moveTo>
                  <a:lnTo>
                    <a:pt x="1216722" y="53632"/>
                  </a:lnTo>
                  <a:lnTo>
                    <a:pt x="1229360" y="53466"/>
                  </a:lnTo>
                  <a:lnTo>
                    <a:pt x="1326472" y="53466"/>
                  </a:lnTo>
                  <a:lnTo>
                    <a:pt x="1216025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50529" y="6362980"/>
            <a:ext cx="307975" cy="3136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09"/>
              </a:spcBef>
            </a:pPr>
            <a:fld id="{81D60167-4931-47E6-BA6A-407CBD079E47}" type="slidenum">
              <a:rPr sz="1600" spc="-5" dirty="0">
                <a:latin typeface="Trebuchet MS"/>
                <a:cs typeface="Trebuchet MS"/>
              </a:rPr>
              <a:t>12</a:t>
            </a:fld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6011" y="1681988"/>
            <a:ext cx="80727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Тестировщики </a:t>
            </a:r>
            <a:r>
              <a:rPr sz="2400" spc="-5" dirty="0">
                <a:latin typeface="Calibri"/>
                <a:cs typeface="Calibri"/>
              </a:rPr>
              <a:t>проверяют </a:t>
            </a:r>
            <a:r>
              <a:rPr sz="2400" dirty="0">
                <a:latin typeface="Calibri"/>
                <a:cs typeface="Calibri"/>
              </a:rPr>
              <a:t>не </a:t>
            </a:r>
            <a:r>
              <a:rPr sz="2400" spc="-20" dirty="0">
                <a:latin typeface="Calibri"/>
                <a:cs typeface="Calibri"/>
              </a:rPr>
              <a:t>только </a:t>
            </a:r>
            <a:r>
              <a:rPr sz="2400" i="1" dirty="0">
                <a:latin typeface="Calibri"/>
                <a:cs typeface="Calibri"/>
              </a:rPr>
              <a:t>что </a:t>
            </a:r>
            <a:r>
              <a:rPr sz="2400" spc="-15" dirty="0">
                <a:latin typeface="Calibri"/>
                <a:cs typeface="Calibri"/>
              </a:rPr>
              <a:t>делает </a:t>
            </a:r>
            <a:r>
              <a:rPr sz="2400" spc="-5" dirty="0">
                <a:latin typeface="Calibri"/>
                <a:cs typeface="Calibri"/>
              </a:rPr>
              <a:t>система, </a:t>
            </a:r>
            <a:r>
              <a:rPr sz="2400" dirty="0">
                <a:latin typeface="Calibri"/>
                <a:cs typeface="Calibri"/>
              </a:rPr>
              <a:t>но и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как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она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это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делает.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Для</a:t>
            </a:r>
            <a:r>
              <a:rPr sz="2400" dirty="0">
                <a:latin typeface="Calibri"/>
                <a:cs typeface="Calibri"/>
              </a:rPr>
              <a:t> них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разрабатываемая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система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является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серым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ящиком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429" y="5114290"/>
            <a:ext cx="82321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При </a:t>
            </a:r>
            <a:r>
              <a:rPr sz="2400" spc="-5" dirty="0">
                <a:latin typeface="Calibri"/>
                <a:cs typeface="Calibri"/>
              </a:rPr>
              <a:t>тестировании по стратегии </a:t>
            </a:r>
            <a:r>
              <a:rPr sz="2400" spc="-10" dirty="0">
                <a:latin typeface="Calibri"/>
                <a:cs typeface="Calibri"/>
              </a:rPr>
              <a:t>серого ящика </a:t>
            </a:r>
            <a:r>
              <a:rPr sz="2400" spc="-15" dirty="0">
                <a:latin typeface="Calibri"/>
                <a:cs typeface="Calibri"/>
              </a:rPr>
              <a:t>руководствуются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не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только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спецификацией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но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ключевыми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элементами </a:t>
            </a:r>
            <a:r>
              <a:rPr sz="2400" b="1" spc="-5" dirty="0">
                <a:latin typeface="Calibri"/>
                <a:cs typeface="Calibri"/>
              </a:rPr>
              <a:t> проектирования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Тестируется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как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функционал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так</a:t>
            </a:r>
            <a:r>
              <a:rPr sz="2400" dirty="0">
                <a:latin typeface="Calibri"/>
                <a:cs typeface="Calibri"/>
              </a:rPr>
              <a:t> и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ожидаемое поведение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программы.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712" y="3176777"/>
            <a:ext cx="837655" cy="161137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376933" y="3904234"/>
            <a:ext cx="1425575" cy="127000"/>
          </a:xfrm>
          <a:custGeom>
            <a:avLst/>
            <a:gdLst/>
            <a:ahLst/>
            <a:cxnLst/>
            <a:rect l="l" t="t" r="r" b="b"/>
            <a:pathLst>
              <a:path w="1425575" h="127000">
                <a:moveTo>
                  <a:pt x="1298321" y="0"/>
                </a:moveTo>
                <a:lnTo>
                  <a:pt x="1298321" y="127000"/>
                </a:lnTo>
                <a:lnTo>
                  <a:pt x="1405509" y="73406"/>
                </a:lnTo>
                <a:lnTo>
                  <a:pt x="1311021" y="73406"/>
                </a:lnTo>
                <a:lnTo>
                  <a:pt x="1311021" y="53594"/>
                </a:lnTo>
                <a:lnTo>
                  <a:pt x="1405509" y="53594"/>
                </a:lnTo>
                <a:lnTo>
                  <a:pt x="1298321" y="0"/>
                </a:lnTo>
                <a:close/>
              </a:path>
              <a:path w="1425575" h="127000">
                <a:moveTo>
                  <a:pt x="129832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1298321" y="73406"/>
                </a:lnTo>
                <a:lnTo>
                  <a:pt x="1298321" y="53594"/>
                </a:lnTo>
                <a:close/>
              </a:path>
              <a:path w="1425575" h="127000">
                <a:moveTo>
                  <a:pt x="1405509" y="53594"/>
                </a:moveTo>
                <a:lnTo>
                  <a:pt x="1311021" y="53594"/>
                </a:lnTo>
                <a:lnTo>
                  <a:pt x="1311021" y="73406"/>
                </a:lnTo>
                <a:lnTo>
                  <a:pt x="1405509" y="73406"/>
                </a:lnTo>
                <a:lnTo>
                  <a:pt x="1425321" y="63500"/>
                </a:lnTo>
                <a:lnTo>
                  <a:pt x="1405509" y="53594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6766" y="3896740"/>
            <a:ext cx="1344295" cy="127000"/>
          </a:xfrm>
          <a:custGeom>
            <a:avLst/>
            <a:gdLst/>
            <a:ahLst/>
            <a:cxnLst/>
            <a:rect l="l" t="t" r="r" b="b"/>
            <a:pathLst>
              <a:path w="1344295" h="127000">
                <a:moveTo>
                  <a:pt x="1326472" y="53466"/>
                </a:moveTo>
                <a:lnTo>
                  <a:pt x="1229360" y="53466"/>
                </a:lnTo>
                <a:lnTo>
                  <a:pt x="1229614" y="73278"/>
                </a:lnTo>
                <a:lnTo>
                  <a:pt x="1216979" y="73444"/>
                </a:lnTo>
                <a:lnTo>
                  <a:pt x="1217676" y="126999"/>
                </a:lnTo>
                <a:lnTo>
                  <a:pt x="1343787" y="61848"/>
                </a:lnTo>
                <a:lnTo>
                  <a:pt x="1326472" y="53466"/>
                </a:lnTo>
                <a:close/>
              </a:path>
              <a:path w="1344295" h="127000">
                <a:moveTo>
                  <a:pt x="1216722" y="53632"/>
                </a:moveTo>
                <a:lnTo>
                  <a:pt x="0" y="69595"/>
                </a:lnTo>
                <a:lnTo>
                  <a:pt x="254" y="89407"/>
                </a:lnTo>
                <a:lnTo>
                  <a:pt x="1216979" y="73444"/>
                </a:lnTo>
                <a:lnTo>
                  <a:pt x="1216722" y="53632"/>
                </a:lnTo>
                <a:close/>
              </a:path>
              <a:path w="1344295" h="127000">
                <a:moveTo>
                  <a:pt x="1229360" y="53466"/>
                </a:moveTo>
                <a:lnTo>
                  <a:pt x="1216722" y="53632"/>
                </a:lnTo>
                <a:lnTo>
                  <a:pt x="1216979" y="73444"/>
                </a:lnTo>
                <a:lnTo>
                  <a:pt x="1229614" y="73278"/>
                </a:lnTo>
                <a:lnTo>
                  <a:pt x="1229360" y="53466"/>
                </a:lnTo>
                <a:close/>
              </a:path>
              <a:path w="1344295" h="127000">
                <a:moveTo>
                  <a:pt x="1216025" y="0"/>
                </a:moveTo>
                <a:lnTo>
                  <a:pt x="1216722" y="53632"/>
                </a:lnTo>
                <a:lnTo>
                  <a:pt x="1229360" y="53466"/>
                </a:lnTo>
                <a:lnTo>
                  <a:pt x="1326472" y="53466"/>
                </a:lnTo>
                <a:lnTo>
                  <a:pt x="1216025" y="0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0360" y="3124200"/>
            <a:ext cx="1933956" cy="16855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0841" y="2946643"/>
            <a:ext cx="2309299" cy="2011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93963" y="6403035"/>
            <a:ext cx="2387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 smtClean="0">
                <a:latin typeface="Trebuchet MS"/>
                <a:cs typeface="Trebuchet MS"/>
              </a:rPr>
              <a:t>1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63725"/>
            <a:ext cx="5962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6280" algn="l"/>
                <a:tab pos="2941955" algn="l"/>
                <a:tab pos="3660140" algn="l"/>
                <a:tab pos="437197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Разработчики	</a:t>
            </a:r>
            <a:r>
              <a:rPr sz="2400" spc="-5" dirty="0">
                <a:latin typeface="Calibri"/>
                <a:cs typeface="Calibri"/>
              </a:rPr>
              <a:t>знают	</a:t>
            </a:r>
            <a:r>
              <a:rPr sz="2400" spc="-30" dirty="0">
                <a:latin typeface="Calibri"/>
                <a:cs typeface="Calibri"/>
              </a:rPr>
              <a:t>код.	</a:t>
            </a:r>
            <a:r>
              <a:rPr sz="2400" spc="-5" dirty="0">
                <a:latin typeface="Calibri"/>
                <a:cs typeface="Calibri"/>
              </a:rPr>
              <a:t>Они	</a:t>
            </a:r>
            <a:r>
              <a:rPr sz="2400" spc="-15" dirty="0">
                <a:latin typeface="Calibri"/>
                <a:cs typeface="Calibri"/>
              </a:rPr>
              <a:t>определяют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5689" y="1763725"/>
            <a:ext cx="1953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4150" algn="l"/>
              </a:tabLst>
            </a:pPr>
            <a:r>
              <a:rPr sz="2400" dirty="0">
                <a:latin typeface="Calibri"/>
                <a:cs typeface="Calibri"/>
              </a:rPr>
              <a:t>у</a:t>
            </a:r>
            <a:r>
              <a:rPr sz="2400" spc="-10" dirty="0">
                <a:latin typeface="Calibri"/>
                <a:cs typeface="Calibri"/>
              </a:rPr>
              <a:t>м</a:t>
            </a:r>
            <a:r>
              <a:rPr sz="2400" dirty="0">
                <a:latin typeface="Calibri"/>
                <a:cs typeface="Calibri"/>
              </a:rPr>
              <a:t>е</a:t>
            </a:r>
            <a:r>
              <a:rPr sz="2400" spc="10" dirty="0">
                <a:latin typeface="Calibri"/>
                <a:cs typeface="Calibri"/>
              </a:rPr>
              <a:t>с</a:t>
            </a:r>
            <a:r>
              <a:rPr sz="2400" spc="-5" dirty="0">
                <a:latin typeface="Calibri"/>
                <a:cs typeface="Calibri"/>
              </a:rPr>
              <a:t>тны</a:t>
            </a:r>
            <a:r>
              <a:rPr sz="2400" dirty="0">
                <a:latin typeface="Calibri"/>
                <a:cs typeface="Calibri"/>
              </a:rPr>
              <a:t>е	или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130044"/>
            <a:ext cx="77317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неуместные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паттерны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проектирования,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структуры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классов.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Для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них</a:t>
            </a:r>
            <a:r>
              <a:rPr sz="2400" spc="-5" dirty="0">
                <a:latin typeface="Calibri"/>
                <a:cs typeface="Calibri"/>
              </a:rPr>
              <a:t> разрабатываемая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ими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система</a:t>
            </a:r>
            <a:r>
              <a:rPr sz="2400" dirty="0">
                <a:latin typeface="Calibri"/>
                <a:cs typeface="Calibri"/>
              </a:rPr>
              <a:t> —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белый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ящик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312" y="5294172"/>
            <a:ext cx="257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7875" algn="l"/>
              </a:tabLst>
            </a:pPr>
            <a:r>
              <a:rPr sz="2400" dirty="0">
                <a:latin typeface="Calibri"/>
                <a:cs typeface="Calibri"/>
              </a:rPr>
              <a:t>При	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е</a:t>
            </a:r>
            <a:r>
              <a:rPr sz="2400" spc="5" dirty="0">
                <a:latin typeface="Calibri"/>
                <a:cs typeface="Calibri"/>
              </a:rPr>
              <a:t>с</a:t>
            </a:r>
            <a:r>
              <a:rPr sz="2400" spc="-5" dirty="0">
                <a:latin typeface="Calibri"/>
                <a:cs typeface="Calibri"/>
              </a:rPr>
              <a:t>тир</a:t>
            </a:r>
            <a:r>
              <a:rPr sz="2400" spc="-15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вании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8485" y="5294172"/>
            <a:ext cx="5431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2295" algn="l"/>
                <a:tab pos="2086610" algn="l"/>
                <a:tab pos="3225165" algn="l"/>
              </a:tabLst>
            </a:pPr>
            <a:r>
              <a:rPr sz="2400" spc="5" dirty="0">
                <a:latin typeface="Calibri"/>
                <a:cs typeface="Calibri"/>
              </a:rPr>
              <a:t>по	</a:t>
            </a:r>
            <a:r>
              <a:rPr sz="2400" spc="-5" dirty="0">
                <a:latin typeface="Calibri"/>
                <a:cs typeface="Calibri"/>
              </a:rPr>
              <a:t>стратегии	</a:t>
            </a:r>
            <a:r>
              <a:rPr sz="2400" spc="-15" dirty="0">
                <a:latin typeface="Calibri"/>
                <a:cs typeface="Calibri"/>
              </a:rPr>
              <a:t>белого	</a:t>
            </a:r>
            <a:r>
              <a:rPr sz="2400" spc="-20" dirty="0">
                <a:latin typeface="Calibri"/>
                <a:cs typeface="Calibri"/>
              </a:rPr>
              <a:t>руководствуются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5326" y="5659932"/>
            <a:ext cx="327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3710" algn="l"/>
              </a:tabLst>
            </a:pPr>
            <a:r>
              <a:rPr sz="2400" spc="-10" dirty="0">
                <a:latin typeface="Calibri"/>
                <a:cs typeface="Calibri"/>
              </a:rPr>
              <a:t>системы.	</a:t>
            </a:r>
            <a:r>
              <a:rPr sz="2400" spc="-30" dirty="0">
                <a:latin typeface="Calibri"/>
                <a:cs typeface="Calibri"/>
              </a:rPr>
              <a:t>Тестируется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312" y="5659932"/>
            <a:ext cx="4826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07260" algn="l"/>
              </a:tabLst>
            </a:pPr>
            <a:r>
              <a:rPr sz="2400" b="1" spc="-10" dirty="0">
                <a:latin typeface="Calibri"/>
                <a:cs typeface="Calibri"/>
              </a:rPr>
              <a:t>элементами	</a:t>
            </a:r>
            <a:r>
              <a:rPr sz="2400" b="1" spc="-5" dirty="0">
                <a:latin typeface="Calibri"/>
                <a:cs typeface="Calibri"/>
              </a:rPr>
              <a:t>проектирования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ожидаемое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поведение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программы.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712" y="3472434"/>
            <a:ext cx="837655" cy="161137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376933" y="4059682"/>
            <a:ext cx="1425575" cy="127000"/>
          </a:xfrm>
          <a:custGeom>
            <a:avLst/>
            <a:gdLst/>
            <a:ahLst/>
            <a:cxnLst/>
            <a:rect l="l" t="t" r="r" b="b"/>
            <a:pathLst>
              <a:path w="1425575" h="127000">
                <a:moveTo>
                  <a:pt x="1298321" y="0"/>
                </a:moveTo>
                <a:lnTo>
                  <a:pt x="1298321" y="127000"/>
                </a:lnTo>
                <a:lnTo>
                  <a:pt x="1405509" y="73406"/>
                </a:lnTo>
                <a:lnTo>
                  <a:pt x="1311021" y="73406"/>
                </a:lnTo>
                <a:lnTo>
                  <a:pt x="1311021" y="53594"/>
                </a:lnTo>
                <a:lnTo>
                  <a:pt x="1405509" y="53594"/>
                </a:lnTo>
                <a:lnTo>
                  <a:pt x="1298321" y="0"/>
                </a:lnTo>
                <a:close/>
              </a:path>
              <a:path w="1425575" h="127000">
                <a:moveTo>
                  <a:pt x="129832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1298321" y="73406"/>
                </a:lnTo>
                <a:lnTo>
                  <a:pt x="1298321" y="53594"/>
                </a:lnTo>
                <a:close/>
              </a:path>
              <a:path w="1425575" h="127000">
                <a:moveTo>
                  <a:pt x="1405509" y="53594"/>
                </a:moveTo>
                <a:lnTo>
                  <a:pt x="1311021" y="53594"/>
                </a:lnTo>
                <a:lnTo>
                  <a:pt x="1311021" y="73406"/>
                </a:lnTo>
                <a:lnTo>
                  <a:pt x="1405509" y="73406"/>
                </a:lnTo>
                <a:lnTo>
                  <a:pt x="1425321" y="63500"/>
                </a:lnTo>
                <a:lnTo>
                  <a:pt x="1405509" y="53594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6766" y="4052189"/>
            <a:ext cx="1344295" cy="127000"/>
          </a:xfrm>
          <a:custGeom>
            <a:avLst/>
            <a:gdLst/>
            <a:ahLst/>
            <a:cxnLst/>
            <a:rect l="l" t="t" r="r" b="b"/>
            <a:pathLst>
              <a:path w="1344295" h="127000">
                <a:moveTo>
                  <a:pt x="1326472" y="53467"/>
                </a:moveTo>
                <a:lnTo>
                  <a:pt x="1229360" y="53467"/>
                </a:lnTo>
                <a:lnTo>
                  <a:pt x="1229614" y="73279"/>
                </a:lnTo>
                <a:lnTo>
                  <a:pt x="1216979" y="73444"/>
                </a:lnTo>
                <a:lnTo>
                  <a:pt x="1217676" y="127000"/>
                </a:lnTo>
                <a:lnTo>
                  <a:pt x="1343787" y="61849"/>
                </a:lnTo>
                <a:lnTo>
                  <a:pt x="1326472" y="53467"/>
                </a:lnTo>
                <a:close/>
              </a:path>
              <a:path w="1344295" h="127000">
                <a:moveTo>
                  <a:pt x="1216722" y="53632"/>
                </a:moveTo>
                <a:lnTo>
                  <a:pt x="0" y="69596"/>
                </a:lnTo>
                <a:lnTo>
                  <a:pt x="254" y="89408"/>
                </a:lnTo>
                <a:lnTo>
                  <a:pt x="1216979" y="73444"/>
                </a:lnTo>
                <a:lnTo>
                  <a:pt x="1216722" y="53632"/>
                </a:lnTo>
                <a:close/>
              </a:path>
              <a:path w="1344295" h="127000">
                <a:moveTo>
                  <a:pt x="1229360" y="53467"/>
                </a:moveTo>
                <a:lnTo>
                  <a:pt x="1216722" y="53632"/>
                </a:lnTo>
                <a:lnTo>
                  <a:pt x="1216979" y="73444"/>
                </a:lnTo>
                <a:lnTo>
                  <a:pt x="1229614" y="73279"/>
                </a:lnTo>
                <a:lnTo>
                  <a:pt x="1229360" y="53467"/>
                </a:lnTo>
                <a:close/>
              </a:path>
              <a:path w="1344295" h="127000">
                <a:moveTo>
                  <a:pt x="1216025" y="0"/>
                </a:moveTo>
                <a:lnTo>
                  <a:pt x="1216722" y="53632"/>
                </a:lnTo>
                <a:lnTo>
                  <a:pt x="1229360" y="53467"/>
                </a:lnTo>
                <a:lnTo>
                  <a:pt x="1326472" y="53467"/>
                </a:lnTo>
                <a:lnTo>
                  <a:pt x="1216025" y="0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4076" y="3270503"/>
            <a:ext cx="1828800" cy="17053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8547" y="3191996"/>
            <a:ext cx="2392891" cy="19540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823" y="56515"/>
            <a:ext cx="404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Чёрный,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серый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белый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ящики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774" y="1376451"/>
            <a:ext cx="8160668" cy="48823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6145"/>
            <a:ext cx="8153401" cy="1320800"/>
          </a:xfrm>
        </p:spPr>
        <p:txBody>
          <a:bodyPr>
            <a:normAutofit/>
          </a:bodyPr>
          <a:lstStyle/>
          <a:p>
            <a:pPr algn="ctr"/>
            <a:r>
              <a:rPr lang="ru-RU" sz="4000" spc="150" dirty="0">
                <a:solidFill>
                  <a:schemeClr val="accent2"/>
                </a:solidFill>
              </a:rPr>
              <a:t>Т</a:t>
            </a:r>
            <a:r>
              <a:rPr lang="ru-RU" spc="150" dirty="0">
                <a:solidFill>
                  <a:schemeClr val="accent2"/>
                </a:solidFill>
              </a:rPr>
              <a:t>ЕСТИРОВАНИЕ	</a:t>
            </a:r>
            <a:r>
              <a:rPr lang="ru-RU" spc="165" dirty="0">
                <a:solidFill>
                  <a:schemeClr val="accent2"/>
                </a:solidFill>
              </a:rPr>
              <a:t>ПО </a:t>
            </a:r>
            <a:r>
              <a:rPr lang="ru-RU" spc="170" dirty="0">
                <a:solidFill>
                  <a:schemeClr val="accent2"/>
                </a:solidFill>
              </a:rPr>
              <a:t> </a:t>
            </a:r>
            <a:r>
              <a:rPr lang="ru-RU" spc="165" dirty="0">
                <a:solidFill>
                  <a:schemeClr val="accent2"/>
                </a:solidFill>
              </a:rPr>
              <a:t>С</a:t>
            </a:r>
            <a:r>
              <a:rPr lang="ru-RU" spc="155" dirty="0">
                <a:solidFill>
                  <a:schemeClr val="accent2"/>
                </a:solidFill>
              </a:rPr>
              <a:t>Т</a:t>
            </a:r>
            <a:r>
              <a:rPr lang="ru-RU" spc="165" dirty="0">
                <a:solidFill>
                  <a:schemeClr val="accent2"/>
                </a:solidFill>
              </a:rPr>
              <a:t>Р</a:t>
            </a:r>
            <a:r>
              <a:rPr lang="ru-RU" spc="160" dirty="0">
                <a:solidFill>
                  <a:schemeClr val="accent2"/>
                </a:solidFill>
              </a:rPr>
              <a:t>А</a:t>
            </a:r>
            <a:r>
              <a:rPr lang="ru-RU" spc="155" dirty="0">
                <a:solidFill>
                  <a:schemeClr val="accent2"/>
                </a:solidFill>
              </a:rPr>
              <a:t>Т</a:t>
            </a:r>
            <a:r>
              <a:rPr lang="ru-RU" spc="160" dirty="0">
                <a:solidFill>
                  <a:schemeClr val="accent2"/>
                </a:solidFill>
              </a:rPr>
              <a:t>Е</a:t>
            </a:r>
            <a:r>
              <a:rPr lang="ru-RU" spc="150" dirty="0">
                <a:solidFill>
                  <a:schemeClr val="accent2"/>
                </a:solidFill>
              </a:rPr>
              <a:t>Г</a:t>
            </a:r>
            <a:r>
              <a:rPr lang="ru-RU" spc="160" dirty="0">
                <a:solidFill>
                  <a:schemeClr val="accent2"/>
                </a:solidFill>
              </a:rPr>
              <a:t>И</a:t>
            </a:r>
            <a:r>
              <a:rPr lang="ru-RU" spc="10" dirty="0">
                <a:solidFill>
                  <a:schemeClr val="accent2"/>
                </a:solidFill>
              </a:rPr>
              <a:t>И</a:t>
            </a:r>
            <a:r>
              <a:rPr lang="ru-RU" dirty="0">
                <a:solidFill>
                  <a:schemeClr val="accent2"/>
                </a:solidFill>
              </a:rPr>
              <a:t>	</a:t>
            </a:r>
            <a:r>
              <a:rPr lang="ru-RU" spc="160" dirty="0">
                <a:solidFill>
                  <a:schemeClr val="accent2"/>
                </a:solidFill>
              </a:rPr>
              <a:t>ЧЁ</a:t>
            </a:r>
            <a:r>
              <a:rPr lang="ru-RU" spc="165" dirty="0">
                <a:solidFill>
                  <a:schemeClr val="accent2"/>
                </a:solidFill>
              </a:rPr>
              <a:t>РН</a:t>
            </a:r>
            <a:r>
              <a:rPr lang="ru-RU" spc="150" dirty="0">
                <a:solidFill>
                  <a:schemeClr val="accent2"/>
                </a:solidFill>
              </a:rPr>
              <a:t>ОГ</a:t>
            </a:r>
            <a:r>
              <a:rPr lang="ru-RU" spc="10" dirty="0">
                <a:solidFill>
                  <a:schemeClr val="accent2"/>
                </a:solidFill>
              </a:rPr>
              <a:t>О</a:t>
            </a:r>
            <a:r>
              <a:rPr lang="ru-RU" dirty="0">
                <a:solidFill>
                  <a:schemeClr val="accent2"/>
                </a:solidFill>
              </a:rPr>
              <a:t>	</a:t>
            </a:r>
            <a:r>
              <a:rPr lang="ru-RU" spc="155" dirty="0">
                <a:solidFill>
                  <a:schemeClr val="accent2"/>
                </a:solidFill>
              </a:rPr>
              <a:t>Я</a:t>
            </a:r>
            <a:r>
              <a:rPr lang="ru-RU" spc="170" dirty="0">
                <a:solidFill>
                  <a:schemeClr val="accent2"/>
                </a:solidFill>
              </a:rPr>
              <a:t>Щ</a:t>
            </a:r>
            <a:r>
              <a:rPr lang="ru-RU" spc="160" dirty="0">
                <a:solidFill>
                  <a:schemeClr val="accent2"/>
                </a:solidFill>
              </a:rPr>
              <a:t>И</a:t>
            </a:r>
            <a:r>
              <a:rPr lang="ru-RU" spc="155" dirty="0">
                <a:solidFill>
                  <a:schemeClr val="accent2"/>
                </a:solidFill>
              </a:rPr>
              <a:t>К</a:t>
            </a:r>
            <a:r>
              <a:rPr lang="ru-RU" spc="10" dirty="0">
                <a:solidFill>
                  <a:schemeClr val="accent2"/>
                </a:solidFill>
              </a:rPr>
              <a:t>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524000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>
                <a:solidFill>
                  <a:srgbClr val="212529"/>
                </a:solidFill>
                <a:latin typeface="-apple-system"/>
              </a:rPr>
              <a:t>Black-box</a:t>
            </a:r>
            <a:r>
              <a:rPr lang="ru-RU" i="1" dirty="0">
                <a:solidFill>
                  <a:srgbClr val="212529"/>
                </a:solidFill>
                <a:latin typeface="-apple-system"/>
              </a:rPr>
              <a:t> тестирование</a:t>
            </a:r>
            <a:r>
              <a:rPr lang="ru-RU" dirty="0">
                <a:solidFill>
                  <a:srgbClr val="212529"/>
                </a:solidFill>
                <a:latin typeface="-apple-system"/>
              </a:rPr>
              <a:t> – это функциональное и нефункциональное тестирование без доступа к внутренней структуре компонентов системы. </a:t>
            </a:r>
            <a:endParaRPr lang="en-US" dirty="0" smtClean="0">
              <a:solidFill>
                <a:srgbClr val="212529"/>
              </a:solidFill>
              <a:latin typeface="-apple-system"/>
            </a:endParaRPr>
          </a:p>
          <a:p>
            <a:endParaRPr lang="en-US" i="1" dirty="0">
              <a:solidFill>
                <a:srgbClr val="212529"/>
              </a:solidFill>
              <a:latin typeface="-apple-system"/>
            </a:endParaRPr>
          </a:p>
          <a:p>
            <a:r>
              <a:rPr lang="ru-RU" i="1" dirty="0" smtClean="0">
                <a:solidFill>
                  <a:srgbClr val="212529"/>
                </a:solidFill>
                <a:latin typeface="-apple-system"/>
              </a:rPr>
              <a:t>Метод </a:t>
            </a:r>
            <a:r>
              <a:rPr lang="ru-RU" i="1" dirty="0">
                <a:solidFill>
                  <a:srgbClr val="212529"/>
                </a:solidFill>
                <a:latin typeface="-apple-system"/>
              </a:rPr>
              <a:t>тестирования «черного ящика»</a:t>
            </a:r>
            <a:r>
              <a:rPr lang="ru-RU" dirty="0">
                <a:solidFill>
                  <a:srgbClr val="212529"/>
                </a:solidFill>
                <a:latin typeface="-apple-system"/>
              </a:rPr>
              <a:t> – процедура получения и выбора тестовых случаев на основе анализа спецификации (функциональной или нефункциональной), компонентов или системы без ссылки на их внутреннее устройство.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657744"/>
            <a:ext cx="3334579" cy="31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6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8070850" cy="147950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305"/>
              </a:spcBef>
              <a:tabLst>
                <a:tab pos="2794000" algn="l"/>
                <a:tab pos="3789679" algn="l"/>
                <a:tab pos="5016500" algn="l"/>
              </a:tabLst>
            </a:pPr>
            <a:r>
              <a:rPr sz="4400" spc="150" dirty="0" smtClean="0">
                <a:solidFill>
                  <a:schemeClr val="accent2"/>
                </a:solidFill>
              </a:rPr>
              <a:t>Т</a:t>
            </a:r>
            <a:r>
              <a:rPr spc="150" dirty="0" smtClean="0">
                <a:solidFill>
                  <a:schemeClr val="accent2"/>
                </a:solidFill>
              </a:rPr>
              <a:t>ЕСТИРОВАНИЕ</a:t>
            </a:r>
            <a:r>
              <a:rPr spc="150" dirty="0">
                <a:solidFill>
                  <a:schemeClr val="accent2"/>
                </a:solidFill>
              </a:rPr>
              <a:t>	</a:t>
            </a:r>
            <a:r>
              <a:rPr spc="165" dirty="0">
                <a:solidFill>
                  <a:schemeClr val="accent2"/>
                </a:solidFill>
              </a:rPr>
              <a:t>ПО </a:t>
            </a:r>
            <a:r>
              <a:rPr spc="170" dirty="0">
                <a:solidFill>
                  <a:schemeClr val="accent2"/>
                </a:solidFill>
              </a:rPr>
              <a:t> </a:t>
            </a:r>
            <a:r>
              <a:rPr spc="165" dirty="0">
                <a:solidFill>
                  <a:schemeClr val="accent2"/>
                </a:solidFill>
              </a:rPr>
              <a:t>С</a:t>
            </a:r>
            <a:r>
              <a:rPr spc="155" dirty="0">
                <a:solidFill>
                  <a:schemeClr val="accent2"/>
                </a:solidFill>
              </a:rPr>
              <a:t>Т</a:t>
            </a:r>
            <a:r>
              <a:rPr spc="165" dirty="0">
                <a:solidFill>
                  <a:schemeClr val="accent2"/>
                </a:solidFill>
              </a:rPr>
              <a:t>Р</a:t>
            </a:r>
            <a:r>
              <a:rPr spc="160" dirty="0">
                <a:solidFill>
                  <a:schemeClr val="accent2"/>
                </a:solidFill>
              </a:rPr>
              <a:t>А</a:t>
            </a:r>
            <a:r>
              <a:rPr spc="155" dirty="0">
                <a:solidFill>
                  <a:schemeClr val="accent2"/>
                </a:solidFill>
              </a:rPr>
              <a:t>Т</a:t>
            </a:r>
            <a:r>
              <a:rPr spc="160" dirty="0">
                <a:solidFill>
                  <a:schemeClr val="accent2"/>
                </a:solidFill>
              </a:rPr>
              <a:t>Е</a:t>
            </a:r>
            <a:r>
              <a:rPr spc="150" dirty="0">
                <a:solidFill>
                  <a:schemeClr val="accent2"/>
                </a:solidFill>
              </a:rPr>
              <a:t>Г</a:t>
            </a:r>
            <a:r>
              <a:rPr spc="160" dirty="0">
                <a:solidFill>
                  <a:schemeClr val="accent2"/>
                </a:solidFill>
              </a:rPr>
              <a:t>И</a:t>
            </a:r>
            <a:r>
              <a:rPr spc="10" dirty="0">
                <a:solidFill>
                  <a:schemeClr val="accent2"/>
                </a:solidFill>
              </a:rPr>
              <a:t>И</a:t>
            </a:r>
            <a:r>
              <a:rPr dirty="0">
                <a:solidFill>
                  <a:schemeClr val="accent2"/>
                </a:solidFill>
              </a:rPr>
              <a:t>	</a:t>
            </a:r>
            <a:r>
              <a:rPr spc="160" dirty="0">
                <a:solidFill>
                  <a:schemeClr val="accent2"/>
                </a:solidFill>
              </a:rPr>
              <a:t>ЧЁ</a:t>
            </a:r>
            <a:r>
              <a:rPr spc="165" dirty="0">
                <a:solidFill>
                  <a:schemeClr val="accent2"/>
                </a:solidFill>
              </a:rPr>
              <a:t>РН</a:t>
            </a:r>
            <a:r>
              <a:rPr spc="150" dirty="0">
                <a:solidFill>
                  <a:schemeClr val="accent2"/>
                </a:solidFill>
              </a:rPr>
              <a:t>ОГ</a:t>
            </a:r>
            <a:r>
              <a:rPr spc="10" dirty="0">
                <a:solidFill>
                  <a:schemeClr val="accent2"/>
                </a:solidFill>
              </a:rPr>
              <a:t>О</a:t>
            </a:r>
            <a:r>
              <a:rPr dirty="0">
                <a:solidFill>
                  <a:schemeClr val="accent2"/>
                </a:solidFill>
              </a:rPr>
              <a:t>	</a:t>
            </a:r>
            <a:r>
              <a:rPr spc="155" dirty="0">
                <a:solidFill>
                  <a:schemeClr val="accent2"/>
                </a:solidFill>
              </a:rPr>
              <a:t>Я</a:t>
            </a:r>
            <a:r>
              <a:rPr spc="170" dirty="0">
                <a:solidFill>
                  <a:schemeClr val="accent2"/>
                </a:solidFill>
              </a:rPr>
              <a:t>Щ</a:t>
            </a:r>
            <a:r>
              <a:rPr spc="160" dirty="0">
                <a:solidFill>
                  <a:schemeClr val="accent2"/>
                </a:solidFill>
              </a:rPr>
              <a:t>И</a:t>
            </a:r>
            <a:r>
              <a:rPr spc="155" dirty="0">
                <a:solidFill>
                  <a:schemeClr val="accent2"/>
                </a:solidFill>
              </a:rPr>
              <a:t>К</a:t>
            </a:r>
            <a:r>
              <a:rPr spc="10" dirty="0">
                <a:solidFill>
                  <a:schemeClr val="accent2"/>
                </a:solidFill>
              </a:rPr>
              <a:t>А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763725"/>
            <a:ext cx="795655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4E5B6E"/>
              </a:buClr>
              <a:buSzPct val="125000"/>
              <a:buFont typeface="Arial MT"/>
              <a:buChar char="•"/>
              <a:tabLst>
                <a:tab pos="355600" algn="l"/>
                <a:tab pos="356235" algn="l"/>
                <a:tab pos="2150745" algn="l"/>
                <a:tab pos="3509010" algn="l"/>
                <a:tab pos="4605020" algn="l"/>
                <a:tab pos="5111115" algn="l"/>
                <a:tab pos="6336665" algn="l"/>
                <a:tab pos="6871334" algn="l"/>
                <a:tab pos="7473315" algn="l"/>
              </a:tabLst>
            </a:pPr>
            <a:r>
              <a:rPr sz="2400" spc="-5" dirty="0">
                <a:latin typeface="Calibri"/>
                <a:cs typeface="Calibri"/>
              </a:rPr>
              <a:t>Функ</a:t>
            </a:r>
            <a:r>
              <a:rPr sz="2400" spc="-15" dirty="0">
                <a:latin typeface="Calibri"/>
                <a:cs typeface="Calibri"/>
              </a:rPr>
              <a:t>ц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10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н</a:t>
            </a:r>
            <a:r>
              <a:rPr sz="2400" spc="10" dirty="0">
                <a:latin typeface="Calibri"/>
                <a:cs typeface="Calibri"/>
              </a:rPr>
              <a:t>а</a:t>
            </a:r>
            <a:r>
              <a:rPr sz="2400" dirty="0">
                <a:latin typeface="Calibri"/>
                <a:cs typeface="Calibri"/>
              </a:rPr>
              <a:t>л	си</a:t>
            </a:r>
            <a:r>
              <a:rPr sz="2400" spc="10" dirty="0">
                <a:latin typeface="Calibri"/>
                <a:cs typeface="Calibri"/>
              </a:rPr>
              <a:t>с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е</a:t>
            </a:r>
            <a:r>
              <a:rPr sz="2400" spc="-10" dirty="0">
                <a:latin typeface="Calibri"/>
                <a:cs typeface="Calibri"/>
              </a:rPr>
              <a:t>м</a:t>
            </a:r>
            <a:r>
              <a:rPr sz="2400" spc="-15" dirty="0">
                <a:latin typeface="Calibri"/>
                <a:cs typeface="Calibri"/>
              </a:rPr>
              <a:t>ы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25" dirty="0">
                <a:latin typeface="Calibri"/>
                <a:cs typeface="Calibri"/>
              </a:rPr>
              <a:t>Д</a:t>
            </a:r>
            <a:r>
              <a:rPr sz="2400" spc="-35" dirty="0">
                <a:latin typeface="Calibri"/>
                <a:cs typeface="Calibri"/>
              </a:rPr>
              <a:t>е</a:t>
            </a:r>
            <a:r>
              <a:rPr sz="2400" spc="-5" dirty="0">
                <a:latin typeface="Calibri"/>
                <a:cs typeface="Calibri"/>
              </a:rPr>
              <a:t>ла</a:t>
            </a:r>
            <a:r>
              <a:rPr sz="2400" spc="-10" dirty="0">
                <a:latin typeface="Calibri"/>
                <a:cs typeface="Calibri"/>
              </a:rPr>
              <a:t>е</a:t>
            </a:r>
            <a:r>
              <a:rPr sz="2400" dirty="0">
                <a:latin typeface="Calibri"/>
                <a:cs typeface="Calibri"/>
              </a:rPr>
              <a:t>т	</a:t>
            </a:r>
            <a:r>
              <a:rPr sz="2400" spc="10" dirty="0">
                <a:latin typeface="Calibri"/>
                <a:cs typeface="Calibri"/>
              </a:rPr>
              <a:t>л</a:t>
            </a:r>
            <a:r>
              <a:rPr sz="2400" dirty="0">
                <a:latin typeface="Calibri"/>
                <a:cs typeface="Calibri"/>
              </a:rPr>
              <a:t>и	сис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spc="-10" dirty="0">
                <a:latin typeface="Calibri"/>
                <a:cs typeface="Calibri"/>
              </a:rPr>
              <a:t>е</a:t>
            </a:r>
            <a:r>
              <a:rPr sz="2400" spc="-5" dirty="0">
                <a:latin typeface="Calibri"/>
                <a:cs typeface="Calibri"/>
              </a:rPr>
              <a:t>м</a:t>
            </a:r>
            <a:r>
              <a:rPr sz="2400" dirty="0">
                <a:latin typeface="Calibri"/>
                <a:cs typeface="Calibri"/>
              </a:rPr>
              <a:t>а	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spc="-5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,	ч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о	</a:t>
            </a:r>
            <a:r>
              <a:rPr sz="2400" spc="-5" dirty="0">
                <a:latin typeface="Calibri"/>
                <a:cs typeface="Calibri"/>
              </a:rPr>
              <a:t>она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должна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делать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согласно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спецификации?</a:t>
            </a:r>
            <a:endParaRPr sz="2400">
              <a:latin typeface="Calibri"/>
              <a:cs typeface="Calibri"/>
            </a:endParaRPr>
          </a:p>
          <a:p>
            <a:pPr marL="355600" marR="503555" indent="-343535">
              <a:lnSpc>
                <a:spcPct val="100000"/>
              </a:lnSpc>
              <a:buClr>
                <a:srgbClr val="4E5B6E"/>
              </a:buClr>
              <a:buSzPct val="125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Контроль </a:t>
            </a:r>
            <a:r>
              <a:rPr sz="2400" spc="-15" dirty="0">
                <a:latin typeface="Calibri"/>
                <a:cs typeface="Calibri"/>
              </a:rPr>
              <a:t>вводимых </a:t>
            </a:r>
            <a:r>
              <a:rPr sz="2400" spc="-5" dirty="0">
                <a:latin typeface="Calibri"/>
                <a:cs typeface="Calibri"/>
              </a:rPr>
              <a:t>данных. </a:t>
            </a:r>
            <a:r>
              <a:rPr sz="2400" dirty="0">
                <a:latin typeface="Calibri"/>
                <a:cs typeface="Calibri"/>
              </a:rPr>
              <a:t>Как </a:t>
            </a:r>
            <a:r>
              <a:rPr sz="2400" spc="-10" dirty="0">
                <a:latin typeface="Calibri"/>
                <a:cs typeface="Calibri"/>
              </a:rPr>
              <a:t>реагирует </a:t>
            </a:r>
            <a:r>
              <a:rPr sz="2400" spc="-5" dirty="0">
                <a:latin typeface="Calibri"/>
                <a:cs typeface="Calibri"/>
              </a:rPr>
              <a:t>система </a:t>
            </a:r>
            <a:r>
              <a:rPr sz="2400" dirty="0">
                <a:latin typeface="Calibri"/>
                <a:cs typeface="Calibri"/>
              </a:rPr>
              <a:t>на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некорректный </a:t>
            </a:r>
            <a:r>
              <a:rPr sz="2400" spc="-20" dirty="0">
                <a:latin typeface="Calibri"/>
                <a:cs typeface="Calibri"/>
              </a:rPr>
              <a:t>ввод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данных?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4E5B6E"/>
              </a:buClr>
              <a:buSzPct val="125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Выводимые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данные.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Правильно ли </a:t>
            </a:r>
            <a:r>
              <a:rPr sz="2400" spc="-10" dirty="0">
                <a:latin typeface="Calibri"/>
                <a:cs typeface="Calibri"/>
              </a:rPr>
              <a:t>система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реагирует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рутинные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действия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пользователя?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1830" y="4324857"/>
            <a:ext cx="158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7305" algn="l"/>
              </a:tabLst>
            </a:pPr>
            <a:r>
              <a:rPr sz="2400" spc="-10" dirty="0">
                <a:latin typeface="Calibri"/>
                <a:cs typeface="Calibri"/>
              </a:rPr>
              <a:t>д</a:t>
            </a:r>
            <a:r>
              <a:rPr sz="2400" dirty="0">
                <a:latin typeface="Calibri"/>
                <a:cs typeface="Calibri"/>
              </a:rPr>
              <a:t>анных	—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324857"/>
            <a:ext cx="2518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8675" algn="l"/>
              </a:tabLst>
            </a:pPr>
            <a:r>
              <a:rPr sz="2400" spc="-20" dirty="0">
                <a:latin typeface="Calibri"/>
                <a:cs typeface="Calibri"/>
              </a:rPr>
              <a:t>Тестирование	</a:t>
            </a:r>
            <a:r>
              <a:rPr sz="2400" dirty="0">
                <a:latin typeface="Calibri"/>
                <a:cs typeface="Calibri"/>
              </a:rPr>
              <a:t>на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i="1" spc="-5" dirty="0">
                <a:latin typeface="Calibri"/>
                <a:cs typeface="Calibri"/>
              </a:rPr>
              <a:t>исчерпывающее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0151" y="4324857"/>
            <a:ext cx="38334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7445" algn="l"/>
              </a:tabLst>
            </a:pPr>
            <a:r>
              <a:rPr sz="2400" spc="-5" dirty="0">
                <a:latin typeface="Calibri"/>
                <a:cs typeface="Calibri"/>
              </a:rPr>
              <a:t>всевозмножных	наборах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tabLst>
                <a:tab pos="2677795" algn="l"/>
                <a:tab pos="3395979" algn="l"/>
              </a:tabLst>
            </a:pPr>
            <a:r>
              <a:rPr sz="2400" i="1" dirty="0">
                <a:latin typeface="Calibri"/>
                <a:cs typeface="Calibri"/>
              </a:rPr>
              <a:t>тестиро</a:t>
            </a:r>
            <a:r>
              <a:rPr sz="2400" i="1" spc="5" dirty="0">
                <a:latin typeface="Calibri"/>
                <a:cs typeface="Calibri"/>
              </a:rPr>
              <a:t>в</a:t>
            </a:r>
            <a:r>
              <a:rPr sz="2400" i="1" spc="-5" dirty="0">
                <a:latin typeface="Calibri"/>
                <a:cs typeface="Calibri"/>
              </a:rPr>
              <a:t>а</a:t>
            </a:r>
            <a:r>
              <a:rPr sz="2400" i="1" spc="5" dirty="0">
                <a:latin typeface="Calibri"/>
                <a:cs typeface="Calibri"/>
              </a:rPr>
              <a:t>н</a:t>
            </a:r>
            <a:r>
              <a:rPr sz="2400" i="1" spc="-5" dirty="0">
                <a:latin typeface="Calibri"/>
                <a:cs typeface="Calibri"/>
              </a:rPr>
              <a:t>и</a:t>
            </a:r>
            <a:r>
              <a:rPr sz="2400" i="1" dirty="0">
                <a:latin typeface="Calibri"/>
                <a:cs typeface="Calibri"/>
              </a:rPr>
              <a:t>е	</a:t>
            </a:r>
            <a:r>
              <a:rPr sz="2400" dirty="0">
                <a:latin typeface="Calibri"/>
                <a:cs typeface="Calibri"/>
              </a:rPr>
              <a:t>—	</a:t>
            </a:r>
            <a:r>
              <a:rPr sz="2400" spc="-35" dirty="0">
                <a:latin typeface="Calibri"/>
                <a:cs typeface="Calibri"/>
              </a:rPr>
              <a:t>к</a:t>
            </a:r>
            <a:r>
              <a:rPr sz="2400" dirty="0">
                <a:latin typeface="Calibri"/>
                <a:cs typeface="Calibri"/>
              </a:rPr>
              <a:t>ак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0557" y="5056758"/>
            <a:ext cx="1101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выбра</a:t>
            </a:r>
            <a:r>
              <a:rPr sz="2400" spc="-25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ь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1954" y="4690998"/>
            <a:ext cx="1356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пра</a:t>
            </a:r>
            <a:r>
              <a:rPr sz="2400" spc="-10" dirty="0">
                <a:latin typeface="Calibri"/>
                <a:cs typeface="Calibri"/>
              </a:rPr>
              <a:t>в</a:t>
            </a:r>
            <a:r>
              <a:rPr sz="2400" dirty="0">
                <a:latin typeface="Calibri"/>
                <a:cs typeface="Calibri"/>
              </a:rPr>
              <a:t>ило  не</a:t>
            </a:r>
            <a:r>
              <a:rPr sz="2400" spc="5" dirty="0">
                <a:latin typeface="Calibri"/>
                <a:cs typeface="Calibri"/>
              </a:rPr>
              <a:t>с</a:t>
            </a:r>
            <a:r>
              <a:rPr sz="2400" spc="-35" dirty="0">
                <a:latin typeface="Calibri"/>
                <a:cs typeface="Calibri"/>
              </a:rPr>
              <a:t>к</a:t>
            </a:r>
            <a:r>
              <a:rPr sz="2400" spc="-55" dirty="0">
                <a:latin typeface="Calibri"/>
                <a:cs typeface="Calibri"/>
              </a:rPr>
              <a:t>о</a:t>
            </a:r>
            <a:r>
              <a:rPr sz="2400" spc="-5" dirty="0">
                <a:latin typeface="Calibri"/>
                <a:cs typeface="Calibri"/>
              </a:rPr>
              <a:t>ль</a:t>
            </a:r>
            <a:r>
              <a:rPr sz="2400" spc="-50" dirty="0">
                <a:latin typeface="Calibri"/>
                <a:cs typeface="Calibri"/>
              </a:rPr>
              <a:t>к</a:t>
            </a:r>
            <a:r>
              <a:rPr sz="2400" dirty="0">
                <a:latin typeface="Calibri"/>
                <a:cs typeface="Calibri"/>
              </a:rPr>
              <a:t>о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7810" y="5056758"/>
            <a:ext cx="3016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5080" indent="-68580">
              <a:lnSpc>
                <a:spcPct val="100000"/>
              </a:lnSpc>
              <a:spcBef>
                <a:spcPts val="100"/>
              </a:spcBef>
              <a:tabLst>
                <a:tab pos="1132840" algn="l"/>
                <a:tab pos="1997075" algn="l"/>
              </a:tabLst>
            </a:pPr>
            <a:r>
              <a:rPr sz="2400" dirty="0">
                <a:latin typeface="Calibri"/>
                <a:cs typeface="Calibri"/>
              </a:rPr>
              <a:t>Вм</a:t>
            </a:r>
            <a:r>
              <a:rPr sz="2400" spc="5" dirty="0">
                <a:latin typeface="Calibri"/>
                <a:cs typeface="Calibri"/>
              </a:rPr>
              <a:t>е</a:t>
            </a:r>
            <a:r>
              <a:rPr sz="2400" dirty="0">
                <a:latin typeface="Calibri"/>
                <a:cs typeface="Calibri"/>
              </a:rPr>
              <a:t>с</a:t>
            </a:r>
            <a:r>
              <a:rPr sz="2400" spc="-35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о	</a:t>
            </a:r>
            <a:r>
              <a:rPr sz="2400" spc="-10" dirty="0">
                <a:latin typeface="Calibri"/>
                <a:cs typeface="Calibri"/>
              </a:rPr>
              <a:t>э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spc="-5" dirty="0">
                <a:latin typeface="Calibri"/>
                <a:cs typeface="Calibri"/>
              </a:rPr>
              <a:t>о</a:t>
            </a:r>
            <a:r>
              <a:rPr sz="2400" spc="-35" dirty="0">
                <a:latin typeface="Calibri"/>
                <a:cs typeface="Calibri"/>
              </a:rPr>
              <a:t>г</a:t>
            </a:r>
            <a:r>
              <a:rPr sz="2400" dirty="0">
                <a:latin typeface="Calibri"/>
                <a:cs typeface="Calibri"/>
              </a:rPr>
              <a:t>о	с</a:t>
            </a:r>
            <a:r>
              <a:rPr sz="2400" spc="5" dirty="0">
                <a:latin typeface="Calibri"/>
                <a:cs typeface="Calibri"/>
              </a:rPr>
              <a:t>л</a:t>
            </a:r>
            <a:r>
              <a:rPr sz="2400" spc="-30" dirty="0">
                <a:latin typeface="Calibri"/>
                <a:cs typeface="Calibri"/>
              </a:rPr>
              <a:t>ед</a:t>
            </a:r>
            <a:r>
              <a:rPr sz="2400" spc="-20" dirty="0">
                <a:latin typeface="Calibri"/>
                <a:cs typeface="Calibri"/>
              </a:rPr>
              <a:t>у</a:t>
            </a:r>
            <a:r>
              <a:rPr sz="2400" dirty="0">
                <a:latin typeface="Calibri"/>
                <a:cs typeface="Calibri"/>
              </a:rPr>
              <a:t>ет  покрывающих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7953" y="5422493"/>
            <a:ext cx="1833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проверяемый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5921" y="5422493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функционал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39" y="5056758"/>
            <a:ext cx="178688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невозможно.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ма</a:t>
            </a:r>
            <a:r>
              <a:rPr sz="2400" spc="-15" dirty="0">
                <a:latin typeface="Calibri"/>
                <a:cs typeface="Calibri"/>
              </a:rPr>
              <a:t>к</a:t>
            </a:r>
            <a:r>
              <a:rPr sz="2400" dirty="0">
                <a:latin typeface="Calibri"/>
                <a:cs typeface="Calibri"/>
              </a:rPr>
              <a:t>с</a:t>
            </a:r>
            <a:r>
              <a:rPr sz="2400" spc="5" dirty="0">
                <a:latin typeface="Calibri"/>
                <a:cs typeface="Calibri"/>
              </a:rPr>
              <a:t>и</a:t>
            </a:r>
            <a:r>
              <a:rPr sz="2400" spc="-5" dirty="0">
                <a:latin typeface="Calibri"/>
                <a:cs typeface="Calibri"/>
              </a:rPr>
              <a:t>ма</a:t>
            </a:r>
            <a:r>
              <a:rPr sz="2400" dirty="0">
                <a:latin typeface="Calibri"/>
                <a:cs typeface="Calibri"/>
              </a:rPr>
              <a:t>льно  </a:t>
            </a:r>
            <a:r>
              <a:rPr sz="2400" spc="-10" dirty="0">
                <a:latin typeface="Calibri"/>
                <a:cs typeface="Calibri"/>
              </a:rPr>
              <a:t>тестов.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100010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Эквивалентное разбиение</a:t>
            </a:r>
            <a:endParaRPr lang="ru-RU" sz="3600" dirty="0">
              <a:latin typeface="Book Antiqua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357290" y="1285860"/>
            <a:ext cx="5572164" cy="192882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571736" y="2714620"/>
            <a:ext cx="107157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428860" y="2500306"/>
            <a:ext cx="107157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357422" y="2285992"/>
            <a:ext cx="107157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072066" y="2714620"/>
            <a:ext cx="928694" cy="2143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929190" y="2571744"/>
            <a:ext cx="928694" cy="2143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714876" y="2428868"/>
            <a:ext cx="928694" cy="2143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500562" y="2285992"/>
            <a:ext cx="928694" cy="2143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000232" y="1500174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Некорректные входные данные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43372" y="1500174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Корректные входные данные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57488" y="3643314"/>
            <a:ext cx="257176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СИСТЕМА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376596" y="4643446"/>
            <a:ext cx="5572164" cy="192882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000364" y="578645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Выходные данные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2857488" y="5429264"/>
            <a:ext cx="928694" cy="2143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714612" y="5286388"/>
            <a:ext cx="928694" cy="2143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929190" y="5572140"/>
            <a:ext cx="928694" cy="2143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786314" y="5429264"/>
            <a:ext cx="928694" cy="2143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4" idx="4"/>
            <a:endCxn id="14" idx="0"/>
          </p:cNvCxnSpPr>
          <p:nvPr/>
        </p:nvCxnSpPr>
        <p:spPr>
          <a:xfrm rot="5400000">
            <a:off x="3929058" y="342900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16200000" flipH="1">
            <a:off x="3997792" y="4490917"/>
            <a:ext cx="285752" cy="19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ook Antiqua" pitchFamily="18" charset="0"/>
              </a:rPr>
              <a:t>Выделение классов </a:t>
            </a:r>
            <a:r>
              <a:rPr lang="ru-RU" sz="3600" dirty="0" smtClean="0">
                <a:latin typeface="Book Antiqua" pitchFamily="18" charset="0"/>
              </a:rPr>
              <a:t>эквивалентности</a:t>
            </a:r>
            <a:endParaRPr lang="ru-RU" sz="3600" dirty="0">
              <a:latin typeface="Book Antiqu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latin typeface="Book Antiqua" pitchFamily="18" charset="0"/>
              </a:rPr>
              <a:t>Если входное условие описывает область </a:t>
            </a:r>
            <a:r>
              <a:rPr lang="ru-RU" dirty="0" smtClean="0">
                <a:latin typeface="Book Antiqua" pitchFamily="18" charset="0"/>
              </a:rPr>
              <a:t>значений, </a:t>
            </a:r>
            <a:r>
              <a:rPr lang="ru-RU" dirty="0">
                <a:latin typeface="Book Antiqua" pitchFamily="18" charset="0"/>
              </a:rPr>
              <a:t>то определяются один правильный класс </a:t>
            </a:r>
            <a:r>
              <a:rPr lang="ru-RU" dirty="0" smtClean="0">
                <a:latin typeface="Book Antiqua" pitchFamily="18" charset="0"/>
              </a:rPr>
              <a:t>эквивалентности </a:t>
            </a:r>
            <a:r>
              <a:rPr lang="ru-RU" dirty="0">
                <a:latin typeface="Book Antiqua" pitchFamily="18" charset="0"/>
              </a:rPr>
              <a:t>и два </a:t>
            </a:r>
            <a:r>
              <a:rPr lang="ru-RU" dirty="0" smtClean="0">
                <a:latin typeface="Book Antiqua" pitchFamily="18" charset="0"/>
              </a:rPr>
              <a:t>неправильных.</a:t>
            </a:r>
          </a:p>
          <a:p>
            <a:pPr lvl="0"/>
            <a:r>
              <a:rPr lang="ru-RU" dirty="0">
                <a:latin typeface="Book Antiqua" pitchFamily="18" charset="0"/>
              </a:rPr>
              <a:t>Е</a:t>
            </a:r>
            <a:r>
              <a:rPr lang="ru-RU" dirty="0" smtClean="0">
                <a:latin typeface="Book Antiqua" pitchFamily="18" charset="0"/>
              </a:rPr>
              <a:t>сли </a:t>
            </a:r>
            <a:r>
              <a:rPr lang="ru-RU" dirty="0">
                <a:latin typeface="Book Antiqua" pitchFamily="18" charset="0"/>
              </a:rPr>
              <a:t>входное условие описывает множество входных значений и есть основание полагать, что каждое значение программа трактует </a:t>
            </a:r>
            <a:r>
              <a:rPr lang="ru-RU" dirty="0" smtClean="0">
                <a:latin typeface="Book Antiqua" pitchFamily="18" charset="0"/>
              </a:rPr>
              <a:t>особо, то </a:t>
            </a:r>
            <a:r>
              <a:rPr lang="ru-RU" dirty="0">
                <a:latin typeface="Book Antiqua" pitchFamily="18" charset="0"/>
              </a:rPr>
              <a:t>определяется правильный класс эквивалентности для каждого значения и один неправильный </a:t>
            </a:r>
            <a:r>
              <a:rPr lang="ru-RU" dirty="0" smtClean="0">
                <a:latin typeface="Book Antiqua" pitchFamily="18" charset="0"/>
              </a:rPr>
              <a:t>класс.</a:t>
            </a:r>
            <a:endParaRPr lang="ru-RU" dirty="0">
              <a:latin typeface="Book Antiqua" pitchFamily="18" charset="0"/>
            </a:endParaRPr>
          </a:p>
          <a:p>
            <a:pPr lvl="0"/>
            <a:r>
              <a:rPr lang="ru-RU" dirty="0">
                <a:latin typeface="Book Antiqua" pitchFamily="18" charset="0"/>
              </a:rPr>
              <a:t>Если входное условие описывает ситуацию "должно </a:t>
            </a:r>
            <a:r>
              <a:rPr lang="ru-RU" dirty="0" smtClean="0">
                <a:latin typeface="Book Antiqua" pitchFamily="18" charset="0"/>
              </a:rPr>
              <a:t>быть, </a:t>
            </a:r>
            <a:r>
              <a:rPr lang="ru-RU" dirty="0">
                <a:latin typeface="Book Antiqua" pitchFamily="18" charset="0"/>
              </a:rPr>
              <a:t>то определяется один правильный класс эквивалентности </a:t>
            </a:r>
            <a:r>
              <a:rPr lang="ru-RU" dirty="0" smtClean="0">
                <a:latin typeface="Book Antiqua" pitchFamily="18" charset="0"/>
              </a:rPr>
              <a:t>и </a:t>
            </a:r>
            <a:r>
              <a:rPr lang="ru-RU" dirty="0">
                <a:latin typeface="Book Antiqua" pitchFamily="18" charset="0"/>
              </a:rPr>
              <a:t>один </a:t>
            </a:r>
            <a:r>
              <a:rPr lang="ru-RU" dirty="0" smtClean="0">
                <a:latin typeface="Book Antiqua" pitchFamily="18" charset="0"/>
              </a:rPr>
              <a:t>неправильный.</a:t>
            </a:r>
            <a:endParaRPr lang="ru-RU" dirty="0">
              <a:latin typeface="Book Antiqua" pitchFamily="18" charset="0"/>
            </a:endParaRPr>
          </a:p>
          <a:p>
            <a:r>
              <a:rPr lang="ru-RU" dirty="0">
                <a:latin typeface="Book Antiqua" pitchFamily="18" charset="0"/>
              </a:rPr>
              <a:t>Если есть любое основание считать, что различные элементы класса эквивалентности трактуются программой неодинаково, то данный класс эквивалентности разбивается на меньшие классы эквивалентности</a:t>
            </a:r>
          </a:p>
        </p:txBody>
      </p:sp>
    </p:spTree>
    <p:extLst>
      <p:ext uri="{BB962C8B-B14F-4D97-AF65-F5344CB8AC3E}">
        <p14:creationId xmlns:p14="http://schemas.microsoft.com/office/powerpoint/2010/main" val="29800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2742" y="1688084"/>
            <a:ext cx="79806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latin typeface="Calibri"/>
                <a:cs typeface="Calibri"/>
              </a:rPr>
              <a:t>«Тестирование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программ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может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использоваться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для </a:t>
            </a:r>
            <a:r>
              <a:rPr sz="2400" b="1" i="1" spc="-53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демонстрации</a:t>
            </a:r>
            <a:r>
              <a:rPr sz="2400" b="1" i="1" dirty="0">
                <a:latin typeface="Calibri"/>
                <a:cs typeface="Calibri"/>
              </a:rPr>
              <a:t> наличия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ошибок,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но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оно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никогда</a:t>
            </a:r>
            <a:r>
              <a:rPr sz="2400" b="1" i="1" spc="-5" dirty="0">
                <a:latin typeface="Calibri"/>
                <a:cs typeface="Calibri"/>
              </a:rPr>
              <a:t> </a:t>
            </a:r>
            <a:r>
              <a:rPr sz="2400" b="1" i="1" spc="10" dirty="0">
                <a:latin typeface="Calibri"/>
                <a:cs typeface="Calibri"/>
              </a:rPr>
              <a:t>не </a:t>
            </a:r>
            <a:r>
              <a:rPr sz="2400" b="1" i="1" spc="1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покажет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их </a:t>
            </a:r>
            <a:r>
              <a:rPr sz="2400" b="1" i="1" spc="-10" dirty="0">
                <a:latin typeface="Calibri"/>
                <a:cs typeface="Calibri"/>
              </a:rPr>
              <a:t>отсутствие»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912" y="3384930"/>
            <a:ext cx="3938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8535" algn="l"/>
                <a:tab pos="2388870" algn="l"/>
                <a:tab pos="2877820" algn="l"/>
              </a:tabLst>
            </a:pPr>
            <a:r>
              <a:rPr sz="2400" b="1" i="1" dirty="0">
                <a:latin typeface="Calibri"/>
                <a:cs typeface="Calibri"/>
              </a:rPr>
              <a:t>«</a:t>
            </a:r>
            <a:r>
              <a:rPr sz="2400" b="1" i="1" spc="-40" dirty="0">
                <a:latin typeface="Calibri"/>
                <a:cs typeface="Calibri"/>
              </a:rPr>
              <a:t>Е</a:t>
            </a:r>
            <a:r>
              <a:rPr sz="2400" b="1" i="1" dirty="0">
                <a:latin typeface="Calibri"/>
                <a:cs typeface="Calibri"/>
              </a:rPr>
              <a:t>с</a:t>
            </a:r>
            <a:r>
              <a:rPr sz="2400" b="1" i="1" spc="-10" dirty="0">
                <a:latin typeface="Calibri"/>
                <a:cs typeface="Calibri"/>
              </a:rPr>
              <a:t>л</a:t>
            </a:r>
            <a:r>
              <a:rPr sz="2400" b="1" i="1" dirty="0">
                <a:latin typeface="Calibri"/>
                <a:cs typeface="Calibri"/>
              </a:rPr>
              <a:t>и	</a:t>
            </a:r>
            <a:r>
              <a:rPr sz="2400" b="1" i="1" spc="-5" dirty="0">
                <a:latin typeface="Calibri"/>
                <a:cs typeface="Calibri"/>
              </a:rPr>
              <a:t>отлад</a:t>
            </a:r>
            <a:r>
              <a:rPr sz="2400" b="1" i="1" spc="-50" dirty="0">
                <a:latin typeface="Calibri"/>
                <a:cs typeface="Calibri"/>
              </a:rPr>
              <a:t>к</a:t>
            </a:r>
            <a:r>
              <a:rPr sz="2400" b="1" i="1" dirty="0">
                <a:latin typeface="Calibri"/>
                <a:cs typeface="Calibri"/>
              </a:rPr>
              <a:t>а	—	</a:t>
            </a:r>
            <a:r>
              <a:rPr sz="2400" b="1" i="1" spc="-10" dirty="0">
                <a:latin typeface="Calibri"/>
                <a:cs typeface="Calibri"/>
              </a:rPr>
              <a:t>п</a:t>
            </a:r>
            <a:r>
              <a:rPr sz="2400" b="1" i="1" dirty="0">
                <a:latin typeface="Calibri"/>
                <a:cs typeface="Calibri"/>
              </a:rPr>
              <a:t>ро</a:t>
            </a:r>
            <a:r>
              <a:rPr sz="2400" b="1" i="1" spc="-15" dirty="0">
                <a:latin typeface="Calibri"/>
                <a:cs typeface="Calibri"/>
              </a:rPr>
              <a:t>ц</a:t>
            </a:r>
            <a:r>
              <a:rPr sz="2400" b="1" i="1" spc="-5" dirty="0">
                <a:latin typeface="Calibri"/>
                <a:cs typeface="Calibri"/>
              </a:rPr>
              <a:t>е</a:t>
            </a:r>
            <a:r>
              <a:rPr sz="2400" b="1" i="1" spc="-35" dirty="0">
                <a:latin typeface="Calibri"/>
                <a:cs typeface="Calibri"/>
              </a:rPr>
              <a:t>с</a:t>
            </a:r>
            <a:r>
              <a:rPr sz="2400" b="1" i="1" dirty="0">
                <a:latin typeface="Calibri"/>
                <a:cs typeface="Calibri"/>
              </a:rPr>
              <a:t>с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2965" y="3384930"/>
            <a:ext cx="127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Calibri"/>
                <a:cs typeface="Calibri"/>
              </a:rPr>
              <a:t>удален</a:t>
            </a:r>
            <a:r>
              <a:rPr sz="2400" b="1" i="1" spc="-10" dirty="0">
                <a:latin typeface="Calibri"/>
                <a:cs typeface="Calibri"/>
              </a:rPr>
              <a:t>и</a:t>
            </a:r>
            <a:r>
              <a:rPr sz="2400" b="1" i="1" dirty="0">
                <a:latin typeface="Calibri"/>
                <a:cs typeface="Calibri"/>
              </a:rPr>
              <a:t>я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0958" y="3384930"/>
            <a:ext cx="2458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850" algn="l"/>
                <a:tab pos="1958975" algn="l"/>
              </a:tabLst>
            </a:pPr>
            <a:r>
              <a:rPr sz="2400" b="1" i="1" spc="-5" dirty="0">
                <a:latin typeface="Calibri"/>
                <a:cs typeface="Calibri"/>
              </a:rPr>
              <a:t>ош</a:t>
            </a:r>
            <a:r>
              <a:rPr sz="2400" b="1" i="1" spc="-15" dirty="0">
                <a:latin typeface="Calibri"/>
                <a:cs typeface="Calibri"/>
              </a:rPr>
              <a:t>и</a:t>
            </a:r>
            <a:r>
              <a:rPr sz="2400" b="1" i="1" spc="-5" dirty="0">
                <a:latin typeface="Calibri"/>
                <a:cs typeface="Calibri"/>
              </a:rPr>
              <a:t>б</a:t>
            </a:r>
            <a:r>
              <a:rPr sz="2400" b="1" i="1" spc="-15" dirty="0">
                <a:latin typeface="Calibri"/>
                <a:cs typeface="Calibri"/>
              </a:rPr>
              <a:t>о</a:t>
            </a:r>
            <a:r>
              <a:rPr sz="2400" b="1" i="1" dirty="0">
                <a:latin typeface="Calibri"/>
                <a:cs typeface="Calibri"/>
              </a:rPr>
              <a:t>к,	то	</a:t>
            </a:r>
            <a:r>
              <a:rPr sz="2400" b="1" i="1" spc="-5" dirty="0">
                <a:latin typeface="Calibri"/>
                <a:cs typeface="Calibri"/>
              </a:rPr>
              <a:t>под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812" y="3750691"/>
            <a:ext cx="77082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141980" algn="l"/>
                <a:tab pos="4371340" algn="l"/>
                <a:tab pos="6069965" algn="l"/>
                <a:tab pos="7395845" algn="l"/>
              </a:tabLst>
            </a:pPr>
            <a:r>
              <a:rPr sz="2400" b="1" i="1" spc="-5" dirty="0">
                <a:latin typeface="Calibri"/>
                <a:cs typeface="Calibri"/>
              </a:rPr>
              <a:t>прог</a:t>
            </a:r>
            <a:r>
              <a:rPr sz="2400" b="1" i="1" spc="-10" dirty="0">
                <a:latin typeface="Calibri"/>
                <a:cs typeface="Calibri"/>
              </a:rPr>
              <a:t>р</a:t>
            </a:r>
            <a:r>
              <a:rPr sz="2400" b="1" i="1" dirty="0">
                <a:latin typeface="Calibri"/>
                <a:cs typeface="Calibri"/>
              </a:rPr>
              <a:t>а</a:t>
            </a:r>
            <a:r>
              <a:rPr sz="2400" b="1" i="1" spc="5" dirty="0">
                <a:latin typeface="Calibri"/>
                <a:cs typeface="Calibri"/>
              </a:rPr>
              <a:t>м</a:t>
            </a:r>
            <a:r>
              <a:rPr sz="2400" b="1" i="1" spc="-5" dirty="0">
                <a:latin typeface="Calibri"/>
                <a:cs typeface="Calibri"/>
              </a:rPr>
              <a:t>м</a:t>
            </a:r>
            <a:r>
              <a:rPr sz="2400" b="1" i="1" spc="-15" dirty="0">
                <a:latin typeface="Calibri"/>
                <a:cs typeface="Calibri"/>
              </a:rPr>
              <a:t>и</a:t>
            </a:r>
            <a:r>
              <a:rPr sz="2400" b="1" i="1" dirty="0">
                <a:latin typeface="Calibri"/>
                <a:cs typeface="Calibri"/>
              </a:rPr>
              <a:t>рованием	</a:t>
            </a:r>
            <a:r>
              <a:rPr sz="2400" b="1" i="1" spc="-5" dirty="0">
                <a:latin typeface="Calibri"/>
                <a:cs typeface="Calibri"/>
              </a:rPr>
              <a:t>м</a:t>
            </a:r>
            <a:r>
              <a:rPr sz="2400" b="1" i="1" spc="-15" dirty="0">
                <a:latin typeface="Calibri"/>
                <a:cs typeface="Calibri"/>
              </a:rPr>
              <a:t>о</a:t>
            </a:r>
            <a:r>
              <a:rPr sz="2400" b="1" i="1" dirty="0">
                <a:latin typeface="Calibri"/>
                <a:cs typeface="Calibri"/>
              </a:rPr>
              <a:t>жно	</a:t>
            </a:r>
            <a:r>
              <a:rPr sz="2400" b="1" i="1" spc="-5" dirty="0">
                <a:latin typeface="Calibri"/>
                <a:cs typeface="Calibri"/>
              </a:rPr>
              <a:t>пон</a:t>
            </a:r>
            <a:r>
              <a:rPr sz="2400" b="1" i="1" spc="-10" dirty="0">
                <a:latin typeface="Calibri"/>
                <a:cs typeface="Calibri"/>
              </a:rPr>
              <a:t>и</a:t>
            </a:r>
            <a:r>
              <a:rPr sz="2400" b="1" i="1" spc="-5" dirty="0">
                <a:latin typeface="Calibri"/>
                <a:cs typeface="Calibri"/>
              </a:rPr>
              <a:t>м</a:t>
            </a:r>
            <a:r>
              <a:rPr sz="2400" b="1" i="1" spc="5" dirty="0">
                <a:latin typeface="Calibri"/>
                <a:cs typeface="Calibri"/>
              </a:rPr>
              <a:t>а</a:t>
            </a:r>
            <a:r>
              <a:rPr sz="2400" b="1" i="1" dirty="0">
                <a:latin typeface="Calibri"/>
                <a:cs typeface="Calibri"/>
              </a:rPr>
              <a:t>ть	</a:t>
            </a:r>
            <a:r>
              <a:rPr sz="2400" b="1" i="1" spc="-5" dirty="0">
                <a:latin typeface="Calibri"/>
                <a:cs typeface="Calibri"/>
              </a:rPr>
              <a:t>про</a:t>
            </a:r>
            <a:r>
              <a:rPr sz="2400" b="1" i="1" spc="-10" dirty="0">
                <a:latin typeface="Calibri"/>
                <a:cs typeface="Calibri"/>
              </a:rPr>
              <a:t>ц</a:t>
            </a:r>
            <a:r>
              <a:rPr sz="2400" b="1" i="1" spc="-5" dirty="0">
                <a:latin typeface="Calibri"/>
                <a:cs typeface="Calibri"/>
              </a:rPr>
              <a:t>е</a:t>
            </a:r>
            <a:r>
              <a:rPr sz="2400" b="1" i="1" spc="-35" dirty="0">
                <a:latin typeface="Calibri"/>
                <a:cs typeface="Calibri"/>
              </a:rPr>
              <a:t>с</a:t>
            </a:r>
            <a:r>
              <a:rPr sz="2400" b="1" i="1" dirty="0">
                <a:latin typeface="Calibri"/>
                <a:cs typeface="Calibri"/>
              </a:rPr>
              <a:t>с	</a:t>
            </a:r>
            <a:r>
              <a:rPr sz="2400" b="1" i="1" spc="-10" dirty="0">
                <a:latin typeface="Calibri"/>
                <a:cs typeface="Calibri"/>
              </a:rPr>
              <a:t>их  </a:t>
            </a:r>
            <a:r>
              <a:rPr sz="2400" b="1" i="1" spc="-5" dirty="0">
                <a:latin typeface="Calibri"/>
                <a:cs typeface="Calibri"/>
              </a:rPr>
              <a:t>внесения»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4671695">
              <a:lnSpc>
                <a:spcPct val="100000"/>
              </a:lnSpc>
              <a:spcBef>
                <a:spcPts val="5"/>
              </a:spcBef>
            </a:pPr>
            <a:r>
              <a:rPr sz="2400" b="1" i="1" spc="-5" dirty="0">
                <a:latin typeface="Calibri"/>
                <a:cs typeface="Calibri"/>
              </a:rPr>
              <a:t>Эдсгер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Вибе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Дейкстра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Book Antiqua" pitchFamily="18" charset="0"/>
              </a:rPr>
              <a:t>Пример построения теста </a:t>
            </a:r>
            <a:endParaRPr lang="ru-RU" sz="3600" dirty="0">
              <a:latin typeface="Book Antiqu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511494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>
                <a:latin typeface="Book Antiqua" pitchFamily="18" charset="0"/>
              </a:rPr>
              <a:t>Спецификация</a:t>
            </a:r>
          </a:p>
          <a:p>
            <a:pPr>
              <a:buNone/>
            </a:pPr>
            <a:r>
              <a:rPr lang="ru-RU" dirty="0" smtClean="0">
                <a:latin typeface="Book Antiqua" pitchFamily="18" charset="0"/>
              </a:rPr>
              <a:t>Оператор </a:t>
            </a:r>
            <a:r>
              <a:rPr lang="ru-RU" dirty="0">
                <a:latin typeface="Book Antiqua" pitchFamily="18" charset="0"/>
              </a:rPr>
              <a:t>DIM используется для определения массивов. </a:t>
            </a:r>
          </a:p>
          <a:p>
            <a:pPr algn="ctr">
              <a:buNone/>
            </a:pPr>
            <a:r>
              <a:rPr lang="ru-RU" dirty="0" smtClean="0">
                <a:latin typeface="Book Antiqua" pitchFamily="18" charset="0"/>
              </a:rPr>
              <a:t>	DIM </a:t>
            </a:r>
            <a:r>
              <a:rPr lang="ru-RU" i="1" dirty="0" err="1">
                <a:latin typeface="Book Antiqua" pitchFamily="18" charset="0"/>
              </a:rPr>
              <a:t>ad</a:t>
            </a:r>
            <a:r>
              <a:rPr lang="ru-RU" i="1" dirty="0">
                <a:latin typeface="Book Antiqua" pitchFamily="18" charset="0"/>
              </a:rPr>
              <a:t> </a:t>
            </a:r>
            <a:r>
              <a:rPr lang="ru-RU" dirty="0">
                <a:latin typeface="Book Antiqua" pitchFamily="18" charset="0"/>
              </a:rPr>
              <a:t>[, </a:t>
            </a:r>
            <a:r>
              <a:rPr lang="ru-RU" i="1" dirty="0" err="1">
                <a:latin typeface="Book Antiqua" pitchFamily="18" charset="0"/>
              </a:rPr>
              <a:t>ad</a:t>
            </a:r>
            <a:r>
              <a:rPr lang="ru-RU" dirty="0" smtClean="0">
                <a:latin typeface="Book Antiqua" pitchFamily="18" charset="0"/>
              </a:rPr>
              <a:t>]…,</a:t>
            </a:r>
          </a:p>
          <a:p>
            <a:pPr>
              <a:buNone/>
            </a:pPr>
            <a:r>
              <a:rPr lang="ru-RU" dirty="0" smtClean="0">
                <a:latin typeface="Book Antiqua" pitchFamily="18" charset="0"/>
              </a:rPr>
              <a:t>	где </a:t>
            </a:r>
            <a:r>
              <a:rPr lang="ru-RU" i="1" dirty="0" err="1">
                <a:latin typeface="Book Antiqua" pitchFamily="18" charset="0"/>
              </a:rPr>
              <a:t>ad</a:t>
            </a:r>
            <a:r>
              <a:rPr lang="ru-RU" i="1" dirty="0">
                <a:latin typeface="Book Antiqua" pitchFamily="18" charset="0"/>
              </a:rPr>
              <a:t> </a:t>
            </a:r>
            <a:r>
              <a:rPr lang="ru-RU" dirty="0">
                <a:latin typeface="Book Antiqua" pitchFamily="18" charset="0"/>
              </a:rPr>
              <a:t>есть описатель массива в форме </a:t>
            </a:r>
            <a:r>
              <a:rPr lang="ru-RU" i="1" dirty="0" err="1">
                <a:latin typeface="Book Antiqua" pitchFamily="18" charset="0"/>
              </a:rPr>
              <a:t>n</a:t>
            </a:r>
            <a:r>
              <a:rPr lang="ru-RU" dirty="0">
                <a:latin typeface="Book Antiqua" pitchFamily="18" charset="0"/>
              </a:rPr>
              <a:t>(</a:t>
            </a:r>
            <a:r>
              <a:rPr lang="ru-RU" i="1" dirty="0" err="1">
                <a:latin typeface="Book Antiqua" pitchFamily="18" charset="0"/>
              </a:rPr>
              <a:t>d</a:t>
            </a:r>
            <a:r>
              <a:rPr lang="ru-RU" dirty="0">
                <a:latin typeface="Book Antiqua" pitchFamily="18" charset="0"/>
              </a:rPr>
              <a:t>[,</a:t>
            </a:r>
            <a:r>
              <a:rPr lang="ru-RU" i="1" dirty="0" err="1">
                <a:latin typeface="Book Antiqua" pitchFamily="18" charset="0"/>
              </a:rPr>
              <a:t>d</a:t>
            </a:r>
            <a:r>
              <a:rPr lang="ru-RU" dirty="0" smtClean="0">
                <a:latin typeface="Book Antiqua" pitchFamily="18" charset="0"/>
              </a:rPr>
              <a:t>]...),</a:t>
            </a:r>
          </a:p>
          <a:p>
            <a:pPr>
              <a:buNone/>
            </a:pPr>
            <a:r>
              <a:rPr lang="ru-RU" dirty="0">
                <a:latin typeface="Book Antiqua" pitchFamily="18" charset="0"/>
              </a:rPr>
              <a:t>	</a:t>
            </a:r>
            <a:r>
              <a:rPr lang="ru-RU" dirty="0" smtClean="0">
                <a:latin typeface="Book Antiqua" pitchFamily="18" charset="0"/>
              </a:rPr>
              <a:t> </a:t>
            </a:r>
            <a:r>
              <a:rPr lang="ru-RU" i="1" dirty="0" err="1">
                <a:latin typeface="Book Antiqua" pitchFamily="18" charset="0"/>
              </a:rPr>
              <a:t>п</a:t>
            </a:r>
            <a:r>
              <a:rPr lang="ru-RU" i="1" dirty="0">
                <a:latin typeface="Book Antiqua" pitchFamily="18" charset="0"/>
              </a:rPr>
              <a:t> </a:t>
            </a:r>
            <a:r>
              <a:rPr lang="ru-RU" dirty="0">
                <a:latin typeface="Book Antiqua" pitchFamily="18" charset="0"/>
              </a:rPr>
              <a:t>– символическое имя массива, </a:t>
            </a:r>
            <a:endParaRPr lang="ru-RU" dirty="0" smtClean="0">
              <a:latin typeface="Book Antiqua" pitchFamily="18" charset="0"/>
            </a:endParaRPr>
          </a:p>
          <a:p>
            <a:pPr>
              <a:buNone/>
            </a:pPr>
            <a:r>
              <a:rPr lang="ru-RU" dirty="0">
                <a:latin typeface="Book Antiqua" pitchFamily="18" charset="0"/>
              </a:rPr>
              <a:t>	</a:t>
            </a:r>
            <a:r>
              <a:rPr lang="ru-RU" dirty="0" smtClean="0">
                <a:latin typeface="Book Antiqua" pitchFamily="18" charset="0"/>
              </a:rPr>
              <a:t> </a:t>
            </a:r>
            <a:r>
              <a:rPr lang="ru-RU" i="1" dirty="0" err="1">
                <a:latin typeface="Book Antiqua" pitchFamily="18" charset="0"/>
              </a:rPr>
              <a:t>d</a:t>
            </a:r>
            <a:r>
              <a:rPr lang="ru-RU" i="1" dirty="0">
                <a:latin typeface="Book Antiqua" pitchFamily="18" charset="0"/>
              </a:rPr>
              <a:t> </a:t>
            </a:r>
            <a:r>
              <a:rPr lang="ru-RU" dirty="0">
                <a:latin typeface="Book Antiqua" pitchFamily="18" charset="0"/>
              </a:rPr>
              <a:t>– индекс массива.</a:t>
            </a:r>
          </a:p>
          <a:p>
            <a:pPr>
              <a:buNone/>
            </a:pPr>
            <a:r>
              <a:rPr lang="ru-RU" dirty="0">
                <a:latin typeface="Book Antiqua" pitchFamily="18" charset="0"/>
              </a:rPr>
              <a:t>Символические имена могут содержать от одного до шести символов - букв или цифр, причем первой должна быть буква. </a:t>
            </a:r>
          </a:p>
          <a:p>
            <a:pPr>
              <a:buNone/>
            </a:pPr>
            <a:r>
              <a:rPr lang="ru-RU" dirty="0">
                <a:latin typeface="Book Antiqua" pitchFamily="18" charset="0"/>
              </a:rPr>
              <a:t>Допускается от одного до семи индексов. </a:t>
            </a:r>
            <a:endParaRPr lang="ru-RU" dirty="0" smtClean="0">
              <a:latin typeface="Book Antiqua" pitchFamily="18" charset="0"/>
            </a:endParaRPr>
          </a:p>
          <a:p>
            <a:pPr>
              <a:buNone/>
            </a:pPr>
            <a:r>
              <a:rPr lang="ru-RU" dirty="0" smtClean="0">
                <a:latin typeface="Book Antiqua" pitchFamily="18" charset="0"/>
              </a:rPr>
              <a:t>Форма </a:t>
            </a:r>
            <a:r>
              <a:rPr lang="ru-RU" dirty="0">
                <a:latin typeface="Book Antiqua" pitchFamily="18" charset="0"/>
              </a:rPr>
              <a:t>индекса </a:t>
            </a:r>
            <a:r>
              <a:rPr lang="ru-RU" dirty="0" smtClean="0">
                <a:latin typeface="Book Antiqua" pitchFamily="18" charset="0"/>
              </a:rPr>
              <a:t>		[</a:t>
            </a:r>
            <a:r>
              <a:rPr lang="ru-RU" dirty="0" err="1">
                <a:latin typeface="Book Antiqua" pitchFamily="18" charset="0"/>
              </a:rPr>
              <a:t>lb</a:t>
            </a:r>
            <a:r>
              <a:rPr lang="ru-RU" dirty="0">
                <a:latin typeface="Book Antiqua" pitchFamily="18" charset="0"/>
              </a:rPr>
              <a:t>:] </a:t>
            </a:r>
            <a:r>
              <a:rPr lang="ru-RU" dirty="0" err="1">
                <a:latin typeface="Book Antiqua" pitchFamily="18" charset="0"/>
              </a:rPr>
              <a:t>ub</a:t>
            </a:r>
            <a:r>
              <a:rPr lang="ru-RU" dirty="0">
                <a:latin typeface="Book Antiqua" pitchFamily="18" charset="0"/>
              </a:rPr>
              <a:t>, </a:t>
            </a:r>
            <a:endParaRPr lang="ru-RU" dirty="0" smtClean="0">
              <a:latin typeface="Book Antiqua" pitchFamily="18" charset="0"/>
            </a:endParaRPr>
          </a:p>
          <a:p>
            <a:pPr>
              <a:buNone/>
            </a:pPr>
            <a:r>
              <a:rPr lang="ru-RU" dirty="0">
                <a:latin typeface="Book Antiqua" pitchFamily="18" charset="0"/>
              </a:rPr>
              <a:t>	</a:t>
            </a:r>
            <a:r>
              <a:rPr lang="ru-RU" dirty="0" smtClean="0">
                <a:latin typeface="Book Antiqua" pitchFamily="18" charset="0"/>
              </a:rPr>
              <a:t>где </a:t>
            </a:r>
            <a:r>
              <a:rPr lang="ru-RU" dirty="0" err="1">
                <a:latin typeface="Book Antiqua" pitchFamily="18" charset="0"/>
              </a:rPr>
              <a:t>lb</a:t>
            </a:r>
            <a:r>
              <a:rPr lang="ru-RU" dirty="0">
                <a:latin typeface="Book Antiqua" pitchFamily="18" charset="0"/>
              </a:rPr>
              <a:t> и </a:t>
            </a:r>
            <a:r>
              <a:rPr lang="ru-RU" dirty="0" err="1">
                <a:latin typeface="Book Antiqua" pitchFamily="18" charset="0"/>
              </a:rPr>
              <a:t>ub</a:t>
            </a:r>
            <a:r>
              <a:rPr lang="ru-RU" dirty="0">
                <a:latin typeface="Book Antiqua" pitchFamily="18" charset="0"/>
              </a:rPr>
              <a:t> задают нижнюю и верхнюю границы индекса </a:t>
            </a:r>
            <a:r>
              <a:rPr lang="ru-RU" dirty="0" smtClean="0">
                <a:latin typeface="Book Antiqua" pitchFamily="18" charset="0"/>
              </a:rPr>
              <a:t>массива.</a:t>
            </a:r>
          </a:p>
          <a:p>
            <a:pPr>
              <a:buNone/>
            </a:pPr>
            <a:r>
              <a:rPr lang="ru-RU" dirty="0" smtClean="0">
                <a:latin typeface="Book Antiqua" pitchFamily="18" charset="0"/>
              </a:rPr>
              <a:t>Граница </a:t>
            </a:r>
            <a:r>
              <a:rPr lang="ru-RU" dirty="0">
                <a:latin typeface="Book Antiqua" pitchFamily="18" charset="0"/>
              </a:rPr>
              <a:t>может быть либо константой, принимающей значения от - 65534 до 65535, либо целой переменной (без индексов). </a:t>
            </a:r>
            <a:endParaRPr lang="ru-RU" dirty="0" smtClean="0">
              <a:latin typeface="Book Antiqua" pitchFamily="18" charset="0"/>
            </a:endParaRPr>
          </a:p>
          <a:p>
            <a:pPr>
              <a:buNone/>
            </a:pPr>
            <a:r>
              <a:rPr lang="ru-RU" dirty="0" smtClean="0">
                <a:latin typeface="Book Antiqua" pitchFamily="18" charset="0"/>
              </a:rPr>
              <a:t>Если </a:t>
            </a:r>
            <a:r>
              <a:rPr lang="ru-RU" dirty="0" err="1">
                <a:latin typeface="Book Antiqua" pitchFamily="18" charset="0"/>
              </a:rPr>
              <a:t>lb</a:t>
            </a:r>
            <a:r>
              <a:rPr lang="ru-RU" dirty="0">
                <a:latin typeface="Book Antiqua" pitchFamily="18" charset="0"/>
              </a:rPr>
              <a:t> не определена, то предполагается, что она равна единице. Значение </a:t>
            </a:r>
            <a:r>
              <a:rPr lang="ru-RU" dirty="0" err="1">
                <a:latin typeface="Book Antiqua" pitchFamily="18" charset="0"/>
              </a:rPr>
              <a:t>ub</a:t>
            </a:r>
            <a:r>
              <a:rPr lang="ru-RU" dirty="0">
                <a:latin typeface="Book Antiqua" pitchFamily="18" charset="0"/>
              </a:rPr>
              <a:t> должно быть больше или равно </a:t>
            </a:r>
            <a:r>
              <a:rPr lang="ru-RU" dirty="0" err="1">
                <a:latin typeface="Book Antiqua" pitchFamily="18" charset="0"/>
              </a:rPr>
              <a:t>lb</a:t>
            </a:r>
            <a:r>
              <a:rPr lang="ru-RU" dirty="0">
                <a:latin typeface="Book Antiqua" pitchFamily="18" charset="0"/>
              </a:rPr>
              <a:t>. </a:t>
            </a:r>
            <a:endParaRPr lang="ru-RU" dirty="0" smtClean="0">
              <a:latin typeface="Book Antiqua" pitchFamily="18" charset="0"/>
            </a:endParaRPr>
          </a:p>
          <a:p>
            <a:pPr>
              <a:buNone/>
            </a:pPr>
            <a:r>
              <a:rPr lang="ru-RU" dirty="0" smtClean="0">
                <a:latin typeface="Book Antiqua" pitchFamily="18" charset="0"/>
              </a:rPr>
              <a:t>Если </a:t>
            </a:r>
            <a:r>
              <a:rPr lang="ru-RU" dirty="0" err="1">
                <a:latin typeface="Book Antiqua" pitchFamily="18" charset="0"/>
              </a:rPr>
              <a:t>lb</a:t>
            </a:r>
            <a:r>
              <a:rPr lang="ru-RU" dirty="0">
                <a:latin typeface="Book Antiqua" pitchFamily="18" charset="0"/>
              </a:rPr>
              <a:t> определена, то она может иметь отрицательное, нулевое или положительное значение. </a:t>
            </a:r>
            <a:endParaRPr lang="ru-RU" dirty="0" smtClean="0">
              <a:latin typeface="Book Antiqua" pitchFamily="18" charset="0"/>
            </a:endParaRPr>
          </a:p>
          <a:p>
            <a:pPr>
              <a:buNone/>
            </a:pPr>
            <a:r>
              <a:rPr lang="ru-RU" dirty="0" smtClean="0">
                <a:latin typeface="Book Antiqua" pitchFamily="18" charset="0"/>
              </a:rPr>
              <a:t>Оператор  может располагаться на </a:t>
            </a:r>
            <a:r>
              <a:rPr lang="ru-RU" dirty="0">
                <a:latin typeface="Book Antiqua" pitchFamily="18" charset="0"/>
              </a:rPr>
              <a:t>нескольких </a:t>
            </a:r>
            <a:r>
              <a:rPr lang="ru-RU" dirty="0" smtClean="0">
                <a:latin typeface="Book Antiqua" pitchFamily="18" charset="0"/>
              </a:rPr>
              <a:t>строках</a:t>
            </a:r>
            <a:endParaRPr lang="ru-RU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6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28596" y="285728"/>
          <a:ext cx="8143932" cy="64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Входные условия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Правильные классы эквивалентности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Неправильные классы эквивалентности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latin typeface="Book Antiqua" pitchFamily="18" charset="0"/>
                          <a:ea typeface="Calibri"/>
                          <a:cs typeface="Times New Roman"/>
                        </a:rPr>
                        <a:t>Тестовые</a:t>
                      </a:r>
                      <a:r>
                        <a:rPr lang="ru-RU" sz="1100" baseline="0" dirty="0" smtClean="0">
                          <a:latin typeface="Book Antiqua" pitchFamily="18" charset="0"/>
                          <a:ea typeface="Calibri"/>
                          <a:cs typeface="Times New Roman"/>
                        </a:rPr>
                        <a:t> наборы для неправильных классов</a:t>
                      </a:r>
                      <a:endParaRPr lang="ru-RU" sz="1100" dirty="0"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Число описателей массивов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ОДИН (1),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&gt; ОДНОГО (2)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НИ ОДНОГО (3)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Длина имени массива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1-6(4)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0(5),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&gt; 6(6)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(10)</a:t>
                      </a:r>
                      <a:endParaRPr lang="ru-RU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 smtClean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</a:t>
                      </a: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A234567(2)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Имя массива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Имеет в своем составе буквы (7) и цифры (8)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содержит что-то еще (9)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</a:t>
                      </a: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A.I(2)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Имя массива начинается с буквы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да (10)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нет (11)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1A(10</a:t>
                      </a: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Число индексов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1-7(12)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0(13),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&gt; 7(14)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В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В (4,4,4,4,4,4,4,4)</a:t>
                      </a:r>
                      <a:endParaRPr lang="ru-RU" sz="13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Верхняя граница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Константа (15),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целая переменная (16)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имя элемента массива (17),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что-то иное (18)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В(4,А(2))</a:t>
                      </a:r>
                      <a:endParaRPr lang="ru-RU" sz="13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300" dirty="0" smtClean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В(4,А(2))</a:t>
                      </a:r>
                      <a:endParaRPr lang="ru-RU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1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282" y="214290"/>
          <a:ext cx="8429684" cy="65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Имя целой переменной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Имеет в своем составе буквы (19),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и цифры (20)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состоит из чего-то еще (21)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</a:t>
                      </a: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С(1.,10)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Целая переменная начинается с буквы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да (22)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нет (23)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C(10,1J</a:t>
                      </a: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Константа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NewRomanPSMT"/>
                        </a:rPr>
                        <a:t>От -65534 до 65535 (24)</a:t>
                      </a: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Calibri"/>
                          <a:cs typeface="TimesNewRomanPSMT"/>
                        </a:rPr>
                        <a:t>Меньше -65534 (25), </a:t>
                      </a:r>
                      <a:endParaRPr lang="ru-RU" sz="1300" dirty="0" smtClean="0">
                        <a:latin typeface="Book Antiqua"/>
                        <a:ea typeface="Calibri"/>
                        <a:cs typeface="TimesNewRomanPSM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Calibri"/>
                          <a:cs typeface="TimesNewRomanPSMT"/>
                        </a:rPr>
                        <a:t>больше </a:t>
                      </a:r>
                      <a:r>
                        <a:rPr lang="ru-RU" sz="1300" dirty="0">
                          <a:latin typeface="Book Antiqua"/>
                          <a:ea typeface="Calibri"/>
                          <a:cs typeface="TimesNewRomanPSMT"/>
                        </a:rPr>
                        <a:t>65535 (26)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</a:t>
                      </a: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D (-</a:t>
                      </a: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65535:1)</a:t>
                      </a:r>
                      <a:endParaRPr lang="ru-RU" sz="1100" dirty="0" smtClean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D(65536)</a:t>
                      </a:r>
                      <a:endParaRPr lang="ru-RU" sz="13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Нижняя граница определена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да (27), </a:t>
                      </a: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нет </a:t>
                      </a: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(28)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 dirty="0">
                        <a:latin typeface="Calib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Верхняя граница по отношению к нижней границе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Больше (29),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равна (30)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меньше (31)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</a:t>
                      </a: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D(4:3)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Значение нижней границы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Отрицательное (32) Нуль (33),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&gt; 0 (34)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 dirty="0">
                        <a:latin typeface="Calib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Нижняя граница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Константа (35),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целая переменная (36)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имя элемента массива (37), что-то иное (38)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D(A(2):4)</a:t>
                      </a:r>
                      <a:endParaRPr lang="ru-RU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 smtClean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Times New Roman"/>
                          <a:cs typeface="Times New Roman"/>
                        </a:rPr>
                        <a:t>DIM </a:t>
                      </a: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D(.:4)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Times New Roman"/>
                          <a:cs typeface="Times New Roman"/>
                        </a:rPr>
                        <a:t>Оператор расположен на нескольких строках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Times New Roman"/>
                          <a:cs typeface="Times New Roman"/>
                        </a:rPr>
                        <a:t>да (39), нет (40)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 dirty="0">
                        <a:latin typeface="Calib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 dirty="0">
                        <a:latin typeface="Calib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868346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Book Antiqua" pitchFamily="18" charset="0"/>
              </a:rPr>
              <a:t>Анализ граничных значений</a:t>
            </a:r>
            <a:endParaRPr lang="ru-RU" sz="3600" dirty="0">
              <a:latin typeface="Book Antiqu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115328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1500" b="1" dirty="0" smtClean="0">
                <a:latin typeface="Book Antiqua" pitchFamily="18" charset="0"/>
              </a:rPr>
              <a:t>Основные отличия анализа граничных значений от разбиения по эквивалентности</a:t>
            </a:r>
            <a:r>
              <a:rPr lang="ru-RU" sz="1500" dirty="0" smtClean="0">
                <a:latin typeface="Book Antiqua" pitchFamily="18" charset="0"/>
              </a:rPr>
              <a:t>:</a:t>
            </a:r>
          </a:p>
          <a:p>
            <a:pPr>
              <a:buNone/>
            </a:pPr>
            <a:r>
              <a:rPr lang="ru-RU" sz="1500" dirty="0" smtClean="0">
                <a:latin typeface="Book Antiqua" pitchFamily="18" charset="0"/>
              </a:rPr>
              <a:t>1) тестовые варианты создаются для проверки только ребер классов эквивалентности;</a:t>
            </a:r>
          </a:p>
          <a:p>
            <a:pPr>
              <a:buNone/>
            </a:pPr>
            <a:r>
              <a:rPr lang="ru-RU" sz="1500" dirty="0" smtClean="0">
                <a:latin typeface="Book Antiqua" pitchFamily="18" charset="0"/>
              </a:rPr>
              <a:t>2) при создании тестовых вариантов учитывают не только условия ввода, но и область вывода.</a:t>
            </a:r>
          </a:p>
          <a:p>
            <a:pPr algn="ctr">
              <a:buNone/>
            </a:pPr>
            <a:r>
              <a:rPr lang="ru-RU" sz="1500" b="1" dirty="0" smtClean="0">
                <a:latin typeface="Book Antiqua" pitchFamily="18" charset="0"/>
              </a:rPr>
              <a:t>Правила анализа граничных значений.</a:t>
            </a:r>
          </a:p>
          <a:p>
            <a:pPr>
              <a:buNone/>
            </a:pPr>
            <a:r>
              <a:rPr lang="ru-RU" sz="1500" dirty="0" smtClean="0">
                <a:latin typeface="Book Antiqua" pitchFamily="18" charset="0"/>
              </a:rPr>
              <a:t>1. Если условие ввода задает диапазон </a:t>
            </a:r>
            <a:r>
              <a:rPr lang="ru-RU" sz="1500" i="1" dirty="0" err="1" smtClean="0">
                <a:latin typeface="Book Antiqua" pitchFamily="18" charset="0"/>
              </a:rPr>
              <a:t>п...т</a:t>
            </a:r>
            <a:r>
              <a:rPr lang="ru-RU" sz="1500" dirty="0" smtClean="0">
                <a:latin typeface="Book Antiqua" pitchFamily="18" charset="0"/>
              </a:rPr>
              <a:t>, то</a:t>
            </a:r>
            <a:r>
              <a:rPr lang="ru-RU" sz="1500" i="1" dirty="0" smtClean="0">
                <a:latin typeface="Book Antiqua" pitchFamily="18" charset="0"/>
              </a:rPr>
              <a:t> </a:t>
            </a:r>
            <a:r>
              <a:rPr lang="ru-RU" sz="1500" dirty="0" smtClean="0">
                <a:latin typeface="Book Antiqua" pitchFamily="18" charset="0"/>
              </a:rPr>
              <a:t>тестовые варианты должны быть построены:</a:t>
            </a:r>
          </a:p>
          <a:p>
            <a:pPr lvl="0"/>
            <a:r>
              <a:rPr lang="ru-RU" sz="1500" dirty="0" smtClean="0">
                <a:latin typeface="Book Antiqua" pitchFamily="18" charset="0"/>
              </a:rPr>
              <a:t>для значений </a:t>
            </a:r>
            <a:r>
              <a:rPr lang="ru-RU" sz="1500" i="1" dirty="0" err="1" smtClean="0">
                <a:latin typeface="Book Antiqua" pitchFamily="18" charset="0"/>
              </a:rPr>
              <a:t>п</a:t>
            </a:r>
            <a:r>
              <a:rPr lang="ru-RU" sz="1500" i="1" dirty="0" smtClean="0">
                <a:latin typeface="Book Antiqua" pitchFamily="18" charset="0"/>
              </a:rPr>
              <a:t> </a:t>
            </a:r>
            <a:r>
              <a:rPr lang="ru-RU" sz="1500" dirty="0" smtClean="0">
                <a:latin typeface="Book Antiqua" pitchFamily="18" charset="0"/>
              </a:rPr>
              <a:t>и</a:t>
            </a:r>
            <a:r>
              <a:rPr lang="ru-RU" sz="1500" i="1" dirty="0" smtClean="0">
                <a:latin typeface="Book Antiqua" pitchFamily="18" charset="0"/>
              </a:rPr>
              <a:t> т; </a:t>
            </a:r>
          </a:p>
          <a:p>
            <a:pPr lvl="0"/>
            <a:r>
              <a:rPr lang="ru-RU" sz="1500" dirty="0" smtClean="0">
                <a:latin typeface="Book Antiqua" pitchFamily="18" charset="0"/>
              </a:rPr>
              <a:t>для значений чуть левее </a:t>
            </a:r>
            <a:r>
              <a:rPr lang="ru-RU" sz="1500" i="1" dirty="0" err="1" smtClean="0">
                <a:latin typeface="Book Antiqua" pitchFamily="18" charset="0"/>
              </a:rPr>
              <a:t>п</a:t>
            </a:r>
            <a:r>
              <a:rPr lang="ru-RU" sz="1500" i="1" dirty="0" smtClean="0">
                <a:latin typeface="Book Antiqua" pitchFamily="18" charset="0"/>
              </a:rPr>
              <a:t> </a:t>
            </a:r>
            <a:r>
              <a:rPr lang="ru-RU" sz="1500" dirty="0" smtClean="0">
                <a:latin typeface="Book Antiqua" pitchFamily="18" charset="0"/>
              </a:rPr>
              <a:t>и</a:t>
            </a:r>
            <a:r>
              <a:rPr lang="ru-RU" sz="1500" i="1" dirty="0" smtClean="0">
                <a:latin typeface="Book Antiqua" pitchFamily="18" charset="0"/>
              </a:rPr>
              <a:t> </a:t>
            </a:r>
            <a:r>
              <a:rPr lang="ru-RU" sz="1500" dirty="0" smtClean="0">
                <a:latin typeface="Book Antiqua" pitchFamily="18" charset="0"/>
              </a:rPr>
              <a:t>чуть правее </a:t>
            </a:r>
            <a:r>
              <a:rPr lang="ru-RU" sz="1500" i="1" dirty="0" smtClean="0">
                <a:latin typeface="Book Antiqua" pitchFamily="18" charset="0"/>
              </a:rPr>
              <a:t>т </a:t>
            </a:r>
            <a:r>
              <a:rPr lang="ru-RU" sz="1500" dirty="0" smtClean="0">
                <a:latin typeface="Book Antiqua" pitchFamily="18" charset="0"/>
              </a:rPr>
              <a:t>на числовой оси.</a:t>
            </a:r>
          </a:p>
          <a:p>
            <a:pPr>
              <a:buNone/>
            </a:pPr>
            <a:r>
              <a:rPr lang="ru-RU" sz="1500" i="1" dirty="0" smtClean="0">
                <a:latin typeface="Book Antiqua" pitchFamily="18" charset="0"/>
              </a:rPr>
              <a:t>Например, если задан входной диапазон -1,0...+1,0, то создаются тесты для значений - 1,0, +1,0, -</a:t>
            </a:r>
            <a:r>
              <a:rPr lang="en-US" sz="1500" i="1" dirty="0" smtClean="0">
                <a:latin typeface="Book Antiqua" pitchFamily="18" charset="0"/>
              </a:rPr>
              <a:t> </a:t>
            </a:r>
            <a:r>
              <a:rPr lang="ru-RU" sz="1500" i="1" dirty="0" smtClean="0">
                <a:latin typeface="Book Antiqua" pitchFamily="18" charset="0"/>
              </a:rPr>
              <a:t>1,001, +1,001</a:t>
            </a:r>
            <a:r>
              <a:rPr lang="ru-RU" sz="1500" dirty="0" smtClean="0">
                <a:latin typeface="Book Antiqua" pitchFamily="18" charset="0"/>
              </a:rPr>
              <a:t>.</a:t>
            </a:r>
          </a:p>
          <a:p>
            <a:pPr>
              <a:buNone/>
            </a:pPr>
            <a:r>
              <a:rPr lang="ru-RU" sz="1500" dirty="0" smtClean="0">
                <a:latin typeface="Book Antiqua" pitchFamily="18" charset="0"/>
              </a:rPr>
              <a:t>2. Если условие ввода задает дискретное множество значений, то создаются тестовые варианты:</a:t>
            </a:r>
          </a:p>
          <a:p>
            <a:r>
              <a:rPr lang="ru-RU" sz="1500" dirty="0" smtClean="0">
                <a:latin typeface="Book Antiqua" pitchFamily="18" charset="0"/>
              </a:rPr>
              <a:t>для проверки минимального и максимального из значений;</a:t>
            </a:r>
          </a:p>
          <a:p>
            <a:r>
              <a:rPr lang="ru-RU" sz="1500" dirty="0" smtClean="0">
                <a:latin typeface="Book Antiqua" pitchFamily="18" charset="0"/>
              </a:rPr>
              <a:t>для значений чуть меньше минимума и чуть больше максимума.</a:t>
            </a:r>
          </a:p>
          <a:p>
            <a:pPr>
              <a:buNone/>
            </a:pPr>
            <a:r>
              <a:rPr lang="ru-RU" sz="1500" i="1" dirty="0" smtClean="0">
                <a:latin typeface="Book Antiqua" pitchFamily="18" charset="0"/>
              </a:rPr>
              <a:t>Так, если входной файл может содержать от 1 до 255 записей, то создаются тесты для О, 1, 255, 256 записей.</a:t>
            </a:r>
          </a:p>
          <a:p>
            <a:pPr>
              <a:buNone/>
            </a:pPr>
            <a:r>
              <a:rPr lang="ru-RU" sz="1500" dirty="0" smtClean="0">
                <a:latin typeface="Book Antiqua" pitchFamily="18" charset="0"/>
              </a:rPr>
              <a:t>3. 	Если внутренние структуры данных программы имеют предписанные границы, то разрабатываются тестовые варианты, проверяющие эти структуры на их границах.</a:t>
            </a:r>
          </a:p>
          <a:p>
            <a:pPr>
              <a:buNone/>
            </a:pPr>
            <a:r>
              <a:rPr lang="ru-RU" sz="1500" dirty="0" smtClean="0">
                <a:latin typeface="Book Antiqua" pitchFamily="18" charset="0"/>
              </a:rPr>
              <a:t>4. 	Если входные или выходные данные программы являются упорядоченными множествами, то надо тестировать обработку первого и последнего элементов этих множеств.</a:t>
            </a:r>
          </a:p>
          <a:p>
            <a:pPr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424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ru-RU" sz="2200" dirty="0" smtClean="0">
                <a:latin typeface="Book Antiqua" pitchFamily="18" charset="0"/>
              </a:rPr>
              <a:t>Протестировать программу бинарного поиска. Нам известна </a:t>
            </a:r>
            <a:r>
              <a:rPr lang="ru-RU" sz="2200" i="1" dirty="0" smtClean="0">
                <a:latin typeface="Book Antiqua" pitchFamily="18" charset="0"/>
              </a:rPr>
              <a:t>спецификация </a:t>
            </a:r>
            <a:r>
              <a:rPr lang="ru-RU" sz="2200" dirty="0" smtClean="0">
                <a:latin typeface="Book Antiqua" pitchFamily="18" charset="0"/>
              </a:rPr>
              <a:t>этой программы. Поиск выполняется в массиве элементов </a:t>
            </a:r>
            <a:r>
              <a:rPr lang="ru-RU" sz="2200" i="1" dirty="0" smtClean="0">
                <a:latin typeface="Book Antiqua" pitchFamily="18" charset="0"/>
              </a:rPr>
              <a:t>М, </a:t>
            </a:r>
            <a:r>
              <a:rPr lang="ru-RU" sz="2200" dirty="0" smtClean="0">
                <a:latin typeface="Book Antiqua" pitchFamily="18" charset="0"/>
              </a:rPr>
              <a:t>возвращается индекс </a:t>
            </a:r>
            <a:r>
              <a:rPr lang="en-US" sz="2200" i="1" dirty="0" smtClean="0">
                <a:latin typeface="Book Antiqua" pitchFamily="18" charset="0"/>
              </a:rPr>
              <a:t>I </a:t>
            </a:r>
            <a:r>
              <a:rPr lang="ru-RU" sz="2200" dirty="0" smtClean="0">
                <a:latin typeface="Book Antiqua" pitchFamily="18" charset="0"/>
              </a:rPr>
              <a:t>элемента массива, значение которого соответствует ключу поиска </a:t>
            </a:r>
            <a:r>
              <a:rPr lang="en-US" sz="2200" i="1" dirty="0" smtClean="0">
                <a:latin typeface="Book Antiqua" pitchFamily="18" charset="0"/>
              </a:rPr>
              <a:t>Key</a:t>
            </a:r>
            <a:r>
              <a:rPr lang="ru-RU" sz="2200" i="1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3400" b="1" i="1" dirty="0" smtClean="0"/>
              <a:t>Входные условия</a:t>
            </a:r>
            <a:r>
              <a:rPr lang="ru-RU" sz="3400" i="1" dirty="0" smtClean="0"/>
              <a:t>:</a:t>
            </a:r>
            <a:endParaRPr lang="ru-RU" sz="3400" dirty="0" smtClean="0"/>
          </a:p>
          <a:p>
            <a:pPr>
              <a:buNone/>
            </a:pPr>
            <a:r>
              <a:rPr lang="ru-RU" dirty="0" smtClean="0"/>
              <a:t>1) массив должен быть упорядочен;</a:t>
            </a:r>
          </a:p>
          <a:p>
            <a:pPr>
              <a:buNone/>
            </a:pPr>
            <a:r>
              <a:rPr lang="ru-RU" dirty="0" smtClean="0"/>
              <a:t>2) массив должен иметь не менее одного элемента;</a:t>
            </a:r>
          </a:p>
          <a:p>
            <a:pPr>
              <a:buNone/>
            </a:pPr>
            <a:r>
              <a:rPr lang="ru-RU" dirty="0" smtClean="0"/>
              <a:t>3) нижняя граница массива (индекс) должна быть меньше или равна его верхней границе.</a:t>
            </a:r>
          </a:p>
          <a:p>
            <a:pPr>
              <a:buNone/>
            </a:pPr>
            <a:r>
              <a:rPr lang="ru-RU" sz="3400" b="1" i="1" dirty="0" smtClean="0"/>
              <a:t>Результаты</a:t>
            </a:r>
            <a:r>
              <a:rPr lang="ru-RU" sz="3400" i="1" dirty="0" smtClean="0"/>
              <a:t>:</a:t>
            </a:r>
            <a:endParaRPr lang="ru-RU" sz="3400" dirty="0" smtClean="0"/>
          </a:p>
          <a:p>
            <a:pPr>
              <a:buNone/>
            </a:pPr>
            <a:r>
              <a:rPr lang="ru-RU" dirty="0" smtClean="0"/>
              <a:t>1) если элемент найден, то флаг </a:t>
            </a:r>
            <a:r>
              <a:rPr lang="en-US" dirty="0" smtClean="0"/>
              <a:t>Result</a:t>
            </a:r>
            <a:r>
              <a:rPr lang="ru-RU" dirty="0" smtClean="0"/>
              <a:t>=</a:t>
            </a:r>
            <a:r>
              <a:rPr lang="en-US" dirty="0" smtClean="0"/>
              <a:t>True</a:t>
            </a:r>
            <a:r>
              <a:rPr lang="ru-RU" dirty="0" smtClean="0"/>
              <a:t>, значение </a:t>
            </a:r>
            <a:r>
              <a:rPr lang="en-US" dirty="0" smtClean="0"/>
              <a:t>I</a:t>
            </a:r>
            <a:r>
              <a:rPr lang="ru-RU" dirty="0" smtClean="0"/>
              <a:t> — номер элемента;</a:t>
            </a:r>
          </a:p>
          <a:p>
            <a:pPr>
              <a:buNone/>
            </a:pPr>
            <a:r>
              <a:rPr lang="ru-RU" dirty="0" smtClean="0"/>
              <a:t>2) если элемент не найден, то флаг </a:t>
            </a:r>
            <a:r>
              <a:rPr lang="en-US" dirty="0" smtClean="0"/>
              <a:t>Result</a:t>
            </a:r>
            <a:r>
              <a:rPr lang="ru-RU" dirty="0" smtClean="0"/>
              <a:t>=</a:t>
            </a:r>
            <a:r>
              <a:rPr lang="en-US" dirty="0" smtClean="0"/>
              <a:t>False</a:t>
            </a:r>
            <a:r>
              <a:rPr lang="ru-RU" dirty="0" smtClean="0"/>
              <a:t>, значение </a:t>
            </a:r>
            <a:r>
              <a:rPr lang="en-US" dirty="0" smtClean="0"/>
              <a:t>I</a:t>
            </a:r>
            <a:r>
              <a:rPr lang="ru-RU" dirty="0" smtClean="0"/>
              <a:t> не определено.</a:t>
            </a:r>
          </a:p>
          <a:p>
            <a:pPr hangingPunct="0">
              <a:buNone/>
            </a:pPr>
            <a:r>
              <a:rPr lang="ru-RU" sz="3400" b="1" i="1" dirty="0" smtClean="0"/>
              <a:t>Специальные требования 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1) массив из одного элемента;</a:t>
            </a:r>
          </a:p>
          <a:p>
            <a:pPr>
              <a:buNone/>
            </a:pPr>
            <a:r>
              <a:rPr lang="ru-RU" dirty="0" smtClean="0"/>
              <a:t>2) массив из четного количества элементов;</a:t>
            </a:r>
          </a:p>
          <a:p>
            <a:pPr>
              <a:buNone/>
            </a:pPr>
            <a:r>
              <a:rPr lang="ru-RU" dirty="0" smtClean="0"/>
              <a:t>3) массив из нечетного количества элементов, большего единицы.</a:t>
            </a:r>
          </a:p>
          <a:p>
            <a:pPr>
              <a:buNone/>
            </a:pPr>
            <a:r>
              <a:rPr lang="ru-RU" b="1" i="1" dirty="0" smtClean="0"/>
              <a:t>Анализ ребер классов эквивалентности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1) работа с первым элементом массива;</a:t>
            </a:r>
          </a:p>
          <a:p>
            <a:pPr>
              <a:buNone/>
            </a:pPr>
            <a:r>
              <a:rPr lang="ru-RU" dirty="0" smtClean="0"/>
              <a:t>2) работа с последним элементом массива;</a:t>
            </a:r>
          </a:p>
          <a:p>
            <a:pPr>
              <a:buNone/>
            </a:pPr>
            <a:r>
              <a:rPr lang="ru-RU" dirty="0" smtClean="0"/>
              <a:t>3) работа с промежуточным (ни с первым, ни с последним) элементом массива. 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1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Структура дерева разбиений </a:t>
            </a:r>
            <a:endParaRPr lang="ru-RU" sz="3600" dirty="0">
              <a:latin typeface="Book Antiqua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357298"/>
            <a:ext cx="8001056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61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Book Antiqua" pitchFamily="18" charset="0"/>
              </a:rPr>
              <a:t>Тестовые варианты</a:t>
            </a:r>
            <a:endParaRPr lang="ru-RU" sz="3600" dirty="0">
              <a:latin typeface="Book Antiqua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928688"/>
          <a:ext cx="8229600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 теста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Исходные 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Ожидаемый результат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=15;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Кеу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Result=True; I=1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=15, 20, 25,30,35,40;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Кеу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Result=True; I=1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М=15, 20, 25, 30, 35, 40; Кеу=40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=15,20,25,30,35,40;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Кеу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=25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Result-True; I=3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=15, 20, 25, 30, 35,40, 45;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Кеу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Result=True; I=1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=15, 20, 25, 30,35, 40,45;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Кеу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=45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Result=True; I=7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=15, 20, 25, 30,35, 40, 45;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Кеу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=30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Result=True; I=4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=15, 20, 25, 30, 35,40;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Кеу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=23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Result=False; I=?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М=15, 20, 25, 30, 35, 40, 45; Кеу=24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=15;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Кеу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Result=False; I=?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М=15, 10, 5, 25, 20, 40, 35; Кеу=35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Аварийное завершение: Массив не упорядочен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2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latin typeface="Book Antiqua" pitchFamily="18" charset="0"/>
              </a:rPr>
              <a:t>Применение функциональных диаграмм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i="1" dirty="0" smtClean="0"/>
              <a:t>Шаги способа:</a:t>
            </a: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для каждого модуля перечисляются причины и следствия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каждой причине и следствию присваивается свой идентификатор;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разрабатывается граф причинно-следственных связей;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граф преобразуется в таблицу решений;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столбцы таблицы решений преобразуются в тестовые варианты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4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Базовые символы для записи функциональных диаграмм </a:t>
            </a:r>
            <a:endParaRPr lang="ru-RU" sz="3600" dirty="0">
              <a:latin typeface="Book Antiqua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051799" y="1692507"/>
            <a:ext cx="413388" cy="39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232908" y="1692507"/>
            <a:ext cx="413388" cy="3956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5" idx="6"/>
            <a:endCxn id="6" idx="2"/>
          </p:cNvCxnSpPr>
          <p:nvPr/>
        </p:nvCxnSpPr>
        <p:spPr>
          <a:xfrm>
            <a:off x="3465187" y="1890335"/>
            <a:ext cx="767720" cy="14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786" y="1428736"/>
            <a:ext cx="1001760" cy="340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тождество</a:t>
            </a:r>
            <a:endParaRPr lang="ru-RU" dirty="0"/>
          </a:p>
        </p:txBody>
      </p:sp>
      <p:sp>
        <p:nvSpPr>
          <p:cNvPr id="10" name="Полилиния 9"/>
          <p:cNvSpPr/>
          <p:nvPr/>
        </p:nvSpPr>
        <p:spPr>
          <a:xfrm>
            <a:off x="3619202" y="1791343"/>
            <a:ext cx="370393" cy="230710"/>
          </a:xfrm>
          <a:custGeom>
            <a:avLst/>
            <a:gdLst>
              <a:gd name="connsiteX0" fmla="*/ 0 w 448056"/>
              <a:gd name="connsiteY0" fmla="*/ 111252 h 249936"/>
              <a:gd name="connsiteX1" fmla="*/ 118872 w 448056"/>
              <a:gd name="connsiteY1" fmla="*/ 1524 h 249936"/>
              <a:gd name="connsiteX2" fmla="*/ 210312 w 448056"/>
              <a:gd name="connsiteY2" fmla="*/ 120396 h 249936"/>
              <a:gd name="connsiteX3" fmla="*/ 310896 w 448056"/>
              <a:gd name="connsiteY3" fmla="*/ 248412 h 249936"/>
              <a:gd name="connsiteX4" fmla="*/ 448056 w 448056"/>
              <a:gd name="connsiteY4" fmla="*/ 111252 h 24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056" h="249936">
                <a:moveTo>
                  <a:pt x="0" y="111252"/>
                </a:moveTo>
                <a:cubicBezTo>
                  <a:pt x="41910" y="55626"/>
                  <a:pt x="83820" y="0"/>
                  <a:pt x="118872" y="1524"/>
                </a:cubicBezTo>
                <a:cubicBezTo>
                  <a:pt x="153924" y="3048"/>
                  <a:pt x="178308" y="79248"/>
                  <a:pt x="210312" y="120396"/>
                </a:cubicBezTo>
                <a:cubicBezTo>
                  <a:pt x="242316" y="161544"/>
                  <a:pt x="271272" y="249936"/>
                  <a:pt x="310896" y="248412"/>
                </a:cubicBezTo>
                <a:cubicBezTo>
                  <a:pt x="350520" y="246888"/>
                  <a:pt x="425196" y="132588"/>
                  <a:pt x="448056" y="111252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71472" y="1692507"/>
            <a:ext cx="413388" cy="39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1752580" y="1692507"/>
            <a:ext cx="413388" cy="3956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>
            <a:stCxn id="11" idx="6"/>
            <a:endCxn id="12" idx="2"/>
          </p:cNvCxnSpPr>
          <p:nvPr/>
        </p:nvCxnSpPr>
        <p:spPr>
          <a:xfrm>
            <a:off x="984860" y="1890335"/>
            <a:ext cx="767720" cy="14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2353" y="1428736"/>
            <a:ext cx="350105" cy="596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</a:t>
            </a:r>
          </a:p>
          <a:p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71472" y="2879477"/>
            <a:ext cx="413388" cy="461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571472" y="3604847"/>
            <a:ext cx="413388" cy="461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71472" y="4396161"/>
            <a:ext cx="413388" cy="461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929747" y="3736733"/>
            <a:ext cx="413388" cy="3956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984860" y="3077305"/>
            <a:ext cx="1005426" cy="6843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7" idx="6"/>
            <a:endCxn id="20" idx="2"/>
          </p:cNvCxnSpPr>
          <p:nvPr/>
        </p:nvCxnSpPr>
        <p:spPr>
          <a:xfrm>
            <a:off x="984860" y="3835647"/>
            <a:ext cx="944887" cy="989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8" idx="6"/>
            <a:endCxn id="20" idx="3"/>
          </p:cNvCxnSpPr>
          <p:nvPr/>
        </p:nvCxnSpPr>
        <p:spPr>
          <a:xfrm flipV="1">
            <a:off x="984860" y="4074447"/>
            <a:ext cx="1005426" cy="5525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Дуга 26"/>
          <p:cNvSpPr/>
          <p:nvPr/>
        </p:nvSpPr>
        <p:spPr>
          <a:xfrm rot="11836481">
            <a:off x="1762120" y="3533674"/>
            <a:ext cx="466504" cy="737382"/>
          </a:xfrm>
          <a:prstGeom prst="arc">
            <a:avLst>
              <a:gd name="adj1" fmla="val 17246538"/>
              <a:gd name="adj2" fmla="val 210750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221082" y="2879477"/>
            <a:ext cx="456117" cy="340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3288021" y="3209191"/>
            <a:ext cx="413388" cy="461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3228966" y="4264275"/>
            <a:ext cx="413388" cy="461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4587240" y="3868618"/>
            <a:ext cx="413388" cy="3956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ru-RU" dirty="0"/>
          </a:p>
        </p:txBody>
      </p:sp>
      <p:cxnSp>
        <p:nvCxnSpPr>
          <p:cNvPr id="33" name="Прямая соединительная линия 32"/>
          <p:cNvCxnSpPr>
            <a:stCxn id="30" idx="6"/>
          </p:cNvCxnSpPr>
          <p:nvPr/>
        </p:nvCxnSpPr>
        <p:spPr>
          <a:xfrm>
            <a:off x="3701409" y="3439990"/>
            <a:ext cx="946370" cy="5195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31" idx="6"/>
            <a:endCxn id="32" idx="2"/>
          </p:cNvCxnSpPr>
          <p:nvPr/>
        </p:nvCxnSpPr>
        <p:spPr>
          <a:xfrm flipV="1">
            <a:off x="3642353" y="4066447"/>
            <a:ext cx="944887" cy="4286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5400000" flipH="1" flipV="1">
            <a:off x="3842527" y="3897487"/>
            <a:ext cx="197828" cy="118111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rot="16200000" flipH="1">
            <a:off x="3931110" y="3927015"/>
            <a:ext cx="197828" cy="59055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55741" y="3341076"/>
            <a:ext cx="256019" cy="340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6572264" y="164305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6572264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cxnSp>
        <p:nvCxnSpPr>
          <p:cNvPr id="54" name="Прямая соединительная линия 53"/>
          <p:cNvCxnSpPr>
            <a:stCxn id="51" idx="2"/>
          </p:cNvCxnSpPr>
          <p:nvPr/>
        </p:nvCxnSpPr>
        <p:spPr>
          <a:xfrm rot="10800000" flipV="1">
            <a:off x="5786446" y="1857364"/>
            <a:ext cx="785818" cy="28575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52" idx="2"/>
          </p:cNvCxnSpPr>
          <p:nvPr/>
        </p:nvCxnSpPr>
        <p:spPr>
          <a:xfrm rot="10800000">
            <a:off x="5786446" y="2214554"/>
            <a:ext cx="785818" cy="42862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29256" y="20002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8286776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8286776" y="371475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cxnSp>
        <p:nvCxnSpPr>
          <p:cNvPr id="61" name="Прямая соединительная линия 60"/>
          <p:cNvCxnSpPr>
            <a:stCxn id="59" idx="2"/>
          </p:cNvCxnSpPr>
          <p:nvPr/>
        </p:nvCxnSpPr>
        <p:spPr>
          <a:xfrm rot="10800000" flipV="1">
            <a:off x="7500958" y="3143248"/>
            <a:ext cx="785818" cy="28575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60" idx="2"/>
          </p:cNvCxnSpPr>
          <p:nvPr/>
        </p:nvCxnSpPr>
        <p:spPr>
          <a:xfrm rot="10800000">
            <a:off x="7500958" y="3500438"/>
            <a:ext cx="785818" cy="42862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43768" y="3286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7072330" y="471488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7072330" y="550070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cxnSp>
        <p:nvCxnSpPr>
          <p:cNvPr id="66" name="Прямая соединительная линия 65"/>
          <p:cNvCxnSpPr>
            <a:stCxn id="64" idx="2"/>
          </p:cNvCxnSpPr>
          <p:nvPr/>
        </p:nvCxnSpPr>
        <p:spPr>
          <a:xfrm rot="10800000" flipV="1">
            <a:off x="6286512" y="4929198"/>
            <a:ext cx="785818" cy="28575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5" idx="2"/>
          </p:cNvCxnSpPr>
          <p:nvPr/>
        </p:nvCxnSpPr>
        <p:spPr>
          <a:xfrm rot="10800000">
            <a:off x="6286512" y="5286388"/>
            <a:ext cx="785818" cy="42862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929322" y="507207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5715008" y="2857496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Исключает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7286644" y="4143380"/>
            <a:ext cx="13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Только одно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857884" y="5786454"/>
            <a:ext cx="112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Включает</a:t>
            </a:r>
            <a:endParaRPr lang="ru-RU" dirty="0"/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 rot="5400000" flipH="1" flipV="1">
            <a:off x="1460308" y="3968924"/>
            <a:ext cx="197828" cy="118111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rot="16200000" flipH="1">
            <a:off x="1359342" y="3998453"/>
            <a:ext cx="197828" cy="59055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Дуга 74"/>
          <p:cNvSpPr/>
          <p:nvPr/>
        </p:nvSpPr>
        <p:spPr>
          <a:xfrm rot="11836481">
            <a:off x="4242334" y="3624510"/>
            <a:ext cx="466504" cy="737382"/>
          </a:xfrm>
          <a:prstGeom prst="arc">
            <a:avLst>
              <a:gd name="adj1" fmla="val 17535977"/>
              <a:gd name="adj2" fmla="val 210750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639" y="233758"/>
            <a:ext cx="8229600" cy="1928826"/>
          </a:xfrm>
        </p:spPr>
        <p:txBody>
          <a:bodyPr>
            <a:noAutofit/>
          </a:bodyPr>
          <a:lstStyle/>
          <a:p>
            <a:pPr algn="just"/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</a:rPr>
              <a:t>Функция </a:t>
            </a: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f</a:t>
            </a: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</a:rPr>
              <a:t> принимает два параметра. Первый может принимать значение в диапазоне 0</a:t>
            </a: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  <a:sym typeface="Symbol"/>
              </a:rPr>
              <a:t></a:t>
            </a: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</a:rPr>
              <a:t>10 или 20</a:t>
            </a: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  <a:sym typeface="Symbol"/>
              </a:rPr>
              <a:t></a:t>
            </a: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</a:rPr>
              <a:t>100. Второй параметр должен быть типа </a:t>
            </a: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char</a:t>
            </a: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</a:rPr>
              <a:t>. В этом случае возвращается код успешного завершения функции </a:t>
            </a: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f</a:t>
            </a: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</a:rPr>
              <a:t> - </a:t>
            </a: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O</a:t>
            </a: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</a:rPr>
              <a:t>'</a:t>
            </a: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k</a:t>
            </a: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</a:rPr>
              <a:t>. Если первый параметр неправильный, то выдается сообщений </a:t>
            </a:r>
            <a:r>
              <a:rPr lang="en-US" sz="2000" dirty="0" err="1" smtClean="0">
                <a:solidFill>
                  <a:schemeClr val="tx1"/>
                </a:solidFill>
                <a:latin typeface="Book Antiqua" pitchFamily="18" charset="0"/>
              </a:rPr>
              <a:t>ErrMes</a:t>
            </a: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</a:rPr>
              <a:t>1. Если второй параметр неправильный, то выдается сообщений </a:t>
            </a:r>
            <a:r>
              <a:rPr lang="en-US" sz="2000" dirty="0" err="1" smtClean="0">
                <a:solidFill>
                  <a:schemeClr val="tx1"/>
                </a:solidFill>
                <a:latin typeface="Book Antiqua" pitchFamily="18" charset="0"/>
              </a:rPr>
              <a:t>ErrMes</a:t>
            </a: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</a:rPr>
              <a:t>2.</a:t>
            </a:r>
            <a:endParaRPr lang="ru-RU" sz="2000" dirty="0">
              <a:solidFill>
                <a:schemeClr val="tx1"/>
              </a:solidFill>
              <a:latin typeface="Book Antiqua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643439" y="2428868"/>
          <a:ext cx="3857653" cy="2674620"/>
        </p:xfrm>
        <a:graphic>
          <a:graphicData uri="http://schemas.openxmlformats.org/drawingml/2006/table">
            <a:tbl>
              <a:tblPr/>
              <a:tblGrid>
                <a:gridCol w="160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8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Calibri"/>
                          <a:cs typeface="Times New Roman"/>
                        </a:rPr>
                        <a:t>Причины \Тесты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Calibri"/>
                          <a:cs typeface="Times New Roman"/>
                        </a:rPr>
                        <a:t>6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...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>
                        <a:latin typeface="Book Antiqu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>
                        <a:latin typeface="Book Antiqu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>
                        <a:latin typeface="Book Antiqu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>
                        <a:latin typeface="Book Antiqu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>
                        <a:latin typeface="Book Antiqu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>
                        <a:latin typeface="Book Antiqu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31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33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Book Antiqua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Book Antiqua"/>
                          <a:ea typeface="Calibri"/>
                          <a:cs typeface="Times New Roman"/>
                        </a:rPr>
                        <a:t>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Овал 6"/>
          <p:cNvSpPr/>
          <p:nvPr/>
        </p:nvSpPr>
        <p:spPr>
          <a:xfrm>
            <a:off x="1214414" y="2428868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214414" y="335756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214414" y="4286256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2214546" y="2786058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11</a:t>
            </a:r>
            <a:endParaRPr lang="ru-RU" sz="1600" dirty="0"/>
          </a:p>
        </p:txBody>
      </p:sp>
      <p:sp>
        <p:nvSpPr>
          <p:cNvPr id="11" name="Овал 10"/>
          <p:cNvSpPr/>
          <p:nvPr/>
        </p:nvSpPr>
        <p:spPr>
          <a:xfrm>
            <a:off x="3286116" y="2357430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32</a:t>
            </a:r>
            <a:endParaRPr lang="ru-RU" sz="1600" dirty="0"/>
          </a:p>
        </p:txBody>
      </p:sp>
      <p:sp>
        <p:nvSpPr>
          <p:cNvPr id="12" name="Овал 11"/>
          <p:cNvSpPr/>
          <p:nvPr/>
        </p:nvSpPr>
        <p:spPr>
          <a:xfrm>
            <a:off x="3286116" y="3357562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31</a:t>
            </a:r>
            <a:endParaRPr lang="ru-RU" sz="1600" dirty="0"/>
          </a:p>
        </p:txBody>
      </p:sp>
      <p:sp>
        <p:nvSpPr>
          <p:cNvPr id="13" name="Овал 12"/>
          <p:cNvSpPr/>
          <p:nvPr/>
        </p:nvSpPr>
        <p:spPr>
          <a:xfrm>
            <a:off x="3286116" y="4214818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33</a:t>
            </a:r>
            <a:endParaRPr lang="ru-RU" sz="1600" dirty="0"/>
          </a:p>
        </p:txBody>
      </p:sp>
      <p:cxnSp>
        <p:nvCxnSpPr>
          <p:cNvPr id="15" name="Прямая соединительная линия 14"/>
          <p:cNvCxnSpPr>
            <a:stCxn id="7" idx="6"/>
            <a:endCxn id="10" idx="1"/>
          </p:cNvCxnSpPr>
          <p:nvPr/>
        </p:nvCxnSpPr>
        <p:spPr>
          <a:xfrm>
            <a:off x="1714480" y="2643182"/>
            <a:ext cx="583761" cy="205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8" idx="6"/>
            <a:endCxn id="10" idx="3"/>
          </p:cNvCxnSpPr>
          <p:nvPr/>
        </p:nvCxnSpPr>
        <p:spPr>
          <a:xfrm flipV="1">
            <a:off x="1714480" y="3151915"/>
            <a:ext cx="583761" cy="4199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0" idx="7"/>
            <a:endCxn id="11" idx="2"/>
          </p:cNvCxnSpPr>
          <p:nvPr/>
        </p:nvCxnSpPr>
        <p:spPr>
          <a:xfrm rot="5400000" flipH="1" flipV="1">
            <a:off x="2855693" y="2418407"/>
            <a:ext cx="277085" cy="583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0" idx="5"/>
            <a:endCxn id="12" idx="2"/>
          </p:cNvCxnSpPr>
          <p:nvPr/>
        </p:nvCxnSpPr>
        <p:spPr>
          <a:xfrm rot="16200000" flipH="1">
            <a:off x="2784255" y="3070014"/>
            <a:ext cx="419961" cy="583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9" idx="6"/>
            <a:endCxn id="12" idx="2"/>
          </p:cNvCxnSpPr>
          <p:nvPr/>
        </p:nvCxnSpPr>
        <p:spPr>
          <a:xfrm flipV="1">
            <a:off x="1714480" y="3571876"/>
            <a:ext cx="1571636" cy="928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9" idx="6"/>
            <a:endCxn id="13" idx="2"/>
          </p:cNvCxnSpPr>
          <p:nvPr/>
        </p:nvCxnSpPr>
        <p:spPr>
          <a:xfrm flipV="1">
            <a:off x="1714480" y="4429132"/>
            <a:ext cx="1571636" cy="71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endCxn id="7" idx="2"/>
          </p:cNvCxnSpPr>
          <p:nvPr/>
        </p:nvCxnSpPr>
        <p:spPr>
          <a:xfrm flipV="1">
            <a:off x="714348" y="2643182"/>
            <a:ext cx="500066" cy="28575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endCxn id="8" idx="1"/>
          </p:cNvCxnSpPr>
          <p:nvPr/>
        </p:nvCxnSpPr>
        <p:spPr>
          <a:xfrm>
            <a:off x="642910" y="3000372"/>
            <a:ext cx="644737" cy="41996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8596" y="27860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</a:t>
            </a:r>
            <a:endParaRPr lang="ru-RU" dirty="0"/>
          </a:p>
        </p:txBody>
      </p:sp>
      <p:sp>
        <p:nvSpPr>
          <p:cNvPr id="31" name="Полилиния 30"/>
          <p:cNvSpPr/>
          <p:nvPr/>
        </p:nvSpPr>
        <p:spPr>
          <a:xfrm>
            <a:off x="2825496" y="2618232"/>
            <a:ext cx="356616" cy="196596"/>
          </a:xfrm>
          <a:custGeom>
            <a:avLst/>
            <a:gdLst>
              <a:gd name="connsiteX0" fmla="*/ 27432 w 356616"/>
              <a:gd name="connsiteY0" fmla="*/ 161544 h 196596"/>
              <a:gd name="connsiteX1" fmla="*/ 27432 w 356616"/>
              <a:gd name="connsiteY1" fmla="*/ 15240 h 196596"/>
              <a:gd name="connsiteX2" fmla="*/ 192024 w 356616"/>
              <a:gd name="connsiteY2" fmla="*/ 70104 h 196596"/>
              <a:gd name="connsiteX3" fmla="*/ 310896 w 356616"/>
              <a:gd name="connsiteY3" fmla="*/ 188976 h 196596"/>
              <a:gd name="connsiteX4" fmla="*/ 356616 w 356616"/>
              <a:gd name="connsiteY4" fmla="*/ 24384 h 19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616" h="196596">
                <a:moveTo>
                  <a:pt x="27432" y="161544"/>
                </a:moveTo>
                <a:cubicBezTo>
                  <a:pt x="13716" y="96012"/>
                  <a:pt x="0" y="30480"/>
                  <a:pt x="27432" y="15240"/>
                </a:cubicBezTo>
                <a:cubicBezTo>
                  <a:pt x="54864" y="0"/>
                  <a:pt x="144780" y="41148"/>
                  <a:pt x="192024" y="70104"/>
                </a:cubicBezTo>
                <a:cubicBezTo>
                  <a:pt x="239268" y="99060"/>
                  <a:pt x="283464" y="196596"/>
                  <a:pt x="310896" y="188976"/>
                </a:cubicBezTo>
                <a:cubicBezTo>
                  <a:pt x="338328" y="181356"/>
                  <a:pt x="344424" y="50292"/>
                  <a:pt x="356616" y="24384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 31"/>
          <p:cNvSpPr/>
          <p:nvPr/>
        </p:nvSpPr>
        <p:spPr>
          <a:xfrm>
            <a:off x="2340864" y="4351020"/>
            <a:ext cx="640080" cy="266700"/>
          </a:xfrm>
          <a:custGeom>
            <a:avLst/>
            <a:gdLst>
              <a:gd name="connsiteX0" fmla="*/ 0 w 640080"/>
              <a:gd name="connsiteY0" fmla="*/ 111252 h 266700"/>
              <a:gd name="connsiteX1" fmla="*/ 100584 w 640080"/>
              <a:gd name="connsiteY1" fmla="*/ 1524 h 266700"/>
              <a:gd name="connsiteX2" fmla="*/ 274320 w 640080"/>
              <a:gd name="connsiteY2" fmla="*/ 102108 h 266700"/>
              <a:gd name="connsiteX3" fmla="*/ 493776 w 640080"/>
              <a:gd name="connsiteY3" fmla="*/ 266700 h 266700"/>
              <a:gd name="connsiteX4" fmla="*/ 640080 w 640080"/>
              <a:gd name="connsiteY4" fmla="*/ 10210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266700">
                <a:moveTo>
                  <a:pt x="0" y="111252"/>
                </a:moveTo>
                <a:cubicBezTo>
                  <a:pt x="27432" y="57150"/>
                  <a:pt x="54864" y="3048"/>
                  <a:pt x="100584" y="1524"/>
                </a:cubicBezTo>
                <a:cubicBezTo>
                  <a:pt x="146304" y="0"/>
                  <a:pt x="208788" y="57912"/>
                  <a:pt x="274320" y="102108"/>
                </a:cubicBezTo>
                <a:cubicBezTo>
                  <a:pt x="339852" y="146304"/>
                  <a:pt x="432816" y="266700"/>
                  <a:pt x="493776" y="266700"/>
                </a:cubicBezTo>
                <a:cubicBezTo>
                  <a:pt x="554736" y="266700"/>
                  <a:pt x="573024" y="166116"/>
                  <a:pt x="640080" y="102108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/>
          <p:cNvSpPr/>
          <p:nvPr/>
        </p:nvSpPr>
        <p:spPr>
          <a:xfrm rot="14618201">
            <a:off x="2012830" y="2655781"/>
            <a:ext cx="914400" cy="914400"/>
          </a:xfrm>
          <a:prstGeom prst="arc">
            <a:avLst>
              <a:gd name="adj1" fmla="val 16200943"/>
              <a:gd name="adj2" fmla="val 2019245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/>
          <p:cNvSpPr/>
          <p:nvPr/>
        </p:nvSpPr>
        <p:spPr>
          <a:xfrm rot="14618201">
            <a:off x="2870086" y="3227284"/>
            <a:ext cx="914400" cy="914400"/>
          </a:xfrm>
          <a:prstGeom prst="arc">
            <a:avLst>
              <a:gd name="adj1" fmla="val 16727364"/>
              <a:gd name="adj2" fmla="val 2019245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rot="5400000" flipH="1" flipV="1">
            <a:off x="2603316" y="3468858"/>
            <a:ext cx="197828" cy="118111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rot="5400000" flipH="1" flipV="1">
            <a:off x="1736536" y="3030706"/>
            <a:ext cx="197828" cy="118111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16200000" flipH="1">
            <a:off x="1635570" y="3060235"/>
            <a:ext cx="197828" cy="59055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rot="16200000" flipH="1">
            <a:off x="2692470" y="3498387"/>
            <a:ext cx="197828" cy="59055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732" y="38130"/>
            <a:ext cx="7704455" cy="13506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315720" marR="5080" indent="-1303020">
              <a:lnSpc>
                <a:spcPct val="116700"/>
              </a:lnSpc>
              <a:spcBef>
                <a:spcPts val="285"/>
              </a:spcBef>
              <a:tabLst>
                <a:tab pos="2188845" algn="l"/>
                <a:tab pos="4483100" algn="l"/>
                <a:tab pos="4805680" algn="l"/>
              </a:tabLst>
            </a:pPr>
            <a:r>
              <a:rPr sz="4000" spc="200" dirty="0"/>
              <a:t>И</a:t>
            </a:r>
            <a:r>
              <a:rPr sz="3200" spc="150" dirty="0"/>
              <a:t>СТОР</a:t>
            </a:r>
            <a:r>
              <a:rPr sz="3200" spc="145" dirty="0"/>
              <a:t>И</a:t>
            </a:r>
            <a:r>
              <a:rPr sz="3200" dirty="0"/>
              <a:t>Я	</a:t>
            </a:r>
            <a:r>
              <a:rPr sz="3200" spc="150" dirty="0"/>
              <a:t>Р</a:t>
            </a:r>
            <a:r>
              <a:rPr sz="3200" spc="155" dirty="0"/>
              <a:t>А</a:t>
            </a:r>
            <a:r>
              <a:rPr sz="3200" spc="150" dirty="0"/>
              <a:t>З</a:t>
            </a:r>
            <a:r>
              <a:rPr sz="3200" spc="155" dirty="0"/>
              <a:t>В</a:t>
            </a:r>
            <a:r>
              <a:rPr sz="3200" spc="145" dirty="0"/>
              <a:t>И</a:t>
            </a:r>
            <a:r>
              <a:rPr sz="3200" spc="150" dirty="0"/>
              <a:t>Т</a:t>
            </a:r>
            <a:r>
              <a:rPr sz="3200" spc="145" dirty="0"/>
              <a:t>И</a:t>
            </a:r>
            <a:r>
              <a:rPr sz="3200" dirty="0"/>
              <a:t>Я	</a:t>
            </a:r>
            <a:r>
              <a:rPr sz="3200" spc="150" dirty="0"/>
              <a:t>ТЕСТ</a:t>
            </a:r>
            <a:r>
              <a:rPr sz="3200" spc="145" dirty="0"/>
              <a:t>И</a:t>
            </a:r>
            <a:r>
              <a:rPr sz="3200" spc="150" dirty="0"/>
              <a:t>РО</a:t>
            </a:r>
            <a:r>
              <a:rPr sz="3200" spc="155" dirty="0"/>
              <a:t>ВАН</a:t>
            </a:r>
            <a:r>
              <a:rPr sz="3200" spc="145" dirty="0"/>
              <a:t>И</a:t>
            </a:r>
            <a:r>
              <a:rPr sz="3200" dirty="0"/>
              <a:t>Я  </a:t>
            </a:r>
            <a:r>
              <a:rPr sz="3200" spc="145" dirty="0"/>
              <a:t>П</a:t>
            </a:r>
            <a:r>
              <a:rPr sz="3200" spc="150" dirty="0"/>
              <a:t>Р</a:t>
            </a:r>
            <a:r>
              <a:rPr sz="3200" spc="155" dirty="0"/>
              <a:t>ОГ</a:t>
            </a:r>
            <a:r>
              <a:rPr sz="3200" spc="150" dirty="0"/>
              <a:t>Р</a:t>
            </a:r>
            <a:r>
              <a:rPr sz="3200" spc="155" dirty="0"/>
              <a:t>А</a:t>
            </a:r>
            <a:r>
              <a:rPr sz="3200" spc="150" dirty="0"/>
              <a:t>ММ</a:t>
            </a:r>
            <a:r>
              <a:rPr sz="3200" spc="160" dirty="0"/>
              <a:t>Н</a:t>
            </a:r>
            <a:r>
              <a:rPr sz="3200" spc="155" dirty="0"/>
              <a:t>ОГ</a:t>
            </a:r>
            <a:r>
              <a:rPr sz="3200" dirty="0"/>
              <a:t>О	</a:t>
            </a:r>
            <a:r>
              <a:rPr sz="3200" spc="150" dirty="0"/>
              <a:t>ОБЕС</a:t>
            </a:r>
            <a:r>
              <a:rPr sz="3200" spc="145" dirty="0"/>
              <a:t>П</a:t>
            </a:r>
            <a:r>
              <a:rPr sz="3200" spc="150" dirty="0"/>
              <a:t>Е</a:t>
            </a:r>
            <a:r>
              <a:rPr sz="3200" spc="145" dirty="0"/>
              <a:t>Ч</a:t>
            </a:r>
            <a:r>
              <a:rPr sz="3200" spc="150" dirty="0"/>
              <a:t>Е</a:t>
            </a:r>
            <a:r>
              <a:rPr sz="3200" spc="155" dirty="0"/>
              <a:t>Н</a:t>
            </a:r>
            <a:r>
              <a:rPr sz="3200" spc="145" dirty="0"/>
              <a:t>И</a:t>
            </a:r>
            <a:r>
              <a:rPr sz="3200" dirty="0"/>
              <a:t>Я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2742" y="1639011"/>
            <a:ext cx="7925434" cy="324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80357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Первые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программные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системы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разрабатывались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в </a:t>
            </a:r>
            <a:r>
              <a:rPr sz="2800" spc="-15" dirty="0">
                <a:latin typeface="Calibri"/>
                <a:cs typeface="Calibri"/>
              </a:rPr>
              <a:t>рамках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программ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научных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исследований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или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программ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для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нужд </a:t>
            </a:r>
            <a:r>
              <a:rPr sz="2800" spc="-10" dirty="0">
                <a:latin typeface="Calibri"/>
                <a:cs typeface="Calibri"/>
              </a:rPr>
              <a:t>министерств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обороны.</a:t>
            </a:r>
            <a:endParaRPr sz="2800">
              <a:latin typeface="Calibri"/>
              <a:cs typeface="Calibri"/>
            </a:endParaRPr>
          </a:p>
          <a:p>
            <a:pPr marL="550545" indent="-538480">
              <a:lnSpc>
                <a:spcPct val="100000"/>
              </a:lnSpc>
              <a:spcBef>
                <a:spcPts val="1800"/>
              </a:spcBef>
              <a:buClr>
                <a:srgbClr val="7ED13A"/>
              </a:buClr>
              <a:buSzPct val="80357"/>
              <a:buFont typeface="Wingdings"/>
              <a:buChar char=""/>
              <a:tabLst>
                <a:tab pos="550545" algn="l"/>
                <a:tab pos="551180" algn="l"/>
              </a:tabLst>
            </a:pPr>
            <a:r>
              <a:rPr sz="2800" spc="-25" dirty="0">
                <a:latin typeface="Calibri"/>
                <a:cs typeface="Calibri"/>
              </a:rPr>
              <a:t>Тестирование</a:t>
            </a:r>
            <a:r>
              <a:rPr sz="2800" spc="-5" dirty="0">
                <a:latin typeface="Calibri"/>
                <a:cs typeface="Calibri"/>
              </a:rPr>
              <a:t> таких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продуктов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проводилось</a:t>
            </a:r>
            <a:endParaRPr sz="2800">
              <a:latin typeface="Calibri"/>
              <a:cs typeface="Calibri"/>
            </a:endParaRPr>
          </a:p>
          <a:p>
            <a:pPr marL="469900" marR="22479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строго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формализовано с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записью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всех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тестовых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процедур,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тестовых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данных,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полученных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результатов.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5084445"/>
            <a:ext cx="78060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80357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sz="2800" spc="-25" dirty="0">
                <a:latin typeface="Calibri"/>
                <a:cs typeface="Calibri"/>
              </a:rPr>
              <a:t>Тестирование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выделялось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в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отдельный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процесс,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который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начинался после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завершения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кодирования, </a:t>
            </a:r>
            <a:r>
              <a:rPr sz="2800" spc="-5" dirty="0">
                <a:latin typeface="Calibri"/>
                <a:cs typeface="Calibri"/>
              </a:rPr>
              <a:t>но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при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этом,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как</a:t>
            </a:r>
            <a:r>
              <a:rPr sz="2800" spc="-5" dirty="0">
                <a:latin typeface="Calibri"/>
                <a:cs typeface="Calibri"/>
              </a:rPr>
              <a:t> правило,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выполнялось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тем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же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персоналом.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Пример 2</a:t>
            </a:r>
            <a:endParaRPr lang="ru-RU" sz="3600" dirty="0">
              <a:latin typeface="Book Antiqua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3781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071934" y="1131889"/>
          <a:ext cx="4953001" cy="2428892"/>
        </p:xfrm>
        <a:graphic>
          <a:graphicData uri="http://schemas.openxmlformats.org/drawingml/2006/table">
            <a:tbl>
              <a:tblPr/>
              <a:tblGrid>
                <a:gridCol w="724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1295">
                <a:tc gridSpan="3"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Номера столбцов — &gt;</a:t>
                      </a:r>
                      <a:r>
                        <a:rPr lang="ru-RU" sz="12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Условия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Причины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Вторичные причины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Действия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54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Следствия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102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7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103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12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4565" indent="18034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0" y="3962400"/>
          <a:ext cx="8858312" cy="27451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</a:t>
                      </a:r>
                      <a:r>
                        <a:rPr lang="ru-RU" sz="1600" dirty="0" err="1" smtClean="0"/>
                        <a:t>пп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Исходные данные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Ожидаемый</a:t>
                      </a:r>
                      <a:r>
                        <a:rPr lang="ru-RU" sz="1600" baseline="0" dirty="0" smtClean="0"/>
                        <a:t> результат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расчет по среднему тарифу; 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месячное потребление электроэнергии 75 кВт/ч.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минимальная месячная стоимость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расчет по переменному тарифу; 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месячное потребление электроэнергии 90 кВт/ч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процедура 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планирования расчета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расчет по среднему тарифу;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месячное потребление электроэнергии 100 кВт/ч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процедура </a:t>
                      </a:r>
                      <a:r>
                        <a:rPr lang="ru-RU" sz="16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планирования расчета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расчет по переменному тарифу; месячное потребление электроэнергии 100 кВт/ч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процедура </a:t>
                      </a:r>
                      <a:r>
                        <a:rPr lang="ru-RU" sz="16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планирования расчета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5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946" y="381000"/>
            <a:ext cx="911629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212529"/>
                </a:solidFill>
                <a:latin typeface="Neucha"/>
              </a:rPr>
              <a:t>Достоинства метода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212529"/>
                </a:solidFill>
                <a:latin typeface="-apple-system"/>
              </a:rPr>
              <a:t>«</a:t>
            </a:r>
            <a:r>
              <a:rPr lang="ru-RU" sz="2000" dirty="0">
                <a:solidFill>
                  <a:srgbClr val="212529"/>
                </a:solidFill>
                <a:latin typeface="-apple-system"/>
              </a:rPr>
              <a:t>Черный ящик» позволяет быстро выявить ошибки в функциональных </a:t>
            </a:r>
            <a:r>
              <a:rPr lang="ru-RU" sz="2000" dirty="0" smtClean="0">
                <a:solidFill>
                  <a:srgbClr val="212529"/>
                </a:solidFill>
                <a:latin typeface="-apple-system"/>
              </a:rPr>
              <a:t>спецификация. </a:t>
            </a:r>
            <a:r>
              <a:rPr lang="ru-RU" sz="2000" dirty="0">
                <a:solidFill>
                  <a:srgbClr val="212529"/>
                </a:solidFill>
                <a:latin typeface="-apple-system"/>
              </a:rPr>
              <a:t>Если полученный при тестировании результат отличается от заявленного в спецификации, то у нас появляется повод для общения с аналитиком для уточнения конечного результата.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212529"/>
                </a:solidFill>
                <a:latin typeface="-apple-system"/>
              </a:rPr>
              <a:t>Тестировщику</a:t>
            </a:r>
            <a:r>
              <a:rPr lang="ru-RU" sz="2000" dirty="0">
                <a:solidFill>
                  <a:srgbClr val="212529"/>
                </a:solidFill>
                <a:latin typeface="-apple-system"/>
              </a:rPr>
              <a:t> не нужна дополнительная квалификация. Часто мы пользуемся различными сервисами и приложениями, не очень в них </a:t>
            </a:r>
            <a:r>
              <a:rPr lang="ru-RU" sz="2000" dirty="0" smtClean="0">
                <a:solidFill>
                  <a:srgbClr val="212529"/>
                </a:solidFill>
                <a:latin typeface="-apple-system"/>
              </a:rPr>
              <a:t>разбираясь.</a:t>
            </a:r>
            <a:endParaRPr lang="ru-RU" sz="2000" dirty="0">
              <a:solidFill>
                <a:srgbClr val="212529"/>
              </a:solidFill>
              <a:latin typeface="-apple-system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12529"/>
                </a:solidFill>
                <a:latin typeface="-apple-system"/>
              </a:rPr>
              <a:t>Тестирование проходит «с позиции пользователя». Пользователь всегда прав, он конечный потребитель практически любого ПО, а значит, ему должно быть удобно, комфортно и понятно.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12529"/>
                </a:solidFill>
                <a:latin typeface="-apple-system"/>
              </a:rPr>
              <a:t>Составлять тест-кейсы можно сразу после подготовки спецификации. Это значительно сокращает время на тестирование: к тому моменту, как продукт готов к тестированию, тест-кейсы уже разработаны, и </a:t>
            </a:r>
            <a:r>
              <a:rPr lang="ru-RU" sz="2000" dirty="0" err="1">
                <a:solidFill>
                  <a:srgbClr val="212529"/>
                </a:solidFill>
                <a:latin typeface="-apple-system"/>
              </a:rPr>
              <a:t>тестировщик</a:t>
            </a:r>
            <a:r>
              <a:rPr lang="ru-RU" sz="2000" dirty="0">
                <a:solidFill>
                  <a:srgbClr val="212529"/>
                </a:solidFill>
                <a:latin typeface="-apple-system"/>
              </a:rPr>
              <a:t> может сразу приступать к проверке.</a:t>
            </a:r>
            <a:endParaRPr lang="ru-RU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54047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4800" y="685800"/>
            <a:ext cx="8229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212529"/>
                </a:solidFill>
                <a:latin typeface="Neucha"/>
              </a:rPr>
              <a:t>Недостатки метода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12529"/>
                </a:solidFill>
                <a:latin typeface="-apple-system"/>
              </a:rPr>
              <a:t>Основным недостатком метода «черного ящика» является возможность пропуска границ и переходов, которые не очевидны из спецификации, но есть в реализации кода </a:t>
            </a:r>
            <a:endParaRPr lang="en-US" sz="2000" dirty="0" smtClean="0">
              <a:solidFill>
                <a:srgbClr val="212529"/>
              </a:solidFill>
              <a:latin typeface="-apple-system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212529"/>
                </a:solidFill>
                <a:latin typeface="-apple-system"/>
              </a:rPr>
              <a:t>Можно </a:t>
            </a:r>
            <a:r>
              <a:rPr lang="ru-RU" sz="2000" dirty="0">
                <a:solidFill>
                  <a:srgbClr val="212529"/>
                </a:solidFill>
                <a:latin typeface="-apple-system"/>
              </a:rPr>
              <a:t>протестировать только небольшое количество возможных вводных (входящих) значений; многие варианты остаются без проверки.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12529"/>
                </a:solidFill>
                <a:latin typeface="-apple-system"/>
              </a:rPr>
              <a:t>Тесты могут быть избыточными, если разработчик уже проверил данную функциональность (например, </a:t>
            </a:r>
            <a:r>
              <a:rPr lang="ru-RU" sz="2000" dirty="0" err="1">
                <a:solidFill>
                  <a:srgbClr val="212529"/>
                </a:solidFill>
                <a:latin typeface="-apple-system"/>
              </a:rPr>
              <a:t>Unit</a:t>
            </a:r>
            <a:r>
              <a:rPr lang="ru-RU" sz="2000" dirty="0">
                <a:solidFill>
                  <a:srgbClr val="212529"/>
                </a:solidFill>
                <a:latin typeface="-apple-system"/>
              </a:rPr>
              <a:t>-тестом).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12529"/>
                </a:solidFill>
                <a:latin typeface="-apple-system"/>
              </a:rPr>
              <a:t>При отсутствии четкой и полной спецификации проектировать тесты и тест-сценарии оказывается затруднительно.</a:t>
            </a:r>
            <a:endParaRPr lang="ru-RU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08747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600" y="2136339"/>
            <a:ext cx="7620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212529"/>
                </a:solidFill>
                <a:latin typeface="-apple-system"/>
              </a:rPr>
              <a:t>Метод «черного ящика» выгодно применять, если вы ищете: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12529"/>
                </a:solidFill>
                <a:latin typeface="-apple-system"/>
              </a:rPr>
              <a:t>неправильно реализованные функции приложения или сервиса;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12529"/>
                </a:solidFill>
                <a:latin typeface="-apple-system"/>
              </a:rPr>
              <a:t>ошибки в пользовательском интерфейсе;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12529"/>
                </a:solidFill>
                <a:latin typeface="-apple-system"/>
              </a:rPr>
              <a:t>ошибки в функциональных спецификациях.</a:t>
            </a:r>
            <a:endParaRPr lang="ru-RU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05137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7465060" cy="142346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305"/>
              </a:spcBef>
              <a:tabLst>
                <a:tab pos="2794000" algn="l"/>
                <a:tab pos="3789679" algn="l"/>
                <a:tab pos="4742180" algn="l"/>
              </a:tabLst>
            </a:pPr>
            <a:r>
              <a:rPr sz="4400" spc="150" dirty="0">
                <a:solidFill>
                  <a:srgbClr val="002060"/>
                </a:solidFill>
              </a:rPr>
              <a:t>Т</a:t>
            </a:r>
            <a:r>
              <a:rPr spc="150" dirty="0">
                <a:solidFill>
                  <a:srgbClr val="002060"/>
                </a:solidFill>
              </a:rPr>
              <a:t>ЕСТИРОВАНИЕ	</a:t>
            </a:r>
            <a:r>
              <a:rPr spc="165" dirty="0">
                <a:solidFill>
                  <a:srgbClr val="002060"/>
                </a:solidFill>
              </a:rPr>
              <a:t>ПО </a:t>
            </a:r>
            <a:r>
              <a:rPr spc="170" dirty="0">
                <a:solidFill>
                  <a:srgbClr val="002060"/>
                </a:solidFill>
              </a:rPr>
              <a:t> </a:t>
            </a:r>
            <a:r>
              <a:rPr spc="165" dirty="0">
                <a:solidFill>
                  <a:srgbClr val="002060"/>
                </a:solidFill>
              </a:rPr>
              <a:t>С</a:t>
            </a:r>
            <a:r>
              <a:rPr spc="155" dirty="0">
                <a:solidFill>
                  <a:srgbClr val="002060"/>
                </a:solidFill>
              </a:rPr>
              <a:t>Т</a:t>
            </a:r>
            <a:r>
              <a:rPr spc="165" dirty="0">
                <a:solidFill>
                  <a:srgbClr val="002060"/>
                </a:solidFill>
              </a:rPr>
              <a:t>Р</a:t>
            </a:r>
            <a:r>
              <a:rPr spc="160" dirty="0">
                <a:solidFill>
                  <a:srgbClr val="002060"/>
                </a:solidFill>
              </a:rPr>
              <a:t>А</a:t>
            </a:r>
            <a:r>
              <a:rPr spc="155" dirty="0">
                <a:solidFill>
                  <a:srgbClr val="002060"/>
                </a:solidFill>
              </a:rPr>
              <a:t>Т</a:t>
            </a:r>
            <a:r>
              <a:rPr spc="160" dirty="0">
                <a:solidFill>
                  <a:srgbClr val="002060"/>
                </a:solidFill>
              </a:rPr>
              <a:t>Е</a:t>
            </a:r>
            <a:r>
              <a:rPr spc="150" dirty="0">
                <a:solidFill>
                  <a:srgbClr val="002060"/>
                </a:solidFill>
              </a:rPr>
              <a:t>Г</a:t>
            </a:r>
            <a:r>
              <a:rPr spc="160" dirty="0">
                <a:solidFill>
                  <a:srgbClr val="002060"/>
                </a:solidFill>
              </a:rPr>
              <a:t>И</a:t>
            </a:r>
            <a:r>
              <a:rPr spc="10" dirty="0">
                <a:solidFill>
                  <a:srgbClr val="002060"/>
                </a:solidFill>
              </a:rPr>
              <a:t>И</a:t>
            </a:r>
            <a:r>
              <a:rPr dirty="0">
                <a:solidFill>
                  <a:srgbClr val="002060"/>
                </a:solidFill>
              </a:rPr>
              <a:t>	</a:t>
            </a:r>
            <a:r>
              <a:rPr spc="165" dirty="0">
                <a:solidFill>
                  <a:srgbClr val="002060"/>
                </a:solidFill>
              </a:rPr>
              <a:t>Б</a:t>
            </a:r>
            <a:r>
              <a:rPr spc="160" dirty="0">
                <a:solidFill>
                  <a:srgbClr val="002060"/>
                </a:solidFill>
              </a:rPr>
              <a:t>ЕЛ</a:t>
            </a:r>
            <a:r>
              <a:rPr spc="150" dirty="0">
                <a:solidFill>
                  <a:srgbClr val="002060"/>
                </a:solidFill>
              </a:rPr>
              <a:t>ОГ</a:t>
            </a:r>
            <a:r>
              <a:rPr spc="10" dirty="0">
                <a:solidFill>
                  <a:srgbClr val="002060"/>
                </a:solidFill>
              </a:rPr>
              <a:t>О</a:t>
            </a:r>
            <a:r>
              <a:rPr dirty="0">
                <a:solidFill>
                  <a:srgbClr val="002060"/>
                </a:solidFill>
              </a:rPr>
              <a:t>	</a:t>
            </a:r>
            <a:r>
              <a:rPr spc="155" dirty="0">
                <a:solidFill>
                  <a:srgbClr val="002060"/>
                </a:solidFill>
              </a:rPr>
              <a:t>Я</a:t>
            </a:r>
            <a:r>
              <a:rPr spc="170" dirty="0">
                <a:solidFill>
                  <a:srgbClr val="002060"/>
                </a:solidFill>
              </a:rPr>
              <a:t>Щ</a:t>
            </a:r>
            <a:r>
              <a:rPr spc="160" dirty="0">
                <a:solidFill>
                  <a:srgbClr val="002060"/>
                </a:solidFill>
              </a:rPr>
              <a:t>И</a:t>
            </a:r>
            <a:r>
              <a:rPr spc="155" dirty="0">
                <a:solidFill>
                  <a:srgbClr val="002060"/>
                </a:solidFill>
              </a:rPr>
              <a:t>К</a:t>
            </a:r>
            <a:r>
              <a:rPr spc="10" dirty="0">
                <a:solidFill>
                  <a:srgbClr val="002060"/>
                </a:solidFill>
              </a:rPr>
              <a:t>А</a:t>
            </a:r>
            <a:endParaRPr sz="4400" dirty="0">
              <a:solidFill>
                <a:srgbClr val="00206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63725"/>
            <a:ext cx="8074659" cy="465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715" indent="-343535" algn="just">
              <a:lnSpc>
                <a:spcPct val="10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470534" algn="l"/>
              </a:tabLst>
            </a:pPr>
            <a:r>
              <a:rPr sz="2400" spc="-20" dirty="0">
                <a:latin typeface="Calibri"/>
                <a:cs typeface="Calibri"/>
              </a:rPr>
              <a:t>Тестирование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всех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возможных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веток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коде.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каком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случае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условие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этого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условного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оператора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не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будет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выполняться?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Может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ли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этот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цикл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стать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вечным?</a:t>
            </a:r>
          </a:p>
          <a:p>
            <a:pPr marL="469900" marR="5080" indent="-343535" algn="just">
              <a:lnSpc>
                <a:spcPct val="98400"/>
              </a:lnSpc>
              <a:spcBef>
                <a:spcPts val="50"/>
              </a:spcBef>
              <a:buSzPct val="125000"/>
              <a:buFont typeface="Arial MT"/>
              <a:buChar char="•"/>
              <a:tabLst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Надлежащая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обработка</a:t>
            </a:r>
            <a:r>
              <a:rPr sz="2400" spc="-10" dirty="0">
                <a:latin typeface="Calibri"/>
                <a:cs typeface="Calibri"/>
              </a:rPr>
              <a:t> исключтельных</a:t>
            </a:r>
            <a:r>
              <a:rPr sz="2400" spc="-5" dirty="0">
                <a:latin typeface="Calibri"/>
                <a:cs typeface="Calibri"/>
              </a:rPr>
              <a:t> ситуаций: </a:t>
            </a:r>
            <a:r>
              <a:rPr sz="2400" dirty="0">
                <a:latin typeface="Calibri"/>
                <a:cs typeface="Calibri"/>
              </a:rPr>
              <a:t> намеренно </a:t>
            </a:r>
            <a:r>
              <a:rPr sz="2400" spc="-5" dirty="0">
                <a:latin typeface="Calibri"/>
                <a:cs typeface="Calibri"/>
              </a:rPr>
              <a:t>"ломаем" </a:t>
            </a:r>
            <a:r>
              <a:rPr sz="2400" spc="-20" dirty="0">
                <a:latin typeface="Calibri"/>
                <a:cs typeface="Calibri"/>
              </a:rPr>
              <a:t>методы, </a:t>
            </a:r>
            <a:r>
              <a:rPr sz="2400" spc="-10" dirty="0">
                <a:latin typeface="Calibri"/>
                <a:cs typeface="Calibri"/>
              </a:rPr>
              <a:t>чтобы убедиться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15" dirty="0">
                <a:latin typeface="Calibri"/>
                <a:cs typeface="Calibri"/>
              </a:rPr>
              <a:t>том, что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этих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случаях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будут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вызваны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exception</a:t>
            </a:r>
            <a:r>
              <a:rPr sz="2400" spc="-5" dirty="0">
                <a:latin typeface="Calibri"/>
                <a:cs typeface="Calibri"/>
              </a:rPr>
              <a:t>-ы.</a:t>
            </a:r>
            <a:endParaRPr sz="2400" dirty="0">
              <a:latin typeface="Calibri"/>
              <a:cs typeface="Calibri"/>
            </a:endParaRPr>
          </a:p>
          <a:p>
            <a:pPr marL="469900" indent="-343535" algn="just">
              <a:lnSpc>
                <a:spcPct val="100000"/>
              </a:lnSpc>
              <a:buSzPct val="125000"/>
              <a:buFont typeface="Arial MT"/>
              <a:buChar char="•"/>
              <a:tabLst>
                <a:tab pos="470534" algn="l"/>
              </a:tabLst>
            </a:pPr>
            <a:r>
              <a:rPr sz="2400" dirty="0">
                <a:latin typeface="Calibri"/>
                <a:cs typeface="Calibri"/>
              </a:rPr>
              <a:t>"Краевые"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тесты: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как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поведёт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себя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метод,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если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*args</a:t>
            </a:r>
            <a:endParaRPr sz="2400" dirty="0">
              <a:latin typeface="Courier New"/>
              <a:cs typeface="Courier New"/>
            </a:endParaRPr>
          </a:p>
          <a:p>
            <a:pPr marL="469900" marR="7620">
              <a:lnSpc>
                <a:spcPct val="100000"/>
              </a:lnSpc>
              <a:spcBef>
                <a:spcPts val="95"/>
              </a:spcBef>
              <a:tabLst>
                <a:tab pos="1624965" algn="l"/>
                <a:tab pos="2210435" algn="l"/>
                <a:tab pos="4109720" algn="l"/>
                <a:tab pos="4822825" algn="l"/>
                <a:tab pos="5878830" algn="l"/>
                <a:tab pos="6749415" algn="l"/>
                <a:tab pos="7342505" algn="l"/>
              </a:tabLst>
            </a:pPr>
            <a:r>
              <a:rPr sz="2400" dirty="0">
                <a:latin typeface="Calibri"/>
                <a:cs typeface="Calibri"/>
              </a:rPr>
              <a:t>ниче</a:t>
            </a:r>
            <a:r>
              <a:rPr sz="2400" spc="-25" dirty="0">
                <a:latin typeface="Calibri"/>
                <a:cs typeface="Calibri"/>
              </a:rPr>
              <a:t>г</a:t>
            </a:r>
            <a:r>
              <a:rPr sz="2400" dirty="0">
                <a:latin typeface="Calibri"/>
                <a:cs typeface="Calibri"/>
              </a:rPr>
              <a:t>о	не	пер</a:t>
            </a:r>
            <a:r>
              <a:rPr sz="2400" spc="-30" dirty="0">
                <a:latin typeface="Calibri"/>
                <a:cs typeface="Calibri"/>
              </a:rPr>
              <a:t>е</a:t>
            </a:r>
            <a:r>
              <a:rPr sz="2400" spc="-5" dirty="0">
                <a:latin typeface="Calibri"/>
                <a:cs typeface="Calibri"/>
              </a:rPr>
              <a:t>да</a:t>
            </a:r>
            <a:r>
              <a:rPr sz="2400" spc="5" dirty="0">
                <a:latin typeface="Calibri"/>
                <a:cs typeface="Calibri"/>
              </a:rPr>
              <a:t>в</a:t>
            </a:r>
            <a:r>
              <a:rPr sz="2400" spc="-10" dirty="0">
                <a:latin typeface="Calibri"/>
                <a:cs typeface="Calibri"/>
              </a:rPr>
              <a:t>а</a:t>
            </a:r>
            <a:r>
              <a:rPr sz="2400" spc="-5" dirty="0">
                <a:latin typeface="Calibri"/>
                <a:cs typeface="Calibri"/>
              </a:rPr>
              <a:t>ть</a:t>
            </a:r>
            <a:r>
              <a:rPr sz="2400" dirty="0">
                <a:latin typeface="Calibri"/>
                <a:cs typeface="Calibri"/>
              </a:rPr>
              <a:t>?	Ч</a:t>
            </a:r>
            <a:r>
              <a:rPr sz="2400" spc="-35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о	</a:t>
            </a:r>
            <a:r>
              <a:rPr sz="2400" spc="-20" dirty="0">
                <a:latin typeface="Calibri"/>
                <a:cs typeface="Calibri"/>
              </a:rPr>
              <a:t>б</a:t>
            </a:r>
            <a:r>
              <a:rPr sz="2400" spc="-95" dirty="0">
                <a:latin typeface="Calibri"/>
                <a:cs typeface="Calibri"/>
              </a:rPr>
              <a:t>у</a:t>
            </a:r>
            <a:r>
              <a:rPr sz="2400" spc="-20" dirty="0">
                <a:latin typeface="Calibri"/>
                <a:cs typeface="Calibri"/>
              </a:rPr>
              <a:t>д</a:t>
            </a:r>
            <a:r>
              <a:rPr sz="2400" dirty="0">
                <a:latin typeface="Calibri"/>
                <a:cs typeface="Calibri"/>
              </a:rPr>
              <a:t>е</a:t>
            </a:r>
            <a:r>
              <a:rPr sz="2400" spc="-110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,	е</a:t>
            </a:r>
            <a:r>
              <a:rPr sz="2400" spc="5" dirty="0">
                <a:latin typeface="Calibri"/>
                <a:cs typeface="Calibri"/>
              </a:rPr>
              <a:t>с</a:t>
            </a:r>
            <a:r>
              <a:rPr sz="2400" spc="-5" dirty="0">
                <a:latin typeface="Calibri"/>
                <a:cs typeface="Calibri"/>
              </a:rPr>
              <a:t>л</a:t>
            </a:r>
            <a:r>
              <a:rPr sz="2400" dirty="0">
                <a:latin typeface="Calibri"/>
                <a:cs typeface="Calibri"/>
              </a:rPr>
              <a:t>и	</a:t>
            </a:r>
            <a:r>
              <a:rPr sz="2400" spc="-10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н	</a:t>
            </a:r>
            <a:r>
              <a:rPr sz="2400" spc="-25" dirty="0">
                <a:latin typeface="Calibri"/>
                <a:cs typeface="Calibri"/>
              </a:rPr>
              <a:t>в</a:t>
            </a:r>
            <a:r>
              <a:rPr sz="2400" spc="-5" dirty="0">
                <a:latin typeface="Calibri"/>
                <a:cs typeface="Calibri"/>
              </a:rPr>
              <a:t>д</a:t>
            </a:r>
            <a:r>
              <a:rPr sz="2400" spc="-10" dirty="0">
                <a:latin typeface="Calibri"/>
                <a:cs typeface="Calibri"/>
              </a:rPr>
              <a:t>р</a:t>
            </a:r>
            <a:r>
              <a:rPr sz="2400" dirty="0">
                <a:latin typeface="Calibri"/>
                <a:cs typeface="Calibri"/>
              </a:rPr>
              <a:t>уг  </a:t>
            </a:r>
            <a:r>
              <a:rPr sz="2400" spc="-15" dirty="0">
                <a:latin typeface="Calibri"/>
                <a:cs typeface="Calibri"/>
              </a:rPr>
              <a:t>столкнётся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</a:t>
            </a:r>
            <a:r>
              <a:rPr sz="2400" spc="-10" dirty="0">
                <a:latin typeface="Calibri"/>
                <a:cs typeface="Calibri"/>
              </a:rPr>
              <a:t> нехваткой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ресурсов?</a:t>
            </a:r>
            <a:endParaRPr sz="2400" dirty="0">
              <a:latin typeface="Calibri"/>
              <a:cs typeface="Calibri"/>
            </a:endParaRPr>
          </a:p>
          <a:p>
            <a:pPr marL="12700" marR="203200" algn="just">
              <a:lnSpc>
                <a:spcPct val="100000"/>
              </a:lnSpc>
              <a:spcBef>
                <a:spcPts val="1845"/>
              </a:spcBef>
            </a:pPr>
            <a:r>
              <a:rPr sz="2400" dirty="0">
                <a:latin typeface="Calibri"/>
                <a:cs typeface="Calibri"/>
              </a:rPr>
              <a:t>С </a:t>
            </a:r>
            <a:r>
              <a:rPr sz="2400" spc="-5" dirty="0">
                <a:latin typeface="Calibri"/>
                <a:cs typeface="Calibri"/>
              </a:rPr>
              <a:t>тестированием </a:t>
            </a:r>
            <a:r>
              <a:rPr sz="2400" dirty="0">
                <a:latin typeface="Calibri"/>
                <a:cs typeface="Calibri"/>
              </a:rPr>
              <a:t>по </a:t>
            </a:r>
            <a:r>
              <a:rPr sz="2400" spc="-5" dirty="0">
                <a:latin typeface="Calibri"/>
                <a:cs typeface="Calibri"/>
              </a:rPr>
              <a:t>стратегии </a:t>
            </a:r>
            <a:r>
              <a:rPr sz="2400" spc="-15" dirty="0">
                <a:latin typeface="Calibri"/>
                <a:cs typeface="Calibri"/>
              </a:rPr>
              <a:t>белого </a:t>
            </a:r>
            <a:r>
              <a:rPr sz="2400" spc="-10" dirty="0">
                <a:latin typeface="Calibri"/>
                <a:cs typeface="Calibri"/>
              </a:rPr>
              <a:t>ящика </a:t>
            </a:r>
            <a:r>
              <a:rPr sz="2400" spc="-5" dirty="0">
                <a:latin typeface="Calibri"/>
                <a:cs typeface="Calibri"/>
              </a:rPr>
              <a:t>тесно </a:t>
            </a:r>
            <a:r>
              <a:rPr sz="2400" spc="-10" dirty="0">
                <a:latin typeface="Calibri"/>
                <a:cs typeface="Calibri"/>
              </a:rPr>
              <a:t>связано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вычисление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процента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тестового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покрытия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по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критерию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исходного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кода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программы.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4257" y="761238"/>
            <a:ext cx="6355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spc="25" dirty="0">
                <a:latin typeface="Cambria"/>
                <a:cs typeface="Cambria"/>
              </a:rPr>
              <a:t>Структурное</a:t>
            </a:r>
            <a:r>
              <a:rPr b="1" i="1" spc="50" dirty="0">
                <a:latin typeface="Cambria"/>
                <a:cs typeface="Cambria"/>
              </a:rPr>
              <a:t> </a:t>
            </a:r>
            <a:r>
              <a:rPr b="1" i="1" spc="-90" dirty="0">
                <a:latin typeface="Cambria"/>
                <a:cs typeface="Cambria"/>
              </a:rPr>
              <a:t>тестирование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869160"/>
            <a:ext cx="5506085" cy="24034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покрытие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операторов;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покрытие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решений;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покрытие;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покрытие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решений/условий;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60" dirty="0">
                <a:latin typeface="Constantia"/>
                <a:cs typeface="Constantia"/>
              </a:rPr>
              <a:t>к</a:t>
            </a:r>
            <a:r>
              <a:rPr sz="2600" dirty="0">
                <a:latin typeface="Constantia"/>
                <a:cs typeface="Constantia"/>
              </a:rPr>
              <a:t>омб</a:t>
            </a:r>
            <a:r>
              <a:rPr sz="2600" spc="5" dirty="0">
                <a:latin typeface="Constantia"/>
                <a:cs typeface="Constantia"/>
              </a:rPr>
              <a:t>и</a:t>
            </a:r>
            <a:r>
              <a:rPr sz="2600" spc="-5" dirty="0">
                <a:latin typeface="Constantia"/>
                <a:cs typeface="Constantia"/>
              </a:rPr>
              <a:t>н</a:t>
            </a:r>
            <a:r>
              <a:rPr sz="2600" spc="-60" dirty="0">
                <a:latin typeface="Constantia"/>
                <a:cs typeface="Constantia"/>
              </a:rPr>
              <a:t>а</a:t>
            </a:r>
            <a:r>
              <a:rPr sz="2600" spc="-35" dirty="0">
                <a:latin typeface="Constantia"/>
                <a:cs typeface="Constantia"/>
              </a:rPr>
              <a:t>т</a:t>
            </a:r>
            <a:r>
              <a:rPr sz="2600" dirty="0">
                <a:latin typeface="Constantia"/>
                <a:cs typeface="Constantia"/>
              </a:rPr>
              <a:t>орное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покрыт</a:t>
            </a:r>
            <a:r>
              <a:rPr sz="2600" spc="10" dirty="0">
                <a:latin typeface="Constantia"/>
                <a:cs typeface="Constantia"/>
              </a:rPr>
              <a:t>и</a:t>
            </a:r>
            <a:r>
              <a:rPr sz="2600" dirty="0">
                <a:latin typeface="Constantia"/>
                <a:cs typeface="Constantia"/>
              </a:rPr>
              <a:t>е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у</a:t>
            </a:r>
            <a:r>
              <a:rPr sz="2600" spc="-25" dirty="0">
                <a:latin typeface="Constantia"/>
                <a:cs typeface="Constantia"/>
              </a:rPr>
              <a:t>с</a:t>
            </a:r>
            <a:r>
              <a:rPr sz="2600" spc="-5" dirty="0">
                <a:latin typeface="Constantia"/>
                <a:cs typeface="Constantia"/>
              </a:rPr>
              <a:t>ловий</a:t>
            </a:r>
            <a:endParaRPr sz="260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891969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9033" y="668782"/>
            <a:ext cx="76809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latin typeface="Calibri"/>
                <a:cs typeface="Calibri"/>
              </a:rPr>
              <a:t>Управляющий</a:t>
            </a:r>
            <a:r>
              <a:rPr sz="4500" spc="-4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граф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программы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1700783"/>
            <a:ext cx="6696456" cy="47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58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4602" y="100406"/>
            <a:ext cx="6281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latin typeface="Calibri"/>
                <a:cs typeface="Calibri"/>
              </a:rPr>
              <a:t>Метод </a:t>
            </a:r>
            <a:r>
              <a:rPr sz="4000" spc="-5" dirty="0">
                <a:latin typeface="Calibri"/>
                <a:cs typeface="Calibri"/>
              </a:rPr>
              <a:t>покрытия</a:t>
            </a:r>
            <a:r>
              <a:rPr sz="4000" spc="-15" dirty="0">
                <a:latin typeface="Calibri"/>
                <a:cs typeface="Calibri"/>
              </a:rPr>
              <a:t> операторов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437" y="814578"/>
            <a:ext cx="751840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20" dirty="0">
                <a:latin typeface="Constantia"/>
                <a:cs typeface="Constantia"/>
              </a:rPr>
              <a:t>Выполнение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каждого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оператора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программы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хотя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бы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один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раз</a:t>
            </a:r>
            <a:endParaRPr sz="2400">
              <a:latin typeface="Constantia"/>
              <a:cs typeface="Constant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13280" y="1715516"/>
          <a:ext cx="4822823" cy="999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300" spc="-75" dirty="0">
                          <a:latin typeface="Constantia"/>
                          <a:cs typeface="Constantia"/>
                        </a:rPr>
                        <a:t>Тест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106680">
                        <a:lnSpc>
                          <a:spcPts val="2340"/>
                        </a:lnSpc>
                        <a:spcBef>
                          <a:spcPts val="180"/>
                        </a:spcBef>
                      </a:pPr>
                      <a:r>
                        <a:rPr sz="1300" spc="-50" dirty="0">
                          <a:latin typeface="Constantia"/>
                          <a:cs typeface="Constantia"/>
                        </a:rPr>
                        <a:t>Ож</a:t>
                      </a:r>
                      <a:r>
                        <a:rPr sz="1300" spc="-45" dirty="0">
                          <a:latin typeface="Constantia"/>
                          <a:cs typeface="Constantia"/>
                        </a:rPr>
                        <a:t>и</a:t>
                      </a:r>
                      <a:r>
                        <a:rPr sz="1300" spc="-50" dirty="0">
                          <a:latin typeface="Constantia"/>
                          <a:cs typeface="Constantia"/>
                        </a:rPr>
                        <a:t>даемы</a:t>
                      </a:r>
                      <a:r>
                        <a:rPr sz="1300" dirty="0">
                          <a:latin typeface="Constantia"/>
                          <a:cs typeface="Constantia"/>
                        </a:rPr>
                        <a:t>й  </a:t>
                      </a:r>
                      <a:r>
                        <a:rPr sz="1300" spc="-65" dirty="0">
                          <a:latin typeface="Constantia"/>
                          <a:cs typeface="Constantia"/>
                        </a:rPr>
                        <a:t>результат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 marR="152400">
                        <a:lnSpc>
                          <a:spcPts val="2340"/>
                        </a:lnSpc>
                        <a:spcBef>
                          <a:spcPts val="180"/>
                        </a:spcBef>
                      </a:pPr>
                      <a:r>
                        <a:rPr sz="1300" spc="-10" dirty="0">
                          <a:latin typeface="Constantia"/>
                          <a:cs typeface="Constantia"/>
                        </a:rPr>
                        <a:t>Ф</a:t>
                      </a:r>
                      <a:r>
                        <a:rPr sz="1300" spc="-15" dirty="0">
                          <a:latin typeface="Constantia"/>
                          <a:cs typeface="Constantia"/>
                        </a:rPr>
                        <a:t>акт</a:t>
                      </a:r>
                      <a:r>
                        <a:rPr sz="1300" dirty="0">
                          <a:latin typeface="Constantia"/>
                          <a:cs typeface="Constantia"/>
                        </a:rPr>
                        <a:t>и</a:t>
                      </a:r>
                      <a:r>
                        <a:rPr sz="1300" spc="-15" dirty="0">
                          <a:latin typeface="Constantia"/>
                          <a:cs typeface="Constantia"/>
                        </a:rPr>
                        <a:t>ч</a:t>
                      </a:r>
                      <a:r>
                        <a:rPr sz="1300" spc="-10" dirty="0">
                          <a:latin typeface="Constantia"/>
                          <a:cs typeface="Constantia"/>
                        </a:rPr>
                        <a:t>ес</a:t>
                      </a:r>
                      <a:r>
                        <a:rPr sz="1300" spc="-15" dirty="0">
                          <a:latin typeface="Constantia"/>
                          <a:cs typeface="Constantia"/>
                        </a:rPr>
                        <a:t>к</a:t>
                      </a:r>
                      <a:r>
                        <a:rPr sz="1300" spc="-10" dirty="0">
                          <a:latin typeface="Constantia"/>
                          <a:cs typeface="Constantia"/>
                        </a:rPr>
                        <a:t>и</a:t>
                      </a:r>
                      <a:r>
                        <a:rPr sz="1300" dirty="0">
                          <a:latin typeface="Constantia"/>
                          <a:cs typeface="Constantia"/>
                        </a:rPr>
                        <a:t>й  </a:t>
                      </a:r>
                      <a:r>
                        <a:rPr sz="1300" spc="-40" dirty="0">
                          <a:latin typeface="Constantia"/>
                          <a:cs typeface="Constantia"/>
                        </a:rPr>
                        <a:t>результат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 marR="262890">
                        <a:lnSpc>
                          <a:spcPts val="2340"/>
                        </a:lnSpc>
                        <a:spcBef>
                          <a:spcPts val="180"/>
                        </a:spcBef>
                      </a:pPr>
                      <a:r>
                        <a:rPr sz="1300" spc="-55" dirty="0">
                          <a:latin typeface="Constantia"/>
                          <a:cs typeface="Constantia"/>
                        </a:rPr>
                        <a:t>Результат </a:t>
                      </a:r>
                      <a:r>
                        <a:rPr sz="1300" spc="-5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300" spc="-30" dirty="0">
                          <a:latin typeface="Constantia"/>
                          <a:cs typeface="Constantia"/>
                        </a:rPr>
                        <a:t>т</a:t>
                      </a:r>
                      <a:r>
                        <a:rPr sz="1300" spc="-10" dirty="0">
                          <a:latin typeface="Constantia"/>
                          <a:cs typeface="Constantia"/>
                        </a:rPr>
                        <a:t>ес</a:t>
                      </a:r>
                      <a:r>
                        <a:rPr sz="1300" spc="-15" dirty="0">
                          <a:latin typeface="Constantia"/>
                          <a:cs typeface="Constantia"/>
                        </a:rPr>
                        <a:t>т</a:t>
                      </a:r>
                      <a:r>
                        <a:rPr sz="1300" spc="-10" dirty="0">
                          <a:latin typeface="Constantia"/>
                          <a:cs typeface="Constantia"/>
                        </a:rPr>
                        <a:t>и</a:t>
                      </a:r>
                      <a:r>
                        <a:rPr sz="1300" spc="-20" dirty="0">
                          <a:latin typeface="Constantia"/>
                          <a:cs typeface="Constantia"/>
                        </a:rPr>
                        <a:t>ров</a:t>
                      </a:r>
                      <a:r>
                        <a:rPr sz="1300" spc="-15" dirty="0">
                          <a:latin typeface="Constantia"/>
                          <a:cs typeface="Constantia"/>
                        </a:rPr>
                        <a:t>а</a:t>
                      </a:r>
                      <a:r>
                        <a:rPr sz="1300" spc="-20" dirty="0">
                          <a:latin typeface="Constantia"/>
                          <a:cs typeface="Constantia"/>
                        </a:rPr>
                        <a:t>н</a:t>
                      </a:r>
                      <a:r>
                        <a:rPr sz="1300" spc="-10" dirty="0">
                          <a:latin typeface="Constantia"/>
                          <a:cs typeface="Constantia"/>
                        </a:rPr>
                        <a:t>и</a:t>
                      </a:r>
                      <a:r>
                        <a:rPr sz="1300" dirty="0">
                          <a:latin typeface="Constantia"/>
                          <a:cs typeface="Constantia"/>
                        </a:rPr>
                        <a:t>я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300" spc="-5" dirty="0">
                          <a:latin typeface="Constantia"/>
                          <a:cs typeface="Constantia"/>
                        </a:rPr>
                        <a:t>А</a:t>
                      </a:r>
                      <a:r>
                        <a:rPr sz="130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300" spc="-5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300" dirty="0">
                          <a:latin typeface="Constantia"/>
                          <a:cs typeface="Constantia"/>
                        </a:rPr>
                        <a:t> 2,</a:t>
                      </a:r>
                      <a:r>
                        <a:rPr sz="1300" spc="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300" spc="-5" dirty="0">
                          <a:latin typeface="Constantia"/>
                          <a:cs typeface="Constantia"/>
                        </a:rPr>
                        <a:t>B</a:t>
                      </a:r>
                      <a:r>
                        <a:rPr sz="1300" spc="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300" spc="-5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300" spc="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300" dirty="0">
                          <a:latin typeface="Constantia"/>
                          <a:cs typeface="Constantia"/>
                        </a:rPr>
                        <a:t>0,</a:t>
                      </a:r>
                      <a:r>
                        <a:rPr sz="1300" spc="-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300" spc="5" dirty="0">
                          <a:latin typeface="Constantia"/>
                          <a:cs typeface="Constantia"/>
                        </a:rPr>
                        <a:t>Х=3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300" spc="5" dirty="0">
                          <a:latin typeface="Constantia"/>
                          <a:cs typeface="Constantia"/>
                        </a:rPr>
                        <a:t>Х=2,5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300" spc="-5" dirty="0">
                          <a:latin typeface="Constantia"/>
                          <a:cs typeface="Constantia"/>
                        </a:rPr>
                        <a:t>Х=2,5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300" spc="-25" dirty="0">
                          <a:latin typeface="Constantia"/>
                          <a:cs typeface="Constantia"/>
                        </a:rPr>
                        <a:t>Неуспешно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776861" y="3393530"/>
            <a:ext cx="1749425" cy="440690"/>
            <a:chOff x="776861" y="3393530"/>
            <a:chExt cx="1749425" cy="440690"/>
          </a:xfrm>
        </p:grpSpPr>
        <p:sp>
          <p:nvSpPr>
            <p:cNvPr id="12" name="object 12"/>
            <p:cNvSpPr/>
            <p:nvPr/>
          </p:nvSpPr>
          <p:spPr>
            <a:xfrm>
              <a:off x="778449" y="3395118"/>
              <a:ext cx="1746250" cy="437515"/>
            </a:xfrm>
            <a:custGeom>
              <a:avLst/>
              <a:gdLst/>
              <a:ahLst/>
              <a:cxnLst/>
              <a:rect l="l" t="t" r="r" b="b"/>
              <a:pathLst>
                <a:path w="1746250" h="437514">
                  <a:moveTo>
                    <a:pt x="873073" y="0"/>
                  </a:moveTo>
                  <a:lnTo>
                    <a:pt x="0" y="218491"/>
                  </a:lnTo>
                  <a:lnTo>
                    <a:pt x="873073" y="437112"/>
                  </a:lnTo>
                  <a:lnTo>
                    <a:pt x="1746132" y="218491"/>
                  </a:lnTo>
                  <a:lnTo>
                    <a:pt x="873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8449" y="3395118"/>
              <a:ext cx="1746250" cy="437515"/>
            </a:xfrm>
            <a:custGeom>
              <a:avLst/>
              <a:gdLst/>
              <a:ahLst/>
              <a:cxnLst/>
              <a:rect l="l" t="t" r="r" b="b"/>
              <a:pathLst>
                <a:path w="1746250" h="437514">
                  <a:moveTo>
                    <a:pt x="0" y="218491"/>
                  </a:moveTo>
                  <a:lnTo>
                    <a:pt x="873073" y="0"/>
                  </a:lnTo>
                  <a:lnTo>
                    <a:pt x="1746132" y="218491"/>
                  </a:lnTo>
                  <a:lnTo>
                    <a:pt x="873073" y="437112"/>
                  </a:lnTo>
                  <a:lnTo>
                    <a:pt x="0" y="2184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34225" y="3492946"/>
            <a:ext cx="103505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50" dirty="0">
                <a:latin typeface="Times New Roman"/>
                <a:cs typeface="Times New Roman"/>
              </a:rPr>
              <a:t>A&gt;1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45" dirty="0">
                <a:latin typeface="Times New Roman"/>
                <a:cs typeface="Times New Roman"/>
              </a:rPr>
              <a:t>B=0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5395" y="3941605"/>
            <a:ext cx="1091565" cy="546735"/>
          </a:xfrm>
          <a:prstGeom prst="rect">
            <a:avLst/>
          </a:prstGeom>
          <a:solidFill>
            <a:srgbClr val="FFFFFF"/>
          </a:solidFill>
          <a:ln w="3246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1200" spc="150" dirty="0">
                <a:latin typeface="Times New Roman"/>
                <a:cs typeface="Times New Roman"/>
              </a:rPr>
              <a:t>X=X/A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6861" y="4850743"/>
            <a:ext cx="1749425" cy="549910"/>
            <a:chOff x="776861" y="4850743"/>
            <a:chExt cx="1749425" cy="549910"/>
          </a:xfrm>
        </p:grpSpPr>
        <p:sp>
          <p:nvSpPr>
            <p:cNvPr id="17" name="object 17"/>
            <p:cNvSpPr/>
            <p:nvPr/>
          </p:nvSpPr>
          <p:spPr>
            <a:xfrm>
              <a:off x="778449" y="4852330"/>
              <a:ext cx="1746250" cy="546735"/>
            </a:xfrm>
            <a:custGeom>
              <a:avLst/>
              <a:gdLst/>
              <a:ahLst/>
              <a:cxnLst/>
              <a:rect l="l" t="t" r="r" b="b"/>
              <a:pathLst>
                <a:path w="1746250" h="546735">
                  <a:moveTo>
                    <a:pt x="873073" y="0"/>
                  </a:moveTo>
                  <a:lnTo>
                    <a:pt x="0" y="273243"/>
                  </a:lnTo>
                  <a:lnTo>
                    <a:pt x="873073" y="546486"/>
                  </a:lnTo>
                  <a:lnTo>
                    <a:pt x="1746132" y="273243"/>
                  </a:lnTo>
                  <a:lnTo>
                    <a:pt x="873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8449" y="4852330"/>
              <a:ext cx="1746250" cy="546735"/>
            </a:xfrm>
            <a:custGeom>
              <a:avLst/>
              <a:gdLst/>
              <a:ahLst/>
              <a:cxnLst/>
              <a:rect l="l" t="t" r="r" b="b"/>
              <a:pathLst>
                <a:path w="1746250" h="546735">
                  <a:moveTo>
                    <a:pt x="0" y="273243"/>
                  </a:moveTo>
                  <a:lnTo>
                    <a:pt x="873073" y="0"/>
                  </a:lnTo>
                  <a:lnTo>
                    <a:pt x="1746132" y="273243"/>
                  </a:lnTo>
                  <a:lnTo>
                    <a:pt x="873073" y="546486"/>
                  </a:lnTo>
                  <a:lnTo>
                    <a:pt x="0" y="2732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85569" y="5004910"/>
            <a:ext cx="93218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50" dirty="0">
                <a:latin typeface="Times New Roman"/>
                <a:cs typeface="Times New Roman"/>
              </a:rPr>
              <a:t>A=2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X&gt;1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15395" y="5398830"/>
            <a:ext cx="1091565" cy="546735"/>
          </a:xfrm>
          <a:prstGeom prst="rect">
            <a:avLst/>
          </a:prstGeom>
          <a:solidFill>
            <a:srgbClr val="FFFFFF"/>
          </a:solidFill>
          <a:ln w="3246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61620">
              <a:lnSpc>
                <a:spcPct val="100000"/>
              </a:lnSpc>
            </a:pPr>
            <a:r>
              <a:rPr sz="1200" spc="155" dirty="0">
                <a:latin typeface="Times New Roman"/>
                <a:cs typeface="Times New Roman"/>
              </a:rPr>
              <a:t>X=X+1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09018" y="2890530"/>
            <a:ext cx="1395095" cy="3601720"/>
            <a:chOff x="1609018" y="2890530"/>
            <a:chExt cx="1395095" cy="3601720"/>
          </a:xfrm>
        </p:grpSpPr>
        <p:sp>
          <p:nvSpPr>
            <p:cNvPr id="22" name="object 22"/>
            <p:cNvSpPr/>
            <p:nvPr/>
          </p:nvSpPr>
          <p:spPr>
            <a:xfrm>
              <a:off x="1651522" y="3832230"/>
              <a:ext cx="0" cy="922655"/>
            </a:xfrm>
            <a:custGeom>
              <a:avLst/>
              <a:gdLst/>
              <a:ahLst/>
              <a:cxnLst/>
              <a:rect l="l" t="t" r="r" b="b"/>
              <a:pathLst>
                <a:path h="922654">
                  <a:moveTo>
                    <a:pt x="0" y="0"/>
                  </a:moveTo>
                  <a:lnTo>
                    <a:pt x="0" y="922549"/>
                  </a:lnTo>
                </a:path>
              </a:pathLst>
            </a:custGeom>
            <a:ln w="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9018" y="4745912"/>
              <a:ext cx="85090" cy="106680"/>
            </a:xfrm>
            <a:custGeom>
              <a:avLst/>
              <a:gdLst/>
              <a:ahLst/>
              <a:cxnLst/>
              <a:rect l="l" t="t" r="r" b="b"/>
              <a:pathLst>
                <a:path w="85089" h="106679">
                  <a:moveTo>
                    <a:pt x="85008" y="0"/>
                  </a:moveTo>
                  <a:lnTo>
                    <a:pt x="0" y="0"/>
                  </a:lnTo>
                  <a:lnTo>
                    <a:pt x="42504" y="106418"/>
                  </a:lnTo>
                  <a:lnTo>
                    <a:pt x="85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24581" y="3613610"/>
              <a:ext cx="436880" cy="230504"/>
            </a:xfrm>
            <a:custGeom>
              <a:avLst/>
              <a:gdLst/>
              <a:ahLst/>
              <a:cxnLst/>
              <a:rect l="l" t="t" r="r" b="b"/>
              <a:pathLst>
                <a:path w="436880" h="230504">
                  <a:moveTo>
                    <a:pt x="0" y="0"/>
                  </a:moveTo>
                  <a:lnTo>
                    <a:pt x="436590" y="0"/>
                  </a:lnTo>
                  <a:lnTo>
                    <a:pt x="436590" y="230444"/>
                  </a:lnTo>
                </a:path>
              </a:pathLst>
            </a:custGeom>
            <a:ln w="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18668" y="3835186"/>
              <a:ext cx="85090" cy="106680"/>
            </a:xfrm>
            <a:custGeom>
              <a:avLst/>
              <a:gdLst/>
              <a:ahLst/>
              <a:cxnLst/>
              <a:rect l="l" t="t" r="r" b="b"/>
              <a:pathLst>
                <a:path w="85089" h="106679">
                  <a:moveTo>
                    <a:pt x="85008" y="0"/>
                  </a:moveTo>
                  <a:lnTo>
                    <a:pt x="0" y="0"/>
                  </a:lnTo>
                  <a:lnTo>
                    <a:pt x="42504" y="106418"/>
                  </a:lnTo>
                  <a:lnTo>
                    <a:pt x="85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8409" y="4488091"/>
              <a:ext cx="1193165" cy="182245"/>
            </a:xfrm>
            <a:custGeom>
              <a:avLst/>
              <a:gdLst/>
              <a:ahLst/>
              <a:cxnLst/>
              <a:rect l="l" t="t" r="r" b="b"/>
              <a:pathLst>
                <a:path w="1193164" h="182245">
                  <a:moveTo>
                    <a:pt x="1192763" y="0"/>
                  </a:moveTo>
                  <a:lnTo>
                    <a:pt x="1192763" y="182119"/>
                  </a:lnTo>
                  <a:lnTo>
                    <a:pt x="0" y="182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51522" y="4634738"/>
              <a:ext cx="127635" cy="71120"/>
            </a:xfrm>
            <a:custGeom>
              <a:avLst/>
              <a:gdLst/>
              <a:ahLst/>
              <a:cxnLst/>
              <a:rect l="l" t="t" r="r" b="b"/>
              <a:pathLst>
                <a:path w="127635" h="71120">
                  <a:moveTo>
                    <a:pt x="127512" y="0"/>
                  </a:moveTo>
                  <a:lnTo>
                    <a:pt x="0" y="35472"/>
                  </a:lnTo>
                  <a:lnTo>
                    <a:pt x="127512" y="70945"/>
                  </a:lnTo>
                  <a:lnTo>
                    <a:pt x="127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24581" y="5125573"/>
              <a:ext cx="436880" cy="175895"/>
            </a:xfrm>
            <a:custGeom>
              <a:avLst/>
              <a:gdLst/>
              <a:ahLst/>
              <a:cxnLst/>
              <a:rect l="l" t="t" r="r" b="b"/>
              <a:pathLst>
                <a:path w="436880" h="175895">
                  <a:moveTo>
                    <a:pt x="0" y="0"/>
                  </a:moveTo>
                  <a:lnTo>
                    <a:pt x="436590" y="0"/>
                  </a:lnTo>
                  <a:lnTo>
                    <a:pt x="436590" y="1756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18668" y="5292398"/>
              <a:ext cx="85090" cy="106680"/>
            </a:xfrm>
            <a:custGeom>
              <a:avLst/>
              <a:gdLst/>
              <a:ahLst/>
              <a:cxnLst/>
              <a:rect l="l" t="t" r="r" b="b"/>
              <a:pathLst>
                <a:path w="85089" h="106679">
                  <a:moveTo>
                    <a:pt x="85008" y="0"/>
                  </a:moveTo>
                  <a:lnTo>
                    <a:pt x="0" y="0"/>
                  </a:lnTo>
                  <a:lnTo>
                    <a:pt x="42504" y="106418"/>
                  </a:lnTo>
                  <a:lnTo>
                    <a:pt x="85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51522" y="5398817"/>
              <a:ext cx="0" cy="995680"/>
            </a:xfrm>
            <a:custGeom>
              <a:avLst/>
              <a:gdLst/>
              <a:ahLst/>
              <a:cxnLst/>
              <a:rect l="l" t="t" r="r" b="b"/>
              <a:pathLst>
                <a:path h="995679">
                  <a:moveTo>
                    <a:pt x="0" y="0"/>
                  </a:moveTo>
                  <a:lnTo>
                    <a:pt x="0" y="995436"/>
                  </a:lnTo>
                </a:path>
              </a:pathLst>
            </a:custGeom>
            <a:ln w="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09018" y="6385384"/>
              <a:ext cx="85090" cy="106680"/>
            </a:xfrm>
            <a:custGeom>
              <a:avLst/>
              <a:gdLst/>
              <a:ahLst/>
              <a:cxnLst/>
              <a:rect l="l" t="t" r="r" b="b"/>
              <a:pathLst>
                <a:path w="85089" h="106679">
                  <a:moveTo>
                    <a:pt x="85008" y="0"/>
                  </a:moveTo>
                  <a:lnTo>
                    <a:pt x="0" y="0"/>
                  </a:lnTo>
                  <a:lnTo>
                    <a:pt x="42504" y="106418"/>
                  </a:lnTo>
                  <a:lnTo>
                    <a:pt x="85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68409" y="5945316"/>
              <a:ext cx="1193165" cy="182245"/>
            </a:xfrm>
            <a:custGeom>
              <a:avLst/>
              <a:gdLst/>
              <a:ahLst/>
              <a:cxnLst/>
              <a:rect l="l" t="t" r="r" b="b"/>
              <a:pathLst>
                <a:path w="1193164" h="182245">
                  <a:moveTo>
                    <a:pt x="1192763" y="0"/>
                  </a:moveTo>
                  <a:lnTo>
                    <a:pt x="1192763" y="182170"/>
                  </a:lnTo>
                  <a:lnTo>
                    <a:pt x="0" y="1821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51522" y="6092014"/>
              <a:ext cx="127635" cy="71120"/>
            </a:xfrm>
            <a:custGeom>
              <a:avLst/>
              <a:gdLst/>
              <a:ahLst/>
              <a:cxnLst/>
              <a:rect l="l" t="t" r="r" b="b"/>
              <a:pathLst>
                <a:path w="127635" h="71120">
                  <a:moveTo>
                    <a:pt x="127512" y="0"/>
                  </a:moveTo>
                  <a:lnTo>
                    <a:pt x="0" y="35472"/>
                  </a:lnTo>
                  <a:lnTo>
                    <a:pt x="127512" y="70945"/>
                  </a:lnTo>
                  <a:lnTo>
                    <a:pt x="127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51522" y="2890530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0"/>
                  </a:moveTo>
                  <a:lnTo>
                    <a:pt x="0" y="407037"/>
                  </a:lnTo>
                </a:path>
              </a:pathLst>
            </a:custGeom>
            <a:ln w="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09018" y="3288699"/>
              <a:ext cx="85090" cy="106680"/>
            </a:xfrm>
            <a:custGeom>
              <a:avLst/>
              <a:gdLst/>
              <a:ahLst/>
              <a:cxnLst/>
              <a:rect l="l" t="t" r="r" b="b"/>
              <a:pathLst>
                <a:path w="85089" h="106679">
                  <a:moveTo>
                    <a:pt x="85008" y="0"/>
                  </a:moveTo>
                  <a:lnTo>
                    <a:pt x="0" y="0"/>
                  </a:lnTo>
                  <a:lnTo>
                    <a:pt x="42504" y="106418"/>
                  </a:lnTo>
                  <a:lnTo>
                    <a:pt x="85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762054" y="3019332"/>
            <a:ext cx="12827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34649" y="4094184"/>
            <a:ext cx="12827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b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34649" y="5551422"/>
            <a:ext cx="12827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d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49804" y="5023160"/>
            <a:ext cx="12827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33172" y="3511196"/>
            <a:ext cx="11811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25" dirty="0"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62054" y="3857313"/>
            <a:ext cx="12827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0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40216" y="5442125"/>
            <a:ext cx="12827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0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487421" y="3351631"/>
            <a:ext cx="1749425" cy="440690"/>
            <a:chOff x="4487421" y="3351631"/>
            <a:chExt cx="1749425" cy="440690"/>
          </a:xfrm>
        </p:grpSpPr>
        <p:sp>
          <p:nvSpPr>
            <p:cNvPr id="44" name="object 44"/>
            <p:cNvSpPr/>
            <p:nvPr/>
          </p:nvSpPr>
          <p:spPr>
            <a:xfrm>
              <a:off x="4489009" y="3353219"/>
              <a:ext cx="1746250" cy="437515"/>
            </a:xfrm>
            <a:custGeom>
              <a:avLst/>
              <a:gdLst/>
              <a:ahLst/>
              <a:cxnLst/>
              <a:rect l="l" t="t" r="r" b="b"/>
              <a:pathLst>
                <a:path w="1746250" h="437514">
                  <a:moveTo>
                    <a:pt x="873027" y="0"/>
                  </a:moveTo>
                  <a:lnTo>
                    <a:pt x="0" y="218491"/>
                  </a:lnTo>
                  <a:lnTo>
                    <a:pt x="873027" y="437112"/>
                  </a:lnTo>
                  <a:lnTo>
                    <a:pt x="1746209" y="218491"/>
                  </a:lnTo>
                  <a:lnTo>
                    <a:pt x="873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89009" y="3353219"/>
              <a:ext cx="1746250" cy="437515"/>
            </a:xfrm>
            <a:custGeom>
              <a:avLst/>
              <a:gdLst/>
              <a:ahLst/>
              <a:cxnLst/>
              <a:rect l="l" t="t" r="r" b="b"/>
              <a:pathLst>
                <a:path w="1746250" h="437514">
                  <a:moveTo>
                    <a:pt x="0" y="218491"/>
                  </a:moveTo>
                  <a:lnTo>
                    <a:pt x="873027" y="0"/>
                  </a:lnTo>
                  <a:lnTo>
                    <a:pt x="1746209" y="218491"/>
                  </a:lnTo>
                  <a:lnTo>
                    <a:pt x="873027" y="437112"/>
                  </a:lnTo>
                  <a:lnTo>
                    <a:pt x="0" y="2184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901196" y="3451047"/>
            <a:ext cx="922019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50" dirty="0">
                <a:latin typeface="Times New Roman"/>
                <a:cs typeface="Times New Roman"/>
              </a:rPr>
              <a:t>A&gt;1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45" dirty="0">
                <a:latin typeface="Times New Roman"/>
                <a:cs typeface="Times New Roman"/>
              </a:rPr>
              <a:t>B=0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26032" y="3899706"/>
            <a:ext cx="1091565" cy="546735"/>
          </a:xfrm>
          <a:prstGeom prst="rect">
            <a:avLst/>
          </a:prstGeom>
          <a:solidFill>
            <a:srgbClr val="FFFFFF"/>
          </a:solidFill>
          <a:ln w="3246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1200" spc="150" dirty="0">
                <a:latin typeface="Times New Roman"/>
                <a:cs typeface="Times New Roman"/>
              </a:rPr>
              <a:t>X=X/A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487421" y="4808844"/>
            <a:ext cx="1749425" cy="549910"/>
            <a:chOff x="4487421" y="4808844"/>
            <a:chExt cx="1749425" cy="549910"/>
          </a:xfrm>
        </p:grpSpPr>
        <p:sp>
          <p:nvSpPr>
            <p:cNvPr id="49" name="object 49"/>
            <p:cNvSpPr/>
            <p:nvPr/>
          </p:nvSpPr>
          <p:spPr>
            <a:xfrm>
              <a:off x="4489009" y="4810431"/>
              <a:ext cx="1746250" cy="546735"/>
            </a:xfrm>
            <a:custGeom>
              <a:avLst/>
              <a:gdLst/>
              <a:ahLst/>
              <a:cxnLst/>
              <a:rect l="l" t="t" r="r" b="b"/>
              <a:pathLst>
                <a:path w="1746250" h="546735">
                  <a:moveTo>
                    <a:pt x="873027" y="0"/>
                  </a:moveTo>
                  <a:lnTo>
                    <a:pt x="0" y="273243"/>
                  </a:lnTo>
                  <a:lnTo>
                    <a:pt x="873027" y="546486"/>
                  </a:lnTo>
                  <a:lnTo>
                    <a:pt x="1746209" y="273243"/>
                  </a:lnTo>
                  <a:lnTo>
                    <a:pt x="873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89009" y="4810431"/>
              <a:ext cx="1746250" cy="546735"/>
            </a:xfrm>
            <a:custGeom>
              <a:avLst/>
              <a:gdLst/>
              <a:ahLst/>
              <a:cxnLst/>
              <a:rect l="l" t="t" r="r" b="b"/>
              <a:pathLst>
                <a:path w="1746250" h="546735">
                  <a:moveTo>
                    <a:pt x="0" y="273243"/>
                  </a:moveTo>
                  <a:lnTo>
                    <a:pt x="873027" y="0"/>
                  </a:lnTo>
                  <a:lnTo>
                    <a:pt x="1746209" y="273243"/>
                  </a:lnTo>
                  <a:lnTo>
                    <a:pt x="873027" y="546486"/>
                  </a:lnTo>
                  <a:lnTo>
                    <a:pt x="0" y="2732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896114" y="4963011"/>
            <a:ext cx="93218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50" dirty="0">
                <a:latin typeface="Times New Roman"/>
                <a:cs typeface="Times New Roman"/>
              </a:rPr>
              <a:t>A=2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X&lt;1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26032" y="5356943"/>
            <a:ext cx="1091565" cy="546735"/>
          </a:xfrm>
          <a:prstGeom prst="rect">
            <a:avLst/>
          </a:prstGeom>
          <a:solidFill>
            <a:srgbClr val="FFFFFF"/>
          </a:solidFill>
          <a:ln w="3246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61620">
              <a:lnSpc>
                <a:spcPct val="100000"/>
              </a:lnSpc>
            </a:pPr>
            <a:r>
              <a:rPr sz="1200" spc="155" dirty="0">
                <a:latin typeface="Times New Roman"/>
                <a:cs typeface="Times New Roman"/>
              </a:rPr>
              <a:t>X=X+1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319533" y="2848631"/>
            <a:ext cx="1395095" cy="3601720"/>
            <a:chOff x="5319533" y="2848631"/>
            <a:chExt cx="1395095" cy="3601720"/>
          </a:xfrm>
        </p:grpSpPr>
        <p:sp>
          <p:nvSpPr>
            <p:cNvPr id="54" name="object 54"/>
            <p:cNvSpPr/>
            <p:nvPr/>
          </p:nvSpPr>
          <p:spPr>
            <a:xfrm>
              <a:off x="5362037" y="3790331"/>
              <a:ext cx="0" cy="922655"/>
            </a:xfrm>
            <a:custGeom>
              <a:avLst/>
              <a:gdLst/>
              <a:ahLst/>
              <a:cxnLst/>
              <a:rect l="l" t="t" r="r" b="b"/>
              <a:pathLst>
                <a:path h="922654">
                  <a:moveTo>
                    <a:pt x="0" y="0"/>
                  </a:moveTo>
                  <a:lnTo>
                    <a:pt x="0" y="922549"/>
                  </a:lnTo>
                </a:path>
              </a:pathLst>
            </a:custGeom>
            <a:ln w="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19533" y="4704013"/>
              <a:ext cx="85090" cy="106680"/>
            </a:xfrm>
            <a:custGeom>
              <a:avLst/>
              <a:gdLst/>
              <a:ahLst/>
              <a:cxnLst/>
              <a:rect l="l" t="t" r="r" b="b"/>
              <a:pathLst>
                <a:path w="85089" h="106679">
                  <a:moveTo>
                    <a:pt x="85008" y="0"/>
                  </a:moveTo>
                  <a:lnTo>
                    <a:pt x="0" y="0"/>
                  </a:lnTo>
                  <a:lnTo>
                    <a:pt x="42504" y="106418"/>
                  </a:lnTo>
                  <a:lnTo>
                    <a:pt x="85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35218" y="3571711"/>
              <a:ext cx="436880" cy="230504"/>
            </a:xfrm>
            <a:custGeom>
              <a:avLst/>
              <a:gdLst/>
              <a:ahLst/>
              <a:cxnLst/>
              <a:rect l="l" t="t" r="r" b="b"/>
              <a:pathLst>
                <a:path w="436879" h="230504">
                  <a:moveTo>
                    <a:pt x="0" y="0"/>
                  </a:moveTo>
                  <a:lnTo>
                    <a:pt x="436436" y="0"/>
                  </a:lnTo>
                  <a:lnTo>
                    <a:pt x="436436" y="230444"/>
                  </a:lnTo>
                </a:path>
              </a:pathLst>
            </a:custGeom>
            <a:ln w="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29151" y="3793287"/>
              <a:ext cx="85090" cy="106680"/>
            </a:xfrm>
            <a:custGeom>
              <a:avLst/>
              <a:gdLst/>
              <a:ahLst/>
              <a:cxnLst/>
              <a:rect l="l" t="t" r="r" b="b"/>
              <a:pathLst>
                <a:path w="85090" h="106679">
                  <a:moveTo>
                    <a:pt x="85008" y="0"/>
                  </a:moveTo>
                  <a:lnTo>
                    <a:pt x="0" y="0"/>
                  </a:lnTo>
                  <a:lnTo>
                    <a:pt x="42504" y="106418"/>
                  </a:lnTo>
                  <a:lnTo>
                    <a:pt x="85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78923" y="4446192"/>
              <a:ext cx="1193165" cy="182245"/>
            </a:xfrm>
            <a:custGeom>
              <a:avLst/>
              <a:gdLst/>
              <a:ahLst/>
              <a:cxnLst/>
              <a:rect l="l" t="t" r="r" b="b"/>
              <a:pathLst>
                <a:path w="1193165" h="182245">
                  <a:moveTo>
                    <a:pt x="1192732" y="0"/>
                  </a:moveTo>
                  <a:lnTo>
                    <a:pt x="1192732" y="182119"/>
                  </a:lnTo>
                  <a:lnTo>
                    <a:pt x="0" y="182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62037" y="4592839"/>
              <a:ext cx="127635" cy="71120"/>
            </a:xfrm>
            <a:custGeom>
              <a:avLst/>
              <a:gdLst/>
              <a:ahLst/>
              <a:cxnLst/>
              <a:rect l="l" t="t" r="r" b="b"/>
              <a:pathLst>
                <a:path w="127635" h="71120">
                  <a:moveTo>
                    <a:pt x="127512" y="0"/>
                  </a:moveTo>
                  <a:lnTo>
                    <a:pt x="0" y="35472"/>
                  </a:lnTo>
                  <a:lnTo>
                    <a:pt x="127512" y="70945"/>
                  </a:lnTo>
                  <a:lnTo>
                    <a:pt x="127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35218" y="5083674"/>
              <a:ext cx="436880" cy="175895"/>
            </a:xfrm>
            <a:custGeom>
              <a:avLst/>
              <a:gdLst/>
              <a:ahLst/>
              <a:cxnLst/>
              <a:rect l="l" t="t" r="r" b="b"/>
              <a:pathLst>
                <a:path w="436879" h="175895">
                  <a:moveTo>
                    <a:pt x="0" y="0"/>
                  </a:moveTo>
                  <a:lnTo>
                    <a:pt x="436436" y="0"/>
                  </a:lnTo>
                  <a:lnTo>
                    <a:pt x="436436" y="1756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29151" y="5250499"/>
              <a:ext cx="85090" cy="106680"/>
            </a:xfrm>
            <a:custGeom>
              <a:avLst/>
              <a:gdLst/>
              <a:ahLst/>
              <a:cxnLst/>
              <a:rect l="l" t="t" r="r" b="b"/>
              <a:pathLst>
                <a:path w="85090" h="106679">
                  <a:moveTo>
                    <a:pt x="85008" y="0"/>
                  </a:moveTo>
                  <a:lnTo>
                    <a:pt x="0" y="0"/>
                  </a:lnTo>
                  <a:lnTo>
                    <a:pt x="42504" y="106418"/>
                  </a:lnTo>
                  <a:lnTo>
                    <a:pt x="85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62037" y="5356918"/>
              <a:ext cx="0" cy="995680"/>
            </a:xfrm>
            <a:custGeom>
              <a:avLst/>
              <a:gdLst/>
              <a:ahLst/>
              <a:cxnLst/>
              <a:rect l="l" t="t" r="r" b="b"/>
              <a:pathLst>
                <a:path h="995679">
                  <a:moveTo>
                    <a:pt x="0" y="0"/>
                  </a:moveTo>
                  <a:lnTo>
                    <a:pt x="0" y="995436"/>
                  </a:lnTo>
                </a:path>
              </a:pathLst>
            </a:custGeom>
            <a:ln w="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19533" y="6343485"/>
              <a:ext cx="85090" cy="106680"/>
            </a:xfrm>
            <a:custGeom>
              <a:avLst/>
              <a:gdLst/>
              <a:ahLst/>
              <a:cxnLst/>
              <a:rect l="l" t="t" r="r" b="b"/>
              <a:pathLst>
                <a:path w="85089" h="106679">
                  <a:moveTo>
                    <a:pt x="85008" y="0"/>
                  </a:moveTo>
                  <a:lnTo>
                    <a:pt x="0" y="0"/>
                  </a:lnTo>
                  <a:lnTo>
                    <a:pt x="42504" y="106418"/>
                  </a:lnTo>
                  <a:lnTo>
                    <a:pt x="85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78923" y="5903430"/>
              <a:ext cx="1193165" cy="182245"/>
            </a:xfrm>
            <a:custGeom>
              <a:avLst/>
              <a:gdLst/>
              <a:ahLst/>
              <a:cxnLst/>
              <a:rect l="l" t="t" r="r" b="b"/>
              <a:pathLst>
                <a:path w="1193165" h="182245">
                  <a:moveTo>
                    <a:pt x="1192732" y="0"/>
                  </a:moveTo>
                  <a:lnTo>
                    <a:pt x="1192732" y="182157"/>
                  </a:lnTo>
                  <a:lnTo>
                    <a:pt x="0" y="1821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62037" y="6050115"/>
              <a:ext cx="127635" cy="71120"/>
            </a:xfrm>
            <a:custGeom>
              <a:avLst/>
              <a:gdLst/>
              <a:ahLst/>
              <a:cxnLst/>
              <a:rect l="l" t="t" r="r" b="b"/>
              <a:pathLst>
                <a:path w="127635" h="71120">
                  <a:moveTo>
                    <a:pt x="127512" y="0"/>
                  </a:moveTo>
                  <a:lnTo>
                    <a:pt x="0" y="35472"/>
                  </a:lnTo>
                  <a:lnTo>
                    <a:pt x="127512" y="70945"/>
                  </a:lnTo>
                  <a:lnTo>
                    <a:pt x="127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62037" y="2848631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0"/>
                  </a:moveTo>
                  <a:lnTo>
                    <a:pt x="0" y="407037"/>
                  </a:lnTo>
                </a:path>
              </a:pathLst>
            </a:custGeom>
            <a:ln w="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19533" y="3246800"/>
              <a:ext cx="85090" cy="106680"/>
            </a:xfrm>
            <a:custGeom>
              <a:avLst/>
              <a:gdLst/>
              <a:ahLst/>
              <a:cxnLst/>
              <a:rect l="l" t="t" r="r" b="b"/>
              <a:pathLst>
                <a:path w="85089" h="106679">
                  <a:moveTo>
                    <a:pt x="85008" y="0"/>
                  </a:moveTo>
                  <a:lnTo>
                    <a:pt x="0" y="0"/>
                  </a:lnTo>
                  <a:lnTo>
                    <a:pt x="42504" y="106418"/>
                  </a:lnTo>
                  <a:lnTo>
                    <a:pt x="85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472537" y="2977433"/>
            <a:ext cx="12827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145132" y="4052285"/>
            <a:ext cx="12827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b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145132" y="5509523"/>
            <a:ext cx="12827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d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760442" y="4981261"/>
            <a:ext cx="12827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743810" y="3469297"/>
            <a:ext cx="11811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25" dirty="0"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72537" y="3815414"/>
            <a:ext cx="12827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0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450823" y="5400226"/>
            <a:ext cx="12827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0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33295" y="6498652"/>
            <a:ext cx="189865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35" dirty="0">
                <a:latin typeface="Microsoft Sans Serif"/>
                <a:cs typeface="Microsoft Sans Serif"/>
              </a:rPr>
              <a:t>a</a:t>
            </a:r>
            <a:r>
              <a:rPr sz="1200" spc="85" dirty="0">
                <a:latin typeface="Microsoft Sans Serif"/>
                <a:cs typeface="Microsoft Sans Serif"/>
              </a:rPr>
              <a:t>)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93119" y="6498652"/>
            <a:ext cx="19304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40" dirty="0">
                <a:latin typeface="Microsoft Sans Serif"/>
                <a:cs typeface="Microsoft Sans Serif"/>
              </a:rPr>
              <a:t>б</a:t>
            </a:r>
            <a:r>
              <a:rPr sz="1200" spc="85" dirty="0">
                <a:latin typeface="Microsoft Sans Serif"/>
                <a:cs typeface="Microsoft Sans Serif"/>
              </a:rPr>
              <a:t>)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08326" y="6393281"/>
            <a:ext cx="1323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правильный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17438" y="6385661"/>
            <a:ext cx="1123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с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о</a:t>
            </a:r>
            <a:r>
              <a:rPr sz="1800" spc="-10" dirty="0">
                <a:latin typeface="Constantia"/>
                <a:cs typeface="Constantia"/>
              </a:rPr>
              <a:t>ш</a:t>
            </a:r>
            <a:r>
              <a:rPr sz="1800" dirty="0">
                <a:latin typeface="Constantia"/>
                <a:cs typeface="Constantia"/>
              </a:rPr>
              <a:t>иб</a:t>
            </a:r>
            <a:r>
              <a:rPr sz="1800" spc="-60" dirty="0">
                <a:latin typeface="Constantia"/>
                <a:cs typeface="Constantia"/>
              </a:rPr>
              <a:t>к</a:t>
            </a:r>
            <a:r>
              <a:rPr sz="1800" dirty="0">
                <a:latin typeface="Constantia"/>
                <a:cs typeface="Constantia"/>
              </a:rPr>
              <a:t>ой</a:t>
            </a:r>
            <a:endParaRPr sz="180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96324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8759" y="398779"/>
            <a:ext cx="8433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latin typeface="Calibri"/>
                <a:cs typeface="Calibri"/>
              </a:rPr>
              <a:t>Метод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покрытия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решений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(переходов)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632" y="1097026"/>
            <a:ext cx="661162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sz="2600" spc="5" dirty="0">
                <a:latin typeface="Constantia"/>
                <a:cs typeface="Constantia"/>
              </a:rPr>
              <a:t>К</a:t>
            </a:r>
            <a:r>
              <a:rPr sz="2600" dirty="0">
                <a:latin typeface="Constantia"/>
                <a:cs typeface="Constantia"/>
              </a:rPr>
              <a:t>аж</a:t>
            </a:r>
            <a:r>
              <a:rPr sz="2600" spc="-30" dirty="0">
                <a:latin typeface="Constantia"/>
                <a:cs typeface="Constantia"/>
              </a:rPr>
              <a:t>д</a:t>
            </a:r>
            <a:r>
              <a:rPr sz="2600" dirty="0">
                <a:latin typeface="Constantia"/>
                <a:cs typeface="Constantia"/>
              </a:rPr>
              <a:t>ое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нап</a:t>
            </a:r>
            <a:r>
              <a:rPr sz="2600" spc="-10" dirty="0">
                <a:latin typeface="Constantia"/>
                <a:cs typeface="Constantia"/>
              </a:rPr>
              <a:t>р</a:t>
            </a:r>
            <a:r>
              <a:rPr sz="2600" dirty="0">
                <a:latin typeface="Constantia"/>
                <a:cs typeface="Constantia"/>
              </a:rPr>
              <a:t>а</a:t>
            </a:r>
            <a:r>
              <a:rPr sz="2600" spc="-80" dirty="0">
                <a:latin typeface="Constantia"/>
                <a:cs typeface="Constantia"/>
              </a:rPr>
              <a:t>в</a:t>
            </a:r>
            <a:r>
              <a:rPr sz="2600" spc="-5" dirty="0">
                <a:latin typeface="Constantia"/>
                <a:cs typeface="Constantia"/>
              </a:rPr>
              <a:t>лени</a:t>
            </a:r>
            <a:r>
              <a:rPr sz="2600" dirty="0">
                <a:latin typeface="Constantia"/>
                <a:cs typeface="Constantia"/>
              </a:rPr>
              <a:t>е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п</a:t>
            </a:r>
            <a:r>
              <a:rPr sz="2600" spc="5" dirty="0">
                <a:latin typeface="Constantia"/>
                <a:cs typeface="Constantia"/>
              </a:rPr>
              <a:t>е</a:t>
            </a:r>
            <a:r>
              <a:rPr sz="2600" dirty="0">
                <a:latin typeface="Constantia"/>
                <a:cs typeface="Constantia"/>
              </a:rPr>
              <a:t>ре</a:t>
            </a:r>
            <a:r>
              <a:rPr sz="2600" spc="-70" dirty="0">
                <a:latin typeface="Constantia"/>
                <a:cs typeface="Constantia"/>
              </a:rPr>
              <a:t>х</a:t>
            </a:r>
            <a:r>
              <a:rPr sz="2600" spc="-75" dirty="0">
                <a:latin typeface="Constantia"/>
                <a:cs typeface="Constantia"/>
              </a:rPr>
              <a:t>о</a:t>
            </a:r>
            <a:r>
              <a:rPr sz="2600" dirty="0">
                <a:latin typeface="Constantia"/>
                <a:cs typeface="Constantia"/>
              </a:rPr>
              <a:t>да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д</a:t>
            </a:r>
            <a:r>
              <a:rPr sz="2600" spc="-125" dirty="0">
                <a:latin typeface="Constantia"/>
                <a:cs typeface="Constantia"/>
              </a:rPr>
              <a:t>о</a:t>
            </a:r>
            <a:r>
              <a:rPr sz="2600" spc="-5" dirty="0">
                <a:latin typeface="Constantia"/>
                <a:cs typeface="Constantia"/>
              </a:rPr>
              <a:t>лжн</a:t>
            </a:r>
            <a:r>
              <a:rPr sz="2600" dirty="0">
                <a:latin typeface="Constantia"/>
                <a:cs typeface="Constantia"/>
              </a:rPr>
              <a:t>о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быть  </a:t>
            </a:r>
            <a:r>
              <a:rPr sz="2600" spc="-10" dirty="0">
                <a:latin typeface="Constantia"/>
                <a:cs typeface="Constantia"/>
              </a:rPr>
              <a:t>реализовано,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по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крайней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мере,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один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раз</a:t>
            </a:r>
            <a:endParaRPr sz="2600" dirty="0">
              <a:latin typeface="Constantia"/>
              <a:cs typeface="Constant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424301" y="2454275"/>
          <a:ext cx="5484492" cy="129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400" spc="-50" dirty="0">
                          <a:latin typeface="Constantia"/>
                          <a:cs typeface="Constantia"/>
                        </a:rPr>
                        <a:t>Тест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onstantia"/>
                          <a:cs typeface="Constantia"/>
                        </a:rPr>
                        <a:t>Ожидаемый</a:t>
                      </a:r>
                      <a:endParaRPr sz="1400">
                        <a:latin typeface="Constantia"/>
                        <a:cs typeface="Constantia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40" dirty="0">
                          <a:latin typeface="Constantia"/>
                          <a:cs typeface="Constantia"/>
                        </a:rPr>
                        <a:t>результат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15" dirty="0">
                          <a:latin typeface="Constantia"/>
                          <a:cs typeface="Constantia"/>
                        </a:rPr>
                        <a:t>Фактический</a:t>
                      </a:r>
                      <a:endParaRPr sz="1400">
                        <a:latin typeface="Constantia"/>
                        <a:cs typeface="Constantia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40" dirty="0">
                          <a:latin typeface="Constantia"/>
                          <a:cs typeface="Constantia"/>
                        </a:rPr>
                        <a:t>результат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5" dirty="0">
                          <a:latin typeface="Constantia"/>
                          <a:cs typeface="Constantia"/>
                        </a:rPr>
                        <a:t>Результат</a:t>
                      </a:r>
                      <a:endParaRPr sz="1400">
                        <a:latin typeface="Constantia"/>
                        <a:cs typeface="Constantia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15" dirty="0">
                          <a:latin typeface="Constantia"/>
                          <a:cs typeface="Constantia"/>
                        </a:rPr>
                        <a:t>тестирования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A</a:t>
                      </a:r>
                      <a:r>
                        <a:rPr sz="1400" spc="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400" spc="7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15" dirty="0">
                          <a:latin typeface="Constantia"/>
                          <a:cs typeface="Constantia"/>
                        </a:rPr>
                        <a:t>3,</a:t>
                      </a:r>
                      <a:r>
                        <a:rPr sz="1400" spc="6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25" dirty="0">
                          <a:latin typeface="Constantia"/>
                          <a:cs typeface="Constantia"/>
                        </a:rPr>
                        <a:t>B=0,</a:t>
                      </a:r>
                      <a:r>
                        <a:rPr sz="1400" spc="4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25" dirty="0">
                          <a:latin typeface="Constantia"/>
                          <a:cs typeface="Constantia"/>
                        </a:rPr>
                        <a:t>X=3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Х=1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Х=1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0" dirty="0">
                          <a:latin typeface="Constantia"/>
                          <a:cs typeface="Constantia"/>
                        </a:rPr>
                        <a:t>Неуспешно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41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A</a:t>
                      </a:r>
                      <a:r>
                        <a:rPr sz="1400" spc="3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400" spc="5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15" dirty="0">
                          <a:latin typeface="Constantia"/>
                          <a:cs typeface="Constantia"/>
                        </a:rPr>
                        <a:t>2,</a:t>
                      </a:r>
                      <a:r>
                        <a:rPr sz="1400" spc="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30" dirty="0">
                          <a:latin typeface="Constantia"/>
                          <a:cs typeface="Constantia"/>
                        </a:rPr>
                        <a:t>B=1,X=</a:t>
                      </a:r>
                      <a:r>
                        <a:rPr sz="1400" spc="5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Х=1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Х=1,5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onstantia"/>
                          <a:cs typeface="Constantia"/>
                        </a:rPr>
                        <a:t>Успешно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2155093"/>
            <a:ext cx="3170617" cy="442510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735451" y="3881963"/>
            <a:ext cx="4114800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Times New Roman"/>
                <a:cs typeface="Times New Roman"/>
              </a:rPr>
              <a:t>либо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пути: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1-2-4-6,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1-2-3-4-5-6,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либо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пути: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1-2-3-4-6,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1-2-4-5-6,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например: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5258" y="4953761"/>
            <a:ext cx="1628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B=0, X=3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2,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B=1,X=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6527" y="4953761"/>
            <a:ext cx="1649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путь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1-2-3-4-5-6</a:t>
            </a:r>
            <a:endParaRPr sz="18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путь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1-2-4-6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8827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1219" y="334772"/>
            <a:ext cx="551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latin typeface="Calibri"/>
                <a:cs typeface="Calibri"/>
              </a:rPr>
              <a:t>Метод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покрытия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условий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437" y="1064768"/>
            <a:ext cx="761174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Constantia"/>
                <a:cs typeface="Constantia"/>
              </a:rPr>
              <a:t>В</a:t>
            </a:r>
            <a:r>
              <a:rPr sz="2600" spc="-55" dirty="0">
                <a:latin typeface="Constantia"/>
                <a:cs typeface="Constantia"/>
              </a:rPr>
              <a:t>с</a:t>
            </a:r>
            <a:r>
              <a:rPr sz="2600" dirty="0">
                <a:latin typeface="Constantia"/>
                <a:cs typeface="Constantia"/>
              </a:rPr>
              <a:t>е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в</a:t>
            </a:r>
            <a:r>
              <a:rPr sz="2600" spc="-50" dirty="0">
                <a:latin typeface="Constantia"/>
                <a:cs typeface="Constantia"/>
              </a:rPr>
              <a:t>о</a:t>
            </a:r>
            <a:r>
              <a:rPr sz="2600" dirty="0">
                <a:latin typeface="Constantia"/>
                <a:cs typeface="Constantia"/>
              </a:rPr>
              <a:t>зм</a:t>
            </a:r>
            <a:r>
              <a:rPr sz="2600" spc="-65" dirty="0">
                <a:latin typeface="Constantia"/>
                <a:cs typeface="Constantia"/>
              </a:rPr>
              <a:t>о</a:t>
            </a:r>
            <a:r>
              <a:rPr sz="2600" spc="-5" dirty="0">
                <a:latin typeface="Constantia"/>
                <a:cs typeface="Constantia"/>
              </a:rPr>
              <a:t>жны</a:t>
            </a:r>
            <a:r>
              <a:rPr sz="2600" dirty="0">
                <a:latin typeface="Constantia"/>
                <a:cs typeface="Constantia"/>
              </a:rPr>
              <a:t>е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ре</a:t>
            </a:r>
            <a:r>
              <a:rPr sz="2600" spc="-30" dirty="0">
                <a:latin typeface="Constantia"/>
                <a:cs typeface="Constantia"/>
              </a:rPr>
              <a:t>з</a:t>
            </a:r>
            <a:r>
              <a:rPr sz="2600" spc="-210" dirty="0">
                <a:latin typeface="Constantia"/>
                <a:cs typeface="Constantia"/>
              </a:rPr>
              <a:t>у</a:t>
            </a:r>
            <a:r>
              <a:rPr sz="2600" spc="-5" dirty="0">
                <a:latin typeface="Constantia"/>
                <a:cs typeface="Constantia"/>
              </a:rPr>
              <a:t>л</a:t>
            </a:r>
            <a:r>
              <a:rPr sz="2600" spc="-135" dirty="0">
                <a:latin typeface="Constantia"/>
                <a:cs typeface="Constantia"/>
              </a:rPr>
              <a:t>ь</a:t>
            </a:r>
            <a:r>
              <a:rPr sz="2600" spc="-35" dirty="0">
                <a:latin typeface="Constantia"/>
                <a:cs typeface="Constantia"/>
              </a:rPr>
              <a:t>т</a:t>
            </a:r>
            <a:r>
              <a:rPr sz="2600" spc="-65" dirty="0">
                <a:latin typeface="Constantia"/>
                <a:cs typeface="Constantia"/>
              </a:rPr>
              <a:t>а</a:t>
            </a:r>
            <a:r>
              <a:rPr sz="2600" spc="-5" dirty="0">
                <a:latin typeface="Constantia"/>
                <a:cs typeface="Constantia"/>
              </a:rPr>
              <a:t>т</a:t>
            </a:r>
            <a:r>
              <a:rPr sz="2600" dirty="0">
                <a:latin typeface="Constantia"/>
                <a:cs typeface="Constantia"/>
              </a:rPr>
              <a:t>ы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каж</a:t>
            </a:r>
            <a:r>
              <a:rPr sz="2600" spc="-30" dirty="0">
                <a:latin typeface="Constantia"/>
                <a:cs typeface="Constantia"/>
              </a:rPr>
              <a:t>д</a:t>
            </a:r>
            <a:r>
              <a:rPr sz="2600" dirty="0">
                <a:latin typeface="Constantia"/>
                <a:cs typeface="Constantia"/>
              </a:rPr>
              <a:t>о</a:t>
            </a:r>
            <a:r>
              <a:rPr sz="2600" spc="-70" dirty="0">
                <a:latin typeface="Constantia"/>
                <a:cs typeface="Constantia"/>
              </a:rPr>
              <a:t>г</a:t>
            </a:r>
            <a:r>
              <a:rPr sz="2600" dirty="0">
                <a:latin typeface="Constantia"/>
                <a:cs typeface="Constantia"/>
              </a:rPr>
              <a:t>о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у</a:t>
            </a:r>
            <a:r>
              <a:rPr sz="2600" spc="-25" dirty="0">
                <a:latin typeface="Constantia"/>
                <a:cs typeface="Constantia"/>
              </a:rPr>
              <a:t>с</a:t>
            </a:r>
            <a:r>
              <a:rPr sz="2600" spc="-5" dirty="0">
                <a:latin typeface="Constantia"/>
                <a:cs typeface="Constantia"/>
              </a:rPr>
              <a:t>лови</a:t>
            </a:r>
            <a:r>
              <a:rPr sz="2600" dirty="0">
                <a:latin typeface="Constantia"/>
                <a:cs typeface="Constantia"/>
              </a:rPr>
              <a:t>я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в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решении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выполнялись,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по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крайней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мере,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один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раз</a:t>
            </a:r>
            <a:endParaRPr sz="2600">
              <a:latin typeface="Constantia"/>
              <a:cs typeface="Constant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7479" y="5078857"/>
          <a:ext cx="5755004" cy="1302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0" dirty="0">
                          <a:latin typeface="Constantia"/>
                          <a:cs typeface="Constantia"/>
                        </a:rPr>
                        <a:t>Тест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onstantia"/>
                          <a:cs typeface="Constantia"/>
                        </a:rPr>
                        <a:t>Ожидаемый</a:t>
                      </a:r>
                      <a:endParaRPr sz="1400">
                        <a:latin typeface="Constantia"/>
                        <a:cs typeface="Constantia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55" dirty="0">
                          <a:latin typeface="Constantia"/>
                          <a:cs typeface="Constantia"/>
                        </a:rPr>
                        <a:t>результат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15" dirty="0">
                          <a:latin typeface="Constantia"/>
                          <a:cs typeface="Constantia"/>
                        </a:rPr>
                        <a:t>Фактический</a:t>
                      </a:r>
                      <a:endParaRPr sz="1400">
                        <a:latin typeface="Constantia"/>
                        <a:cs typeface="Constantia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55" dirty="0">
                          <a:latin typeface="Constantia"/>
                          <a:cs typeface="Constantia"/>
                        </a:rPr>
                        <a:t>результат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65" dirty="0">
                          <a:latin typeface="Constantia"/>
                          <a:cs typeface="Constantia"/>
                        </a:rPr>
                        <a:t>Р</a:t>
                      </a:r>
                      <a:r>
                        <a:rPr sz="1400" spc="-25" dirty="0">
                          <a:latin typeface="Constantia"/>
                          <a:cs typeface="Constantia"/>
                        </a:rPr>
                        <a:t>е</a:t>
                      </a:r>
                      <a:r>
                        <a:rPr sz="1400" spc="-45" dirty="0">
                          <a:latin typeface="Constantia"/>
                          <a:cs typeface="Constantia"/>
                        </a:rPr>
                        <a:t>з</a:t>
                      </a:r>
                      <a:r>
                        <a:rPr sz="1400" spc="-140" dirty="0">
                          <a:latin typeface="Constantia"/>
                          <a:cs typeface="Constantia"/>
                        </a:rPr>
                        <a:t>у</a:t>
                      </a:r>
                      <a:r>
                        <a:rPr sz="1400" spc="-30" dirty="0">
                          <a:latin typeface="Constantia"/>
                          <a:cs typeface="Constantia"/>
                        </a:rPr>
                        <a:t>л</a:t>
                      </a:r>
                      <a:r>
                        <a:rPr sz="1400" spc="-100" dirty="0">
                          <a:latin typeface="Constantia"/>
                          <a:cs typeface="Constantia"/>
                        </a:rPr>
                        <a:t>ь</a:t>
                      </a:r>
                      <a:r>
                        <a:rPr sz="1400" spc="-30" dirty="0">
                          <a:latin typeface="Constantia"/>
                          <a:cs typeface="Constantia"/>
                        </a:rPr>
                        <a:t>т</a:t>
                      </a:r>
                      <a:r>
                        <a:rPr sz="1400" spc="-65" dirty="0">
                          <a:latin typeface="Constantia"/>
                          <a:cs typeface="Constantia"/>
                        </a:rPr>
                        <a:t>а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т</a:t>
                      </a:r>
                      <a:r>
                        <a:rPr sz="1400" spc="-14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-20" dirty="0">
                          <a:latin typeface="Constantia"/>
                          <a:cs typeface="Constantia"/>
                        </a:rPr>
                        <a:t>т</a:t>
                      </a:r>
                      <a:r>
                        <a:rPr sz="1400" spc="-15" dirty="0">
                          <a:latin typeface="Constantia"/>
                          <a:cs typeface="Constantia"/>
                        </a:rPr>
                        <a:t>ес</a:t>
                      </a:r>
                      <a:r>
                        <a:rPr sz="1400" spc="-10" dirty="0">
                          <a:latin typeface="Constantia"/>
                          <a:cs typeface="Constantia"/>
                        </a:rPr>
                        <a:t>т</a:t>
                      </a:r>
                      <a:r>
                        <a:rPr sz="1400" spc="-15" dirty="0">
                          <a:latin typeface="Constantia"/>
                          <a:cs typeface="Constantia"/>
                        </a:rPr>
                        <a:t>и</a:t>
                      </a:r>
                      <a:r>
                        <a:rPr sz="1400" spc="-20" dirty="0">
                          <a:latin typeface="Constantia"/>
                          <a:cs typeface="Constantia"/>
                        </a:rPr>
                        <a:t>р</a:t>
                      </a:r>
                      <a:r>
                        <a:rPr sz="1400" spc="-15" dirty="0">
                          <a:latin typeface="Constantia"/>
                          <a:cs typeface="Constantia"/>
                        </a:rPr>
                        <a:t>ова</a:t>
                      </a:r>
                      <a:r>
                        <a:rPr sz="1400" spc="-10" dirty="0">
                          <a:latin typeface="Constantia"/>
                          <a:cs typeface="Constantia"/>
                        </a:rPr>
                        <a:t>н</a:t>
                      </a:r>
                      <a:r>
                        <a:rPr sz="1400" spc="-15" dirty="0">
                          <a:latin typeface="Constantia"/>
                          <a:cs typeface="Constantia"/>
                        </a:rPr>
                        <a:t>и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я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A</a:t>
                      </a:r>
                      <a:r>
                        <a:rPr sz="140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400" spc="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5" dirty="0">
                          <a:latin typeface="Constantia"/>
                          <a:cs typeface="Constantia"/>
                        </a:rPr>
                        <a:t>2,</a:t>
                      </a:r>
                      <a:r>
                        <a:rPr sz="1400" spc="-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10" dirty="0">
                          <a:latin typeface="Constantia"/>
                          <a:cs typeface="Constantia"/>
                        </a:rPr>
                        <a:t>B=0,</a:t>
                      </a:r>
                      <a:r>
                        <a:rPr sz="1400" spc="-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5" dirty="0">
                          <a:latin typeface="Constantia"/>
                          <a:cs typeface="Constantia"/>
                        </a:rPr>
                        <a:t>Х=</a:t>
                      </a:r>
                      <a:r>
                        <a:rPr sz="1400" spc="-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4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X=3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X=3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Constantia"/>
                          <a:cs typeface="Constantia"/>
                        </a:rPr>
                        <a:t>Неуспешно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6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20" dirty="0">
                          <a:latin typeface="Constantia"/>
                          <a:cs typeface="Constantia"/>
                        </a:rPr>
                        <a:t>А=1,</a:t>
                      </a:r>
                      <a:r>
                        <a:rPr sz="140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20" dirty="0">
                          <a:latin typeface="Constantia"/>
                          <a:cs typeface="Constantia"/>
                        </a:rPr>
                        <a:t>В=1,Х=0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X=0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Х=1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5" dirty="0">
                          <a:latin typeface="Constantia"/>
                          <a:cs typeface="Constantia"/>
                        </a:rPr>
                        <a:t>Успешно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3" y="2113945"/>
            <a:ext cx="3170617" cy="442510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76802" y="2728086"/>
            <a:ext cx="36550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685">
              <a:lnSpc>
                <a:spcPct val="150000"/>
              </a:lnSpc>
              <a:spcBef>
                <a:spcPts val="100"/>
              </a:spcBef>
              <a:tabLst>
                <a:tab pos="670560" algn="l"/>
                <a:tab pos="1365885" algn="l"/>
                <a:tab pos="2084070" algn="l"/>
              </a:tabLst>
            </a:pPr>
            <a:r>
              <a:rPr sz="1800" spc="-5" dirty="0">
                <a:latin typeface="Times New Roman"/>
                <a:cs typeface="Times New Roman"/>
              </a:rPr>
              <a:t>Необходимо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проверить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условия: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A&gt;1	</a:t>
            </a:r>
            <a:r>
              <a:rPr sz="1800" spc="15" dirty="0">
                <a:latin typeface="Times New Roman"/>
                <a:cs typeface="Times New Roman"/>
              </a:rPr>
              <a:t>B=0	</a:t>
            </a:r>
            <a:r>
              <a:rPr sz="1800" spc="10" dirty="0">
                <a:latin typeface="Times New Roman"/>
                <a:cs typeface="Times New Roman"/>
              </a:rPr>
              <a:t>A=2	X&gt;1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10" dirty="0">
                <a:latin typeface="Times New Roman"/>
                <a:cs typeface="Times New Roman"/>
              </a:rPr>
              <a:t>1)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А</a:t>
            </a:r>
            <a:r>
              <a:rPr sz="1800" i="1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2,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B=0,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Х=4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путь</a:t>
            </a:r>
            <a:r>
              <a:rPr sz="1800" i="1" spc="50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1-2-3-4-5-6;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i="1" spc="-5" dirty="0">
                <a:latin typeface="Times New Roman"/>
                <a:cs typeface="Times New Roman"/>
              </a:rPr>
              <a:t>2)А=</a:t>
            </a:r>
            <a:r>
              <a:rPr sz="1800" i="1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В =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 </a:t>
            </a:r>
            <a:r>
              <a:rPr sz="1800" i="1" spc="-5" dirty="0">
                <a:latin typeface="Times New Roman"/>
                <a:cs typeface="Times New Roman"/>
              </a:rPr>
              <a:t>Х=0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путь</a:t>
            </a:r>
            <a:r>
              <a:rPr sz="1800" i="1" spc="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1-2-4-6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384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333501"/>
            <a:ext cx="8111363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7600" algn="l"/>
              </a:tabLst>
            </a:pPr>
            <a:r>
              <a:rPr sz="4400" spc="145" dirty="0"/>
              <a:t>П</a:t>
            </a:r>
            <a:r>
              <a:rPr spc="145" dirty="0"/>
              <a:t>ОНЯТИЕ	ТЕСТИРОВАНИЯ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1625"/>
            <a:ext cx="615124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4E5B6E"/>
              </a:buClr>
              <a:buSzPct val="165217"/>
              <a:buFont typeface="Arial MT"/>
              <a:buChar char="•"/>
              <a:tabLst>
                <a:tab pos="355600" algn="l"/>
                <a:tab pos="2298700" algn="l"/>
                <a:tab pos="2794000" algn="l"/>
                <a:tab pos="3387090" algn="l"/>
                <a:tab pos="4598670" algn="l"/>
              </a:tabLst>
            </a:pPr>
            <a:r>
              <a:rPr sz="2300" b="1" spc="-20" dirty="0">
                <a:latin typeface="Calibri"/>
                <a:cs typeface="Calibri"/>
              </a:rPr>
              <a:t>Тестирование	</a:t>
            </a:r>
            <a:r>
              <a:rPr sz="2300" dirty="0">
                <a:latin typeface="Calibri"/>
                <a:cs typeface="Calibri"/>
              </a:rPr>
              <a:t>-	</a:t>
            </a:r>
            <a:r>
              <a:rPr sz="2300" spc="-15" dirty="0">
                <a:latin typeface="Calibri"/>
                <a:cs typeface="Calibri"/>
              </a:rPr>
              <a:t>это	</a:t>
            </a:r>
            <a:r>
              <a:rPr sz="2300" spc="-5" dirty="0">
                <a:latin typeface="Calibri"/>
                <a:cs typeface="Calibri"/>
              </a:rPr>
              <a:t>процесс	</a:t>
            </a:r>
            <a:r>
              <a:rPr sz="2300" spc="-10" dirty="0">
                <a:latin typeface="Calibri"/>
                <a:cs typeface="Calibri"/>
              </a:rPr>
              <a:t>выполнения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3333" y="1471625"/>
            <a:ext cx="174625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8095" algn="l"/>
              </a:tabLst>
            </a:pPr>
            <a:r>
              <a:rPr sz="2300" dirty="0">
                <a:latin typeface="Calibri"/>
                <a:cs typeface="Calibri"/>
              </a:rPr>
              <a:t>си</a:t>
            </a:r>
            <a:r>
              <a:rPr sz="2300" spc="-10" dirty="0">
                <a:latin typeface="Calibri"/>
                <a:cs typeface="Calibri"/>
              </a:rPr>
              <a:t>с</a:t>
            </a:r>
            <a:r>
              <a:rPr sz="2300" spc="-30" dirty="0">
                <a:latin typeface="Calibri"/>
                <a:cs typeface="Calibri"/>
              </a:rPr>
              <a:t>т</a:t>
            </a:r>
            <a:r>
              <a:rPr sz="2300" spc="-10" dirty="0">
                <a:latin typeface="Calibri"/>
                <a:cs typeface="Calibri"/>
              </a:rPr>
              <a:t>е</a:t>
            </a:r>
            <a:r>
              <a:rPr sz="2300" spc="-5" dirty="0">
                <a:latin typeface="Calibri"/>
                <a:cs typeface="Calibri"/>
              </a:rPr>
              <a:t>м</a:t>
            </a:r>
            <a:r>
              <a:rPr sz="2300" dirty="0">
                <a:latin typeface="Calibri"/>
                <a:cs typeface="Calibri"/>
              </a:rPr>
              <a:t>ы	и</a:t>
            </a:r>
            <a:r>
              <a:rPr sz="2300" spc="-15" dirty="0">
                <a:latin typeface="Calibri"/>
                <a:cs typeface="Calibri"/>
              </a:rPr>
              <a:t>л</a:t>
            </a:r>
            <a:r>
              <a:rPr sz="2300" dirty="0">
                <a:latin typeface="Calibri"/>
                <a:cs typeface="Calibri"/>
              </a:rPr>
              <a:t>и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822831"/>
            <a:ext cx="7730490" cy="1077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libri"/>
                <a:cs typeface="Calibri"/>
              </a:rPr>
              <a:t>компонента,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при</a:t>
            </a:r>
            <a:r>
              <a:rPr sz="23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Calibri"/>
                <a:cs typeface="Calibri"/>
              </a:rPr>
              <a:t>определенных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 тестировщиком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условиях</a:t>
            </a:r>
            <a:r>
              <a:rPr sz="2300" spc="-5" dirty="0">
                <a:latin typeface="Calibri"/>
                <a:cs typeface="Calibri"/>
              </a:rPr>
              <a:t>,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для </a:t>
            </a:r>
            <a:r>
              <a:rPr sz="2300" spc="-15" dirty="0">
                <a:latin typeface="Calibri"/>
                <a:cs typeface="Calibri"/>
              </a:rPr>
              <a:t>наблюдения </a:t>
            </a:r>
            <a:r>
              <a:rPr sz="2300" dirty="0">
                <a:latin typeface="Calibri"/>
                <a:cs typeface="Calibri"/>
              </a:rPr>
              <a:t>и </a:t>
            </a:r>
            <a:r>
              <a:rPr sz="2300" spc="-5" dirty="0">
                <a:latin typeface="Calibri"/>
                <a:cs typeface="Calibri"/>
              </a:rPr>
              <a:t>для оценки </a:t>
            </a:r>
            <a:r>
              <a:rPr sz="2300" spc="-10" dirty="0">
                <a:latin typeface="Calibri"/>
                <a:cs typeface="Calibri"/>
              </a:rPr>
              <a:t>некоторых </a:t>
            </a:r>
            <a:r>
              <a:rPr sz="2300" spc="-5" dirty="0">
                <a:latin typeface="Calibri"/>
                <a:cs typeface="Calibri"/>
              </a:rPr>
              <a:t>аспектов </a:t>
            </a:r>
            <a:r>
              <a:rPr sz="2300" spc="-10" dirty="0">
                <a:latin typeface="Calibri"/>
                <a:cs typeface="Calibri"/>
              </a:rPr>
              <a:t>работы </a:t>
            </a:r>
            <a:r>
              <a:rPr sz="2300" spc="-5" dirty="0">
                <a:latin typeface="Calibri"/>
                <a:cs typeface="Calibri"/>
              </a:rPr>
              <a:t> системы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либо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компонента.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031616"/>
            <a:ext cx="196215" cy="608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00" spc="5" dirty="0">
                <a:solidFill>
                  <a:srgbClr val="4E5B6E"/>
                </a:solidFill>
                <a:latin typeface="Arial MT"/>
                <a:cs typeface="Arial MT"/>
              </a:rPr>
              <a:t>•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3225164"/>
            <a:ext cx="77304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1635" algn="l"/>
                <a:tab pos="1754505" algn="l"/>
                <a:tab pos="3690620" algn="l"/>
                <a:tab pos="5615305" algn="l"/>
                <a:tab pos="6685915" algn="l"/>
                <a:tab pos="7265034" algn="l"/>
              </a:tabLst>
            </a:pPr>
            <a:r>
              <a:rPr sz="2300" b="1" dirty="0">
                <a:latin typeface="Calibri"/>
                <a:cs typeface="Calibri"/>
              </a:rPr>
              <a:t>В	</a:t>
            </a:r>
            <a:r>
              <a:rPr sz="2300" b="1" spc="-5" dirty="0">
                <a:latin typeface="Calibri"/>
                <a:cs typeface="Calibri"/>
              </a:rPr>
              <a:t>про</a:t>
            </a:r>
            <a:r>
              <a:rPr sz="2300" b="1" spc="-25" dirty="0">
                <a:latin typeface="Calibri"/>
                <a:cs typeface="Calibri"/>
              </a:rPr>
              <a:t>ц</a:t>
            </a:r>
            <a:r>
              <a:rPr sz="2300" b="1" spc="-5" dirty="0">
                <a:latin typeface="Calibri"/>
                <a:cs typeface="Calibri"/>
              </a:rPr>
              <a:t>е</a:t>
            </a:r>
            <a:r>
              <a:rPr sz="2300" b="1" spc="-15" dirty="0">
                <a:latin typeface="Calibri"/>
                <a:cs typeface="Calibri"/>
              </a:rPr>
              <a:t>с</a:t>
            </a:r>
            <a:r>
              <a:rPr sz="2300" b="1" spc="-5" dirty="0">
                <a:latin typeface="Calibri"/>
                <a:cs typeface="Calibri"/>
              </a:rPr>
              <a:t>с</a:t>
            </a:r>
            <a:r>
              <a:rPr sz="2300" b="1" dirty="0">
                <a:latin typeface="Calibri"/>
                <a:cs typeface="Calibri"/>
              </a:rPr>
              <a:t>е	</a:t>
            </a:r>
            <a:r>
              <a:rPr sz="2300" b="1" spc="-15" dirty="0">
                <a:latin typeface="Calibri"/>
                <a:cs typeface="Calibri"/>
              </a:rPr>
              <a:t>т</a:t>
            </a:r>
            <a:r>
              <a:rPr sz="2300" b="1" spc="-5" dirty="0">
                <a:latin typeface="Calibri"/>
                <a:cs typeface="Calibri"/>
              </a:rPr>
              <a:t>естирова</a:t>
            </a:r>
            <a:r>
              <a:rPr sz="2300" b="1" spc="-10" dirty="0">
                <a:latin typeface="Calibri"/>
                <a:cs typeface="Calibri"/>
              </a:rPr>
              <a:t>н</a:t>
            </a:r>
            <a:r>
              <a:rPr sz="2300" b="1" dirty="0">
                <a:latin typeface="Calibri"/>
                <a:cs typeface="Calibri"/>
              </a:rPr>
              <a:t>ия	</a:t>
            </a:r>
            <a:r>
              <a:rPr sz="2300" dirty="0">
                <a:latin typeface="Calibri"/>
                <a:cs typeface="Calibri"/>
              </a:rPr>
              <a:t>произ</a:t>
            </a:r>
            <a:r>
              <a:rPr sz="2300" spc="-15" dirty="0">
                <a:latin typeface="Calibri"/>
                <a:cs typeface="Calibri"/>
              </a:rPr>
              <a:t>в</a:t>
            </a:r>
            <a:r>
              <a:rPr sz="2300" spc="-65" dirty="0">
                <a:latin typeface="Calibri"/>
                <a:cs typeface="Calibri"/>
              </a:rPr>
              <a:t>о</a:t>
            </a:r>
            <a:r>
              <a:rPr sz="2300" spc="-5" dirty="0">
                <a:latin typeface="Calibri"/>
                <a:cs typeface="Calibri"/>
              </a:rPr>
              <a:t>ди</a:t>
            </a:r>
            <a:r>
              <a:rPr sz="2300" spc="-30" dirty="0">
                <a:latin typeface="Calibri"/>
                <a:cs typeface="Calibri"/>
              </a:rPr>
              <a:t>т</a:t>
            </a:r>
            <a:r>
              <a:rPr sz="2300" dirty="0">
                <a:latin typeface="Calibri"/>
                <a:cs typeface="Calibri"/>
              </a:rPr>
              <a:t>ся	а</a:t>
            </a:r>
            <a:r>
              <a:rPr sz="2300" spc="-10" dirty="0">
                <a:latin typeface="Calibri"/>
                <a:cs typeface="Calibri"/>
              </a:rPr>
              <a:t>н</a:t>
            </a:r>
            <a:r>
              <a:rPr sz="2300" spc="-15" dirty="0">
                <a:latin typeface="Calibri"/>
                <a:cs typeface="Calibri"/>
              </a:rPr>
              <a:t>а</a:t>
            </a:r>
            <a:r>
              <a:rPr sz="2300" spc="-5" dirty="0">
                <a:latin typeface="Calibri"/>
                <a:cs typeface="Calibri"/>
              </a:rPr>
              <a:t>ли</a:t>
            </a:r>
            <a:r>
              <a:rPr sz="2300" dirty="0">
                <a:latin typeface="Calibri"/>
                <a:cs typeface="Calibri"/>
              </a:rPr>
              <a:t>з	</a:t>
            </a:r>
            <a:r>
              <a:rPr sz="2300" spc="-5" dirty="0">
                <a:latin typeface="Calibri"/>
                <a:cs typeface="Calibri"/>
              </a:rPr>
              <a:t>П</a:t>
            </a:r>
            <a:r>
              <a:rPr sz="2300" dirty="0">
                <a:latin typeface="Calibri"/>
                <a:cs typeface="Calibri"/>
              </a:rPr>
              <a:t>О	</a:t>
            </a:r>
            <a:r>
              <a:rPr sz="2300" spc="-5" dirty="0">
                <a:latin typeface="Calibri"/>
                <a:cs typeface="Calibri"/>
              </a:rPr>
              <a:t>д</a:t>
            </a:r>
            <a:r>
              <a:rPr sz="2300" spc="5" dirty="0">
                <a:latin typeface="Calibri"/>
                <a:cs typeface="Calibri"/>
              </a:rPr>
              <a:t>л</a:t>
            </a:r>
            <a:r>
              <a:rPr sz="2300" dirty="0">
                <a:latin typeface="Calibri"/>
                <a:cs typeface="Calibri"/>
              </a:rPr>
              <a:t>я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3575684"/>
            <a:ext cx="773049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libri"/>
                <a:cs typeface="Calibri"/>
              </a:rPr>
              <a:t>выявления</a:t>
            </a:r>
            <a:r>
              <a:rPr sz="2300" spc="515" dirty="0"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несоответствия</a:t>
            </a:r>
            <a:r>
              <a:rPr sz="2300" spc="5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0000"/>
                </a:solidFill>
                <a:latin typeface="Calibri"/>
                <a:cs typeface="Calibri"/>
              </a:rPr>
              <a:t>между</a:t>
            </a:r>
            <a:r>
              <a:rPr sz="23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существующими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особенностями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Calibri"/>
                <a:cs typeface="Calibri"/>
              </a:rPr>
              <a:t>выполнения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ПО</a:t>
            </a:r>
            <a:r>
              <a:rPr sz="23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и</a:t>
            </a:r>
            <a:r>
              <a:rPr sz="23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требованиями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 к</a:t>
            </a:r>
            <a:r>
              <a:rPr sz="23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ПО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(выявления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дефектов).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978146"/>
            <a:ext cx="259461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E5B6E"/>
              </a:buClr>
              <a:buSzPct val="165217"/>
              <a:buFont typeface="Arial MT"/>
              <a:buChar char="•"/>
              <a:tabLst>
                <a:tab pos="355600" algn="l"/>
                <a:tab pos="1715135" algn="l"/>
              </a:tabLst>
            </a:pPr>
            <a:r>
              <a:rPr sz="2300" b="1" spc="-195" dirty="0">
                <a:latin typeface="Calibri"/>
                <a:cs typeface="Calibri"/>
              </a:rPr>
              <a:t>Т</a:t>
            </a:r>
            <a:r>
              <a:rPr sz="2300" b="1" dirty="0">
                <a:latin typeface="Calibri"/>
                <a:cs typeface="Calibri"/>
              </a:rPr>
              <a:t>е</a:t>
            </a:r>
            <a:r>
              <a:rPr sz="2300" b="1" spc="-5" dirty="0">
                <a:latin typeface="Calibri"/>
                <a:cs typeface="Calibri"/>
              </a:rPr>
              <a:t>с</a:t>
            </a:r>
            <a:r>
              <a:rPr sz="2300" b="1" spc="-25" dirty="0">
                <a:latin typeface="Calibri"/>
                <a:cs typeface="Calibri"/>
              </a:rPr>
              <a:t>т</a:t>
            </a:r>
            <a:r>
              <a:rPr sz="2300" b="1" dirty="0">
                <a:latin typeface="Calibri"/>
                <a:cs typeface="Calibri"/>
              </a:rPr>
              <a:t>овый	</a:t>
            </a:r>
            <a:r>
              <a:rPr sz="2300" b="1" spc="5" dirty="0">
                <a:latin typeface="Calibri"/>
                <a:cs typeface="Calibri"/>
              </a:rPr>
              <a:t>с</a:t>
            </a:r>
            <a:r>
              <a:rPr sz="2300" b="1" dirty="0">
                <a:latin typeface="Calibri"/>
                <a:cs typeface="Calibri"/>
              </a:rPr>
              <a:t>лучай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8919" y="4978146"/>
            <a:ext cx="412242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  <a:tab pos="918844" algn="l"/>
                <a:tab pos="1864360" algn="l"/>
                <a:tab pos="3098800" algn="l"/>
              </a:tabLst>
            </a:pPr>
            <a:r>
              <a:rPr sz="2300" dirty="0">
                <a:latin typeface="Calibri"/>
                <a:cs typeface="Calibri"/>
              </a:rPr>
              <a:t>–	</a:t>
            </a:r>
            <a:r>
              <a:rPr sz="2300" spc="-15" dirty="0">
                <a:latin typeface="Calibri"/>
                <a:cs typeface="Calibri"/>
              </a:rPr>
              <a:t>это	</a:t>
            </a:r>
            <a:r>
              <a:rPr sz="2300" dirty="0">
                <a:latin typeface="Calibri"/>
                <a:cs typeface="Calibri"/>
              </a:rPr>
              <a:t>набор	</a:t>
            </a:r>
            <a:r>
              <a:rPr sz="2300" spc="-20" dirty="0">
                <a:latin typeface="Calibri"/>
                <a:cs typeface="Calibri"/>
              </a:rPr>
              <a:t>входных	</a:t>
            </a:r>
            <a:r>
              <a:rPr sz="2300" spc="-5" dirty="0">
                <a:latin typeface="Calibri"/>
                <a:cs typeface="Calibri"/>
              </a:rPr>
              <a:t>данных,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0469" y="4978146"/>
            <a:ext cx="103886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" dirty="0">
                <a:latin typeface="Calibri"/>
                <a:cs typeface="Calibri"/>
              </a:rPr>
              <a:t>у</a:t>
            </a:r>
            <a:r>
              <a:rPr sz="2300" dirty="0">
                <a:latin typeface="Calibri"/>
                <a:cs typeface="Calibri"/>
              </a:rPr>
              <a:t>слов</a:t>
            </a:r>
            <a:r>
              <a:rPr sz="2300" spc="-15" dirty="0">
                <a:latin typeface="Calibri"/>
                <a:cs typeface="Calibri"/>
              </a:rPr>
              <a:t>и</a:t>
            </a:r>
            <a:r>
              <a:rPr sz="2300" dirty="0">
                <a:latin typeface="Calibri"/>
                <a:cs typeface="Calibri"/>
              </a:rPr>
              <a:t>й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39" y="5328615"/>
            <a:ext cx="373824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2000" algn="l"/>
                <a:tab pos="3566795" algn="l"/>
              </a:tabLst>
            </a:pPr>
            <a:r>
              <a:rPr sz="2300" dirty="0">
                <a:latin typeface="Calibri"/>
                <a:cs typeface="Calibri"/>
              </a:rPr>
              <a:t>вы</a:t>
            </a:r>
            <a:r>
              <a:rPr sz="2300" spc="5" dirty="0">
                <a:latin typeface="Calibri"/>
                <a:cs typeface="Calibri"/>
              </a:rPr>
              <a:t>п</a:t>
            </a:r>
            <a:r>
              <a:rPr sz="2300" spc="-50" dirty="0">
                <a:latin typeface="Calibri"/>
                <a:cs typeface="Calibri"/>
              </a:rPr>
              <a:t>о</a:t>
            </a:r>
            <a:r>
              <a:rPr sz="2300" spc="-5" dirty="0">
                <a:latin typeface="Calibri"/>
                <a:cs typeface="Calibri"/>
              </a:rPr>
              <a:t>л</a:t>
            </a:r>
            <a:r>
              <a:rPr sz="2300" spc="5" dirty="0">
                <a:latin typeface="Calibri"/>
                <a:cs typeface="Calibri"/>
              </a:rPr>
              <a:t>н</a:t>
            </a:r>
            <a:r>
              <a:rPr sz="2300" dirty="0">
                <a:latin typeface="Calibri"/>
                <a:cs typeface="Calibri"/>
              </a:rPr>
              <a:t>е</a:t>
            </a:r>
            <a:r>
              <a:rPr sz="2300" spc="-15" dirty="0">
                <a:latin typeface="Calibri"/>
                <a:cs typeface="Calibri"/>
              </a:rPr>
              <a:t>н</a:t>
            </a:r>
            <a:r>
              <a:rPr sz="2300" dirty="0">
                <a:latin typeface="Calibri"/>
                <a:cs typeface="Calibri"/>
              </a:rPr>
              <a:t>ия	сис</a:t>
            </a:r>
            <a:r>
              <a:rPr sz="2300" spc="-25" dirty="0">
                <a:latin typeface="Calibri"/>
                <a:cs typeface="Calibri"/>
              </a:rPr>
              <a:t>т</a:t>
            </a:r>
            <a:r>
              <a:rPr sz="2300" dirty="0">
                <a:latin typeface="Calibri"/>
                <a:cs typeface="Calibri"/>
              </a:rPr>
              <a:t>емы	и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5301" y="5328615"/>
            <a:ext cx="15036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0" dirty="0">
                <a:latin typeface="Calibri"/>
                <a:cs typeface="Calibri"/>
              </a:rPr>
              <a:t>о</a:t>
            </a:r>
            <a:r>
              <a:rPr sz="2300" spc="5" dirty="0">
                <a:latin typeface="Calibri"/>
                <a:cs typeface="Calibri"/>
              </a:rPr>
              <a:t>ж</a:t>
            </a:r>
            <a:r>
              <a:rPr sz="2300" dirty="0">
                <a:latin typeface="Calibri"/>
                <a:cs typeface="Calibri"/>
              </a:rPr>
              <a:t>ида</a:t>
            </a:r>
            <a:r>
              <a:rPr sz="2300" spc="-20" dirty="0">
                <a:latin typeface="Calibri"/>
                <a:cs typeface="Calibri"/>
              </a:rPr>
              <a:t>е</a:t>
            </a:r>
            <a:r>
              <a:rPr sz="2300" spc="-5" dirty="0">
                <a:latin typeface="Calibri"/>
                <a:cs typeface="Calibri"/>
              </a:rPr>
              <a:t>мых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4021" y="5328615"/>
            <a:ext cx="157543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0" dirty="0">
                <a:latin typeface="Calibri"/>
                <a:cs typeface="Calibri"/>
              </a:rPr>
              <a:t>результатов,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39" y="5679440"/>
            <a:ext cx="772985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72335" algn="l"/>
                <a:tab pos="2971165" algn="l"/>
                <a:tab pos="4751070" algn="l"/>
                <a:tab pos="6556375" algn="l"/>
                <a:tab pos="7263130" algn="l"/>
              </a:tabLst>
            </a:pPr>
            <a:r>
              <a:rPr sz="2300" spc="-5" dirty="0">
                <a:latin typeface="Calibri"/>
                <a:cs typeface="Calibri"/>
              </a:rPr>
              <a:t>разработанных для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определенной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цели,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как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то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для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оценки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оп</a:t>
            </a:r>
            <a:r>
              <a:rPr sz="2300" dirty="0">
                <a:latin typeface="Calibri"/>
                <a:cs typeface="Calibri"/>
              </a:rPr>
              <a:t>р</a:t>
            </a:r>
            <a:r>
              <a:rPr sz="2300" spc="-30" dirty="0">
                <a:latin typeface="Calibri"/>
                <a:cs typeface="Calibri"/>
              </a:rPr>
              <a:t>е</a:t>
            </a:r>
            <a:r>
              <a:rPr sz="2300" spc="-25" dirty="0">
                <a:latin typeface="Calibri"/>
                <a:cs typeface="Calibri"/>
              </a:rPr>
              <a:t>д</a:t>
            </a:r>
            <a:r>
              <a:rPr sz="2300" spc="-30" dirty="0">
                <a:latin typeface="Calibri"/>
                <a:cs typeface="Calibri"/>
              </a:rPr>
              <a:t>е</a:t>
            </a:r>
            <a:r>
              <a:rPr sz="2300" spc="-5" dirty="0">
                <a:latin typeface="Calibri"/>
                <a:cs typeface="Calibri"/>
              </a:rPr>
              <a:t>л</a:t>
            </a:r>
            <a:r>
              <a:rPr sz="2300" spc="5" dirty="0">
                <a:latin typeface="Calibri"/>
                <a:cs typeface="Calibri"/>
              </a:rPr>
              <a:t>е</a:t>
            </a:r>
            <a:r>
              <a:rPr sz="2300" dirty="0">
                <a:latin typeface="Calibri"/>
                <a:cs typeface="Calibri"/>
              </a:rPr>
              <a:t>н</a:t>
            </a:r>
            <a:r>
              <a:rPr sz="2300" spc="-15" dirty="0">
                <a:latin typeface="Calibri"/>
                <a:cs typeface="Calibri"/>
              </a:rPr>
              <a:t>н</a:t>
            </a:r>
            <a:r>
              <a:rPr sz="2300" spc="-5" dirty="0">
                <a:latin typeface="Calibri"/>
                <a:cs typeface="Calibri"/>
              </a:rPr>
              <a:t>о</a:t>
            </a:r>
            <a:r>
              <a:rPr sz="2300" spc="-35" dirty="0">
                <a:latin typeface="Calibri"/>
                <a:cs typeface="Calibri"/>
              </a:rPr>
              <a:t>г</a:t>
            </a:r>
            <a:r>
              <a:rPr sz="2300" dirty="0">
                <a:latin typeface="Calibri"/>
                <a:cs typeface="Calibri"/>
              </a:rPr>
              <a:t>о	пути	вып</a:t>
            </a:r>
            <a:r>
              <a:rPr sz="2300" spc="-50" dirty="0">
                <a:latin typeface="Calibri"/>
                <a:cs typeface="Calibri"/>
              </a:rPr>
              <a:t>о</a:t>
            </a:r>
            <a:r>
              <a:rPr sz="2300" spc="-5" dirty="0">
                <a:latin typeface="Calibri"/>
                <a:cs typeface="Calibri"/>
              </a:rPr>
              <a:t>лне</a:t>
            </a:r>
            <a:r>
              <a:rPr sz="2300" spc="-15" dirty="0">
                <a:latin typeface="Calibri"/>
                <a:cs typeface="Calibri"/>
              </a:rPr>
              <a:t>н</a:t>
            </a:r>
            <a:r>
              <a:rPr sz="2300" dirty="0">
                <a:latin typeface="Calibri"/>
                <a:cs typeface="Calibri"/>
              </a:rPr>
              <a:t>ия	прил</a:t>
            </a:r>
            <a:r>
              <a:rPr sz="2300" spc="-20" dirty="0">
                <a:latin typeface="Calibri"/>
                <a:cs typeface="Calibri"/>
              </a:rPr>
              <a:t>о</a:t>
            </a:r>
            <a:r>
              <a:rPr sz="2300" spc="-30" dirty="0">
                <a:latin typeface="Calibri"/>
                <a:cs typeface="Calibri"/>
              </a:rPr>
              <a:t>ж</a:t>
            </a:r>
            <a:r>
              <a:rPr sz="2300" dirty="0">
                <a:latin typeface="Calibri"/>
                <a:cs typeface="Calibri"/>
              </a:rPr>
              <a:t>ения	и</a:t>
            </a:r>
            <a:r>
              <a:rPr sz="2300" spc="-10" dirty="0">
                <a:latin typeface="Calibri"/>
                <a:cs typeface="Calibri"/>
              </a:rPr>
              <a:t>л</a:t>
            </a:r>
            <a:r>
              <a:rPr sz="2300" dirty="0">
                <a:latin typeface="Calibri"/>
                <a:cs typeface="Calibri"/>
              </a:rPr>
              <a:t>и	</a:t>
            </a:r>
            <a:r>
              <a:rPr sz="2300" spc="-5" dirty="0">
                <a:latin typeface="Calibri"/>
                <a:cs typeface="Calibri"/>
              </a:rPr>
              <a:t>для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839" y="6380479"/>
            <a:ext cx="662368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Calibri"/>
                <a:cs typeface="Calibri"/>
              </a:rPr>
              <a:t>проверки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соответствия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определенному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требованию.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2488" y="326212"/>
            <a:ext cx="767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latin typeface="Calibri"/>
                <a:cs typeface="Calibri"/>
              </a:rPr>
              <a:t>Метод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покрытия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решений/условий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2348483"/>
            <a:ext cx="2773679" cy="41772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05155" y="1110741"/>
            <a:ext cx="8079105" cy="35820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spc="-15" dirty="0">
                <a:latin typeface="Constantia"/>
                <a:cs typeface="Constantia"/>
              </a:rPr>
              <a:t>Все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возможные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результаты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каждого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условия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выполнялись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по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крайней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мере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один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раз,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все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результаты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каждого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решения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выполнялись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по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крайней</a:t>
            </a:r>
            <a:r>
              <a:rPr sz="2000" dirty="0">
                <a:latin typeface="Constantia"/>
                <a:cs typeface="Constantia"/>
              </a:rPr>
              <a:t> мере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один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раз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и,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кроме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того,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каждой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точке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входа 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передавалось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управление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по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крайней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мере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один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раз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onstantia"/>
              <a:cs typeface="Constantia"/>
            </a:endParaRPr>
          </a:p>
          <a:p>
            <a:pPr marL="3456304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а)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А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=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2,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B=0,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Х=4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асе;</a:t>
            </a:r>
            <a:endParaRPr sz="1800">
              <a:latin typeface="Times New Roman"/>
              <a:cs typeface="Times New Roman"/>
            </a:endParaRPr>
          </a:p>
          <a:p>
            <a:pPr marL="3456304">
              <a:lnSpc>
                <a:spcPct val="100000"/>
              </a:lnSpc>
              <a:spcBef>
                <a:spcPts val="1080"/>
              </a:spcBef>
            </a:pPr>
            <a:r>
              <a:rPr sz="1800" spc="20" dirty="0">
                <a:latin typeface="Times New Roman"/>
                <a:cs typeface="Times New Roman"/>
              </a:rPr>
              <a:t>б)A=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1,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i="1" spc="30" dirty="0">
                <a:latin typeface="Times New Roman"/>
                <a:cs typeface="Times New Roman"/>
              </a:rPr>
              <a:t>В=1,Х=0</a:t>
            </a:r>
            <a:r>
              <a:rPr sz="1800" i="1" spc="70" dirty="0">
                <a:latin typeface="Times New Roman"/>
                <a:cs typeface="Times New Roman"/>
              </a:rPr>
              <a:t> </a:t>
            </a:r>
            <a:r>
              <a:rPr sz="1800" i="1" spc="35" dirty="0">
                <a:latin typeface="Times New Roman"/>
                <a:cs typeface="Times New Roman"/>
              </a:rPr>
              <a:t>abd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327723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2,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B=0,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X=4)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путь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aceg</a:t>
            </a:r>
            <a:endParaRPr sz="1800">
              <a:latin typeface="Times New Roman"/>
              <a:cs typeface="Times New Roman"/>
            </a:endParaRPr>
          </a:p>
          <a:p>
            <a:pPr marL="3516629" indent="-236854">
              <a:lnSpc>
                <a:spcPct val="100000"/>
              </a:lnSpc>
              <a:buAutoNum type="arabicParenR" startAt="2"/>
              <a:tabLst>
                <a:tab pos="3517265" algn="l"/>
              </a:tabLst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B=</a:t>
            </a:r>
            <a:r>
              <a:rPr sz="1800" dirty="0">
                <a:latin typeface="Times New Roman"/>
                <a:cs typeface="Times New Roman"/>
              </a:rPr>
              <a:t> 1,X=0)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путь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acdfli</a:t>
            </a:r>
            <a:endParaRPr sz="1800">
              <a:latin typeface="Times New Roman"/>
              <a:cs typeface="Times New Roman"/>
            </a:endParaRPr>
          </a:p>
          <a:p>
            <a:pPr marL="3516629" indent="-236854">
              <a:lnSpc>
                <a:spcPts val="2135"/>
              </a:lnSpc>
              <a:spcBef>
                <a:spcPts val="50"/>
              </a:spcBef>
              <a:buAutoNum type="arabicParenR" startAt="2"/>
              <a:tabLst>
                <a:tab pos="3517265" algn="l"/>
              </a:tabLst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 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Х=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0)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путь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abfli</a:t>
            </a:r>
            <a:endParaRPr sz="1800">
              <a:latin typeface="Times New Roman"/>
              <a:cs typeface="Times New Roman"/>
            </a:endParaRPr>
          </a:p>
          <a:p>
            <a:pPr marL="3522979" indent="-243840">
              <a:lnSpc>
                <a:spcPts val="2135"/>
              </a:lnSpc>
              <a:buAutoNum type="arabicParenR" startAt="2"/>
              <a:tabLst>
                <a:tab pos="3522979" algn="l"/>
              </a:tabLst>
            </a:pPr>
            <a:r>
              <a:rPr sz="1800" dirty="0">
                <a:latin typeface="Times New Roman"/>
                <a:cs typeface="Times New Roman"/>
              </a:rPr>
              <a:t>А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0,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0,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Х=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2)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путь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abfl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095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8759" y="309498"/>
            <a:ext cx="8319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Calibri"/>
                <a:cs typeface="Calibri"/>
              </a:rPr>
              <a:t>Метод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комбинаторного </a:t>
            </a:r>
            <a:r>
              <a:rPr dirty="0">
                <a:latin typeface="Calibri"/>
                <a:cs typeface="Calibri"/>
              </a:rPr>
              <a:t>покрытия</a:t>
            </a:r>
            <a:r>
              <a:rPr spc="-5" dirty="0">
                <a:latin typeface="Calibri"/>
                <a:cs typeface="Calibri"/>
              </a:rPr>
              <a:t> условий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8540" y="1066291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45490" algn="l"/>
                <a:tab pos="2602230" algn="l"/>
                <a:tab pos="4632325" algn="l"/>
                <a:tab pos="6528434" algn="l"/>
                <a:tab pos="7907655" algn="l"/>
              </a:tabLst>
            </a:pPr>
            <a:r>
              <a:rPr sz="2400" spc="5" dirty="0">
                <a:latin typeface="Constantia"/>
                <a:cs typeface="Constantia"/>
              </a:rPr>
              <a:t>В</a:t>
            </a:r>
            <a:r>
              <a:rPr sz="2400" spc="-55" dirty="0">
                <a:latin typeface="Constantia"/>
                <a:cs typeface="Constantia"/>
              </a:rPr>
              <a:t>с</a:t>
            </a:r>
            <a:r>
              <a:rPr sz="2400" dirty="0">
                <a:latin typeface="Constantia"/>
                <a:cs typeface="Constantia"/>
              </a:rPr>
              <a:t>е	</a:t>
            </a:r>
            <a:r>
              <a:rPr sz="2400" spc="-5" dirty="0">
                <a:latin typeface="Constantia"/>
                <a:cs typeface="Constantia"/>
              </a:rPr>
              <a:t>в</a:t>
            </a:r>
            <a:r>
              <a:rPr sz="2400" spc="-30" dirty="0">
                <a:latin typeface="Constantia"/>
                <a:cs typeface="Constantia"/>
              </a:rPr>
              <a:t>о</a:t>
            </a:r>
            <a:r>
              <a:rPr sz="2400" dirty="0">
                <a:latin typeface="Constantia"/>
                <a:cs typeface="Constantia"/>
              </a:rPr>
              <a:t>з</a:t>
            </a:r>
            <a:r>
              <a:rPr sz="2400" spc="-10" dirty="0">
                <a:latin typeface="Constantia"/>
                <a:cs typeface="Constantia"/>
              </a:rPr>
              <a:t>м</a:t>
            </a:r>
            <a:r>
              <a:rPr sz="2400" spc="-40" dirty="0">
                <a:latin typeface="Constantia"/>
                <a:cs typeface="Constantia"/>
              </a:rPr>
              <a:t>о</a:t>
            </a:r>
            <a:r>
              <a:rPr sz="2400" spc="-5" dirty="0">
                <a:latin typeface="Constantia"/>
                <a:cs typeface="Constantia"/>
              </a:rPr>
              <a:t>жны</a:t>
            </a:r>
            <a:r>
              <a:rPr sz="2400" dirty="0">
                <a:latin typeface="Constantia"/>
                <a:cs typeface="Constantia"/>
              </a:rPr>
              <a:t>е	</a:t>
            </a:r>
            <a:r>
              <a:rPr sz="2400" spc="-60" dirty="0">
                <a:latin typeface="Constantia"/>
                <a:cs typeface="Constantia"/>
              </a:rPr>
              <a:t>к</a:t>
            </a:r>
            <a:r>
              <a:rPr sz="2400" spc="5" dirty="0">
                <a:latin typeface="Constantia"/>
                <a:cs typeface="Constantia"/>
              </a:rPr>
              <a:t>о</a:t>
            </a:r>
            <a:r>
              <a:rPr sz="2400" dirty="0">
                <a:latin typeface="Constantia"/>
                <a:cs typeface="Constantia"/>
              </a:rPr>
              <a:t>мбинации	ре</a:t>
            </a:r>
            <a:r>
              <a:rPr sz="2400" spc="-15" dirty="0">
                <a:latin typeface="Constantia"/>
                <a:cs typeface="Constantia"/>
              </a:rPr>
              <a:t>з</a:t>
            </a:r>
            <a:r>
              <a:rPr sz="2400" spc="-200" dirty="0">
                <a:latin typeface="Constantia"/>
                <a:cs typeface="Constantia"/>
              </a:rPr>
              <a:t>у</a:t>
            </a:r>
            <a:r>
              <a:rPr sz="2400" spc="-5" dirty="0">
                <a:latin typeface="Constantia"/>
                <a:cs typeface="Constantia"/>
              </a:rPr>
              <a:t>л</a:t>
            </a:r>
            <a:r>
              <a:rPr sz="2400" spc="-125" dirty="0">
                <a:latin typeface="Constantia"/>
                <a:cs typeface="Constantia"/>
              </a:rPr>
              <a:t>ь</a:t>
            </a:r>
            <a:r>
              <a:rPr sz="2400" spc="-25" dirty="0">
                <a:latin typeface="Constantia"/>
                <a:cs typeface="Constantia"/>
              </a:rPr>
              <a:t>т</a:t>
            </a:r>
            <a:r>
              <a:rPr sz="2400" spc="-75" dirty="0">
                <a:latin typeface="Constantia"/>
                <a:cs typeface="Constantia"/>
              </a:rPr>
              <a:t>а</a:t>
            </a:r>
            <a:r>
              <a:rPr sz="2400" spc="-25" dirty="0">
                <a:latin typeface="Constantia"/>
                <a:cs typeface="Constantia"/>
              </a:rPr>
              <a:t>т</a:t>
            </a:r>
            <a:r>
              <a:rPr sz="2400" dirty="0">
                <a:latin typeface="Constantia"/>
                <a:cs typeface="Constantia"/>
              </a:rPr>
              <a:t>ов	</a:t>
            </a:r>
            <a:r>
              <a:rPr sz="2400" spc="-65" dirty="0">
                <a:latin typeface="Constantia"/>
                <a:cs typeface="Constantia"/>
              </a:rPr>
              <a:t>у</a:t>
            </a:r>
            <a:r>
              <a:rPr sz="2400" spc="-30" dirty="0">
                <a:latin typeface="Constantia"/>
                <a:cs typeface="Constantia"/>
              </a:rPr>
              <a:t>с</a:t>
            </a:r>
            <a:r>
              <a:rPr sz="2400" spc="5" dirty="0">
                <a:latin typeface="Constantia"/>
                <a:cs typeface="Constantia"/>
              </a:rPr>
              <a:t>л</a:t>
            </a:r>
            <a:r>
              <a:rPr sz="2400" dirty="0">
                <a:latin typeface="Constantia"/>
                <a:cs typeface="Constantia"/>
              </a:rPr>
              <a:t>о</a:t>
            </a:r>
            <a:r>
              <a:rPr sz="2400" spc="5" dirty="0">
                <a:latin typeface="Constantia"/>
                <a:cs typeface="Constantia"/>
              </a:rPr>
              <a:t>в</a:t>
            </a:r>
            <a:r>
              <a:rPr sz="2400" dirty="0">
                <a:latin typeface="Constantia"/>
                <a:cs typeface="Constantia"/>
              </a:rPr>
              <a:t>ия	в  </a:t>
            </a:r>
            <a:r>
              <a:rPr sz="2400" spc="-10" dirty="0">
                <a:latin typeface="Constantia"/>
                <a:cs typeface="Constantia"/>
              </a:rPr>
              <a:t>каждом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решении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выполнялись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по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крайней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мере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один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раз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495" y="2051346"/>
            <a:ext cx="6913245" cy="1511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23875">
              <a:lnSpc>
                <a:spcPts val="1910"/>
              </a:lnSpc>
              <a:tabLst>
                <a:tab pos="2033270" algn="l"/>
              </a:tabLst>
            </a:pPr>
            <a:r>
              <a:rPr sz="1700" spc="15" dirty="0">
                <a:latin typeface="Times New Roman"/>
                <a:cs typeface="Times New Roman"/>
              </a:rPr>
              <a:t>1</a:t>
            </a:r>
            <a:r>
              <a:rPr sz="1700" spc="20" dirty="0">
                <a:latin typeface="Times New Roman"/>
                <a:cs typeface="Times New Roman"/>
              </a:rPr>
              <a:t>.</a:t>
            </a:r>
            <a:r>
              <a:rPr sz="1700" spc="-15" dirty="0">
                <a:latin typeface="Times New Roman"/>
                <a:cs typeface="Times New Roman"/>
              </a:rPr>
              <a:t>A</a:t>
            </a:r>
            <a:r>
              <a:rPr sz="1700" dirty="0">
                <a:latin typeface="Times New Roman"/>
                <a:cs typeface="Times New Roman"/>
              </a:rPr>
              <a:t>&gt;</a:t>
            </a:r>
            <a:r>
              <a:rPr sz="1700" spc="15" dirty="0">
                <a:latin typeface="Times New Roman"/>
                <a:cs typeface="Times New Roman"/>
              </a:rPr>
              <a:t>1</a:t>
            </a:r>
            <a:r>
              <a:rPr sz="1700" spc="25" dirty="0">
                <a:latin typeface="Times New Roman"/>
                <a:cs typeface="Times New Roman"/>
              </a:rPr>
              <a:t>,</a:t>
            </a:r>
            <a:r>
              <a:rPr sz="1700" spc="-5" dirty="0">
                <a:latin typeface="Times New Roman"/>
                <a:cs typeface="Times New Roman"/>
              </a:rPr>
              <a:t>B=</a:t>
            </a:r>
            <a:r>
              <a:rPr sz="1700" spc="30" dirty="0">
                <a:latin typeface="Times New Roman"/>
                <a:cs typeface="Times New Roman"/>
              </a:rPr>
              <a:t>0</a:t>
            </a:r>
            <a:r>
              <a:rPr sz="1700" spc="-15" dirty="0">
                <a:latin typeface="Times New Roman"/>
                <a:cs typeface="Times New Roman"/>
              </a:rPr>
              <a:t>.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i="1" spc="-30" dirty="0">
                <a:latin typeface="Times New Roman"/>
                <a:cs typeface="Times New Roman"/>
              </a:rPr>
              <a:t>5</a:t>
            </a:r>
            <a:r>
              <a:rPr sz="1700" i="1" spc="-215" dirty="0">
                <a:latin typeface="Times New Roman"/>
                <a:cs typeface="Times New Roman"/>
              </a:rPr>
              <a:t> </a:t>
            </a:r>
            <a:r>
              <a:rPr sz="1700" i="1" spc="-15" dirty="0">
                <a:latin typeface="Times New Roman"/>
                <a:cs typeface="Times New Roman"/>
              </a:rPr>
              <a:t>.</a:t>
            </a:r>
            <a:r>
              <a:rPr sz="1700" i="1" spc="-235" dirty="0">
                <a:latin typeface="Times New Roman"/>
                <a:cs typeface="Times New Roman"/>
              </a:rPr>
              <a:t> </a:t>
            </a:r>
            <a:r>
              <a:rPr sz="1700" i="1" spc="-40" dirty="0">
                <a:latin typeface="Times New Roman"/>
                <a:cs typeface="Times New Roman"/>
              </a:rPr>
              <a:t>А</a:t>
            </a:r>
            <a:r>
              <a:rPr sz="1700" i="1" dirty="0">
                <a:latin typeface="Times New Roman"/>
                <a:cs typeface="Times New Roman"/>
              </a:rPr>
              <a:t> </a:t>
            </a:r>
            <a:r>
              <a:rPr sz="1700" i="1" spc="-200" dirty="0">
                <a:latin typeface="Times New Roman"/>
                <a:cs typeface="Times New Roman"/>
              </a:rPr>
              <a:t> </a:t>
            </a:r>
            <a:r>
              <a:rPr sz="1700" i="1" spc="-45" dirty="0">
                <a:latin typeface="Times New Roman"/>
                <a:cs typeface="Times New Roman"/>
              </a:rPr>
              <a:t>=</a:t>
            </a:r>
            <a:r>
              <a:rPr sz="1700" i="1" spc="60" dirty="0">
                <a:latin typeface="Times New Roman"/>
                <a:cs typeface="Times New Roman"/>
              </a:rPr>
              <a:t> </a:t>
            </a:r>
            <a:r>
              <a:rPr sz="1700" i="1" spc="15" dirty="0">
                <a:latin typeface="Times New Roman"/>
                <a:cs typeface="Times New Roman"/>
              </a:rPr>
              <a:t>2</a:t>
            </a:r>
            <a:r>
              <a:rPr sz="1700" i="1" spc="35" dirty="0">
                <a:latin typeface="Times New Roman"/>
                <a:cs typeface="Times New Roman"/>
              </a:rPr>
              <a:t>,</a:t>
            </a:r>
            <a:r>
              <a:rPr sz="1700" i="1" spc="-10" dirty="0">
                <a:latin typeface="Times New Roman"/>
                <a:cs typeface="Times New Roman"/>
              </a:rPr>
              <a:t>Х&gt;</a:t>
            </a:r>
            <a:r>
              <a:rPr sz="1700" i="1" spc="15" dirty="0">
                <a:latin typeface="Times New Roman"/>
                <a:cs typeface="Times New Roman"/>
              </a:rPr>
              <a:t>1</a:t>
            </a:r>
            <a:r>
              <a:rPr sz="1700" i="1" spc="-1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523875" marR="3509645">
              <a:lnSpc>
                <a:spcPct val="146000"/>
              </a:lnSpc>
              <a:spcBef>
                <a:spcPts val="15"/>
              </a:spcBef>
              <a:tabLst>
                <a:tab pos="2100580" algn="l"/>
                <a:tab pos="2129155" algn="l"/>
              </a:tabLst>
            </a:pPr>
            <a:r>
              <a:rPr sz="1700" dirty="0">
                <a:latin typeface="Times New Roman"/>
                <a:cs typeface="Times New Roman"/>
              </a:rPr>
              <a:t>2.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A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-35" dirty="0">
                <a:latin typeface="Times New Roman"/>
                <a:cs typeface="Times New Roman"/>
              </a:rPr>
              <a:t>&gt;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1,B&lt;&gt;0.		</a:t>
            </a:r>
            <a:r>
              <a:rPr sz="1700" i="1" spc="-15" dirty="0">
                <a:latin typeface="Times New Roman"/>
                <a:cs typeface="Times New Roman"/>
              </a:rPr>
              <a:t>6.А</a:t>
            </a:r>
            <a:r>
              <a:rPr sz="1700" i="1" spc="30" dirty="0">
                <a:latin typeface="Times New Roman"/>
                <a:cs typeface="Times New Roman"/>
              </a:rPr>
              <a:t> </a:t>
            </a:r>
            <a:r>
              <a:rPr sz="1700" i="1" spc="-45" dirty="0">
                <a:latin typeface="Times New Roman"/>
                <a:cs typeface="Times New Roman"/>
              </a:rPr>
              <a:t>=</a:t>
            </a:r>
            <a:r>
              <a:rPr sz="1700" i="1" spc="1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latin typeface="Times New Roman"/>
                <a:cs typeface="Times New Roman"/>
              </a:rPr>
              <a:t>2,Х&lt;1. </a:t>
            </a:r>
            <a:r>
              <a:rPr sz="1700" i="1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З</a:t>
            </a:r>
            <a:r>
              <a:rPr sz="1700" spc="90" dirty="0">
                <a:latin typeface="Times New Roman"/>
                <a:cs typeface="Times New Roman"/>
              </a:rPr>
              <a:t>.</a:t>
            </a:r>
            <a:r>
              <a:rPr sz="1700" spc="55" dirty="0">
                <a:latin typeface="Times New Roman"/>
                <a:cs typeface="Times New Roman"/>
              </a:rPr>
              <a:t>A</a:t>
            </a:r>
            <a:r>
              <a:rPr sz="1700" spc="70" dirty="0">
                <a:latin typeface="Times New Roman"/>
                <a:cs typeface="Times New Roman"/>
              </a:rPr>
              <a:t>&lt;</a:t>
            </a:r>
            <a:r>
              <a:rPr sz="1700" spc="85" dirty="0">
                <a:latin typeface="Times New Roman"/>
                <a:cs typeface="Times New Roman"/>
              </a:rPr>
              <a:t>1,</a:t>
            </a:r>
            <a:r>
              <a:rPr sz="1700" spc="65" dirty="0">
                <a:latin typeface="Times New Roman"/>
                <a:cs typeface="Times New Roman"/>
              </a:rPr>
              <a:t>B</a:t>
            </a:r>
            <a:r>
              <a:rPr sz="1700" spc="60" dirty="0">
                <a:latin typeface="Times New Roman"/>
                <a:cs typeface="Times New Roman"/>
              </a:rPr>
              <a:t>=</a:t>
            </a:r>
            <a:r>
              <a:rPr sz="1700" spc="85" dirty="0">
                <a:latin typeface="Times New Roman"/>
                <a:cs typeface="Times New Roman"/>
              </a:rPr>
              <a:t>0</a:t>
            </a:r>
            <a:r>
              <a:rPr sz="1700" spc="-15" dirty="0">
                <a:latin typeface="Times New Roman"/>
                <a:cs typeface="Times New Roman"/>
              </a:rPr>
              <a:t>.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315" dirty="0">
                <a:latin typeface="Times New Roman"/>
                <a:cs typeface="Times New Roman"/>
              </a:rPr>
              <a:t> </a:t>
            </a:r>
            <a:r>
              <a:rPr sz="1700" i="1" spc="85" dirty="0">
                <a:latin typeface="Times New Roman"/>
                <a:cs typeface="Times New Roman"/>
              </a:rPr>
              <a:t>7</a:t>
            </a:r>
            <a:r>
              <a:rPr sz="1700" i="1" spc="75" dirty="0">
                <a:latin typeface="Times New Roman"/>
                <a:cs typeface="Times New Roman"/>
              </a:rPr>
              <a:t>.</a:t>
            </a:r>
            <a:r>
              <a:rPr sz="1700" i="1" spc="60" dirty="0">
                <a:latin typeface="Times New Roman"/>
                <a:cs typeface="Times New Roman"/>
              </a:rPr>
              <a:t>А&lt;&gt;</a:t>
            </a:r>
            <a:r>
              <a:rPr sz="1700" i="1" spc="85" dirty="0">
                <a:latin typeface="Times New Roman"/>
                <a:cs typeface="Times New Roman"/>
              </a:rPr>
              <a:t>2</a:t>
            </a:r>
            <a:r>
              <a:rPr sz="1700" i="1" spc="90" dirty="0">
                <a:latin typeface="Times New Roman"/>
                <a:cs typeface="Times New Roman"/>
              </a:rPr>
              <a:t>,</a:t>
            </a:r>
            <a:r>
              <a:rPr sz="1700" i="1" spc="60" dirty="0">
                <a:latin typeface="Times New Roman"/>
                <a:cs typeface="Times New Roman"/>
              </a:rPr>
              <a:t>Х</a:t>
            </a:r>
            <a:r>
              <a:rPr sz="1700" i="1" spc="50" dirty="0">
                <a:latin typeface="Times New Roman"/>
                <a:cs typeface="Times New Roman"/>
              </a:rPr>
              <a:t>&gt;</a:t>
            </a:r>
            <a:r>
              <a:rPr sz="1700" i="1" spc="85" dirty="0">
                <a:latin typeface="Times New Roman"/>
                <a:cs typeface="Times New Roman"/>
              </a:rPr>
              <a:t>1</a:t>
            </a:r>
            <a:r>
              <a:rPr sz="1700" i="1" spc="-15" dirty="0">
                <a:latin typeface="Times New Roman"/>
                <a:cs typeface="Times New Roman"/>
              </a:rPr>
              <a:t>.  </a:t>
            </a:r>
            <a:r>
              <a:rPr sz="1700" spc="30" dirty="0">
                <a:latin typeface="Times New Roman"/>
                <a:cs typeface="Times New Roman"/>
              </a:rPr>
              <a:t>4.A&lt;1,B&lt;&gt;0.	</a:t>
            </a:r>
            <a:r>
              <a:rPr sz="1700" spc="35" dirty="0">
                <a:latin typeface="Times New Roman"/>
                <a:cs typeface="Times New Roman"/>
              </a:rPr>
              <a:t>8.A&lt;&gt;2,X&lt;1.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77214" y="3709415"/>
          <a:ext cx="7994014" cy="1920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0" dirty="0">
                          <a:latin typeface="Constantia"/>
                          <a:cs typeface="Constantia"/>
                        </a:rPr>
                        <a:t>Тест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onstantia"/>
                          <a:cs typeface="Constantia"/>
                        </a:rPr>
                        <a:t>Ожидаемый</a:t>
                      </a:r>
                      <a:endParaRPr sz="1400">
                        <a:latin typeface="Constantia"/>
                        <a:cs typeface="Constantia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400" spc="-40" dirty="0">
                          <a:latin typeface="Constantia"/>
                          <a:cs typeface="Constantia"/>
                        </a:rPr>
                        <a:t>результат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5" dirty="0">
                          <a:latin typeface="Constantia"/>
                          <a:cs typeface="Constantia"/>
                        </a:rPr>
                        <a:t>Фактический</a:t>
                      </a:r>
                      <a:r>
                        <a:rPr sz="1400" spc="-7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-40" dirty="0">
                          <a:latin typeface="Constantia"/>
                          <a:cs typeface="Constantia"/>
                        </a:rPr>
                        <a:t>результат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65" dirty="0">
                          <a:latin typeface="Constantia"/>
                          <a:cs typeface="Constantia"/>
                        </a:rPr>
                        <a:t>Р</a:t>
                      </a:r>
                      <a:r>
                        <a:rPr sz="1400" spc="-25" dirty="0">
                          <a:latin typeface="Constantia"/>
                          <a:cs typeface="Constantia"/>
                        </a:rPr>
                        <a:t>е</a:t>
                      </a:r>
                      <a:r>
                        <a:rPr sz="1400" spc="-45" dirty="0">
                          <a:latin typeface="Constantia"/>
                          <a:cs typeface="Constantia"/>
                        </a:rPr>
                        <a:t>з</a:t>
                      </a:r>
                      <a:r>
                        <a:rPr sz="1400" spc="-140" dirty="0">
                          <a:latin typeface="Constantia"/>
                          <a:cs typeface="Constantia"/>
                        </a:rPr>
                        <a:t>у</a:t>
                      </a:r>
                      <a:r>
                        <a:rPr sz="1400" spc="-30" dirty="0">
                          <a:latin typeface="Constantia"/>
                          <a:cs typeface="Constantia"/>
                        </a:rPr>
                        <a:t>л</a:t>
                      </a:r>
                      <a:r>
                        <a:rPr sz="1400" spc="-100" dirty="0">
                          <a:latin typeface="Constantia"/>
                          <a:cs typeface="Constantia"/>
                        </a:rPr>
                        <a:t>ь</a:t>
                      </a:r>
                      <a:r>
                        <a:rPr sz="1400" spc="-30" dirty="0">
                          <a:latin typeface="Constantia"/>
                          <a:cs typeface="Constantia"/>
                        </a:rPr>
                        <a:t>т</a:t>
                      </a:r>
                      <a:r>
                        <a:rPr sz="1400" spc="-65" dirty="0">
                          <a:latin typeface="Constantia"/>
                          <a:cs typeface="Constantia"/>
                        </a:rPr>
                        <a:t>а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т</a:t>
                      </a:r>
                      <a:r>
                        <a:rPr sz="1400" spc="-1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-20" dirty="0">
                          <a:latin typeface="Constantia"/>
                          <a:cs typeface="Constantia"/>
                        </a:rPr>
                        <a:t>т</a:t>
                      </a:r>
                      <a:r>
                        <a:rPr sz="1400" spc="-15" dirty="0">
                          <a:latin typeface="Constantia"/>
                          <a:cs typeface="Constantia"/>
                        </a:rPr>
                        <a:t>ес</a:t>
                      </a:r>
                      <a:r>
                        <a:rPr sz="1400" spc="-10" dirty="0">
                          <a:latin typeface="Constantia"/>
                          <a:cs typeface="Constantia"/>
                        </a:rPr>
                        <a:t>т</a:t>
                      </a:r>
                      <a:r>
                        <a:rPr sz="1400" spc="-15" dirty="0">
                          <a:latin typeface="Constantia"/>
                          <a:cs typeface="Constantia"/>
                        </a:rPr>
                        <a:t>и</a:t>
                      </a:r>
                      <a:r>
                        <a:rPr sz="1400" spc="-20" dirty="0">
                          <a:latin typeface="Constantia"/>
                          <a:cs typeface="Constantia"/>
                        </a:rPr>
                        <a:t>р</a:t>
                      </a:r>
                      <a:r>
                        <a:rPr sz="1400" spc="-15" dirty="0">
                          <a:latin typeface="Constantia"/>
                          <a:cs typeface="Constantia"/>
                        </a:rPr>
                        <a:t>ова</a:t>
                      </a:r>
                      <a:r>
                        <a:rPr sz="1400" spc="-10" dirty="0">
                          <a:latin typeface="Constantia"/>
                          <a:cs typeface="Constantia"/>
                        </a:rPr>
                        <a:t>н</a:t>
                      </a:r>
                      <a:r>
                        <a:rPr sz="1400" spc="-15" dirty="0">
                          <a:latin typeface="Constantia"/>
                          <a:cs typeface="Constantia"/>
                        </a:rPr>
                        <a:t>и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я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A</a:t>
                      </a:r>
                      <a:r>
                        <a:rPr sz="14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400" spc="-8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-35" dirty="0">
                          <a:latin typeface="Constantia"/>
                          <a:cs typeface="Constantia"/>
                        </a:rPr>
                        <a:t>2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,</a:t>
                      </a:r>
                      <a:r>
                        <a:rPr sz="14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-35" dirty="0">
                          <a:latin typeface="Constantia"/>
                          <a:cs typeface="Constantia"/>
                        </a:rPr>
                        <a:t>В=</a:t>
                      </a:r>
                      <a:r>
                        <a:rPr sz="1400" spc="-40" dirty="0">
                          <a:latin typeface="Constantia"/>
                          <a:cs typeface="Constantia"/>
                        </a:rPr>
                        <a:t>0,Х</a:t>
                      </a:r>
                      <a:r>
                        <a:rPr sz="1400" spc="-45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4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Х=3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Х=3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Constantia"/>
                          <a:cs typeface="Constantia"/>
                        </a:rPr>
                        <a:t>Неуспешно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Constantia"/>
                          <a:cs typeface="Constantia"/>
                        </a:rPr>
                        <a:t>A=</a:t>
                      </a:r>
                      <a:r>
                        <a:rPr sz="1400" spc="-5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-5" dirty="0">
                          <a:latin typeface="Constantia"/>
                          <a:cs typeface="Constantia"/>
                        </a:rPr>
                        <a:t>2,</a:t>
                      </a:r>
                      <a:r>
                        <a:rPr sz="1400" spc="-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-10" dirty="0">
                          <a:latin typeface="Constantia"/>
                          <a:cs typeface="Constantia"/>
                        </a:rPr>
                        <a:t>В=1,Х=1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Х=2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15" dirty="0">
                          <a:latin typeface="Constantia"/>
                          <a:cs typeface="Constantia"/>
                        </a:rPr>
                        <a:t>Х=</a:t>
                      </a:r>
                      <a:r>
                        <a:rPr sz="1400" spc="-7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-15" dirty="0">
                          <a:latin typeface="Constantia"/>
                          <a:cs typeface="Constantia"/>
                        </a:rPr>
                        <a:t>1,5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5" dirty="0">
                          <a:latin typeface="Constantia"/>
                          <a:cs typeface="Constantia"/>
                        </a:rPr>
                        <a:t>Успешно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A</a:t>
                      </a:r>
                      <a:r>
                        <a:rPr sz="1400" spc="-14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400" spc="-13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-65" dirty="0">
                          <a:latin typeface="Constantia"/>
                          <a:cs typeface="Constantia"/>
                        </a:rPr>
                        <a:t>0</a:t>
                      </a:r>
                      <a:r>
                        <a:rPr sz="1400" spc="-60" dirty="0">
                          <a:latin typeface="Constantia"/>
                          <a:cs typeface="Constantia"/>
                        </a:rPr>
                        <a:t>,5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,</a:t>
                      </a:r>
                      <a:r>
                        <a:rPr sz="1400" spc="-16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-60" dirty="0">
                          <a:latin typeface="Constantia"/>
                          <a:cs typeface="Constantia"/>
                        </a:rPr>
                        <a:t>В</a:t>
                      </a:r>
                      <a:r>
                        <a:rPr sz="1400" spc="-55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400" spc="-65" dirty="0">
                          <a:latin typeface="Constantia"/>
                          <a:cs typeface="Constantia"/>
                        </a:rPr>
                        <a:t>0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,</a:t>
                      </a:r>
                      <a:r>
                        <a:rPr sz="1400" spc="-18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spc="-60" dirty="0">
                          <a:latin typeface="Constantia"/>
                          <a:cs typeface="Constantia"/>
                        </a:rPr>
                        <a:t>X</a:t>
                      </a:r>
                      <a:r>
                        <a:rPr sz="1400" spc="-55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2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X=3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Х=4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5" dirty="0">
                          <a:latin typeface="Constantia"/>
                          <a:cs typeface="Constantia"/>
                        </a:rPr>
                        <a:t>Успешно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0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A=1,</a:t>
                      </a:r>
                      <a:r>
                        <a:rPr sz="1400" spc="-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В=0,Х=</a:t>
                      </a:r>
                      <a:r>
                        <a:rPr sz="140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400" dirty="0">
                          <a:latin typeface="Constantia"/>
                          <a:cs typeface="Constantia"/>
                        </a:rPr>
                        <a:t>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X=1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25" dirty="0">
                          <a:latin typeface="Constantia"/>
                          <a:cs typeface="Constantia"/>
                        </a:rPr>
                        <a:t>X=1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Constantia"/>
                          <a:cs typeface="Constantia"/>
                        </a:rPr>
                        <a:t>Неуспешно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193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5472" y="29336"/>
            <a:ext cx="7613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Calibri"/>
                <a:cs typeface="Calibri"/>
              </a:rPr>
              <a:t>Процесс </a:t>
            </a:r>
            <a:r>
              <a:rPr sz="4000" spc="-5" dirty="0">
                <a:latin typeface="Calibri"/>
                <a:cs typeface="Calibri"/>
              </a:rPr>
              <a:t>построения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набора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тестов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769975"/>
            <a:ext cx="7917815" cy="53783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>
                <a:latin typeface="Constantia"/>
                <a:cs typeface="Constantia"/>
              </a:rPr>
              <a:t>1)</a:t>
            </a:r>
            <a:r>
              <a:rPr spc="-55" dirty="0">
                <a:latin typeface="Constantia"/>
                <a:cs typeface="Constantia"/>
              </a:rPr>
              <a:t>к</a:t>
            </a:r>
            <a:r>
              <a:rPr dirty="0">
                <a:latin typeface="Constantia"/>
                <a:cs typeface="Constantia"/>
              </a:rPr>
              <a:t>онст</a:t>
            </a:r>
            <a:r>
              <a:rPr spc="-35" dirty="0">
                <a:latin typeface="Constantia"/>
                <a:cs typeface="Constantia"/>
              </a:rPr>
              <a:t>р</a:t>
            </a:r>
            <a:r>
              <a:rPr spc="-5" dirty="0">
                <a:latin typeface="Constantia"/>
                <a:cs typeface="Constantia"/>
              </a:rPr>
              <a:t>уировани</a:t>
            </a:r>
            <a:r>
              <a:rPr dirty="0">
                <a:latin typeface="Constantia"/>
                <a:cs typeface="Constantia"/>
              </a:rPr>
              <a:t>е</a:t>
            </a:r>
            <a:r>
              <a:rPr spc="-190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УГП</a:t>
            </a:r>
            <a:endParaRPr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pc="-5" dirty="0">
                <a:latin typeface="Constantia"/>
                <a:cs typeface="Constantia"/>
              </a:rPr>
              <a:t>2)</a:t>
            </a:r>
            <a:r>
              <a:rPr spc="-60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выбор</a:t>
            </a:r>
            <a:r>
              <a:rPr spc="-150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тестовых</a:t>
            </a:r>
            <a:r>
              <a:rPr spc="-12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путей</a:t>
            </a:r>
          </a:p>
          <a:p>
            <a:pPr marL="652780" lvl="1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pc="-20" dirty="0">
                <a:latin typeface="Constantia"/>
                <a:cs typeface="Constantia"/>
              </a:rPr>
              <a:t>Статические</a:t>
            </a:r>
            <a:r>
              <a:rPr spc="-105" dirty="0">
                <a:latin typeface="Constantia"/>
                <a:cs typeface="Constantia"/>
              </a:rPr>
              <a:t> </a:t>
            </a:r>
            <a:r>
              <a:rPr spc="-20" dirty="0">
                <a:latin typeface="Constantia"/>
                <a:cs typeface="Constantia"/>
              </a:rPr>
              <a:t>методы</a:t>
            </a:r>
            <a:endParaRPr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dirty="0" err="1" smtClean="0">
                <a:latin typeface="Constantia"/>
                <a:cs typeface="Constantia"/>
              </a:rPr>
              <a:t>Эвристические</a:t>
            </a:r>
            <a:r>
              <a:rPr lang="ru-RU" dirty="0" smtClean="0">
                <a:latin typeface="Constantia"/>
                <a:cs typeface="Constantia"/>
              </a:rPr>
              <a:t> (тестовый путь строится по аналогии с выполнением программы, удлинением ветвей УГП)</a:t>
            </a:r>
            <a:endParaRPr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dirty="0" err="1" smtClean="0">
                <a:latin typeface="Constantia"/>
                <a:cs typeface="Constantia"/>
              </a:rPr>
              <a:t>Адаптивные</a:t>
            </a:r>
            <a:r>
              <a:rPr lang="ru-RU" dirty="0" smtClean="0">
                <a:latin typeface="Constantia"/>
                <a:cs typeface="Constantia"/>
              </a:rPr>
              <a:t> (каждый раз добавляетс</a:t>
            </a:r>
            <a:r>
              <a:rPr lang="ru-RU" dirty="0" smtClean="0">
                <a:latin typeface="Constantia"/>
                <a:cs typeface="Constantia"/>
              </a:rPr>
              <a:t>я только один тестовый путь  в соответствии с индуктивной стратегией, то есть для каждой покрытой вершины из которой выходит непокрытая дуга, модифицируется тест, так чтобы минимизировать путь до указанной вершины)</a:t>
            </a:r>
            <a:endParaRPr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pc="-5" dirty="0">
                <a:latin typeface="Constantia"/>
                <a:cs typeface="Constantia"/>
              </a:rPr>
              <a:t>Динамические</a:t>
            </a:r>
            <a:r>
              <a:rPr spc="-105" dirty="0">
                <a:latin typeface="Constantia"/>
                <a:cs typeface="Constantia"/>
              </a:rPr>
              <a:t> </a:t>
            </a:r>
            <a:r>
              <a:rPr spc="-20" dirty="0">
                <a:latin typeface="Constantia"/>
                <a:cs typeface="Constantia"/>
              </a:rPr>
              <a:t>методы</a:t>
            </a:r>
            <a:endParaRPr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pc="-25" dirty="0">
                <a:latin typeface="Constantia"/>
                <a:cs typeface="Constantia"/>
              </a:rPr>
              <a:t>Методы</a:t>
            </a:r>
            <a:r>
              <a:rPr spc="-95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реализуемых</a:t>
            </a:r>
            <a:r>
              <a:rPr spc="-105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путей</a:t>
            </a:r>
            <a:endParaRPr dirty="0">
              <a:latin typeface="Constantia"/>
              <a:cs typeface="Constantia"/>
            </a:endParaRPr>
          </a:p>
          <a:p>
            <a:pPr marL="286385" marR="42799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pc="-5" dirty="0">
                <a:latin typeface="Constantia"/>
                <a:cs typeface="Constantia"/>
              </a:rPr>
              <a:t>3)генерация</a:t>
            </a:r>
            <a:r>
              <a:rPr spc="-114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тестов,</a:t>
            </a:r>
            <a:r>
              <a:rPr spc="-75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соответствующих</a:t>
            </a:r>
            <a:r>
              <a:rPr spc="-114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тестовым </a:t>
            </a:r>
            <a:r>
              <a:rPr spc="-640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путям</a:t>
            </a:r>
            <a:endParaRPr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onstantia"/>
                <a:cs typeface="Constantia"/>
              </a:rPr>
              <a:t>Каждый</a:t>
            </a:r>
            <a:r>
              <a:rPr spc="-5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путь</a:t>
            </a:r>
            <a:r>
              <a:rPr spc="-90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описывается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spc="-15" dirty="0">
                <a:latin typeface="Constantia"/>
                <a:cs typeface="Constantia"/>
              </a:rPr>
              <a:t>конъюнктивным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предикатом:</a:t>
            </a:r>
            <a:endParaRPr dirty="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459"/>
              </a:spcBef>
            </a:pPr>
            <a:r>
              <a:rPr spc="-5" dirty="0">
                <a:latin typeface="Constantia"/>
                <a:cs typeface="Constantia"/>
              </a:rPr>
              <a:t>Pred(i)=C1^C2^…^Сn,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spc="-50" dirty="0">
                <a:latin typeface="Constantia"/>
                <a:cs typeface="Constantia"/>
              </a:rPr>
              <a:t>где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каждый</a:t>
            </a:r>
            <a:r>
              <a:rPr spc="-55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предикат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Сi</a:t>
            </a:r>
            <a:r>
              <a:rPr spc="-45" dirty="0">
                <a:latin typeface="Constantia"/>
                <a:cs typeface="Constantia"/>
              </a:rPr>
              <a:t> </a:t>
            </a:r>
            <a:r>
              <a:rPr spc="-15" dirty="0">
                <a:latin typeface="Constantia"/>
                <a:cs typeface="Constantia"/>
              </a:rPr>
              <a:t>соответствует</a:t>
            </a:r>
            <a:r>
              <a:rPr spc="-60" dirty="0">
                <a:latin typeface="Constantia"/>
                <a:cs typeface="Constantia"/>
              </a:rPr>
              <a:t> </a:t>
            </a:r>
            <a:r>
              <a:rPr spc="-20" dirty="0">
                <a:latin typeface="Constantia"/>
                <a:cs typeface="Constantia"/>
              </a:rPr>
              <a:t>переходу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из </a:t>
            </a:r>
            <a:r>
              <a:rPr spc="-459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вершины</a:t>
            </a:r>
            <a:r>
              <a:rPr spc="-30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–</a:t>
            </a:r>
            <a:r>
              <a:rPr spc="-25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решения</a:t>
            </a:r>
            <a:r>
              <a:rPr spc="-55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и</a:t>
            </a:r>
            <a:r>
              <a:rPr spc="-60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задаётся</a:t>
            </a:r>
            <a:r>
              <a:rPr spc="-55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в</a:t>
            </a:r>
            <a:r>
              <a:rPr spc="-50" dirty="0">
                <a:latin typeface="Constantia"/>
                <a:cs typeface="Constantia"/>
              </a:rPr>
              <a:t> </a:t>
            </a:r>
            <a:r>
              <a:rPr spc="-15" dirty="0">
                <a:latin typeface="Constantia"/>
                <a:cs typeface="Constantia"/>
              </a:rPr>
              <a:t>этой</a:t>
            </a:r>
            <a:r>
              <a:rPr spc="-45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вершине.</a:t>
            </a:r>
            <a:endParaRPr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53346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82757"/>
            <a:ext cx="6781800" cy="68730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305"/>
              </a:spcBef>
              <a:tabLst>
                <a:tab pos="2794000" algn="l"/>
                <a:tab pos="3789679" algn="l"/>
                <a:tab pos="4700905" algn="l"/>
              </a:tabLst>
            </a:pPr>
            <a:r>
              <a:rPr lang="ru-RU" spc="170" dirty="0" smtClean="0"/>
              <a:t>Стратегия серого ящика</a:t>
            </a:r>
            <a:endParaRPr sz="44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2130044"/>
            <a:ext cx="666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Ведутся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ли логи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во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время </a:t>
            </a:r>
            <a:r>
              <a:rPr sz="2400" spc="-10" dirty="0">
                <a:latin typeface="Calibri"/>
                <a:cs typeface="Calibri"/>
              </a:rPr>
              <a:t>использования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системы?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763725"/>
            <a:ext cx="7958455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4E5B6E"/>
              </a:buClr>
              <a:buSzPct val="125000"/>
              <a:buFont typeface="Arial MT"/>
              <a:buChar char="•"/>
              <a:tabLst>
                <a:tab pos="355600" algn="l"/>
                <a:tab pos="356235" algn="l"/>
                <a:tab pos="1776095" algn="l"/>
                <a:tab pos="3067050" algn="l"/>
                <a:tab pos="4141470" algn="l"/>
                <a:tab pos="4665980" algn="l"/>
                <a:tab pos="6181090" algn="l"/>
              </a:tabLst>
            </a:pPr>
            <a:r>
              <a:rPr sz="2400" spc="-15" dirty="0">
                <a:latin typeface="Calibri"/>
                <a:cs typeface="Calibri"/>
              </a:rPr>
              <a:t>Контроль	</a:t>
            </a:r>
            <a:r>
              <a:rPr sz="2400" spc="-10" dirty="0">
                <a:latin typeface="Calibri"/>
                <a:cs typeface="Calibri"/>
              </a:rPr>
              <a:t>ведения	</a:t>
            </a:r>
            <a:r>
              <a:rPr sz="2400" spc="-20" dirty="0">
                <a:latin typeface="Calibri"/>
                <a:cs typeface="Calibri"/>
              </a:rPr>
              <a:t>аудита	</a:t>
            </a:r>
            <a:r>
              <a:rPr sz="2400" spc="-5" dirty="0">
                <a:latin typeface="Calibri"/>
                <a:cs typeface="Calibri"/>
              </a:rPr>
              <a:t>по	</a:t>
            </a:r>
            <a:r>
              <a:rPr sz="2400" spc="-15" dirty="0">
                <a:latin typeface="Calibri"/>
                <a:cs typeface="Calibri"/>
              </a:rPr>
              <a:t>вводимой	</a:t>
            </a:r>
            <a:r>
              <a:rPr sz="2400" spc="-5" dirty="0">
                <a:latin typeface="Calibri"/>
                <a:cs typeface="Calibri"/>
              </a:rPr>
              <a:t>информации.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885"/>
              </a:spcBef>
              <a:buClr>
                <a:srgbClr val="4E5B6E"/>
              </a:buClr>
              <a:buSzPct val="125000"/>
              <a:buFont typeface="Arial MT"/>
              <a:buChar char="•"/>
              <a:tabLst>
                <a:tab pos="355600" algn="l"/>
                <a:tab pos="356235" algn="l"/>
                <a:tab pos="1797050" algn="l"/>
                <a:tab pos="3751579" algn="l"/>
                <a:tab pos="5645785" algn="l"/>
              </a:tabLst>
            </a:pPr>
            <a:r>
              <a:rPr sz="2400" spc="-10" dirty="0">
                <a:latin typeface="Calibri"/>
                <a:cs typeface="Calibri"/>
              </a:rPr>
              <a:t>Проверка	</a:t>
            </a:r>
            <a:r>
              <a:rPr sz="2400" dirty="0">
                <a:latin typeface="Calibri"/>
                <a:cs typeface="Calibri"/>
              </a:rPr>
              <a:t>информации,	</a:t>
            </a:r>
            <a:r>
              <a:rPr sz="2400" spc="-10" dirty="0">
                <a:latin typeface="Calibri"/>
                <a:cs typeface="Calibri"/>
              </a:rPr>
              <a:t>создаваемой	</a:t>
            </a:r>
            <a:r>
              <a:rPr sz="2400" dirty="0">
                <a:latin typeface="Calibri"/>
                <a:cs typeface="Calibri"/>
              </a:rPr>
              <a:t>самой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495803"/>
            <a:ext cx="7613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87135">
              <a:lnSpc>
                <a:spcPct val="100000"/>
              </a:lnSpc>
              <a:spcBef>
                <a:spcPts val="100"/>
              </a:spcBef>
              <a:tabLst>
                <a:tab pos="2086610" algn="l"/>
                <a:tab pos="2498090" algn="l"/>
                <a:tab pos="3691890" algn="l"/>
                <a:tab pos="5452110" algn="l"/>
                <a:tab pos="6263005" algn="l"/>
              </a:tabLst>
            </a:pPr>
            <a:r>
              <a:rPr sz="2400" dirty="0">
                <a:latin typeface="Calibri"/>
                <a:cs typeface="Calibri"/>
              </a:rPr>
              <a:t>си</a:t>
            </a:r>
            <a:r>
              <a:rPr sz="2400" spc="5" dirty="0">
                <a:latin typeface="Calibri"/>
                <a:cs typeface="Calibri"/>
              </a:rPr>
              <a:t>с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е</a:t>
            </a:r>
            <a:r>
              <a:rPr sz="2400" spc="-10" dirty="0">
                <a:latin typeface="Calibri"/>
                <a:cs typeface="Calibri"/>
              </a:rPr>
              <a:t>м</a:t>
            </a:r>
            <a:r>
              <a:rPr sz="2400" spc="-5" dirty="0">
                <a:latin typeface="Calibri"/>
                <a:cs typeface="Calibri"/>
              </a:rPr>
              <a:t>ой</a:t>
            </a:r>
            <a:r>
              <a:rPr sz="2400" dirty="0">
                <a:latin typeface="Calibri"/>
                <a:cs typeface="Calibri"/>
              </a:rPr>
              <a:t>:  </a:t>
            </a:r>
            <a:r>
              <a:rPr sz="2400" spc="-5" dirty="0">
                <a:latin typeface="Calibri"/>
                <a:cs typeface="Calibri"/>
              </a:rPr>
              <a:t>тай</a:t>
            </a:r>
            <a:r>
              <a:rPr sz="2400" spc="-10" dirty="0">
                <a:latin typeface="Calibri"/>
                <a:cs typeface="Calibri"/>
              </a:rPr>
              <a:t>м</a:t>
            </a:r>
            <a:r>
              <a:rPr sz="2400" dirty="0">
                <a:latin typeface="Calibri"/>
                <a:cs typeface="Calibri"/>
              </a:rPr>
              <a:t>штам</a:t>
            </a:r>
            <a:r>
              <a:rPr sz="2400" spc="5" dirty="0">
                <a:latin typeface="Calibri"/>
                <a:cs typeface="Calibri"/>
              </a:rPr>
              <a:t>п</a:t>
            </a:r>
            <a:r>
              <a:rPr sz="2400" spc="-5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в	с	учё</a:t>
            </a:r>
            <a:r>
              <a:rPr sz="2400" spc="-40" dirty="0">
                <a:latin typeface="Calibri"/>
                <a:cs typeface="Calibri"/>
              </a:rPr>
              <a:t>т</a:t>
            </a:r>
            <a:r>
              <a:rPr sz="2400" spc="-5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м	вре</a:t>
            </a:r>
            <a:r>
              <a:rPr sz="2400" spc="-10" dirty="0">
                <a:latin typeface="Calibri"/>
                <a:cs typeface="Calibri"/>
              </a:rPr>
              <a:t>м</a:t>
            </a:r>
            <a:r>
              <a:rPr sz="2400" spc="15" dirty="0">
                <a:latin typeface="Calibri"/>
                <a:cs typeface="Calibri"/>
              </a:rPr>
              <a:t>е</a:t>
            </a:r>
            <a:r>
              <a:rPr sz="2400" dirty="0">
                <a:latin typeface="Calibri"/>
                <a:cs typeface="Calibri"/>
              </a:rPr>
              <a:t>нных	зон,	хэш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с</a:t>
            </a:r>
            <a:r>
              <a:rPr sz="2400" dirty="0">
                <a:latin typeface="Calibri"/>
                <a:cs typeface="Calibri"/>
              </a:rPr>
              <a:t>у</a:t>
            </a:r>
            <a:r>
              <a:rPr sz="2400" spc="-10" dirty="0">
                <a:latin typeface="Calibri"/>
                <a:cs typeface="Calibri"/>
              </a:rPr>
              <a:t>м</a:t>
            </a:r>
            <a:r>
              <a:rPr sz="2400" spc="-5" dirty="0">
                <a:latin typeface="Calibri"/>
                <a:cs typeface="Calibri"/>
              </a:rPr>
              <a:t>м,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3227019"/>
            <a:ext cx="39973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внешних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ключей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баз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данных...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3593338"/>
            <a:ext cx="33420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4E5B6E"/>
              </a:buClr>
              <a:buSzPct val="125000"/>
              <a:buFont typeface="Arial MT"/>
              <a:buChar char="•"/>
              <a:tabLst>
                <a:tab pos="355600" algn="l"/>
                <a:tab pos="356235" algn="l"/>
                <a:tab pos="1824355" algn="l"/>
                <a:tab pos="1923414" algn="l"/>
                <a:tab pos="2496820" algn="l"/>
              </a:tabLst>
            </a:pPr>
            <a:r>
              <a:rPr sz="2400" spc="-30" dirty="0">
                <a:latin typeface="Calibri"/>
                <a:cs typeface="Calibri"/>
              </a:rPr>
              <a:t>Удаление	</a:t>
            </a:r>
            <a:r>
              <a:rPr sz="2400" spc="-5" dirty="0">
                <a:latin typeface="Calibri"/>
                <a:cs typeface="Calibri"/>
              </a:rPr>
              <a:t>временных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возни</a:t>
            </a:r>
            <a:r>
              <a:rPr sz="2400" spc="-35" dirty="0">
                <a:latin typeface="Calibri"/>
                <a:cs typeface="Calibri"/>
              </a:rPr>
              <a:t>к</a:t>
            </a:r>
            <a:r>
              <a:rPr sz="2400" dirty="0">
                <a:latin typeface="Calibri"/>
                <a:cs typeface="Calibri"/>
              </a:rPr>
              <a:t>ает		</a:t>
            </a:r>
            <a:r>
              <a:rPr sz="2400" spc="-5" dirty="0">
                <a:latin typeface="Calibri"/>
                <a:cs typeface="Calibri"/>
              </a:rPr>
              <a:t>л</a:t>
            </a:r>
            <a:r>
              <a:rPr sz="2400" dirty="0">
                <a:latin typeface="Calibri"/>
                <a:cs typeface="Calibri"/>
              </a:rPr>
              <a:t>и	у</a:t>
            </a:r>
            <a:r>
              <a:rPr sz="2400" spc="-25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е</a:t>
            </a:r>
            <a:r>
              <a:rPr sz="2400" spc="5" dirty="0">
                <a:latin typeface="Calibri"/>
                <a:cs typeface="Calibri"/>
              </a:rPr>
              <a:t>ч</a:t>
            </a:r>
            <a:r>
              <a:rPr sz="2400" spc="-35" dirty="0">
                <a:latin typeface="Calibri"/>
                <a:cs typeface="Calibri"/>
              </a:rPr>
              <a:t>к</a:t>
            </a:r>
            <a:r>
              <a:rPr sz="2400" dirty="0">
                <a:latin typeface="Calibri"/>
                <a:cs typeface="Calibri"/>
              </a:rPr>
              <a:t>а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2839" y="3593338"/>
            <a:ext cx="1012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файлов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памяти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909" y="3593338"/>
            <a:ext cx="3241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0"/>
              </a:spcBef>
              <a:tabLst>
                <a:tab pos="408305" algn="l"/>
                <a:tab pos="614045" algn="l"/>
                <a:tab pos="1638935" algn="l"/>
                <a:tab pos="1675130" algn="l"/>
                <a:tab pos="2885440" algn="l"/>
              </a:tabLst>
            </a:pPr>
            <a:r>
              <a:rPr sz="2400" dirty="0">
                <a:latin typeface="Calibri"/>
                <a:cs typeface="Calibri"/>
              </a:rPr>
              <a:t>и	</a:t>
            </a:r>
            <a:r>
              <a:rPr sz="2400" spc="-5" dirty="0">
                <a:latin typeface="Calibri"/>
                <a:cs typeface="Calibri"/>
              </a:rPr>
              <a:t>очист</a:t>
            </a:r>
            <a:r>
              <a:rPr sz="2400" spc="-40" dirty="0">
                <a:latin typeface="Calibri"/>
                <a:cs typeface="Calibri"/>
              </a:rPr>
              <a:t>к</a:t>
            </a:r>
            <a:r>
              <a:rPr sz="2400" dirty="0">
                <a:latin typeface="Calibri"/>
                <a:cs typeface="Calibri"/>
              </a:rPr>
              <a:t>а	памят</a:t>
            </a:r>
            <a:r>
              <a:rPr sz="2400" spc="-15" dirty="0">
                <a:latin typeface="Calibri"/>
                <a:cs typeface="Calibri"/>
              </a:rPr>
              <a:t>и</a:t>
            </a:r>
            <a:r>
              <a:rPr sz="2400" dirty="0">
                <a:latin typeface="Calibri"/>
                <a:cs typeface="Calibri"/>
              </a:rPr>
              <a:t>.	Не  во		вре</a:t>
            </a:r>
            <a:r>
              <a:rPr sz="2400" spc="-10" dirty="0">
                <a:latin typeface="Calibri"/>
                <a:cs typeface="Calibri"/>
              </a:rPr>
              <a:t>м</a:t>
            </a:r>
            <a:r>
              <a:rPr sz="2400" dirty="0">
                <a:latin typeface="Calibri"/>
                <a:cs typeface="Calibri"/>
              </a:rPr>
              <a:t>я		исп</a:t>
            </a:r>
            <a:r>
              <a:rPr sz="2400" spc="-55" dirty="0">
                <a:latin typeface="Calibri"/>
                <a:cs typeface="Calibri"/>
              </a:rPr>
              <a:t>о</a:t>
            </a:r>
            <a:r>
              <a:rPr sz="2400" spc="-5" dirty="0">
                <a:latin typeface="Calibri"/>
                <a:cs typeface="Calibri"/>
              </a:rPr>
              <a:t>лнения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324857"/>
            <a:ext cx="7988934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ts val="2785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программы?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80"/>
              </a:lnSpc>
              <a:tabLst>
                <a:tab pos="614680" algn="l"/>
                <a:tab pos="1321435" algn="l"/>
                <a:tab pos="2019935" algn="l"/>
                <a:tab pos="3231515" algn="l"/>
                <a:tab pos="3737610" algn="l"/>
                <a:tab pos="3787775" algn="l"/>
                <a:tab pos="4056379" algn="l"/>
                <a:tab pos="4822825" algn="l"/>
                <a:tab pos="4935855" algn="l"/>
                <a:tab pos="5624830" algn="l"/>
                <a:tab pos="6684009" algn="l"/>
                <a:tab pos="6884034" algn="l"/>
                <a:tab pos="7021195" algn="l"/>
              </a:tabLst>
            </a:pPr>
            <a:r>
              <a:rPr sz="2400" dirty="0">
                <a:latin typeface="Calibri"/>
                <a:cs typeface="Calibri"/>
              </a:rPr>
              <a:t>Эта	стр</a:t>
            </a:r>
            <a:r>
              <a:rPr sz="2400" spc="-10" dirty="0">
                <a:latin typeface="Calibri"/>
                <a:cs typeface="Calibri"/>
              </a:rPr>
              <a:t>а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егия	</a:t>
            </a:r>
            <a:r>
              <a:rPr sz="2400" spc="-5" dirty="0">
                <a:latin typeface="Calibri"/>
                <a:cs typeface="Calibri"/>
              </a:rPr>
              <a:t>объ</a:t>
            </a:r>
            <a:r>
              <a:rPr sz="2400" spc="-35" dirty="0">
                <a:latin typeface="Calibri"/>
                <a:cs typeface="Calibri"/>
              </a:rPr>
              <a:t>е</a:t>
            </a:r>
            <a:r>
              <a:rPr sz="2400" spc="-5" dirty="0">
                <a:latin typeface="Calibri"/>
                <a:cs typeface="Calibri"/>
              </a:rPr>
              <a:t>диняе</a:t>
            </a:r>
            <a:r>
              <a:rPr sz="2400" dirty="0">
                <a:latin typeface="Calibri"/>
                <a:cs typeface="Calibri"/>
              </a:rPr>
              <a:t>т	в	се</a:t>
            </a:r>
            <a:r>
              <a:rPr sz="2400" spc="-10" dirty="0">
                <a:latin typeface="Calibri"/>
                <a:cs typeface="Calibri"/>
              </a:rPr>
              <a:t>б</a:t>
            </a:r>
            <a:r>
              <a:rPr sz="2400" dirty="0">
                <a:latin typeface="Calibri"/>
                <a:cs typeface="Calibri"/>
              </a:rPr>
              <a:t>е	</a:t>
            </a:r>
            <a:r>
              <a:rPr sz="2400" spc="-30" dirty="0">
                <a:latin typeface="Calibri"/>
                <a:cs typeface="Calibri"/>
              </a:rPr>
              <a:t>ц</a:t>
            </a:r>
            <a:r>
              <a:rPr sz="2400" spc="-35" dirty="0">
                <a:latin typeface="Calibri"/>
                <a:cs typeface="Calibri"/>
              </a:rPr>
              <a:t>е</a:t>
            </a:r>
            <a:r>
              <a:rPr sz="2400" spc="-5" dirty="0">
                <a:latin typeface="Calibri"/>
                <a:cs typeface="Calibri"/>
              </a:rPr>
              <a:t>л</a:t>
            </a:r>
            <a:r>
              <a:rPr sz="2400" dirty="0">
                <a:latin typeface="Calibri"/>
                <a:cs typeface="Calibri"/>
              </a:rPr>
              <a:t>и	б</a:t>
            </a:r>
            <a:r>
              <a:rPr sz="2400" spc="-40" dirty="0">
                <a:latin typeface="Calibri"/>
                <a:cs typeface="Calibri"/>
              </a:rPr>
              <a:t>е</a:t>
            </a:r>
            <a:r>
              <a:rPr sz="2400" spc="-5" dirty="0">
                <a:latin typeface="Calibri"/>
                <a:cs typeface="Calibri"/>
              </a:rPr>
              <a:t>ло</a:t>
            </a:r>
            <a:r>
              <a:rPr sz="2400" spc="-35" dirty="0">
                <a:latin typeface="Calibri"/>
                <a:cs typeface="Calibri"/>
              </a:rPr>
              <a:t>г</a:t>
            </a:r>
            <a:r>
              <a:rPr sz="2400" dirty="0">
                <a:latin typeface="Calibri"/>
                <a:cs typeface="Calibri"/>
              </a:rPr>
              <a:t>о	и		ч</a:t>
            </a:r>
            <a:r>
              <a:rPr sz="2400" spc="5" dirty="0">
                <a:latin typeface="Calibri"/>
                <a:cs typeface="Calibri"/>
              </a:rPr>
              <a:t>ё</a:t>
            </a:r>
            <a:r>
              <a:rPr sz="2400" spc="-5" dirty="0">
                <a:latin typeface="Calibri"/>
                <a:cs typeface="Calibri"/>
              </a:rPr>
              <a:t>рных  ящи</a:t>
            </a:r>
            <a:r>
              <a:rPr sz="2400" spc="-35" dirty="0">
                <a:latin typeface="Calibri"/>
                <a:cs typeface="Calibri"/>
              </a:rPr>
              <a:t>к</a:t>
            </a:r>
            <a:r>
              <a:rPr sz="2400" spc="-5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в.	Пр</a:t>
            </a:r>
            <a:r>
              <a:rPr sz="2400" spc="-10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граммно	</a:t>
            </a:r>
            <a:r>
              <a:rPr sz="2400" spc="5" dirty="0">
                <a:latin typeface="Calibri"/>
                <a:cs typeface="Calibri"/>
              </a:rPr>
              <a:t>е</a:t>
            </a:r>
            <a:r>
              <a:rPr sz="2400" dirty="0">
                <a:latin typeface="Calibri"/>
                <a:cs typeface="Calibri"/>
              </a:rPr>
              <a:t>ё		</a:t>
            </a:r>
            <a:r>
              <a:rPr sz="2400" spc="-5" dirty="0">
                <a:latin typeface="Calibri"/>
                <a:cs typeface="Calibri"/>
              </a:rPr>
              <a:t>м</a:t>
            </a:r>
            <a:r>
              <a:rPr sz="2400" spc="-35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жно		</a:t>
            </a:r>
            <a:r>
              <a:rPr sz="2400" spc="-5" dirty="0">
                <a:latin typeface="Calibri"/>
                <a:cs typeface="Calibri"/>
              </a:rPr>
              <a:t>ре</a:t>
            </a:r>
            <a:r>
              <a:rPr sz="2400" dirty="0">
                <a:latin typeface="Calibri"/>
                <a:cs typeface="Calibri"/>
              </a:rPr>
              <a:t>а</a:t>
            </a:r>
            <a:r>
              <a:rPr sz="2400" spc="-5" dirty="0">
                <a:latin typeface="Calibri"/>
                <a:cs typeface="Calibri"/>
              </a:rPr>
              <a:t>лизов</a:t>
            </a:r>
            <a:r>
              <a:rPr sz="2400" spc="-15" dirty="0">
                <a:latin typeface="Calibri"/>
                <a:cs typeface="Calibri"/>
              </a:rPr>
              <a:t>а</a:t>
            </a:r>
            <a:r>
              <a:rPr sz="2400" spc="-5" dirty="0">
                <a:latin typeface="Calibri"/>
                <a:cs typeface="Calibri"/>
              </a:rPr>
              <a:t>ть</a:t>
            </a:r>
            <a:r>
              <a:rPr sz="2400" dirty="0">
                <a:latin typeface="Calibri"/>
                <a:cs typeface="Calibri"/>
              </a:rPr>
              <a:t>,		</a:t>
            </a:r>
            <a:r>
              <a:rPr sz="2400" spc="-20" dirty="0">
                <a:latin typeface="Calibri"/>
                <a:cs typeface="Calibri"/>
              </a:rPr>
              <a:t>до</a:t>
            </a:r>
            <a:r>
              <a:rPr sz="2400" dirty="0">
                <a:latin typeface="Calibri"/>
                <a:cs typeface="Calibri"/>
              </a:rPr>
              <a:t>бавив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90"/>
              </a:lnSpc>
            </a:pPr>
            <a:r>
              <a:rPr sz="2400" spc="-5" dirty="0">
                <a:latin typeface="Courier New"/>
                <a:cs typeface="Courier New"/>
              </a:rPr>
              <a:t>print</a:t>
            </a:r>
            <a:r>
              <a:rPr sz="2400" spc="-5" dirty="0">
                <a:latin typeface="Calibri"/>
                <a:cs typeface="Calibri"/>
              </a:rPr>
              <a:t>-ы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или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assert</a:t>
            </a:r>
            <a:r>
              <a:rPr sz="2400" spc="-5" dirty="0">
                <a:latin typeface="Calibri"/>
                <a:cs typeface="Calibri"/>
              </a:rPr>
              <a:t>-ы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стабильных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частях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кода,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или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же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Calibri"/>
                <a:cs typeface="Calibri"/>
              </a:rPr>
              <a:t>добавив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их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при</a:t>
            </a:r>
            <a:r>
              <a:rPr sz="2400" spc="-5" dirty="0">
                <a:latin typeface="Calibri"/>
                <a:cs typeface="Calibri"/>
              </a:rPr>
              <a:t> тестировании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белого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ящика.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5020"/>
            <a:ext cx="78460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3500" algn="l"/>
              </a:tabLst>
            </a:pPr>
            <a:r>
              <a:rPr sz="4400" spc="195" dirty="0"/>
              <a:t>Т</a:t>
            </a:r>
            <a:r>
              <a:rPr spc="160" dirty="0"/>
              <a:t>Е</a:t>
            </a:r>
            <a:r>
              <a:rPr spc="165" dirty="0"/>
              <a:t>С</a:t>
            </a:r>
            <a:r>
              <a:rPr spc="155" dirty="0"/>
              <a:t>ТОВ</a:t>
            </a:r>
            <a:r>
              <a:rPr spc="165" dirty="0"/>
              <a:t>О</a:t>
            </a:r>
            <a:r>
              <a:rPr spc="10" dirty="0"/>
              <a:t>Е</a:t>
            </a:r>
            <a:r>
              <a:rPr dirty="0"/>
              <a:t>	</a:t>
            </a:r>
            <a:r>
              <a:rPr spc="160" dirty="0"/>
              <a:t>П</a:t>
            </a:r>
            <a:r>
              <a:rPr spc="150" dirty="0"/>
              <a:t>О</a:t>
            </a:r>
            <a:r>
              <a:rPr spc="155" dirty="0"/>
              <a:t>К</a:t>
            </a:r>
            <a:r>
              <a:rPr spc="165" dirty="0"/>
              <a:t>Р</a:t>
            </a:r>
            <a:r>
              <a:rPr spc="155" dirty="0"/>
              <a:t>ЫТ</a:t>
            </a:r>
            <a:r>
              <a:rPr spc="160" dirty="0"/>
              <a:t>И</a:t>
            </a:r>
            <a:r>
              <a:rPr spc="10" dirty="0"/>
              <a:t>Е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63725"/>
            <a:ext cx="807275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30" dirty="0">
                <a:latin typeface="Calibri"/>
                <a:cs typeface="Calibri"/>
              </a:rPr>
              <a:t>Тестовое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покрытие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метрика</a:t>
            </a:r>
            <a:r>
              <a:rPr sz="2400" spc="-10" dirty="0">
                <a:latin typeface="Calibri"/>
                <a:cs typeface="Calibri"/>
              </a:rPr>
              <a:t> оценки</a:t>
            </a:r>
            <a:r>
              <a:rPr sz="2400" spc="-5" dirty="0">
                <a:latin typeface="Calibri"/>
                <a:cs typeface="Calibri"/>
              </a:rPr>
              <a:t> качества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тестирования, </a:t>
            </a:r>
            <a:r>
              <a:rPr sz="2400" spc="-10" dirty="0">
                <a:latin typeface="Calibri"/>
                <a:cs typeface="Calibri"/>
              </a:rPr>
              <a:t>представляющая </a:t>
            </a:r>
            <a:r>
              <a:rPr sz="2400" dirty="0">
                <a:latin typeface="Calibri"/>
                <a:cs typeface="Calibri"/>
              </a:rPr>
              <a:t>собой </a:t>
            </a:r>
            <a:r>
              <a:rPr sz="2400" spc="-5" dirty="0">
                <a:latin typeface="Calibri"/>
                <a:cs typeface="Calibri"/>
              </a:rPr>
              <a:t>плотность покрытия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тестами...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469900" indent="-343535">
              <a:lnSpc>
                <a:spcPct val="100000"/>
              </a:lnSpc>
              <a:buClr>
                <a:srgbClr val="4E5B6E"/>
              </a:buClr>
              <a:buSzPct val="125000"/>
              <a:buFont typeface="Arial MT"/>
              <a:buChar char="•"/>
              <a:tabLst>
                <a:tab pos="469900" algn="l"/>
                <a:tab pos="470534" algn="l"/>
                <a:tab pos="2614295" algn="l"/>
                <a:tab pos="3086735" algn="l"/>
                <a:tab pos="3825875" algn="l"/>
                <a:tab pos="5245100" algn="l"/>
                <a:tab pos="7121525" algn="l"/>
              </a:tabLst>
            </a:pPr>
            <a:r>
              <a:rPr sz="2400" spc="-10" dirty="0">
                <a:latin typeface="Calibri"/>
                <a:cs typeface="Calibri"/>
              </a:rPr>
              <a:t>...</a:t>
            </a:r>
            <a:r>
              <a:rPr sz="2400" i="1" dirty="0">
                <a:latin typeface="Calibri"/>
                <a:cs typeface="Calibri"/>
              </a:rPr>
              <a:t>требований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35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о	е</a:t>
            </a:r>
            <a:r>
              <a:rPr sz="2400" spc="5" dirty="0">
                <a:latin typeface="Calibri"/>
                <a:cs typeface="Calibri"/>
              </a:rPr>
              <a:t>с</a:t>
            </a:r>
            <a:r>
              <a:rPr sz="2400" spc="-20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ь	пр</a:t>
            </a:r>
            <a:r>
              <a:rPr sz="2400" spc="-15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вер</a:t>
            </a:r>
            <a:r>
              <a:rPr sz="2400" spc="-35" dirty="0">
                <a:latin typeface="Calibri"/>
                <a:cs typeface="Calibri"/>
              </a:rPr>
              <a:t>к</a:t>
            </a:r>
            <a:r>
              <a:rPr sz="2400" dirty="0">
                <a:latin typeface="Calibri"/>
                <a:cs typeface="Calibri"/>
              </a:rPr>
              <a:t>а	со</a:t>
            </a:r>
            <a:r>
              <a:rPr sz="2400" spc="-20" dirty="0">
                <a:latin typeface="Calibri"/>
                <a:cs typeface="Calibri"/>
              </a:rPr>
              <a:t>о</a:t>
            </a:r>
            <a:r>
              <a:rPr sz="2400" spc="-5" dirty="0">
                <a:latin typeface="Calibri"/>
                <a:cs typeface="Calibri"/>
              </a:rPr>
              <a:t>тв</a:t>
            </a:r>
            <a:r>
              <a:rPr sz="2400" spc="-15" dirty="0">
                <a:latin typeface="Calibri"/>
                <a:cs typeface="Calibri"/>
              </a:rPr>
              <a:t>е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spc="-10" dirty="0">
                <a:latin typeface="Calibri"/>
                <a:cs typeface="Calibri"/>
              </a:rPr>
              <a:t>с</a:t>
            </a:r>
            <a:r>
              <a:rPr sz="2400" dirty="0">
                <a:latin typeface="Calibri"/>
                <a:cs typeface="Calibri"/>
              </a:rPr>
              <a:t>вт</a:t>
            </a:r>
            <a:r>
              <a:rPr sz="2400" spc="-10" dirty="0">
                <a:latin typeface="Calibri"/>
                <a:cs typeface="Calibri"/>
              </a:rPr>
              <a:t>и</a:t>
            </a:r>
            <a:r>
              <a:rPr sz="2400" dirty="0">
                <a:latin typeface="Calibri"/>
                <a:cs typeface="Calibri"/>
              </a:rPr>
              <a:t>я	наб</a:t>
            </a:r>
            <a:r>
              <a:rPr sz="2400" spc="-15" dirty="0">
                <a:latin typeface="Calibri"/>
                <a:cs typeface="Calibri"/>
              </a:rPr>
              <a:t>о</a:t>
            </a:r>
            <a:r>
              <a:rPr sz="2400" spc="-5" dirty="0">
                <a:latin typeface="Calibri"/>
                <a:cs typeface="Calibri"/>
              </a:rPr>
              <a:t>ра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проводимых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тестов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требованиям</a:t>
            </a:r>
            <a:r>
              <a:rPr sz="2400" dirty="0">
                <a:latin typeface="Calibri"/>
                <a:cs typeface="Calibri"/>
              </a:rPr>
              <a:t> к </a:t>
            </a:r>
            <a:r>
              <a:rPr sz="2400" spc="-5" dirty="0" err="1" smtClean="0">
                <a:latin typeface="Calibri"/>
                <a:cs typeface="Calibri"/>
              </a:rPr>
              <a:t>программе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469900" marR="7620" indent="-343535">
              <a:lnSpc>
                <a:spcPct val="100000"/>
              </a:lnSpc>
              <a:spcBef>
                <a:spcPts val="5"/>
              </a:spcBef>
              <a:buClr>
                <a:srgbClr val="4E5B6E"/>
              </a:buClr>
              <a:buSzPct val="125000"/>
              <a:buFont typeface="Arial MT"/>
              <a:buChar char="•"/>
              <a:tabLst>
                <a:tab pos="469900" algn="l"/>
                <a:tab pos="470534" algn="l"/>
                <a:tab pos="1519555" algn="l"/>
                <a:tab pos="3545840" algn="l"/>
                <a:tab pos="4411345" algn="l"/>
                <a:tab pos="4862830" algn="l"/>
                <a:tab pos="5583555" algn="l"/>
                <a:tab pos="6813550" algn="l"/>
              </a:tabLst>
            </a:pPr>
            <a:r>
              <a:rPr sz="2400" spc="-10" dirty="0">
                <a:latin typeface="Calibri"/>
                <a:cs typeface="Calibri"/>
              </a:rPr>
              <a:t>...</a:t>
            </a:r>
            <a:r>
              <a:rPr sz="2400" spc="-5" dirty="0">
                <a:latin typeface="Calibri"/>
                <a:cs typeface="Calibri"/>
              </a:rPr>
              <a:t>либ</a:t>
            </a:r>
            <a:r>
              <a:rPr sz="2400" dirty="0">
                <a:latin typeface="Calibri"/>
                <a:cs typeface="Calibri"/>
              </a:rPr>
              <a:t>о	</a:t>
            </a:r>
            <a:r>
              <a:rPr sz="2400" i="1" spc="-5" dirty="0">
                <a:latin typeface="Calibri"/>
                <a:cs typeface="Calibri"/>
              </a:rPr>
              <a:t>исп</a:t>
            </a:r>
            <a:r>
              <a:rPr sz="2400" i="1" spc="-35" dirty="0">
                <a:latin typeface="Calibri"/>
                <a:cs typeface="Calibri"/>
              </a:rPr>
              <a:t>о</a:t>
            </a:r>
            <a:r>
              <a:rPr sz="2400" i="1" spc="-5" dirty="0">
                <a:latin typeface="Calibri"/>
                <a:cs typeface="Calibri"/>
              </a:rPr>
              <a:t>лняемог</a:t>
            </a:r>
            <a:r>
              <a:rPr sz="2400" i="1" dirty="0">
                <a:latin typeface="Calibri"/>
                <a:cs typeface="Calibri"/>
              </a:rPr>
              <a:t>о	</a:t>
            </a:r>
            <a:r>
              <a:rPr sz="2400" i="1" spc="-35" dirty="0">
                <a:latin typeface="Calibri"/>
                <a:cs typeface="Calibri"/>
              </a:rPr>
              <a:t>к</a:t>
            </a:r>
            <a:r>
              <a:rPr sz="2400" i="1" spc="-5" dirty="0">
                <a:latin typeface="Calibri"/>
                <a:cs typeface="Calibri"/>
              </a:rPr>
              <a:t>од</a:t>
            </a:r>
            <a:r>
              <a:rPr sz="2400" i="1" spc="5" dirty="0">
                <a:latin typeface="Calibri"/>
                <a:cs typeface="Calibri"/>
              </a:rPr>
              <a:t>а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о	е</a:t>
            </a:r>
            <a:r>
              <a:rPr sz="2400" spc="5" dirty="0">
                <a:latin typeface="Calibri"/>
                <a:cs typeface="Calibri"/>
              </a:rPr>
              <a:t>с</a:t>
            </a:r>
            <a:r>
              <a:rPr sz="2400" spc="-5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ь	п</a:t>
            </a:r>
            <a:r>
              <a:rPr sz="2400" spc="-55" dirty="0">
                <a:latin typeface="Calibri"/>
                <a:cs typeface="Calibri"/>
              </a:rPr>
              <a:t>о</a:t>
            </a:r>
            <a:r>
              <a:rPr sz="2400" spc="-5" dirty="0">
                <a:latin typeface="Calibri"/>
                <a:cs typeface="Calibri"/>
              </a:rPr>
              <a:t>лн</a:t>
            </a:r>
            <a:r>
              <a:rPr sz="2400" spc="-30" dirty="0">
                <a:latin typeface="Calibri"/>
                <a:cs typeface="Calibri"/>
              </a:rPr>
              <a:t>о</a:t>
            </a:r>
            <a:r>
              <a:rPr sz="2400" spc="-5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а	пр</a:t>
            </a:r>
            <a:r>
              <a:rPr sz="2400" spc="-10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ве</a:t>
            </a:r>
            <a:r>
              <a:rPr sz="2400" spc="-5" dirty="0">
                <a:latin typeface="Calibri"/>
                <a:cs typeface="Calibri"/>
              </a:rPr>
              <a:t>рки  </a:t>
            </a:r>
            <a:r>
              <a:rPr sz="2400" spc="-10" dirty="0">
                <a:latin typeface="Calibri"/>
                <a:cs typeface="Calibri"/>
              </a:rPr>
              <a:t>тестами уже разработанной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части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программы.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8303260" cy="147950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305"/>
              </a:spcBef>
              <a:tabLst>
                <a:tab pos="2603500" algn="l"/>
                <a:tab pos="2646680" algn="l"/>
              </a:tabLst>
            </a:pPr>
            <a:r>
              <a:rPr sz="4400" spc="145" dirty="0"/>
              <a:t>Т</a:t>
            </a:r>
            <a:r>
              <a:rPr spc="145" dirty="0"/>
              <a:t>ЕСТОВОЕ	ПОКРЫТИЕ</a:t>
            </a:r>
            <a:r>
              <a:rPr sz="4400" spc="145" dirty="0"/>
              <a:t>: </a:t>
            </a:r>
            <a:r>
              <a:rPr sz="4400" spc="150" dirty="0"/>
              <a:t> </a:t>
            </a:r>
            <a:r>
              <a:rPr spc="160" dirty="0"/>
              <a:t>П</a:t>
            </a:r>
            <a:r>
              <a:rPr spc="150" dirty="0"/>
              <a:t>О</a:t>
            </a:r>
            <a:r>
              <a:rPr spc="155" dirty="0"/>
              <a:t>К</a:t>
            </a:r>
            <a:r>
              <a:rPr spc="165" dirty="0"/>
              <a:t>Р</a:t>
            </a:r>
            <a:r>
              <a:rPr spc="155" dirty="0"/>
              <a:t>ЫТ</a:t>
            </a:r>
            <a:r>
              <a:rPr spc="160" dirty="0"/>
              <a:t>И</a:t>
            </a:r>
            <a:r>
              <a:rPr spc="10" dirty="0"/>
              <a:t>Е</a:t>
            </a:r>
            <a:r>
              <a:rPr dirty="0"/>
              <a:t>	</a:t>
            </a:r>
            <a:r>
              <a:rPr dirty="0">
                <a:solidFill>
                  <a:srgbClr val="FFFFFF"/>
                </a:solidFill>
              </a:rPr>
              <a:t>	</a:t>
            </a:r>
            <a:r>
              <a:rPr spc="155" dirty="0"/>
              <a:t>Т</a:t>
            </a:r>
            <a:r>
              <a:rPr spc="165" dirty="0"/>
              <a:t>Р</a:t>
            </a:r>
            <a:r>
              <a:rPr spc="160" dirty="0"/>
              <a:t>Е</a:t>
            </a:r>
            <a:r>
              <a:rPr spc="165" dirty="0"/>
              <a:t>Б</a:t>
            </a:r>
            <a:r>
              <a:rPr spc="150" dirty="0"/>
              <a:t>О</a:t>
            </a:r>
            <a:r>
              <a:rPr spc="155" dirty="0"/>
              <a:t>В</a:t>
            </a:r>
            <a:r>
              <a:rPr spc="160" dirty="0"/>
              <a:t>А</a:t>
            </a:r>
            <a:r>
              <a:rPr spc="165" dirty="0"/>
              <a:t>Н</a:t>
            </a:r>
            <a:r>
              <a:rPr spc="160" dirty="0"/>
              <a:t>И</a:t>
            </a:r>
            <a:r>
              <a:rPr spc="10" dirty="0"/>
              <a:t>Й</a:t>
            </a:r>
            <a:endParaRPr sz="44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63725"/>
            <a:ext cx="6974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1675" algn="l"/>
                <a:tab pos="2332355" algn="l"/>
                <a:tab pos="3775710" algn="l"/>
                <a:tab pos="5505450" algn="l"/>
              </a:tabLst>
            </a:pPr>
            <a:r>
              <a:rPr sz="2400" spc="-5" dirty="0">
                <a:latin typeface="Calibri"/>
                <a:cs typeface="Calibri"/>
              </a:rPr>
              <a:t>Для	</a:t>
            </a:r>
            <a:r>
              <a:rPr sz="2400" dirty="0">
                <a:latin typeface="Calibri"/>
                <a:cs typeface="Calibri"/>
              </a:rPr>
              <a:t>измерения	покрытия	</a:t>
            </a:r>
            <a:r>
              <a:rPr sz="2400" spc="-5" dirty="0">
                <a:latin typeface="Calibri"/>
                <a:cs typeface="Calibri"/>
              </a:rPr>
              <a:t>требований	</a:t>
            </a:r>
            <a:r>
              <a:rPr sz="2400" spc="-20" dirty="0">
                <a:latin typeface="Calibri"/>
                <a:cs typeface="Calibri"/>
              </a:rPr>
              <a:t>необходим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7150" y="1763725"/>
            <a:ext cx="93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анализ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130044"/>
            <a:ext cx="7325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3920" algn="l"/>
                <a:tab pos="2557780" algn="l"/>
                <a:tab pos="3989070" algn="l"/>
                <a:tab pos="5764530" algn="l"/>
                <a:tab pos="6313805" algn="l"/>
              </a:tabLst>
            </a:pPr>
            <a:r>
              <a:rPr sz="2400" spc="-5" dirty="0">
                <a:latin typeface="Calibri"/>
                <a:cs typeface="Calibri"/>
              </a:rPr>
              <a:t>спецификации	</a:t>
            </a:r>
            <a:r>
              <a:rPr sz="2400" dirty="0">
                <a:latin typeface="Calibri"/>
                <a:cs typeface="Calibri"/>
              </a:rPr>
              <a:t>и	</a:t>
            </a:r>
            <a:r>
              <a:rPr sz="2400" spc="-10" dirty="0">
                <a:latin typeface="Calibri"/>
                <a:cs typeface="Calibri"/>
              </a:rPr>
              <a:t>разбивка	</a:t>
            </a:r>
            <a:r>
              <a:rPr sz="2400" spc="-5" dirty="0">
                <a:latin typeface="Calibri"/>
                <a:cs typeface="Calibri"/>
              </a:rPr>
              <a:t>требований	</a:t>
            </a:r>
            <a:r>
              <a:rPr sz="2400" dirty="0">
                <a:latin typeface="Calibri"/>
                <a:cs typeface="Calibri"/>
              </a:rPr>
              <a:t>на	</a:t>
            </a:r>
            <a:r>
              <a:rPr sz="2400" spc="-5" dirty="0">
                <a:latin typeface="Calibri"/>
                <a:cs typeface="Calibri"/>
              </a:rPr>
              <a:t>пункты.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7814" y="2130044"/>
            <a:ext cx="19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В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495803"/>
            <a:ext cx="80714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  <a:tabLst>
                <a:tab pos="2225675" algn="l"/>
                <a:tab pos="3571240" algn="l"/>
                <a:tab pos="4612640" algn="l"/>
                <a:tab pos="5800090" algn="l"/>
                <a:tab pos="7266305" algn="l"/>
              </a:tabLst>
            </a:pPr>
            <a:r>
              <a:rPr sz="2400" dirty="0">
                <a:latin typeface="Calibri"/>
                <a:cs typeface="Calibri"/>
              </a:rPr>
              <a:t>со</a:t>
            </a:r>
            <a:r>
              <a:rPr sz="2400" spc="-10" dirty="0">
                <a:latin typeface="Calibri"/>
                <a:cs typeface="Calibri"/>
              </a:rPr>
              <a:t>о</a:t>
            </a:r>
            <a:r>
              <a:rPr sz="2400" spc="-5" dirty="0">
                <a:latin typeface="Calibri"/>
                <a:cs typeface="Calibri"/>
              </a:rPr>
              <a:t>тве</a:t>
            </a:r>
            <a:r>
              <a:rPr sz="2400" spc="-35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ст</a:t>
            </a:r>
            <a:r>
              <a:rPr sz="2400" spc="5" dirty="0">
                <a:latin typeface="Calibri"/>
                <a:cs typeface="Calibri"/>
              </a:rPr>
              <a:t>в</a:t>
            </a:r>
            <a:r>
              <a:rPr sz="2400" spc="-15" dirty="0">
                <a:latin typeface="Calibri"/>
                <a:cs typeface="Calibri"/>
              </a:rPr>
              <a:t>и</a:t>
            </a:r>
            <a:r>
              <a:rPr sz="2400" dirty="0">
                <a:latin typeface="Calibri"/>
                <a:cs typeface="Calibri"/>
              </a:rPr>
              <a:t>е	</a:t>
            </a:r>
            <a:r>
              <a:rPr sz="2400" spc="-35" dirty="0">
                <a:latin typeface="Calibri"/>
                <a:cs typeface="Calibri"/>
              </a:rPr>
              <a:t>к</a:t>
            </a:r>
            <a:r>
              <a:rPr sz="2400" spc="-10" dirty="0">
                <a:latin typeface="Calibri"/>
                <a:cs typeface="Calibri"/>
              </a:rPr>
              <a:t>а</a:t>
            </a:r>
            <a:r>
              <a:rPr sz="2400" dirty="0">
                <a:latin typeface="Calibri"/>
                <a:cs typeface="Calibri"/>
              </a:rPr>
              <a:t>ж</a:t>
            </a:r>
            <a:r>
              <a:rPr sz="2400" spc="-20" dirty="0">
                <a:latin typeface="Calibri"/>
                <a:cs typeface="Calibri"/>
              </a:rPr>
              <a:t>д</a:t>
            </a:r>
            <a:r>
              <a:rPr sz="2400" spc="-5" dirty="0">
                <a:latin typeface="Calibri"/>
                <a:cs typeface="Calibri"/>
              </a:rPr>
              <a:t>о</a:t>
            </a:r>
            <a:r>
              <a:rPr sz="2400" spc="-20" dirty="0">
                <a:latin typeface="Calibri"/>
                <a:cs typeface="Calibri"/>
              </a:rPr>
              <a:t>м</a:t>
            </a:r>
            <a:r>
              <a:rPr sz="2400" dirty="0">
                <a:latin typeface="Calibri"/>
                <a:cs typeface="Calibri"/>
              </a:rPr>
              <a:t>у	пункту	с</a:t>
            </a:r>
            <a:r>
              <a:rPr sz="2400" spc="-10" dirty="0">
                <a:latin typeface="Calibri"/>
                <a:cs typeface="Calibri"/>
              </a:rPr>
              <a:t>л</a:t>
            </a:r>
            <a:r>
              <a:rPr sz="2400" spc="-35" dirty="0">
                <a:latin typeface="Calibri"/>
                <a:cs typeface="Calibri"/>
              </a:rPr>
              <a:t>е</a:t>
            </a:r>
            <a:r>
              <a:rPr sz="2400" spc="-20" dirty="0">
                <a:latin typeface="Calibri"/>
                <a:cs typeface="Calibri"/>
              </a:rPr>
              <a:t>ду</a:t>
            </a:r>
            <a:r>
              <a:rPr sz="2400" dirty="0">
                <a:latin typeface="Calibri"/>
                <a:cs typeface="Calibri"/>
              </a:rPr>
              <a:t>ет	п</a:t>
            </a:r>
            <a:r>
              <a:rPr sz="2400" spc="-10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с</a:t>
            </a:r>
            <a:r>
              <a:rPr sz="2400" spc="-15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авить	наб</a:t>
            </a:r>
            <a:r>
              <a:rPr sz="2400" spc="-10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р  </a:t>
            </a:r>
            <a:r>
              <a:rPr sz="2400" spc="-10" dirty="0">
                <a:latin typeface="Calibri"/>
                <a:cs typeface="Calibri"/>
              </a:rPr>
              <a:t>тестов.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075055" algn="l"/>
                <a:tab pos="2117090" algn="l"/>
                <a:tab pos="3140075" algn="l"/>
                <a:tab pos="5083810" algn="l"/>
                <a:tab pos="5560695" algn="l"/>
                <a:tab pos="6896100" algn="l"/>
              </a:tabLst>
            </a:pPr>
            <a:r>
              <a:rPr sz="2400" spc="-175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акие	с</a:t>
            </a:r>
            <a:r>
              <a:rPr sz="2400" spc="-20" dirty="0">
                <a:latin typeface="Calibri"/>
                <a:cs typeface="Calibri"/>
              </a:rPr>
              <a:t>в</a:t>
            </a:r>
            <a:r>
              <a:rPr sz="2400" spc="-5" dirty="0">
                <a:latin typeface="Calibri"/>
                <a:cs typeface="Calibri"/>
              </a:rPr>
              <a:t>яз</a:t>
            </a:r>
            <a:r>
              <a:rPr sz="2400" dirty="0">
                <a:latin typeface="Calibri"/>
                <a:cs typeface="Calibri"/>
              </a:rPr>
              <a:t>и	час</a:t>
            </a:r>
            <a:r>
              <a:rPr sz="2400" spc="-35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о	</a:t>
            </a:r>
            <a:r>
              <a:rPr sz="2400" spc="-5" dirty="0">
                <a:latin typeface="Calibri"/>
                <a:cs typeface="Calibri"/>
              </a:rPr>
              <a:t>объ</a:t>
            </a:r>
            <a:r>
              <a:rPr sz="2400" spc="-35" dirty="0">
                <a:latin typeface="Calibri"/>
                <a:cs typeface="Calibri"/>
              </a:rPr>
              <a:t>е</a:t>
            </a:r>
            <a:r>
              <a:rPr sz="2400" spc="-5" dirty="0">
                <a:latin typeface="Calibri"/>
                <a:cs typeface="Calibri"/>
              </a:rPr>
              <a:t>диня</a:t>
            </a:r>
            <a:r>
              <a:rPr sz="2400" spc="-15" dirty="0">
                <a:latin typeface="Calibri"/>
                <a:cs typeface="Calibri"/>
              </a:rPr>
              <a:t>ю</a:t>
            </a:r>
            <a:r>
              <a:rPr sz="2400" dirty="0">
                <a:latin typeface="Calibri"/>
                <a:cs typeface="Calibri"/>
              </a:rPr>
              <a:t>т	в	</a:t>
            </a:r>
            <a:r>
              <a:rPr sz="2400" spc="-35" dirty="0">
                <a:latin typeface="Calibri"/>
                <a:cs typeface="Calibri"/>
              </a:rPr>
              <a:t>е</a:t>
            </a:r>
            <a:r>
              <a:rPr sz="2400" spc="-5" dirty="0">
                <a:latin typeface="Calibri"/>
                <a:cs typeface="Calibri"/>
              </a:rPr>
              <a:t>дину</a:t>
            </a:r>
            <a:r>
              <a:rPr sz="2400" dirty="0">
                <a:latin typeface="Calibri"/>
                <a:cs typeface="Calibri"/>
              </a:rPr>
              <a:t>ю	</a:t>
            </a:r>
            <a:r>
              <a:rPr sz="2400" spc="-5" dirty="0">
                <a:latin typeface="Calibri"/>
                <a:cs typeface="Calibri"/>
              </a:rPr>
              <a:t>матри</a:t>
            </a:r>
            <a:r>
              <a:rPr sz="2400" spc="-40" dirty="0">
                <a:latin typeface="Calibri"/>
                <a:cs typeface="Calibri"/>
              </a:rPr>
              <a:t>ц</a:t>
            </a:r>
            <a:r>
              <a:rPr sz="2400" spc="-55" dirty="0">
                <a:latin typeface="Calibri"/>
                <a:cs typeface="Calibri"/>
              </a:rPr>
              <a:t>у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4209" y="3959097"/>
            <a:ext cx="2364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4210" algn="l"/>
              </a:tabLst>
            </a:pPr>
            <a:r>
              <a:rPr sz="2400" i="1" dirty="0">
                <a:latin typeface="Calibri"/>
                <a:cs typeface="Calibri"/>
              </a:rPr>
              <a:t>тре</a:t>
            </a:r>
            <a:r>
              <a:rPr sz="2400" i="1" spc="5" dirty="0">
                <a:latin typeface="Calibri"/>
                <a:cs typeface="Calibri"/>
              </a:rPr>
              <a:t>б</a:t>
            </a:r>
            <a:r>
              <a:rPr sz="2400" i="1" spc="-5" dirty="0">
                <a:latin typeface="Calibri"/>
                <a:cs typeface="Calibri"/>
              </a:rPr>
              <a:t>о</a:t>
            </a:r>
            <a:r>
              <a:rPr sz="2400" i="1" dirty="0">
                <a:latin typeface="Calibri"/>
                <a:cs typeface="Calibri"/>
              </a:rPr>
              <a:t>в</a:t>
            </a:r>
            <a:r>
              <a:rPr sz="2400" i="1" spc="-5" dirty="0">
                <a:latin typeface="Calibri"/>
                <a:cs typeface="Calibri"/>
              </a:rPr>
              <a:t>ани</a:t>
            </a:r>
            <a:r>
              <a:rPr sz="2400" i="1" spc="10" dirty="0">
                <a:latin typeface="Calibri"/>
                <a:cs typeface="Calibri"/>
              </a:rPr>
              <a:t>й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10" dirty="0">
                <a:latin typeface="Calibri"/>
                <a:cs typeface="Calibri"/>
              </a:rPr>
              <a:t>ч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о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3959097"/>
            <a:ext cx="5185410" cy="115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2455" algn="l"/>
                <a:tab pos="3451225" algn="l"/>
              </a:tabLst>
            </a:pPr>
            <a:r>
              <a:rPr sz="2400" spc="-5" dirty="0">
                <a:latin typeface="Calibri"/>
                <a:cs typeface="Calibri"/>
              </a:rPr>
              <a:t>называемую	</a:t>
            </a:r>
            <a:r>
              <a:rPr sz="2400" i="1" spc="-5" dirty="0">
                <a:latin typeface="Calibri"/>
                <a:cs typeface="Calibri"/>
              </a:rPr>
              <a:t>матрицей	трассировки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60"/>
              </a:lnSpc>
            </a:pPr>
            <a:r>
              <a:rPr sz="2400" spc="-5" dirty="0">
                <a:latin typeface="Calibri"/>
                <a:cs typeface="Calibri"/>
              </a:rPr>
              <a:t>способствует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наглядности.</a:t>
            </a:r>
            <a:endParaRPr sz="2400">
              <a:latin typeface="Calibri"/>
              <a:cs typeface="Calibri"/>
            </a:endParaRPr>
          </a:p>
          <a:p>
            <a:pPr marL="2443480">
              <a:lnSpc>
                <a:spcPts val="3379"/>
              </a:lnSpc>
            </a:pPr>
            <a:r>
              <a:rPr sz="3000" dirty="0">
                <a:latin typeface="Trebuchet MS"/>
                <a:cs typeface="Trebuchet MS"/>
              </a:rPr>
              <a:t>T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=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Lc/Lt,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370677"/>
            <a:ext cx="8096250" cy="1120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10"/>
              </a:spcBef>
            </a:pPr>
            <a:r>
              <a:rPr sz="2400" spc="-50" dirty="0">
                <a:latin typeface="Calibri"/>
                <a:cs typeface="Calibri"/>
              </a:rPr>
              <a:t>где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Trebuchet MS"/>
                <a:cs typeface="Trebuchet MS"/>
              </a:rPr>
              <a:t>T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покрытие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требований,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Lc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количество </a:t>
            </a:r>
            <a:r>
              <a:rPr sz="2400" spc="-5" dirty="0">
                <a:latin typeface="Calibri"/>
                <a:cs typeface="Calibri"/>
              </a:rPr>
              <a:t> проверенных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тестами</a:t>
            </a:r>
            <a:r>
              <a:rPr sz="2400" spc="-5" dirty="0">
                <a:latin typeface="Calibri"/>
                <a:cs typeface="Calibri"/>
              </a:rPr>
              <a:t> требований,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Lt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общее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количество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требований.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8455660" cy="147950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305"/>
              </a:spcBef>
              <a:tabLst>
                <a:tab pos="2603500" algn="l"/>
                <a:tab pos="2646680" algn="l"/>
              </a:tabLst>
            </a:pPr>
            <a:r>
              <a:rPr sz="4400" spc="200" dirty="0"/>
              <a:t>Т</a:t>
            </a:r>
            <a:r>
              <a:rPr spc="155" dirty="0"/>
              <a:t>Е</a:t>
            </a:r>
            <a:r>
              <a:rPr spc="160" dirty="0"/>
              <a:t>С</a:t>
            </a:r>
            <a:r>
              <a:rPr spc="155" dirty="0"/>
              <a:t>ТОВ</a:t>
            </a:r>
            <a:r>
              <a:rPr spc="170" dirty="0"/>
              <a:t>О</a:t>
            </a:r>
            <a:r>
              <a:rPr spc="5" dirty="0"/>
              <a:t>Е</a:t>
            </a:r>
            <a:r>
              <a:rPr dirty="0"/>
              <a:t>	</a:t>
            </a:r>
            <a:r>
              <a:rPr spc="160" dirty="0"/>
              <a:t>П</a:t>
            </a:r>
            <a:r>
              <a:rPr spc="155" dirty="0"/>
              <a:t>ОК</a:t>
            </a:r>
            <a:r>
              <a:rPr spc="160" dirty="0"/>
              <a:t>РЫ</a:t>
            </a:r>
            <a:r>
              <a:rPr spc="150" dirty="0"/>
              <a:t>Т</a:t>
            </a:r>
            <a:r>
              <a:rPr spc="165" dirty="0"/>
              <a:t>И</a:t>
            </a:r>
            <a:r>
              <a:rPr spc="185" dirty="0"/>
              <a:t>Е</a:t>
            </a:r>
            <a:r>
              <a:rPr sz="4400" dirty="0"/>
              <a:t>:  </a:t>
            </a:r>
            <a:r>
              <a:rPr spc="140" dirty="0"/>
              <a:t>ПОКРЫТИЕ		</a:t>
            </a:r>
            <a:r>
              <a:rPr spc="114" dirty="0"/>
              <a:t>КОДА</a:t>
            </a:r>
            <a:endParaRPr sz="4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16722"/>
            <a:ext cx="8074025" cy="18237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188210">
              <a:lnSpc>
                <a:spcPct val="100000"/>
              </a:lnSpc>
              <a:spcBef>
                <a:spcPts val="1175"/>
              </a:spcBef>
            </a:pPr>
            <a:r>
              <a:rPr sz="3000" dirty="0">
                <a:latin typeface="Trebuchet MS"/>
                <a:cs typeface="Trebuchet MS"/>
              </a:rPr>
              <a:t>T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=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Ltc/Lcode,</a:t>
            </a:r>
            <a:endParaRPr sz="30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99600"/>
              </a:lnSpc>
              <a:spcBef>
                <a:spcPts val="875"/>
              </a:spcBef>
            </a:pPr>
            <a:r>
              <a:rPr sz="2400" spc="-50" dirty="0">
                <a:latin typeface="Calibri"/>
                <a:cs typeface="Calibri"/>
              </a:rPr>
              <a:t>где </a:t>
            </a:r>
            <a:r>
              <a:rPr sz="2400" dirty="0">
                <a:latin typeface="Trebuchet MS"/>
                <a:cs typeface="Trebuchet MS"/>
              </a:rPr>
              <a:t>T </a:t>
            </a:r>
            <a:r>
              <a:rPr sz="2400" dirty="0">
                <a:latin typeface="Calibri"/>
                <a:cs typeface="Calibri"/>
              </a:rPr>
              <a:t>— </a:t>
            </a:r>
            <a:r>
              <a:rPr sz="2400" spc="-5" dirty="0">
                <a:latin typeface="Calibri"/>
                <a:cs typeface="Calibri"/>
              </a:rPr>
              <a:t>покрытие требований, </a:t>
            </a:r>
            <a:r>
              <a:rPr sz="2400" spc="-5" dirty="0">
                <a:latin typeface="Trebuchet MS"/>
                <a:cs typeface="Trebuchet MS"/>
              </a:rPr>
              <a:t>Ltc </a:t>
            </a:r>
            <a:r>
              <a:rPr sz="2400" dirty="0">
                <a:latin typeface="Calibri"/>
                <a:cs typeface="Calibri"/>
              </a:rPr>
              <a:t>— </a:t>
            </a:r>
            <a:r>
              <a:rPr sz="2400" spc="-15" dirty="0">
                <a:latin typeface="Calibri"/>
                <a:cs typeface="Calibri"/>
              </a:rPr>
              <a:t>количество </a:t>
            </a:r>
            <a:r>
              <a:rPr sz="2400" spc="-5" dirty="0">
                <a:latin typeface="Calibri"/>
                <a:cs typeface="Calibri"/>
              </a:rPr>
              <a:t>покрытых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тестами</a:t>
            </a:r>
            <a:r>
              <a:rPr sz="2400" dirty="0">
                <a:latin typeface="Calibri"/>
                <a:cs typeface="Calibri"/>
              </a:rPr>
              <a:t> строк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кода,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Lcode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общее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количество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строк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кода.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88105"/>
            <a:ext cx="5849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8080" algn="l"/>
                <a:tab pos="3799840" algn="l"/>
              </a:tabLst>
            </a:pPr>
            <a:r>
              <a:rPr sz="2400" dirty="0">
                <a:latin typeface="Calibri"/>
                <a:cs typeface="Calibri"/>
              </a:rPr>
              <a:t>Вычисление	</a:t>
            </a:r>
            <a:r>
              <a:rPr sz="2400" spc="-15" dirty="0">
                <a:latin typeface="Calibri"/>
                <a:cs typeface="Calibri"/>
              </a:rPr>
              <a:t>этой	</a:t>
            </a:r>
            <a:r>
              <a:rPr sz="2400" spc="-5" dirty="0">
                <a:latin typeface="Calibri"/>
                <a:cs typeface="Calibri"/>
              </a:rPr>
              <a:t>характеристики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788105"/>
            <a:ext cx="7992109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возможно</a:t>
            </a:r>
            <a:endParaRPr sz="2400" dirty="0">
              <a:latin typeface="Calibri"/>
              <a:cs typeface="Calibri"/>
            </a:endParaRPr>
          </a:p>
          <a:p>
            <a:pPr marR="8255">
              <a:lnSpc>
                <a:spcPct val="100000"/>
              </a:lnSpc>
              <a:spcBef>
                <a:spcPts val="5"/>
              </a:spcBef>
              <a:tabLst>
                <a:tab pos="2703830" algn="l"/>
                <a:tab pos="4508500" algn="l"/>
                <a:tab pos="6482715" algn="l"/>
              </a:tabLst>
            </a:pPr>
            <a:r>
              <a:rPr sz="2400" spc="-10" dirty="0">
                <a:latin typeface="Calibri"/>
                <a:cs typeface="Calibri"/>
              </a:rPr>
              <a:t>автоматизировать.	Существуют	</a:t>
            </a:r>
            <a:r>
              <a:rPr sz="2400" spc="-5" dirty="0" err="1" smtClean="0">
                <a:latin typeface="Calibri"/>
                <a:cs typeface="Calibri"/>
              </a:rPr>
              <a:t>инструменты</a:t>
            </a:r>
            <a:r>
              <a:rPr sz="2400" spc="-5" dirty="0" smtClean="0">
                <a:latin typeface="Calibri"/>
                <a:cs typeface="Calibri"/>
              </a:rPr>
              <a:t>,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520310"/>
            <a:ext cx="7991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3795" algn="l"/>
                <a:tab pos="3157220" algn="l"/>
                <a:tab pos="5842635" algn="l"/>
                <a:tab pos="6176010" algn="l"/>
                <a:tab pos="7106284" algn="l"/>
              </a:tabLst>
            </a:pPr>
            <a:r>
              <a:rPr lang="ru-RU" sz="2400" spc="-10" dirty="0" smtClean="0">
                <a:latin typeface="Calibri"/>
                <a:cs typeface="Calibri"/>
              </a:rPr>
              <a:t>п</a:t>
            </a:r>
            <a:r>
              <a:rPr sz="2400" spc="-10" dirty="0" err="1" smtClean="0">
                <a:latin typeface="Calibri"/>
                <a:cs typeface="Calibri"/>
              </a:rPr>
              <a:t>озволяющие</a:t>
            </a:r>
            <a:r>
              <a:rPr lang="ru-RU" sz="2400" spc="-10" dirty="0" smtClean="0">
                <a:latin typeface="Calibri"/>
                <a:cs typeface="Calibri"/>
              </a:rPr>
              <a:t> </a:t>
            </a:r>
            <a:r>
              <a:rPr sz="2400" spc="-5" dirty="0" err="1" smtClean="0">
                <a:latin typeface="Calibri"/>
                <a:cs typeface="Calibri"/>
              </a:rPr>
              <a:t>проанализировать</a:t>
            </a:r>
            <a:r>
              <a:rPr sz="2400" spc="-5" dirty="0" smtClean="0">
                <a:latin typeface="Calibri"/>
                <a:cs typeface="Calibri"/>
              </a:rPr>
              <a:t>,</a:t>
            </a:r>
            <a:r>
              <a:rPr lang="ru-RU" sz="2400" spc="-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в</a:t>
            </a:r>
            <a:r>
              <a:rPr lang="ru-RU" sz="2400" dirty="0" smtClean="0">
                <a:latin typeface="Calibri"/>
                <a:cs typeface="Calibri"/>
              </a:rPr>
              <a:t> </a:t>
            </a:r>
            <a:r>
              <a:rPr sz="2400" spc="-10" dirty="0" err="1" smtClean="0">
                <a:latin typeface="Calibri"/>
                <a:cs typeface="Calibri"/>
              </a:rPr>
              <a:t>какие</a:t>
            </a:r>
            <a:r>
              <a:rPr lang="ru-RU" sz="2400" spc="-10" dirty="0" smtClean="0">
                <a:latin typeface="Calibri"/>
                <a:cs typeface="Calibri"/>
              </a:rPr>
              <a:t> </a:t>
            </a:r>
            <a:r>
              <a:rPr sz="2400" spc="-10" dirty="0" err="1" smtClean="0">
                <a:latin typeface="Calibri"/>
                <a:cs typeface="Calibri"/>
              </a:rPr>
              <a:t>строки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755337"/>
            <a:ext cx="7573009" cy="17500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30"/>
              </a:spcBef>
            </a:pPr>
            <a:r>
              <a:rPr sz="2400" spc="-30" dirty="0">
                <a:latin typeface="Calibri"/>
                <a:cs typeface="Calibri"/>
              </a:rPr>
              <a:t>кода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были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вхождения </a:t>
            </a:r>
            <a:r>
              <a:rPr sz="2400" dirty="0">
                <a:latin typeface="Calibri"/>
                <a:cs typeface="Calibri"/>
              </a:rPr>
              <a:t>во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время</a:t>
            </a:r>
            <a:r>
              <a:rPr sz="2400" spc="-10" dirty="0">
                <a:latin typeface="Calibri"/>
                <a:cs typeface="Calibri"/>
              </a:rPr>
              <a:t> тестов.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25"/>
              </a:spcBef>
            </a:pPr>
            <a:r>
              <a:rPr sz="2400" spc="-5" dirty="0">
                <a:latin typeface="Calibri"/>
                <a:cs typeface="Calibri"/>
              </a:rPr>
              <a:t>Проведение </a:t>
            </a:r>
            <a:r>
              <a:rPr sz="2400" spc="-15" dirty="0">
                <a:latin typeface="Calibri"/>
                <a:cs typeface="Calibri"/>
              </a:rPr>
              <a:t>такого </a:t>
            </a:r>
            <a:r>
              <a:rPr sz="2400" dirty="0">
                <a:latin typeface="Calibri"/>
                <a:cs typeface="Calibri"/>
              </a:rPr>
              <a:t>анализа </a:t>
            </a:r>
            <a:r>
              <a:rPr sz="2400" spc="-15" dirty="0">
                <a:latin typeface="Calibri"/>
                <a:cs typeface="Calibri"/>
              </a:rPr>
              <a:t>легко </a:t>
            </a:r>
            <a:r>
              <a:rPr sz="2400" spc="-10" dirty="0">
                <a:latin typeface="Calibri"/>
                <a:cs typeface="Calibri"/>
              </a:rPr>
              <a:t>реализуется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10" dirty="0">
                <a:latin typeface="Calibri"/>
                <a:cs typeface="Calibri"/>
              </a:rPr>
              <a:t>рамках </a:t>
            </a:r>
            <a:r>
              <a:rPr sz="2400" spc="-5" dirty="0">
                <a:latin typeface="Calibri"/>
                <a:cs typeface="Calibri"/>
              </a:rPr>
              <a:t> тестирования по стратегии </a:t>
            </a:r>
            <a:r>
              <a:rPr sz="2400" spc="-20" dirty="0">
                <a:latin typeface="Calibri"/>
                <a:cs typeface="Calibri"/>
              </a:rPr>
              <a:t>белого </a:t>
            </a:r>
            <a:r>
              <a:rPr sz="2400" spc="-10" dirty="0">
                <a:latin typeface="Calibri"/>
                <a:cs typeface="Calibri"/>
              </a:rPr>
              <a:t>ящика </a:t>
            </a:r>
            <a:r>
              <a:rPr sz="2400" spc="-5" dirty="0">
                <a:latin typeface="Calibri"/>
                <a:cs typeface="Calibri"/>
              </a:rPr>
              <a:t>при </a:t>
            </a:r>
            <a:r>
              <a:rPr sz="2400" spc="-25" dirty="0">
                <a:latin typeface="Calibri"/>
                <a:cs typeface="Calibri"/>
              </a:rPr>
              <a:t>модульном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или </a:t>
            </a:r>
            <a:r>
              <a:rPr sz="2400" spc="-5" dirty="0">
                <a:latin typeface="Calibri"/>
                <a:cs typeface="Calibri"/>
              </a:rPr>
              <a:t>интеграционном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подходе.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209" y="435609"/>
            <a:ext cx="832897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40175" algn="l"/>
              </a:tabLst>
            </a:pPr>
            <a:r>
              <a:rPr sz="4400" spc="150" dirty="0"/>
              <a:t>Д</a:t>
            </a:r>
            <a:r>
              <a:rPr spc="150" dirty="0"/>
              <a:t>ОКУМЕНТАЦИЯ	</a:t>
            </a:r>
            <a:r>
              <a:rPr spc="145" dirty="0"/>
              <a:t>ТЕСТИРОВАНИЯ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02742" y="1639011"/>
            <a:ext cx="5151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80357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Оформление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тестовых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случаев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3209" y="2757804"/>
          <a:ext cx="7486649" cy="3185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21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№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Предусловие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Действие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857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Ож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и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да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е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мый 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результат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4830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е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з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у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л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ь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ат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теста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923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Пользователь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авторизован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в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системе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как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algn="just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«студент».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Есть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45593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оценки за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ат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т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естац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и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ю.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Нажатие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на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3778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кнопку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«Вывод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оценок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за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аттестацию»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60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Вывод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оценок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за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аттестацию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в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соответствии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с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ожидаемым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форматом.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Пройден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Методика тестирования ПС </a:t>
            </a:r>
            <a:endParaRPr lang="ru-RU" sz="3600" dirty="0">
              <a:latin typeface="Book Antiqua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7786742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Тестирование многомодульного ПО </a:t>
            </a:r>
            <a:endParaRPr lang="ru-RU" sz="3600" dirty="0">
              <a:latin typeface="Book Antiqu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Монолитное </a:t>
            </a:r>
            <a:r>
              <a:rPr lang="ru-RU" dirty="0" smtClean="0"/>
              <a:t>тестирование </a:t>
            </a:r>
            <a:endParaRPr lang="en-US" dirty="0" smtClean="0"/>
          </a:p>
          <a:p>
            <a:r>
              <a:rPr lang="ru-RU" i="1" dirty="0" smtClean="0"/>
              <a:t>Пошаговое  </a:t>
            </a:r>
            <a:r>
              <a:rPr lang="ru-RU" dirty="0" smtClean="0"/>
              <a:t>тестирование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Нисходящее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Восходящее 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Комбинированное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3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6054"/>
            <a:ext cx="5566410" cy="11195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275"/>
              </a:spcBef>
              <a:tabLst>
                <a:tab pos="1839595" algn="l"/>
                <a:tab pos="2860040" algn="l"/>
                <a:tab pos="3455670" algn="l"/>
              </a:tabLst>
            </a:pPr>
            <a:r>
              <a:rPr sz="3300" spc="130" dirty="0"/>
              <a:t>П</a:t>
            </a:r>
            <a:r>
              <a:rPr sz="2650" spc="130" dirty="0"/>
              <a:t>ОНЯТИЕ	</a:t>
            </a:r>
            <a:r>
              <a:rPr sz="2650" spc="135" dirty="0"/>
              <a:t>ТЕСТИРОВАНИЯ</a:t>
            </a:r>
            <a:r>
              <a:rPr sz="3300" spc="135" dirty="0"/>
              <a:t>:</a:t>
            </a:r>
            <a:r>
              <a:rPr sz="3300" spc="385" dirty="0"/>
              <a:t> </a:t>
            </a:r>
            <a:r>
              <a:rPr sz="2650" spc="90" dirty="0"/>
              <a:t>ЧЕМ </a:t>
            </a:r>
            <a:r>
              <a:rPr sz="2650" spc="-780" dirty="0"/>
              <a:t> </a:t>
            </a:r>
            <a:r>
              <a:rPr sz="2650" spc="130" dirty="0"/>
              <a:t>ТЕСТИРОВАНИЕ	</a:t>
            </a:r>
            <a:r>
              <a:rPr sz="2650" spc="70" dirty="0">
                <a:solidFill>
                  <a:srgbClr val="FF0000"/>
                </a:solidFill>
              </a:rPr>
              <a:t>НЕ	</a:t>
            </a:r>
            <a:r>
              <a:rPr sz="2650" spc="125" dirty="0"/>
              <a:t>ЯВЛЯЕТСЯ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50240" y="5084826"/>
            <a:ext cx="75482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3340" indent="-343535">
              <a:lnSpc>
                <a:spcPct val="100000"/>
              </a:lnSpc>
              <a:spcBef>
                <a:spcPts val="100"/>
              </a:spcBef>
              <a:buClr>
                <a:srgbClr val="4E5B6E"/>
              </a:buClr>
              <a:buSzPct val="125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тестируются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самые </a:t>
            </a:r>
            <a:r>
              <a:rPr sz="2400" spc="-10" dirty="0">
                <a:latin typeface="Calibri"/>
                <a:cs typeface="Calibri"/>
              </a:rPr>
              <a:t>приоритетные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для</a:t>
            </a:r>
            <a:r>
              <a:rPr sz="2400" spc="-15" dirty="0">
                <a:latin typeface="Calibri"/>
                <a:cs typeface="Calibri"/>
              </a:rPr>
              <a:t> пользователя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части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программы;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Clr>
                <a:srgbClr val="4E5B6E"/>
              </a:buClr>
              <a:buSzPct val="125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тесты </a:t>
            </a:r>
            <a:r>
              <a:rPr sz="2400" dirty="0">
                <a:latin typeface="Calibri"/>
                <a:cs typeface="Calibri"/>
              </a:rPr>
              <a:t>— </a:t>
            </a:r>
            <a:r>
              <a:rPr sz="2400" spc="-5" dirty="0">
                <a:latin typeface="Calibri"/>
                <a:cs typeface="Calibri"/>
              </a:rPr>
              <a:t>стандартные, </a:t>
            </a:r>
            <a:r>
              <a:rPr sz="2400" dirty="0">
                <a:latin typeface="Calibri"/>
                <a:cs typeface="Calibri"/>
              </a:rPr>
              <a:t>при </a:t>
            </a:r>
            <a:r>
              <a:rPr sz="2400" spc="-10" dirty="0">
                <a:latin typeface="Calibri"/>
                <a:cs typeface="Calibri"/>
              </a:rPr>
              <a:t>отсутствии </a:t>
            </a:r>
            <a:r>
              <a:rPr sz="2400" spc="-15" dirty="0">
                <a:latin typeface="Calibri"/>
                <a:cs typeface="Calibri"/>
              </a:rPr>
              <a:t>необходимости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краевых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тестах.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09485"/>
            <a:ext cx="7740015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95680">
              <a:lnSpc>
                <a:spcPct val="125000"/>
              </a:lnSpc>
              <a:spcBef>
                <a:spcPts val="95"/>
              </a:spcBef>
            </a:pPr>
            <a:r>
              <a:rPr sz="2400" spc="-25" dirty="0">
                <a:latin typeface="Calibri"/>
                <a:cs typeface="Calibri"/>
              </a:rPr>
              <a:t>Тестирование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 </a:t>
            </a:r>
            <a:r>
              <a:rPr sz="2400" spc="-15" dirty="0">
                <a:latin typeface="Calibri"/>
                <a:cs typeface="Calibri"/>
              </a:rPr>
              <a:t>это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не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поиск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ошибок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5" dirty="0">
                <a:latin typeface="Calibri"/>
                <a:cs typeface="Calibri"/>
              </a:rPr>
              <a:t> программе!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При </a:t>
            </a:r>
            <a:r>
              <a:rPr sz="2400" spc="-10" dirty="0">
                <a:latin typeface="Calibri"/>
                <a:cs typeface="Calibri"/>
              </a:rPr>
              <a:t>поиске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ошибок:</a:t>
            </a:r>
            <a:endParaRPr sz="2400">
              <a:latin typeface="Calibri"/>
              <a:cs typeface="Calibri"/>
            </a:endParaRPr>
          </a:p>
          <a:p>
            <a:pPr marL="469900" indent="-343535">
              <a:lnSpc>
                <a:spcPct val="100000"/>
              </a:lnSpc>
              <a:spcBef>
                <a:spcPts val="5"/>
              </a:spcBef>
              <a:buClr>
                <a:srgbClr val="4E5B6E"/>
              </a:buClr>
              <a:buSzPct val="125000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20" dirty="0">
                <a:latin typeface="Calibri"/>
                <a:cs typeface="Calibri"/>
              </a:rPr>
              <a:t>цель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найти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наибольшее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число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багов;</a:t>
            </a:r>
            <a:endParaRPr sz="2400">
              <a:latin typeface="Calibri"/>
              <a:cs typeface="Calibri"/>
            </a:endParaRPr>
          </a:p>
          <a:p>
            <a:pPr marL="469900" indent="-343535">
              <a:lnSpc>
                <a:spcPct val="100000"/>
              </a:lnSpc>
              <a:buClr>
                <a:srgbClr val="4E5B6E"/>
              </a:buClr>
              <a:buSzPct val="125000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тестируются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самые нестабильные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части;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программы;</a:t>
            </a:r>
            <a:endParaRPr sz="2400">
              <a:latin typeface="Calibri"/>
              <a:cs typeface="Calibri"/>
            </a:endParaRPr>
          </a:p>
          <a:p>
            <a:pPr marL="469900" indent="-343535">
              <a:lnSpc>
                <a:spcPct val="100000"/>
              </a:lnSpc>
              <a:buClr>
                <a:srgbClr val="4E5B6E"/>
              </a:buClr>
              <a:buSzPct val="125000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тесты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самые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нестандартные.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При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тестировании:</a:t>
            </a:r>
            <a:endParaRPr sz="2400">
              <a:latin typeface="Calibri"/>
              <a:cs typeface="Calibri"/>
            </a:endParaRPr>
          </a:p>
          <a:p>
            <a:pPr marL="469900" marR="622300" indent="-343535">
              <a:lnSpc>
                <a:spcPct val="100000"/>
              </a:lnSpc>
              <a:buClr>
                <a:srgbClr val="4E5B6E"/>
              </a:buClr>
              <a:buSzPct val="125000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20" dirty="0">
                <a:latin typeface="Calibri"/>
                <a:cs typeface="Calibri"/>
              </a:rPr>
              <a:t>цель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5" dirty="0">
                <a:latin typeface="Calibri"/>
                <a:cs typeface="Calibri"/>
              </a:rPr>
              <a:t> пропустить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как </a:t>
            </a:r>
            <a:r>
              <a:rPr sz="2400" spc="-10" dirty="0">
                <a:latin typeface="Calibri"/>
                <a:cs typeface="Calibri"/>
              </a:rPr>
              <a:t>можно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меньше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важных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для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пользователя</a:t>
            </a:r>
            <a:r>
              <a:rPr sz="2400" spc="-10" dirty="0">
                <a:latin typeface="Calibri"/>
                <a:cs typeface="Calibri"/>
              </a:rPr>
              <a:t> багов;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" cy="6858000"/>
            </a:xfrm>
            <a:custGeom>
              <a:avLst/>
              <a:gdLst/>
              <a:ahLst/>
              <a:cxnLst/>
              <a:rect l="l" t="t" r="r" b="b"/>
              <a:pathLst>
                <a:path w="1828800" h="6858000">
                  <a:moveTo>
                    <a:pt x="1828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0" y="68580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146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18288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1828800" y="1828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DB80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9655" y="4384547"/>
              <a:ext cx="7324344" cy="18470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28800" y="2514600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7315200" h="1828800">
                  <a:moveTo>
                    <a:pt x="73152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7315200" y="18288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994" y="2526296"/>
            <a:ext cx="5882640" cy="121983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600" spc="160" dirty="0"/>
              <a:t>А</a:t>
            </a:r>
            <a:r>
              <a:rPr sz="2850" spc="160" dirty="0"/>
              <a:t>ВТОМАТИЗИРОВАННОЕ</a:t>
            </a:r>
            <a:endParaRPr sz="2850"/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3096260" algn="l"/>
              </a:tabLst>
            </a:pPr>
            <a:r>
              <a:rPr sz="2850" spc="155" dirty="0"/>
              <a:t>ТЕСТИРОВАНИЕ	КОМПОНЕНТОВ</a:t>
            </a:r>
            <a:endParaRPr sz="2850"/>
          </a:p>
        </p:txBody>
      </p:sp>
      <p:sp>
        <p:nvSpPr>
          <p:cNvPr id="8" name="object 8"/>
          <p:cNvSpPr txBox="1"/>
          <p:nvPr/>
        </p:nvSpPr>
        <p:spPr>
          <a:xfrm>
            <a:off x="5176265" y="6587438"/>
            <a:ext cx="1447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Trebuchet MS"/>
                <a:cs typeface="Trebuchet MS"/>
              </a:rPr>
              <a:t>26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4764"/>
            <a:ext cx="54375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5" dirty="0">
                <a:solidFill>
                  <a:srgbClr val="FFFFFF"/>
                </a:solidFill>
              </a:rPr>
              <a:t>А</a:t>
            </a:r>
            <a:r>
              <a:rPr spc="155" dirty="0">
                <a:solidFill>
                  <a:srgbClr val="FFFFFF"/>
                </a:solidFill>
              </a:rPr>
              <a:t>ВТОМАТИЗИРОВАННОЕ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807796"/>
            <a:ext cx="3502660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ТЕСТИРОВАНИЕ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4960" y="1823465"/>
            <a:ext cx="164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заключается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823465"/>
            <a:ext cx="5883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7195" algn="l"/>
              </a:tabLst>
            </a:pPr>
            <a:r>
              <a:rPr sz="2400" b="1" i="1" spc="-5" dirty="0">
                <a:latin typeface="Calibri"/>
                <a:cs typeface="Calibri"/>
              </a:rPr>
              <a:t>Автоматизация	тестирования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2693670" algn="l"/>
                <a:tab pos="4069715" algn="l"/>
              </a:tabLst>
            </a:pPr>
            <a:r>
              <a:rPr sz="2400" spc="-10" dirty="0">
                <a:latin typeface="Calibri"/>
                <a:cs typeface="Calibri"/>
              </a:rPr>
              <a:t>использовании	</a:t>
            </a:r>
            <a:r>
              <a:rPr sz="2400" spc="-15" dirty="0">
                <a:latin typeface="Calibri"/>
                <a:cs typeface="Calibri"/>
              </a:rPr>
              <a:t>готовых	</a:t>
            </a:r>
            <a:r>
              <a:rPr sz="2400" spc="-5" dirty="0">
                <a:latin typeface="Calibri"/>
                <a:cs typeface="Calibri"/>
              </a:rPr>
              <a:t>программных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3225" y="1823465"/>
            <a:ext cx="1856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4020">
              <a:lnSpc>
                <a:spcPct val="100000"/>
              </a:lnSpc>
              <a:spcBef>
                <a:spcPts val="100"/>
              </a:spcBef>
              <a:tabLst>
                <a:tab pos="1370330" algn="l"/>
              </a:tabLst>
            </a:pPr>
            <a:r>
              <a:rPr sz="2400" dirty="0">
                <a:latin typeface="Calibri"/>
                <a:cs typeface="Calibri"/>
              </a:rPr>
              <a:t>в  с</a:t>
            </a:r>
            <a:r>
              <a:rPr sz="2400" spc="5" dirty="0">
                <a:latin typeface="Calibri"/>
                <a:cs typeface="Calibri"/>
              </a:rPr>
              <a:t>р</a:t>
            </a:r>
            <a:r>
              <a:rPr sz="2400" spc="-30" dirty="0">
                <a:latin typeface="Calibri"/>
                <a:cs typeface="Calibri"/>
              </a:rPr>
              <a:t>е</a:t>
            </a:r>
            <a:r>
              <a:rPr sz="2400" spc="-20" dirty="0">
                <a:latin typeface="Calibri"/>
                <a:cs typeface="Calibri"/>
              </a:rPr>
              <a:t>д</a:t>
            </a:r>
            <a:r>
              <a:rPr sz="2400" dirty="0">
                <a:latin typeface="Calibri"/>
                <a:cs typeface="Calibri"/>
              </a:rPr>
              <a:t>ств	</a:t>
            </a:r>
            <a:r>
              <a:rPr sz="2400" spc="-5" dirty="0">
                <a:latin typeface="Calibri"/>
                <a:cs typeface="Calibri"/>
              </a:rPr>
              <a:t>д</a:t>
            </a:r>
            <a:r>
              <a:rPr sz="2400" spc="-10" dirty="0">
                <a:latin typeface="Calibri"/>
                <a:cs typeface="Calibri"/>
              </a:rPr>
              <a:t>л</a:t>
            </a:r>
            <a:r>
              <a:rPr sz="2400" dirty="0">
                <a:latin typeface="Calibri"/>
                <a:cs typeface="Calibri"/>
              </a:rPr>
              <a:t>я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581" y="2555240"/>
            <a:ext cx="7506970" cy="291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выполнения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тестов</a:t>
            </a:r>
            <a:r>
              <a:rPr sz="2400" dirty="0">
                <a:latin typeface="Calibri"/>
                <a:cs typeface="Calibri"/>
              </a:rPr>
              <a:t> и </a:t>
            </a:r>
            <a:r>
              <a:rPr sz="2400" spc="-5" dirty="0">
                <a:latin typeface="Calibri"/>
                <a:cs typeface="Calibri"/>
              </a:rPr>
              <a:t>проверки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результатов</a:t>
            </a:r>
            <a:r>
              <a:rPr sz="2400" spc="-10" dirty="0">
                <a:latin typeface="Calibri"/>
                <a:cs typeface="Calibri"/>
              </a:rPr>
              <a:t> выполнения.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5833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unittest,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doctest</a:t>
            </a:r>
            <a:endParaRPr sz="2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5833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400" spc="-20" dirty="0">
                <a:latin typeface="Calibri"/>
                <a:cs typeface="Calibri"/>
              </a:rPr>
              <a:t>Java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JUnit</a:t>
            </a:r>
            <a:endParaRPr sz="2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5833"/>
              <a:buFont typeface="Arial MT"/>
              <a:buChar char="•"/>
              <a:tabLst>
                <a:tab pos="329565" algn="l"/>
                <a:tab pos="330200" algn="l"/>
                <a:tab pos="1278890" algn="l"/>
              </a:tabLst>
            </a:pPr>
            <a:r>
              <a:rPr sz="2400" dirty="0">
                <a:latin typeface="Calibri"/>
                <a:cs typeface="Calibri"/>
              </a:rPr>
              <a:t>C++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	</a:t>
            </a:r>
            <a:r>
              <a:rPr sz="2400" spc="-25" dirty="0">
                <a:latin typeface="Calibri"/>
                <a:cs typeface="Calibri"/>
              </a:rPr>
              <a:t>Boost::Test,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Google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Test</a:t>
            </a:r>
            <a:endParaRPr sz="2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400" dirty="0">
                <a:latin typeface="Calibri"/>
                <a:cs typeface="Calibri"/>
              </a:rPr>
              <a:t>С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UniTESK</a:t>
            </a:r>
            <a:endParaRPr sz="2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5833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400" spc="-10" dirty="0">
                <a:latin typeface="Calibri"/>
                <a:cs typeface="Calibri"/>
              </a:rPr>
              <a:t>web-приложения</a:t>
            </a:r>
            <a:r>
              <a:rPr sz="2400" dirty="0">
                <a:latin typeface="Calibri"/>
                <a:cs typeface="Calibri"/>
              </a:rPr>
              <a:t> —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Selenium</a:t>
            </a:r>
            <a:endParaRPr sz="2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5833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400" spc="-10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3963" y="6403035"/>
            <a:ext cx="238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27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5096"/>
            <a:ext cx="69996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529080" algn="l"/>
                <a:tab pos="4222115" algn="l"/>
              </a:tabLst>
            </a:pPr>
            <a:r>
              <a:rPr sz="3200" spc="204" dirty="0">
                <a:solidFill>
                  <a:srgbClr val="FFFFFF"/>
                </a:solidFill>
              </a:rPr>
              <a:t>А</a:t>
            </a:r>
            <a:r>
              <a:rPr sz="2550" spc="150" dirty="0">
                <a:solidFill>
                  <a:srgbClr val="FFFFFF"/>
                </a:solidFill>
              </a:rPr>
              <a:t>В</a:t>
            </a:r>
            <a:r>
              <a:rPr sz="2550" spc="155" dirty="0">
                <a:solidFill>
                  <a:srgbClr val="FFFFFF"/>
                </a:solidFill>
              </a:rPr>
              <a:t>ТО</a:t>
            </a:r>
            <a:r>
              <a:rPr sz="2550" spc="150" dirty="0">
                <a:solidFill>
                  <a:srgbClr val="FFFFFF"/>
                </a:solidFill>
              </a:rPr>
              <a:t>М</a:t>
            </a:r>
            <a:r>
              <a:rPr sz="2550" spc="155" dirty="0">
                <a:solidFill>
                  <a:srgbClr val="FFFFFF"/>
                </a:solidFill>
              </a:rPr>
              <a:t>АТ</a:t>
            </a:r>
            <a:r>
              <a:rPr sz="2550" spc="150" dirty="0">
                <a:solidFill>
                  <a:srgbClr val="FFFFFF"/>
                </a:solidFill>
              </a:rPr>
              <a:t>И</a:t>
            </a:r>
            <a:r>
              <a:rPr sz="2550" spc="155" dirty="0">
                <a:solidFill>
                  <a:srgbClr val="FFFFFF"/>
                </a:solidFill>
              </a:rPr>
              <a:t>З</a:t>
            </a:r>
            <a:r>
              <a:rPr sz="2550" spc="150" dirty="0">
                <a:solidFill>
                  <a:srgbClr val="FFFFFF"/>
                </a:solidFill>
              </a:rPr>
              <a:t>И</a:t>
            </a:r>
            <a:r>
              <a:rPr sz="2550" spc="155" dirty="0">
                <a:solidFill>
                  <a:srgbClr val="FFFFFF"/>
                </a:solidFill>
              </a:rPr>
              <a:t>РО</a:t>
            </a:r>
            <a:r>
              <a:rPr sz="2550" spc="150" dirty="0">
                <a:solidFill>
                  <a:srgbClr val="FFFFFF"/>
                </a:solidFill>
              </a:rPr>
              <a:t>В</a:t>
            </a:r>
            <a:r>
              <a:rPr sz="2550" spc="170" dirty="0">
                <a:solidFill>
                  <a:srgbClr val="FFFFFF"/>
                </a:solidFill>
              </a:rPr>
              <a:t>А</a:t>
            </a:r>
            <a:r>
              <a:rPr sz="2550" spc="160" dirty="0">
                <a:solidFill>
                  <a:srgbClr val="FFFFFF"/>
                </a:solidFill>
              </a:rPr>
              <a:t>Н</a:t>
            </a:r>
            <a:r>
              <a:rPr sz="2550" spc="150" dirty="0">
                <a:solidFill>
                  <a:srgbClr val="FFFFFF"/>
                </a:solidFill>
              </a:rPr>
              <a:t>Н</a:t>
            </a:r>
            <a:r>
              <a:rPr sz="2550" spc="155" dirty="0">
                <a:solidFill>
                  <a:srgbClr val="FFFFFF"/>
                </a:solidFill>
              </a:rPr>
              <a:t>О</a:t>
            </a:r>
            <a:r>
              <a:rPr sz="2550" dirty="0">
                <a:solidFill>
                  <a:srgbClr val="FFFFFF"/>
                </a:solidFill>
              </a:rPr>
              <a:t>Е	</a:t>
            </a:r>
            <a:r>
              <a:rPr sz="2550" spc="155" dirty="0">
                <a:solidFill>
                  <a:srgbClr val="FFFFFF"/>
                </a:solidFill>
              </a:rPr>
              <a:t>Т</a:t>
            </a:r>
            <a:r>
              <a:rPr sz="2550" spc="160" dirty="0">
                <a:solidFill>
                  <a:srgbClr val="FFFFFF"/>
                </a:solidFill>
              </a:rPr>
              <a:t>Е</a:t>
            </a:r>
            <a:r>
              <a:rPr sz="2550" spc="150" dirty="0">
                <a:solidFill>
                  <a:srgbClr val="FFFFFF"/>
                </a:solidFill>
              </a:rPr>
              <a:t>С</a:t>
            </a:r>
            <a:r>
              <a:rPr sz="2550" spc="155" dirty="0">
                <a:solidFill>
                  <a:srgbClr val="FFFFFF"/>
                </a:solidFill>
              </a:rPr>
              <a:t>Т</a:t>
            </a:r>
            <a:r>
              <a:rPr sz="2550" spc="150" dirty="0">
                <a:solidFill>
                  <a:srgbClr val="FFFFFF"/>
                </a:solidFill>
              </a:rPr>
              <a:t>И</a:t>
            </a:r>
            <a:r>
              <a:rPr sz="2550" spc="155" dirty="0">
                <a:solidFill>
                  <a:srgbClr val="FFFFFF"/>
                </a:solidFill>
              </a:rPr>
              <a:t>Р</a:t>
            </a:r>
            <a:r>
              <a:rPr sz="2550" spc="160" dirty="0">
                <a:solidFill>
                  <a:srgbClr val="FFFFFF"/>
                </a:solidFill>
              </a:rPr>
              <a:t>О</a:t>
            </a:r>
            <a:r>
              <a:rPr sz="2550" spc="155" dirty="0">
                <a:solidFill>
                  <a:srgbClr val="FFFFFF"/>
                </a:solidFill>
              </a:rPr>
              <a:t>В</a:t>
            </a:r>
            <a:r>
              <a:rPr sz="2550" spc="160" dirty="0">
                <a:solidFill>
                  <a:srgbClr val="FFFFFF"/>
                </a:solidFill>
              </a:rPr>
              <a:t>АН</a:t>
            </a:r>
            <a:r>
              <a:rPr sz="2550" spc="165" dirty="0">
                <a:solidFill>
                  <a:srgbClr val="FFFFFF"/>
                </a:solidFill>
              </a:rPr>
              <a:t>ИЕ</a:t>
            </a:r>
            <a:r>
              <a:rPr sz="3200" dirty="0">
                <a:solidFill>
                  <a:srgbClr val="FFFFFF"/>
                </a:solidFill>
              </a:rPr>
              <a:t>:  </a:t>
            </a:r>
            <a:r>
              <a:rPr sz="3200" spc="135" dirty="0">
                <a:solidFill>
                  <a:srgbClr val="FFFFFF"/>
                </a:solidFill>
              </a:rPr>
              <a:t>P</a:t>
            </a:r>
            <a:r>
              <a:rPr sz="2550" spc="135" dirty="0">
                <a:solidFill>
                  <a:srgbClr val="FFFFFF"/>
                </a:solidFill>
              </a:rPr>
              <a:t>YTHON	</a:t>
            </a:r>
            <a:r>
              <a:rPr sz="3200" dirty="0">
                <a:solidFill>
                  <a:srgbClr val="FFFFFF"/>
                </a:solidFill>
              </a:rPr>
              <a:t>—</a:t>
            </a:r>
            <a:r>
              <a:rPr sz="3200" spc="380" dirty="0">
                <a:solidFill>
                  <a:srgbClr val="FFFFFF"/>
                </a:solidFill>
              </a:rPr>
              <a:t> </a:t>
            </a:r>
            <a:r>
              <a:rPr sz="2550" spc="135" dirty="0">
                <a:solidFill>
                  <a:srgbClr val="FFFFFF"/>
                </a:solidFill>
              </a:rPr>
              <a:t>UNITTEST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1450594" y="1762506"/>
            <a:ext cx="6017260" cy="322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ArbitraryPrecisionCalculator(object):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"""</a:t>
            </a:r>
            <a:endParaRPr sz="1400">
              <a:latin typeface="Courier New"/>
              <a:cs typeface="Courier New"/>
            </a:endParaRPr>
          </a:p>
          <a:p>
            <a:pPr marL="469900" marR="643255">
              <a:lnSpc>
                <a:spcPct val="100000"/>
              </a:lnSpc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Синглтон, осуществляющий вычисления для случая </a:t>
            </a:r>
            <a:r>
              <a:rPr sz="1400" spc="-830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длинной</a:t>
            </a:r>
            <a:r>
              <a:rPr sz="1400" spc="-20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арифметки.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"""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tabLst>
                <a:tab pos="1953895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metaclass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SingletonMeta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def </a:t>
            </a:r>
            <a:r>
              <a:rPr sz="1400" spc="-10" dirty="0">
                <a:latin typeface="Courier New"/>
                <a:cs typeface="Courier New"/>
              </a:rPr>
              <a:t>addition(self,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*args):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"""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Длинное</a:t>
            </a:r>
            <a:r>
              <a:rPr sz="1400" spc="-65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сложение.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На вход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 подаются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 длинные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числа </a:t>
            </a:r>
            <a:r>
              <a:rPr sz="1400" dirty="0">
                <a:solidFill>
                  <a:srgbClr val="007DEA"/>
                </a:solidFill>
                <a:latin typeface="Courier New"/>
                <a:cs typeface="Courier New"/>
              </a:rPr>
              <a:t>в 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виде 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списка.</a:t>
            </a:r>
            <a:endParaRPr sz="14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Метод 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возвращает 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их сумму </a:t>
            </a:r>
            <a:r>
              <a:rPr sz="1400" dirty="0">
                <a:solidFill>
                  <a:srgbClr val="007DEA"/>
                </a:solidFill>
                <a:latin typeface="Courier New"/>
                <a:cs typeface="Courier New"/>
              </a:rPr>
              <a:t>в 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виде списка либо 0, если </a:t>
            </a:r>
            <a:r>
              <a:rPr sz="1400" spc="-830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ни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одного 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числа 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не было передано.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"""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794" y="5177154"/>
            <a:ext cx="587883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def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division(self,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dividend,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divisor):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"""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Длинное</a:t>
            </a:r>
            <a:r>
              <a:rPr sz="1400" spc="-45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деление.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На</a:t>
            </a:r>
            <a:r>
              <a:rPr sz="1400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вход 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подаются</a:t>
            </a:r>
            <a:r>
              <a:rPr sz="1400" spc="5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два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длинных числа: 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делимое</a:t>
            </a:r>
            <a:r>
              <a:rPr sz="1400" spc="5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DEA"/>
                </a:solidFill>
                <a:latin typeface="Courier New"/>
                <a:cs typeface="Courier New"/>
              </a:rPr>
              <a:t>и</a:t>
            </a:r>
            <a:r>
              <a:rPr sz="1400" spc="5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делитель.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Метод 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возвращает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результат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DEA"/>
                </a:solidFill>
                <a:latin typeface="Courier New"/>
                <a:cs typeface="Courier New"/>
              </a:rPr>
              <a:t>их</a:t>
            </a: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 деления.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7DEA"/>
                </a:solidFill>
                <a:latin typeface="Courier New"/>
                <a:cs typeface="Courier New"/>
              </a:rPr>
              <a:t>"""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3963" y="6403035"/>
            <a:ext cx="238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28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5096"/>
            <a:ext cx="69996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529080" algn="l"/>
                <a:tab pos="4222115" algn="l"/>
              </a:tabLst>
            </a:pPr>
            <a:r>
              <a:rPr sz="3200" spc="204" dirty="0">
                <a:solidFill>
                  <a:srgbClr val="FFFFFF"/>
                </a:solidFill>
              </a:rPr>
              <a:t>А</a:t>
            </a:r>
            <a:r>
              <a:rPr sz="2550" spc="150" dirty="0">
                <a:solidFill>
                  <a:srgbClr val="FFFFFF"/>
                </a:solidFill>
              </a:rPr>
              <a:t>В</a:t>
            </a:r>
            <a:r>
              <a:rPr sz="2550" spc="155" dirty="0">
                <a:solidFill>
                  <a:srgbClr val="FFFFFF"/>
                </a:solidFill>
              </a:rPr>
              <a:t>ТО</a:t>
            </a:r>
            <a:r>
              <a:rPr sz="2550" spc="150" dirty="0">
                <a:solidFill>
                  <a:srgbClr val="FFFFFF"/>
                </a:solidFill>
              </a:rPr>
              <a:t>М</a:t>
            </a:r>
            <a:r>
              <a:rPr sz="2550" spc="155" dirty="0">
                <a:solidFill>
                  <a:srgbClr val="FFFFFF"/>
                </a:solidFill>
              </a:rPr>
              <a:t>АТ</a:t>
            </a:r>
            <a:r>
              <a:rPr sz="2550" spc="150" dirty="0">
                <a:solidFill>
                  <a:srgbClr val="FFFFFF"/>
                </a:solidFill>
              </a:rPr>
              <a:t>И</a:t>
            </a:r>
            <a:r>
              <a:rPr sz="2550" spc="155" dirty="0">
                <a:solidFill>
                  <a:srgbClr val="FFFFFF"/>
                </a:solidFill>
              </a:rPr>
              <a:t>З</a:t>
            </a:r>
            <a:r>
              <a:rPr sz="2550" spc="150" dirty="0">
                <a:solidFill>
                  <a:srgbClr val="FFFFFF"/>
                </a:solidFill>
              </a:rPr>
              <a:t>И</a:t>
            </a:r>
            <a:r>
              <a:rPr sz="2550" spc="155" dirty="0">
                <a:solidFill>
                  <a:srgbClr val="FFFFFF"/>
                </a:solidFill>
              </a:rPr>
              <a:t>РО</a:t>
            </a:r>
            <a:r>
              <a:rPr sz="2550" spc="150" dirty="0">
                <a:solidFill>
                  <a:srgbClr val="FFFFFF"/>
                </a:solidFill>
              </a:rPr>
              <a:t>В</a:t>
            </a:r>
            <a:r>
              <a:rPr sz="2550" spc="170" dirty="0">
                <a:solidFill>
                  <a:srgbClr val="FFFFFF"/>
                </a:solidFill>
              </a:rPr>
              <a:t>А</a:t>
            </a:r>
            <a:r>
              <a:rPr sz="2550" spc="160" dirty="0">
                <a:solidFill>
                  <a:srgbClr val="FFFFFF"/>
                </a:solidFill>
              </a:rPr>
              <a:t>Н</a:t>
            </a:r>
            <a:r>
              <a:rPr sz="2550" spc="150" dirty="0">
                <a:solidFill>
                  <a:srgbClr val="FFFFFF"/>
                </a:solidFill>
              </a:rPr>
              <a:t>Н</a:t>
            </a:r>
            <a:r>
              <a:rPr sz="2550" spc="155" dirty="0">
                <a:solidFill>
                  <a:srgbClr val="FFFFFF"/>
                </a:solidFill>
              </a:rPr>
              <a:t>О</a:t>
            </a:r>
            <a:r>
              <a:rPr sz="2550" dirty="0">
                <a:solidFill>
                  <a:srgbClr val="FFFFFF"/>
                </a:solidFill>
              </a:rPr>
              <a:t>Е	</a:t>
            </a:r>
            <a:r>
              <a:rPr sz="2550" spc="155" dirty="0">
                <a:solidFill>
                  <a:srgbClr val="FFFFFF"/>
                </a:solidFill>
              </a:rPr>
              <a:t>Т</a:t>
            </a:r>
            <a:r>
              <a:rPr sz="2550" spc="160" dirty="0">
                <a:solidFill>
                  <a:srgbClr val="FFFFFF"/>
                </a:solidFill>
              </a:rPr>
              <a:t>Е</a:t>
            </a:r>
            <a:r>
              <a:rPr sz="2550" spc="150" dirty="0">
                <a:solidFill>
                  <a:srgbClr val="FFFFFF"/>
                </a:solidFill>
              </a:rPr>
              <a:t>С</a:t>
            </a:r>
            <a:r>
              <a:rPr sz="2550" spc="155" dirty="0">
                <a:solidFill>
                  <a:srgbClr val="FFFFFF"/>
                </a:solidFill>
              </a:rPr>
              <a:t>Т</a:t>
            </a:r>
            <a:r>
              <a:rPr sz="2550" spc="150" dirty="0">
                <a:solidFill>
                  <a:srgbClr val="FFFFFF"/>
                </a:solidFill>
              </a:rPr>
              <a:t>И</a:t>
            </a:r>
            <a:r>
              <a:rPr sz="2550" spc="155" dirty="0">
                <a:solidFill>
                  <a:srgbClr val="FFFFFF"/>
                </a:solidFill>
              </a:rPr>
              <a:t>Р</a:t>
            </a:r>
            <a:r>
              <a:rPr sz="2550" spc="160" dirty="0">
                <a:solidFill>
                  <a:srgbClr val="FFFFFF"/>
                </a:solidFill>
              </a:rPr>
              <a:t>О</a:t>
            </a:r>
            <a:r>
              <a:rPr sz="2550" spc="155" dirty="0">
                <a:solidFill>
                  <a:srgbClr val="FFFFFF"/>
                </a:solidFill>
              </a:rPr>
              <a:t>В</a:t>
            </a:r>
            <a:r>
              <a:rPr sz="2550" spc="160" dirty="0">
                <a:solidFill>
                  <a:srgbClr val="FFFFFF"/>
                </a:solidFill>
              </a:rPr>
              <a:t>АН</a:t>
            </a:r>
            <a:r>
              <a:rPr sz="2550" spc="165" dirty="0">
                <a:solidFill>
                  <a:srgbClr val="FFFFFF"/>
                </a:solidFill>
              </a:rPr>
              <a:t>ИЕ</a:t>
            </a:r>
            <a:r>
              <a:rPr sz="3200" dirty="0">
                <a:solidFill>
                  <a:srgbClr val="FFFFFF"/>
                </a:solidFill>
              </a:rPr>
              <a:t>:  </a:t>
            </a:r>
            <a:r>
              <a:rPr sz="3200" spc="135" dirty="0">
                <a:solidFill>
                  <a:srgbClr val="FFFFFF"/>
                </a:solidFill>
              </a:rPr>
              <a:t>P</a:t>
            </a:r>
            <a:r>
              <a:rPr sz="2550" spc="135" dirty="0">
                <a:solidFill>
                  <a:srgbClr val="FFFFFF"/>
                </a:solidFill>
              </a:rPr>
              <a:t>YTHON	</a:t>
            </a:r>
            <a:r>
              <a:rPr sz="3200" dirty="0">
                <a:solidFill>
                  <a:srgbClr val="FFFFFF"/>
                </a:solidFill>
              </a:rPr>
              <a:t>—</a:t>
            </a:r>
            <a:r>
              <a:rPr sz="3200" spc="380" dirty="0">
                <a:solidFill>
                  <a:srgbClr val="FFFFFF"/>
                </a:solidFill>
              </a:rPr>
              <a:t> </a:t>
            </a:r>
            <a:r>
              <a:rPr sz="2550" spc="135" dirty="0">
                <a:solidFill>
                  <a:srgbClr val="FFFFFF"/>
                </a:solidFill>
              </a:rPr>
              <a:t>UNITTEST</a:t>
            </a:r>
            <a:endParaRPr sz="25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760982"/>
            <a:ext cx="7798434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from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django.test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import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TestCase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from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somemodulename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import ArbitraryPrecisionCalculator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/>
              <a:cs typeface="Courier New"/>
            </a:endParaRPr>
          </a:p>
          <a:p>
            <a:pPr marL="469265" marR="4462780" indent="-4572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class DivisionTest(TestCase):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07DEA"/>
                </a:solidFill>
                <a:latin typeface="Courier New"/>
                <a:cs typeface="Courier New"/>
              </a:rPr>
              <a:t>"""</a:t>
            </a:r>
            <a:endParaRPr sz="1500">
              <a:latin typeface="Courier New"/>
              <a:cs typeface="Courier New"/>
            </a:endParaRPr>
          </a:p>
          <a:p>
            <a:pPr marL="469265" marR="1263015">
              <a:lnSpc>
                <a:spcPct val="100000"/>
              </a:lnSpc>
            </a:pPr>
            <a:r>
              <a:rPr sz="1500" spc="-5" dirty="0">
                <a:solidFill>
                  <a:srgbClr val="007DEA"/>
                </a:solidFill>
                <a:latin typeface="Courier New"/>
                <a:cs typeface="Courier New"/>
              </a:rPr>
              <a:t>Тестирование деления калькулятора длинной арифметики. </a:t>
            </a:r>
            <a:r>
              <a:rPr sz="1500" spc="-890" dirty="0">
                <a:solidFill>
                  <a:srgbClr val="007DEA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07DEA"/>
                </a:solidFill>
                <a:latin typeface="Courier New"/>
                <a:cs typeface="Courier New"/>
              </a:rPr>
              <a:t>"""</a:t>
            </a:r>
            <a:endParaRPr sz="15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def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test_simple_div(self):</a:t>
            </a:r>
            <a:endParaRPr sz="15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d1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[6,]</a:t>
            </a:r>
            <a:endParaRPr sz="15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d2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[3,]</a:t>
            </a:r>
            <a:endParaRPr sz="1500">
              <a:latin typeface="Courier New"/>
              <a:cs typeface="Courier New"/>
            </a:endParaRPr>
          </a:p>
          <a:p>
            <a:pPr marL="926465" marR="34798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res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[2,] 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70000"/>
                </a:solidFill>
                <a:latin typeface="Courier New"/>
                <a:cs typeface="Courier New"/>
              </a:rPr>
              <a:t>self.assertEqual(ArbitraryPrecisionCalculator(d1,d2),res)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&lt;...&gt;</a:t>
            </a:r>
            <a:endParaRPr sz="1500">
              <a:latin typeface="Courier New"/>
              <a:cs typeface="Courier New"/>
            </a:endParaRPr>
          </a:p>
          <a:p>
            <a:pPr marL="1383665" marR="3662679" indent="-9144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ourier New"/>
                <a:cs typeface="Courier New"/>
              </a:rPr>
              <a:t>def test_division_by_zero(self):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d1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[4,2,]</a:t>
            </a:r>
            <a:endParaRPr sz="15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d2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[0,]</a:t>
            </a:r>
            <a:endParaRPr sz="15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</a:pPr>
            <a:r>
              <a:rPr sz="1500" spc="-5" dirty="0">
                <a:solidFill>
                  <a:srgbClr val="970000"/>
                </a:solidFill>
                <a:latin typeface="Courier New"/>
                <a:cs typeface="Courier New"/>
              </a:rPr>
              <a:t>self.assertRaises(DivisionByZeroException,</a:t>
            </a:r>
            <a:endParaRPr sz="15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sz="1500" spc="-5" dirty="0">
                <a:solidFill>
                  <a:srgbClr val="970000"/>
                </a:solidFill>
                <a:latin typeface="Courier New"/>
                <a:cs typeface="Courier New"/>
              </a:rPr>
              <a:t>ArbitraryPrecisionCalculator(d1,d2))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5096"/>
            <a:ext cx="69996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529080" algn="l"/>
                <a:tab pos="4222115" algn="l"/>
              </a:tabLst>
            </a:pPr>
            <a:r>
              <a:rPr sz="3200" spc="204" dirty="0">
                <a:solidFill>
                  <a:srgbClr val="FFFFFF"/>
                </a:solidFill>
              </a:rPr>
              <a:t>А</a:t>
            </a:r>
            <a:r>
              <a:rPr sz="2550" spc="150" dirty="0">
                <a:solidFill>
                  <a:srgbClr val="FFFFFF"/>
                </a:solidFill>
              </a:rPr>
              <a:t>В</a:t>
            </a:r>
            <a:r>
              <a:rPr sz="2550" spc="155" dirty="0">
                <a:solidFill>
                  <a:srgbClr val="FFFFFF"/>
                </a:solidFill>
              </a:rPr>
              <a:t>ТО</a:t>
            </a:r>
            <a:r>
              <a:rPr sz="2550" spc="150" dirty="0">
                <a:solidFill>
                  <a:srgbClr val="FFFFFF"/>
                </a:solidFill>
              </a:rPr>
              <a:t>М</a:t>
            </a:r>
            <a:r>
              <a:rPr sz="2550" spc="155" dirty="0">
                <a:solidFill>
                  <a:srgbClr val="FFFFFF"/>
                </a:solidFill>
              </a:rPr>
              <a:t>АТ</a:t>
            </a:r>
            <a:r>
              <a:rPr sz="2550" spc="150" dirty="0">
                <a:solidFill>
                  <a:srgbClr val="FFFFFF"/>
                </a:solidFill>
              </a:rPr>
              <a:t>И</a:t>
            </a:r>
            <a:r>
              <a:rPr sz="2550" spc="155" dirty="0">
                <a:solidFill>
                  <a:srgbClr val="FFFFFF"/>
                </a:solidFill>
              </a:rPr>
              <a:t>З</a:t>
            </a:r>
            <a:r>
              <a:rPr sz="2550" spc="150" dirty="0">
                <a:solidFill>
                  <a:srgbClr val="FFFFFF"/>
                </a:solidFill>
              </a:rPr>
              <a:t>И</a:t>
            </a:r>
            <a:r>
              <a:rPr sz="2550" spc="155" dirty="0">
                <a:solidFill>
                  <a:srgbClr val="FFFFFF"/>
                </a:solidFill>
              </a:rPr>
              <a:t>РО</a:t>
            </a:r>
            <a:r>
              <a:rPr sz="2550" spc="150" dirty="0">
                <a:solidFill>
                  <a:srgbClr val="FFFFFF"/>
                </a:solidFill>
              </a:rPr>
              <a:t>В</a:t>
            </a:r>
            <a:r>
              <a:rPr sz="2550" spc="170" dirty="0">
                <a:solidFill>
                  <a:srgbClr val="FFFFFF"/>
                </a:solidFill>
              </a:rPr>
              <a:t>А</a:t>
            </a:r>
            <a:r>
              <a:rPr sz="2550" spc="160" dirty="0">
                <a:solidFill>
                  <a:srgbClr val="FFFFFF"/>
                </a:solidFill>
              </a:rPr>
              <a:t>Н</a:t>
            </a:r>
            <a:r>
              <a:rPr sz="2550" spc="150" dirty="0">
                <a:solidFill>
                  <a:srgbClr val="FFFFFF"/>
                </a:solidFill>
              </a:rPr>
              <a:t>Н</a:t>
            </a:r>
            <a:r>
              <a:rPr sz="2550" spc="155" dirty="0">
                <a:solidFill>
                  <a:srgbClr val="FFFFFF"/>
                </a:solidFill>
              </a:rPr>
              <a:t>О</a:t>
            </a:r>
            <a:r>
              <a:rPr sz="2550" dirty="0">
                <a:solidFill>
                  <a:srgbClr val="FFFFFF"/>
                </a:solidFill>
              </a:rPr>
              <a:t>Е	</a:t>
            </a:r>
            <a:r>
              <a:rPr sz="2550" spc="155" dirty="0">
                <a:solidFill>
                  <a:srgbClr val="FFFFFF"/>
                </a:solidFill>
              </a:rPr>
              <a:t>Т</a:t>
            </a:r>
            <a:r>
              <a:rPr sz="2550" spc="160" dirty="0">
                <a:solidFill>
                  <a:srgbClr val="FFFFFF"/>
                </a:solidFill>
              </a:rPr>
              <a:t>Е</a:t>
            </a:r>
            <a:r>
              <a:rPr sz="2550" spc="150" dirty="0">
                <a:solidFill>
                  <a:srgbClr val="FFFFFF"/>
                </a:solidFill>
              </a:rPr>
              <a:t>С</a:t>
            </a:r>
            <a:r>
              <a:rPr sz="2550" spc="155" dirty="0">
                <a:solidFill>
                  <a:srgbClr val="FFFFFF"/>
                </a:solidFill>
              </a:rPr>
              <a:t>Т</a:t>
            </a:r>
            <a:r>
              <a:rPr sz="2550" spc="150" dirty="0">
                <a:solidFill>
                  <a:srgbClr val="FFFFFF"/>
                </a:solidFill>
              </a:rPr>
              <a:t>И</a:t>
            </a:r>
            <a:r>
              <a:rPr sz="2550" spc="155" dirty="0">
                <a:solidFill>
                  <a:srgbClr val="FFFFFF"/>
                </a:solidFill>
              </a:rPr>
              <a:t>Р</a:t>
            </a:r>
            <a:r>
              <a:rPr sz="2550" spc="160" dirty="0">
                <a:solidFill>
                  <a:srgbClr val="FFFFFF"/>
                </a:solidFill>
              </a:rPr>
              <a:t>О</a:t>
            </a:r>
            <a:r>
              <a:rPr sz="2550" spc="155" dirty="0">
                <a:solidFill>
                  <a:srgbClr val="FFFFFF"/>
                </a:solidFill>
              </a:rPr>
              <a:t>В</a:t>
            </a:r>
            <a:r>
              <a:rPr sz="2550" spc="160" dirty="0">
                <a:solidFill>
                  <a:srgbClr val="FFFFFF"/>
                </a:solidFill>
              </a:rPr>
              <a:t>АН</a:t>
            </a:r>
            <a:r>
              <a:rPr sz="2550" spc="165" dirty="0">
                <a:solidFill>
                  <a:srgbClr val="FFFFFF"/>
                </a:solidFill>
              </a:rPr>
              <a:t>ИЕ</a:t>
            </a:r>
            <a:r>
              <a:rPr sz="3200" dirty="0">
                <a:solidFill>
                  <a:srgbClr val="FFFFFF"/>
                </a:solidFill>
              </a:rPr>
              <a:t>:  </a:t>
            </a:r>
            <a:r>
              <a:rPr sz="3200" spc="135" dirty="0">
                <a:solidFill>
                  <a:srgbClr val="FFFFFF"/>
                </a:solidFill>
              </a:rPr>
              <a:t>P</a:t>
            </a:r>
            <a:r>
              <a:rPr sz="2550" spc="135" dirty="0">
                <a:solidFill>
                  <a:srgbClr val="FFFFFF"/>
                </a:solidFill>
              </a:rPr>
              <a:t>YTHON	</a:t>
            </a:r>
            <a:r>
              <a:rPr sz="3200" dirty="0">
                <a:solidFill>
                  <a:srgbClr val="FFFFFF"/>
                </a:solidFill>
              </a:rPr>
              <a:t>—</a:t>
            </a:r>
            <a:r>
              <a:rPr sz="3200" spc="380" dirty="0">
                <a:solidFill>
                  <a:srgbClr val="FFFFFF"/>
                </a:solidFill>
              </a:rPr>
              <a:t> </a:t>
            </a:r>
            <a:r>
              <a:rPr sz="2550" spc="135" dirty="0">
                <a:solidFill>
                  <a:srgbClr val="FFFFFF"/>
                </a:solidFill>
              </a:rPr>
              <a:t>UNITTEST</a:t>
            </a:r>
            <a:endParaRPr sz="25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2402840"/>
            <a:ext cx="6446520" cy="305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&lt;...&gt;</a:t>
            </a:r>
            <a:endParaRPr sz="1800">
              <a:latin typeface="Courier New"/>
              <a:cs typeface="Courier New"/>
            </a:endParaRPr>
          </a:p>
          <a:p>
            <a:pPr marL="469265" marR="2329815" indent="-4572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class SingletonTest(TestCase):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"""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Тестирование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единственности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объекта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ArbitraryPrecisionCalculator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"""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def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test_only_obj(self):</a:t>
            </a:r>
            <a:endParaRPr sz="1800">
              <a:latin typeface="Courier New"/>
              <a:cs typeface="Courier New"/>
            </a:endParaRPr>
          </a:p>
          <a:p>
            <a:pPr marL="1383665" marR="5080" algn="just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APC1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ArbitraryPrecisionCalculator()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APC2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ArbitraryPrecisionCalculator()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70000"/>
                </a:solidFill>
                <a:latin typeface="Courier New"/>
                <a:cs typeface="Courier New"/>
              </a:rPr>
              <a:t>self.assertTrue(APC1</a:t>
            </a:r>
            <a:r>
              <a:rPr sz="1800" spc="-20" dirty="0">
                <a:solidFill>
                  <a:srgbClr val="97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70000"/>
                </a:solidFill>
                <a:latin typeface="Courier New"/>
                <a:cs typeface="Courier New"/>
              </a:rPr>
              <a:t>is APC2)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&lt;...&gt;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85659">
              <a:lnSpc>
                <a:spcPct val="100000"/>
              </a:lnSpc>
              <a:spcBef>
                <a:spcPts val="105"/>
              </a:spcBef>
            </a:pPr>
            <a:r>
              <a:rPr sz="4400" spc="200" dirty="0"/>
              <a:t>JU</a:t>
            </a:r>
            <a:r>
              <a:rPr spc="160" dirty="0"/>
              <a:t>N</a:t>
            </a:r>
            <a:r>
              <a:rPr spc="155" dirty="0"/>
              <a:t>I</a:t>
            </a:r>
            <a:r>
              <a:rPr spc="5" dirty="0"/>
              <a:t>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59942" y="1639011"/>
            <a:ext cx="65843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JUnit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—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библиотека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для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тестирования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программного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обеспечения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на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языке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Java,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созданная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Кентом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Беком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и </a:t>
            </a:r>
            <a:r>
              <a:rPr sz="2800" spc="-10" dirty="0">
                <a:latin typeface="Calibri"/>
                <a:cs typeface="Calibri"/>
              </a:rPr>
              <a:t>Эриком </a:t>
            </a:r>
            <a:r>
              <a:rPr sz="2800" spc="-40" dirty="0">
                <a:latin typeface="Calibri"/>
                <a:cs typeface="Calibri"/>
              </a:rPr>
              <a:t>Гаммой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37150">
              <a:lnSpc>
                <a:spcPct val="100000"/>
              </a:lnSpc>
              <a:spcBef>
                <a:spcPts val="105"/>
              </a:spcBef>
              <a:tabLst>
                <a:tab pos="7185025" algn="l"/>
              </a:tabLst>
            </a:pP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1499870" indent="-3556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public</a:t>
            </a:r>
            <a:r>
              <a:rPr spc="-5" dirty="0"/>
              <a:t> class</a:t>
            </a:r>
            <a:r>
              <a:rPr dirty="0"/>
              <a:t> </a:t>
            </a:r>
            <a:r>
              <a:rPr spc="-5" dirty="0"/>
              <a:t>MathFunc</a:t>
            </a:r>
            <a:r>
              <a:rPr spc="-10" dirty="0"/>
              <a:t> </a:t>
            </a:r>
            <a:r>
              <a:rPr dirty="0"/>
              <a:t>{ </a:t>
            </a:r>
            <a:r>
              <a:rPr spc="-484" dirty="0"/>
              <a:t> </a:t>
            </a:r>
            <a:r>
              <a:rPr spc="-5" dirty="0"/>
              <a:t>pr</a:t>
            </a:r>
            <a:r>
              <a:rPr spc="-10" dirty="0"/>
              <a:t>i</a:t>
            </a:r>
            <a:r>
              <a:rPr dirty="0"/>
              <a:t>vate</a:t>
            </a:r>
            <a:r>
              <a:rPr spc="5" dirty="0"/>
              <a:t> 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i</a:t>
            </a:r>
            <a:r>
              <a:rPr b="1" spc="-95" dirty="0">
                <a:solidFill>
                  <a:srgbClr val="7E0054"/>
                </a:solidFill>
                <a:latin typeface="Arial"/>
                <a:cs typeface="Arial"/>
              </a:rPr>
              <a:t>n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b="1" spc="-1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dirty="0"/>
              <a:t>var</a:t>
            </a:r>
            <a:r>
              <a:rPr spc="-10" dirty="0"/>
              <a:t>i</a:t>
            </a:r>
            <a:r>
              <a:rPr spc="-5" dirty="0"/>
              <a:t>a</a:t>
            </a:r>
            <a:r>
              <a:rPr spc="-10" dirty="0"/>
              <a:t>b</a:t>
            </a:r>
            <a:r>
              <a:rPr spc="-5" dirty="0"/>
              <a:t>l</a:t>
            </a:r>
            <a:r>
              <a:rPr spc="-10" dirty="0"/>
              <a:t>e</a:t>
            </a:r>
            <a:r>
              <a:rPr dirty="0"/>
              <a:t>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public</a:t>
            </a:r>
            <a:r>
              <a:rPr spc="-15" dirty="0"/>
              <a:t> </a:t>
            </a:r>
            <a:r>
              <a:rPr spc="-5" dirty="0"/>
              <a:t>MathFunc()</a:t>
            </a:r>
          </a:p>
          <a:p>
            <a:pPr marL="367665">
              <a:lnSpc>
                <a:spcPct val="100000"/>
              </a:lnSpc>
            </a:pPr>
            <a:r>
              <a:rPr dirty="0"/>
              <a:t>{</a:t>
            </a:r>
            <a:r>
              <a:rPr spc="-20" dirty="0"/>
              <a:t> </a:t>
            </a:r>
            <a:r>
              <a:rPr spc="-5" dirty="0"/>
              <a:t>variable</a:t>
            </a:r>
            <a:r>
              <a:rPr spc="-1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0;</a:t>
            </a:r>
            <a:r>
              <a:rPr spc="-10" dirty="0"/>
              <a:t> </a:t>
            </a:r>
            <a:r>
              <a:rPr dirty="0"/>
              <a:t>}</a:t>
            </a:r>
          </a:p>
          <a:p>
            <a:pPr marL="367665">
              <a:lnSpc>
                <a:spcPct val="100000"/>
              </a:lnSpc>
              <a:spcBef>
                <a:spcPts val="2160"/>
              </a:spcBef>
            </a:pPr>
            <a:r>
              <a:rPr spc="-10" dirty="0"/>
              <a:t>public</a:t>
            </a:r>
            <a:r>
              <a:rPr spc="5" dirty="0"/>
              <a:t> </a:t>
            </a:r>
            <a:r>
              <a:rPr spc="-30" dirty="0"/>
              <a:t>MathFunc(</a:t>
            </a:r>
            <a:r>
              <a:rPr b="1" spc="-30" dirty="0">
                <a:solidFill>
                  <a:srgbClr val="7E0054"/>
                </a:solidFill>
                <a:latin typeface="Arial"/>
                <a:cs typeface="Arial"/>
              </a:rPr>
              <a:t>int</a:t>
            </a:r>
            <a:r>
              <a:rPr b="1" spc="-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pc="-5" dirty="0"/>
              <a:t>var)</a:t>
            </a:r>
          </a:p>
          <a:p>
            <a:pPr marL="367665">
              <a:lnSpc>
                <a:spcPct val="100000"/>
              </a:lnSpc>
            </a:pPr>
            <a:r>
              <a:rPr dirty="0"/>
              <a:t>{</a:t>
            </a:r>
            <a:r>
              <a:rPr spc="-15" dirty="0"/>
              <a:t> </a:t>
            </a:r>
            <a:r>
              <a:rPr spc="-5" dirty="0"/>
              <a:t>variable</a:t>
            </a:r>
            <a:r>
              <a:rPr spc="-1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var;</a:t>
            </a:r>
            <a:r>
              <a:rPr spc="-10" dirty="0"/>
              <a:t> </a:t>
            </a: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p</a:t>
            </a:r>
            <a:r>
              <a:rPr spc="-10" dirty="0"/>
              <a:t>u</a:t>
            </a:r>
            <a:r>
              <a:rPr spc="-5" dirty="0"/>
              <a:t>b</a:t>
            </a:r>
            <a:r>
              <a:rPr spc="-10" dirty="0"/>
              <a:t>l</a:t>
            </a:r>
            <a:r>
              <a:rPr spc="-5" dirty="0"/>
              <a:t>i</a:t>
            </a:r>
            <a:r>
              <a:rPr dirty="0"/>
              <a:t>c</a:t>
            </a:r>
            <a:r>
              <a:rPr spc="10" dirty="0"/>
              <a:t> 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i</a:t>
            </a:r>
            <a:r>
              <a:rPr b="1" spc="-95" dirty="0">
                <a:solidFill>
                  <a:srgbClr val="7E0054"/>
                </a:solidFill>
                <a:latin typeface="Arial"/>
                <a:cs typeface="Arial"/>
              </a:rPr>
              <a:t>n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b="1" spc="-1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pc="-5" dirty="0"/>
              <a:t>g</a:t>
            </a:r>
            <a:r>
              <a:rPr spc="-10" dirty="0"/>
              <a:t>e</a:t>
            </a:r>
            <a:r>
              <a:rPr dirty="0"/>
              <a:t>tVari</a:t>
            </a:r>
            <a:r>
              <a:rPr spc="-10" dirty="0"/>
              <a:t>a</a:t>
            </a:r>
            <a:r>
              <a:rPr spc="-5" dirty="0"/>
              <a:t>b</a:t>
            </a:r>
            <a:r>
              <a:rPr spc="-10" dirty="0"/>
              <a:t>le</a:t>
            </a:r>
            <a:r>
              <a:rPr dirty="0"/>
              <a:t>()</a:t>
            </a:r>
          </a:p>
          <a:p>
            <a:pPr marL="367665">
              <a:lnSpc>
                <a:spcPct val="100000"/>
              </a:lnSpc>
            </a:pPr>
            <a:r>
              <a:rPr dirty="0"/>
              <a:t>{ </a:t>
            </a:r>
            <a:r>
              <a:rPr b="1" spc="-95" dirty="0">
                <a:solidFill>
                  <a:srgbClr val="7E0054"/>
                </a:solidFill>
                <a:latin typeface="Arial"/>
                <a:cs typeface="Arial"/>
              </a:rPr>
              <a:t>r</a:t>
            </a:r>
            <a:r>
              <a:rPr b="1" spc="5" dirty="0">
                <a:solidFill>
                  <a:srgbClr val="7E0054"/>
                </a:solidFill>
                <a:latin typeface="Arial"/>
                <a:cs typeface="Arial"/>
              </a:rPr>
              <a:t>e</a:t>
            </a:r>
            <a:r>
              <a:rPr b="1" spc="-90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ur</a:t>
            </a:r>
            <a:r>
              <a:rPr b="1" spc="-114" dirty="0">
                <a:solidFill>
                  <a:srgbClr val="7E0054"/>
                </a:solidFill>
                <a:latin typeface="Arial"/>
                <a:cs typeface="Arial"/>
              </a:rPr>
              <a:t>n</a:t>
            </a:r>
            <a:r>
              <a:rPr b="1" spc="-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dirty="0"/>
              <a:t>var</a:t>
            </a:r>
            <a:r>
              <a:rPr spc="-10" dirty="0"/>
              <a:t>i</a:t>
            </a:r>
            <a:r>
              <a:rPr spc="-5" dirty="0"/>
              <a:t>a</a:t>
            </a:r>
            <a:r>
              <a:rPr spc="-10" dirty="0"/>
              <a:t>b</a:t>
            </a:r>
            <a:r>
              <a:rPr spc="-5" dirty="0"/>
              <a:t>l</a:t>
            </a:r>
            <a:r>
              <a:rPr spc="-15" dirty="0"/>
              <a:t>e</a:t>
            </a:r>
            <a:r>
              <a:rPr dirty="0"/>
              <a:t>;</a:t>
            </a:r>
            <a:r>
              <a:rPr spc="15" dirty="0"/>
              <a:t> </a:t>
            </a: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marL="367665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u</a:t>
            </a:r>
            <a:r>
              <a:rPr spc="-5" dirty="0"/>
              <a:t>b</a:t>
            </a:r>
            <a:r>
              <a:rPr spc="-10" dirty="0"/>
              <a:t>l</a:t>
            </a:r>
            <a:r>
              <a:rPr spc="-5" dirty="0"/>
              <a:t>i</a:t>
            </a:r>
            <a:r>
              <a:rPr dirty="0"/>
              <a:t>c</a:t>
            </a:r>
            <a:r>
              <a:rPr spc="10" dirty="0"/>
              <a:t> </a:t>
            </a:r>
            <a:r>
              <a:rPr b="1" spc="-95" dirty="0">
                <a:solidFill>
                  <a:srgbClr val="7E0054"/>
                </a:solidFill>
                <a:latin typeface="Arial"/>
                <a:cs typeface="Arial"/>
              </a:rPr>
              <a:t>vo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id</a:t>
            </a:r>
            <a:r>
              <a:rPr b="1" spc="-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dirty="0"/>
              <a:t>setV</a:t>
            </a:r>
            <a:r>
              <a:rPr spc="-10" dirty="0"/>
              <a:t>a</a:t>
            </a:r>
            <a:r>
              <a:rPr dirty="0"/>
              <a:t>ri</a:t>
            </a:r>
            <a:r>
              <a:rPr spc="-10" dirty="0"/>
              <a:t>a</a:t>
            </a:r>
            <a:r>
              <a:rPr spc="-5" dirty="0"/>
              <a:t>b</a:t>
            </a:r>
            <a:r>
              <a:rPr spc="-10" dirty="0"/>
              <a:t>l</a:t>
            </a:r>
            <a:r>
              <a:rPr spc="-5" dirty="0"/>
              <a:t>e</a:t>
            </a:r>
            <a:r>
              <a:rPr dirty="0"/>
              <a:t>(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i</a:t>
            </a:r>
            <a:r>
              <a:rPr b="1" spc="-95" dirty="0">
                <a:solidFill>
                  <a:srgbClr val="7E0054"/>
                </a:solidFill>
                <a:latin typeface="Arial"/>
                <a:cs typeface="Arial"/>
              </a:rPr>
              <a:t>n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b="1" spc="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dirty="0"/>
              <a:t>var</a:t>
            </a:r>
            <a:r>
              <a:rPr spc="-10" dirty="0"/>
              <a:t>i</a:t>
            </a:r>
            <a:r>
              <a:rPr spc="-5" dirty="0"/>
              <a:t>a</a:t>
            </a:r>
            <a:r>
              <a:rPr spc="-10" dirty="0"/>
              <a:t>b</a:t>
            </a:r>
            <a:r>
              <a:rPr spc="-5" dirty="0"/>
              <a:t>l</a:t>
            </a:r>
            <a:r>
              <a:rPr spc="-15" dirty="0"/>
              <a:t>e</a:t>
            </a:r>
            <a:r>
              <a:rPr dirty="0"/>
              <a:t>)</a:t>
            </a:r>
          </a:p>
          <a:p>
            <a:pPr marL="367665">
              <a:lnSpc>
                <a:spcPct val="100000"/>
              </a:lnSpc>
            </a:pPr>
            <a:r>
              <a:rPr dirty="0"/>
              <a:t>{</a:t>
            </a:r>
            <a:r>
              <a:rPr spc="-10" dirty="0"/>
              <a:t> </a:t>
            </a:r>
            <a:r>
              <a:rPr b="1" spc="-3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pc="-35" dirty="0"/>
              <a:t>.variable</a:t>
            </a:r>
            <a:r>
              <a:rPr spc="-40" dirty="0"/>
              <a:t> </a:t>
            </a:r>
            <a:r>
              <a:rPr dirty="0"/>
              <a:t>=</a:t>
            </a:r>
            <a:r>
              <a:rPr spc="-5" dirty="0"/>
              <a:t> variable;</a:t>
            </a:r>
            <a:r>
              <a:rPr spc="10" dirty="0"/>
              <a:t> </a:t>
            </a:r>
            <a:r>
              <a:rPr dirty="0"/>
              <a:t>}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</a:t>
            </a:r>
            <a:r>
              <a:rPr spc="-10" dirty="0"/>
              <a:t>u</a:t>
            </a:r>
            <a:r>
              <a:rPr spc="-5" dirty="0"/>
              <a:t>b</a:t>
            </a:r>
            <a:r>
              <a:rPr spc="-10" dirty="0"/>
              <a:t>l</a:t>
            </a:r>
            <a:r>
              <a:rPr spc="-5" dirty="0"/>
              <a:t>i</a:t>
            </a:r>
            <a:r>
              <a:rPr dirty="0"/>
              <a:t>c</a:t>
            </a:r>
            <a:r>
              <a:rPr spc="10" dirty="0"/>
              <a:t> 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l</a:t>
            </a:r>
            <a:r>
              <a:rPr b="1" spc="-95" dirty="0">
                <a:solidFill>
                  <a:srgbClr val="7E0054"/>
                </a:solidFill>
                <a:latin typeface="Arial"/>
                <a:cs typeface="Arial"/>
              </a:rPr>
              <a:t>on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g</a:t>
            </a:r>
            <a:r>
              <a:rPr b="1" spc="-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dirty="0"/>
              <a:t>factoria</a:t>
            </a:r>
            <a:r>
              <a:rPr spc="-20" dirty="0"/>
              <a:t>l</a:t>
            </a:r>
            <a:r>
              <a:rPr dirty="0"/>
              <a:t>()</a:t>
            </a:r>
          </a:p>
          <a:p>
            <a:pPr marL="12700">
              <a:lnSpc>
                <a:spcPct val="100000"/>
              </a:lnSpc>
            </a:pPr>
            <a:r>
              <a:rPr dirty="0"/>
              <a:t>{</a:t>
            </a:r>
          </a:p>
          <a:p>
            <a:pPr marL="367665" marR="1101725">
              <a:lnSpc>
                <a:spcPct val="100000"/>
              </a:lnSpc>
            </a:pP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l</a:t>
            </a:r>
            <a:r>
              <a:rPr b="1" spc="-95" dirty="0">
                <a:solidFill>
                  <a:srgbClr val="7E0054"/>
                </a:solidFill>
                <a:latin typeface="Arial"/>
                <a:cs typeface="Arial"/>
              </a:rPr>
              <a:t>on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g</a:t>
            </a:r>
            <a:r>
              <a:rPr b="1" spc="-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dirty="0"/>
              <a:t>res</a:t>
            </a:r>
            <a:r>
              <a:rPr spc="-10" dirty="0"/>
              <a:t>u</a:t>
            </a:r>
            <a:r>
              <a:rPr spc="-5" dirty="0"/>
              <a:t>l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= </a:t>
            </a:r>
            <a:r>
              <a:rPr spc="-10" dirty="0"/>
              <a:t>1</a:t>
            </a:r>
            <a:r>
              <a:rPr dirty="0"/>
              <a:t>;  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if</a:t>
            </a:r>
            <a:r>
              <a:rPr b="1" spc="-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pc="-5" dirty="0"/>
              <a:t>(variable</a:t>
            </a:r>
            <a:r>
              <a:rPr spc="-15" dirty="0"/>
              <a:t> </a:t>
            </a:r>
            <a:r>
              <a:rPr dirty="0"/>
              <a:t>&gt;</a:t>
            </a:r>
            <a:r>
              <a:rPr spc="-20" dirty="0"/>
              <a:t> </a:t>
            </a:r>
            <a:r>
              <a:rPr spc="-5" dirty="0"/>
              <a:t>1)</a:t>
            </a:r>
            <a:r>
              <a:rPr spc="-10" dirty="0"/>
              <a:t> </a:t>
            </a:r>
            <a:r>
              <a:rPr dirty="0"/>
              <a:t>{</a:t>
            </a:r>
          </a:p>
          <a:p>
            <a:pPr marL="725805">
              <a:lnSpc>
                <a:spcPct val="100000"/>
              </a:lnSpc>
            </a:pPr>
            <a:r>
              <a:rPr b="1" spc="-90" dirty="0">
                <a:solidFill>
                  <a:srgbClr val="7E0054"/>
                </a:solidFill>
                <a:latin typeface="Arial"/>
                <a:cs typeface="Arial"/>
              </a:rPr>
              <a:t>f</a:t>
            </a:r>
            <a:r>
              <a:rPr b="1" spc="-95" dirty="0">
                <a:solidFill>
                  <a:srgbClr val="7E0054"/>
                </a:solidFill>
                <a:latin typeface="Arial"/>
                <a:cs typeface="Arial"/>
              </a:rPr>
              <a:t>o</a:t>
            </a:r>
            <a:r>
              <a:rPr b="1" spc="-105" dirty="0">
                <a:solidFill>
                  <a:srgbClr val="7E0054"/>
                </a:solidFill>
                <a:latin typeface="Arial"/>
                <a:cs typeface="Arial"/>
              </a:rPr>
              <a:t>r</a:t>
            </a:r>
            <a:r>
              <a:rPr b="1" spc="-2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i</a:t>
            </a:r>
            <a:r>
              <a:rPr b="1" spc="-95" dirty="0">
                <a:solidFill>
                  <a:srgbClr val="7E0054"/>
                </a:solidFill>
                <a:latin typeface="Arial"/>
                <a:cs typeface="Arial"/>
              </a:rPr>
              <a:t>n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b="1" spc="-1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pc="-5" dirty="0"/>
              <a:t>i=1</a:t>
            </a:r>
            <a:r>
              <a:rPr dirty="0"/>
              <a:t>;</a:t>
            </a:r>
            <a:r>
              <a:rPr spc="-10" dirty="0"/>
              <a:t> </a:t>
            </a:r>
            <a:r>
              <a:rPr spc="-5" dirty="0"/>
              <a:t>i&lt;</a:t>
            </a:r>
            <a:r>
              <a:rPr spc="5" dirty="0"/>
              <a:t>=</a:t>
            </a:r>
            <a:r>
              <a:rPr dirty="0"/>
              <a:t>var</a:t>
            </a:r>
            <a:r>
              <a:rPr spc="-10" dirty="0"/>
              <a:t>i</a:t>
            </a:r>
            <a:r>
              <a:rPr spc="-5" dirty="0"/>
              <a:t>a</a:t>
            </a:r>
            <a:r>
              <a:rPr spc="-10" dirty="0"/>
              <a:t>b</a:t>
            </a:r>
            <a:r>
              <a:rPr spc="-5" dirty="0"/>
              <a:t>l</a:t>
            </a:r>
            <a:r>
              <a:rPr spc="-15" dirty="0"/>
              <a:t>e</a:t>
            </a:r>
            <a:r>
              <a:rPr dirty="0"/>
              <a:t>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i++)</a:t>
            </a:r>
          </a:p>
          <a:p>
            <a:pPr marL="367665" marR="680720" indent="358140">
              <a:lnSpc>
                <a:spcPct val="100000"/>
              </a:lnSpc>
            </a:pPr>
            <a:r>
              <a:rPr spc="-5" dirty="0"/>
              <a:t>result</a:t>
            </a:r>
            <a:r>
              <a:rPr spc="-20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5" dirty="0"/>
              <a:t>result*i;</a:t>
            </a:r>
            <a:r>
              <a:rPr spc="-10" dirty="0"/>
              <a:t> </a:t>
            </a:r>
            <a:r>
              <a:rPr dirty="0"/>
              <a:t>} </a:t>
            </a:r>
            <a:r>
              <a:rPr spc="-484" dirty="0"/>
              <a:t> </a:t>
            </a:r>
            <a:r>
              <a:rPr b="1" spc="-95" dirty="0">
                <a:solidFill>
                  <a:srgbClr val="7E0054"/>
                </a:solidFill>
                <a:latin typeface="Arial"/>
                <a:cs typeface="Arial"/>
              </a:rPr>
              <a:t>r</a:t>
            </a:r>
            <a:r>
              <a:rPr b="1" spc="5" dirty="0">
                <a:solidFill>
                  <a:srgbClr val="7E0054"/>
                </a:solidFill>
                <a:latin typeface="Arial"/>
                <a:cs typeface="Arial"/>
              </a:rPr>
              <a:t>e</a:t>
            </a:r>
            <a:r>
              <a:rPr b="1" spc="-90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ur</a:t>
            </a:r>
            <a:r>
              <a:rPr b="1" spc="-114" dirty="0">
                <a:solidFill>
                  <a:srgbClr val="7E0054"/>
                </a:solidFill>
                <a:latin typeface="Arial"/>
                <a:cs typeface="Arial"/>
              </a:rPr>
              <a:t>n</a:t>
            </a:r>
            <a:r>
              <a:rPr b="1" spc="-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dirty="0"/>
              <a:t>res</a:t>
            </a:r>
            <a:r>
              <a:rPr spc="-10" dirty="0"/>
              <a:t>u</a:t>
            </a:r>
            <a:r>
              <a:rPr spc="-5" dirty="0"/>
              <a:t>l</a:t>
            </a:r>
            <a:r>
              <a:rPr dirty="0"/>
              <a:t>t;</a:t>
            </a:r>
            <a:r>
              <a:rPr spc="5" dirty="0"/>
              <a:t> </a:t>
            </a: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marL="367665" marR="5080">
              <a:lnSpc>
                <a:spcPct val="100000"/>
              </a:lnSpc>
            </a:pPr>
            <a:r>
              <a:rPr spc="-10" dirty="0"/>
              <a:t>public</a:t>
            </a:r>
            <a:r>
              <a:rPr spc="5" dirty="0"/>
              <a:t> 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long</a:t>
            </a:r>
            <a:r>
              <a:rPr b="1" spc="-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pc="-40" dirty="0"/>
              <a:t>plus(</a:t>
            </a:r>
            <a:r>
              <a:rPr b="1" spc="-40" dirty="0">
                <a:solidFill>
                  <a:srgbClr val="7E0054"/>
                </a:solidFill>
                <a:latin typeface="Arial"/>
                <a:cs typeface="Arial"/>
              </a:rPr>
              <a:t>int</a:t>
            </a:r>
            <a:r>
              <a:rPr b="1" spc="-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pc="-5" dirty="0"/>
              <a:t>var) </a:t>
            </a:r>
            <a:r>
              <a:rPr dirty="0"/>
              <a:t>{ </a:t>
            </a:r>
            <a:r>
              <a:rPr spc="5" dirty="0"/>
              <a:t> 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l</a:t>
            </a:r>
            <a:r>
              <a:rPr b="1" spc="-95" dirty="0">
                <a:solidFill>
                  <a:srgbClr val="7E0054"/>
                </a:solidFill>
                <a:latin typeface="Arial"/>
                <a:cs typeface="Arial"/>
              </a:rPr>
              <a:t>on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g</a:t>
            </a:r>
            <a:r>
              <a:rPr b="1" spc="-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dirty="0"/>
              <a:t>res</a:t>
            </a:r>
            <a:r>
              <a:rPr spc="-10" dirty="0"/>
              <a:t>u</a:t>
            </a:r>
            <a:r>
              <a:rPr spc="-5" dirty="0"/>
              <a:t>l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var</a:t>
            </a:r>
            <a:r>
              <a:rPr spc="-10" dirty="0"/>
              <a:t>i</a:t>
            </a:r>
            <a:r>
              <a:rPr spc="-5" dirty="0"/>
              <a:t>a</a:t>
            </a:r>
            <a:r>
              <a:rPr spc="-10" dirty="0"/>
              <a:t>b</a:t>
            </a:r>
            <a:r>
              <a:rPr spc="-5" dirty="0"/>
              <a:t>l</a:t>
            </a:r>
            <a:r>
              <a:rPr dirty="0"/>
              <a:t>e</a:t>
            </a:r>
            <a:r>
              <a:rPr spc="15" dirty="0"/>
              <a:t> </a:t>
            </a:r>
            <a:r>
              <a:rPr dirty="0"/>
              <a:t>+</a:t>
            </a:r>
            <a:r>
              <a:rPr spc="-5" dirty="0"/>
              <a:t> </a:t>
            </a:r>
            <a:r>
              <a:rPr dirty="0"/>
              <a:t>va</a:t>
            </a:r>
            <a:r>
              <a:rPr spc="-5" dirty="0"/>
              <a:t>r</a:t>
            </a:r>
            <a:r>
              <a:rPr dirty="0"/>
              <a:t>;  </a:t>
            </a:r>
            <a:r>
              <a:rPr b="1" spc="-95" dirty="0">
                <a:solidFill>
                  <a:srgbClr val="7E0054"/>
                </a:solidFill>
                <a:latin typeface="Arial"/>
                <a:cs typeface="Arial"/>
              </a:rPr>
              <a:t>r</a:t>
            </a:r>
            <a:r>
              <a:rPr b="1" spc="5" dirty="0">
                <a:solidFill>
                  <a:srgbClr val="7E0054"/>
                </a:solidFill>
                <a:latin typeface="Arial"/>
                <a:cs typeface="Arial"/>
              </a:rPr>
              <a:t>e</a:t>
            </a:r>
            <a:r>
              <a:rPr b="1" spc="-90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7E0054"/>
                </a:solidFill>
                <a:latin typeface="Arial"/>
                <a:cs typeface="Arial"/>
              </a:rPr>
              <a:t>ur</a:t>
            </a:r>
            <a:r>
              <a:rPr b="1" spc="-114" dirty="0">
                <a:solidFill>
                  <a:srgbClr val="7E0054"/>
                </a:solidFill>
                <a:latin typeface="Arial"/>
                <a:cs typeface="Arial"/>
              </a:rPr>
              <a:t>n</a:t>
            </a:r>
            <a:r>
              <a:rPr b="1" spc="-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dirty="0"/>
              <a:t>res</a:t>
            </a:r>
            <a:r>
              <a:rPr spc="-10" dirty="0"/>
              <a:t>u</a:t>
            </a:r>
            <a:r>
              <a:rPr spc="-5" dirty="0"/>
              <a:t>l</a:t>
            </a:r>
            <a:r>
              <a:rPr dirty="0"/>
              <a:t>t;</a:t>
            </a:r>
          </a:p>
          <a:p>
            <a:pPr marL="367665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438400" y="838200"/>
            <a:ext cx="853440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37150">
              <a:lnSpc>
                <a:spcPct val="100000"/>
              </a:lnSpc>
              <a:spcBef>
                <a:spcPts val="105"/>
              </a:spcBef>
              <a:tabLst>
                <a:tab pos="7185025" algn="l"/>
              </a:tabLst>
            </a:pPr>
            <a:r>
              <a:rPr sz="3200" spc="200" dirty="0" smtClean="0"/>
              <a:t>П</a:t>
            </a:r>
            <a:r>
              <a:rPr sz="3200" spc="160" dirty="0" smtClean="0"/>
              <a:t>РИМЕ</a:t>
            </a:r>
            <a:r>
              <a:rPr sz="3200" spc="5" dirty="0" smtClean="0"/>
              <a:t>Р</a:t>
            </a:r>
            <a:r>
              <a:rPr sz="3200" dirty="0" smtClean="0"/>
              <a:t>	</a:t>
            </a:r>
            <a:r>
              <a:rPr sz="3200" spc="200" dirty="0" smtClean="0"/>
              <a:t>JU</a:t>
            </a:r>
            <a:r>
              <a:rPr sz="3200" spc="160" dirty="0" smtClean="0"/>
              <a:t>N</a:t>
            </a:r>
            <a:r>
              <a:rPr sz="3200" spc="155" dirty="0" smtClean="0"/>
              <a:t>I</a:t>
            </a:r>
            <a:r>
              <a:rPr sz="3200" spc="5" dirty="0" smtClean="0"/>
              <a:t>T</a:t>
            </a:r>
            <a:endParaRPr sz="32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 marR="596900">
              <a:lnSpc>
                <a:spcPct val="100000"/>
              </a:lnSpc>
              <a:spcBef>
                <a:spcPts val="95"/>
              </a:spcBef>
            </a:pPr>
            <a:r>
              <a:rPr spc="-5" dirty="0" err="1" smtClean="0"/>
              <a:t>Для</a:t>
            </a:r>
            <a:r>
              <a:rPr spc="-5" dirty="0" smtClean="0"/>
              <a:t> </a:t>
            </a:r>
            <a:r>
              <a:rPr spc="-5" dirty="0"/>
              <a:t>написания</a:t>
            </a:r>
            <a:r>
              <a:rPr spc="5" dirty="0"/>
              <a:t> </a:t>
            </a:r>
            <a:r>
              <a:rPr spc="-15" dirty="0"/>
              <a:t>тестового</a:t>
            </a:r>
            <a:r>
              <a:rPr spc="-5" dirty="0"/>
              <a:t> класса</a:t>
            </a:r>
            <a:r>
              <a:rPr spc="5" dirty="0"/>
              <a:t> </a:t>
            </a:r>
            <a:r>
              <a:rPr spc="-5" dirty="0"/>
              <a:t>нам</a:t>
            </a:r>
            <a:r>
              <a:rPr spc="-15" dirty="0"/>
              <a:t> </a:t>
            </a:r>
            <a:r>
              <a:rPr spc="-5" dirty="0"/>
              <a:t>нужно </a:t>
            </a:r>
            <a:r>
              <a:rPr dirty="0"/>
              <a:t> </a:t>
            </a:r>
            <a:r>
              <a:rPr spc="-10" dirty="0"/>
              <a:t>создать наследника </a:t>
            </a:r>
            <a:r>
              <a:rPr spc="-30" dirty="0">
                <a:solidFill>
                  <a:srgbClr val="FF0000"/>
                </a:solidFill>
              </a:rPr>
              <a:t>junit.framework.TestCase</a:t>
            </a:r>
            <a:r>
              <a:rPr spc="-30" dirty="0"/>
              <a:t>. </a:t>
            </a:r>
            <a:r>
              <a:rPr spc="-620" dirty="0"/>
              <a:t> </a:t>
            </a:r>
            <a:r>
              <a:rPr spc="-15" dirty="0"/>
              <a:t>Затем</a:t>
            </a:r>
            <a:r>
              <a:rPr spc="-20" dirty="0"/>
              <a:t> необходимо</a:t>
            </a:r>
            <a:r>
              <a:rPr spc="-5" dirty="0"/>
              <a:t> </a:t>
            </a:r>
            <a:r>
              <a:rPr spc="-20" dirty="0"/>
              <a:t>определить</a:t>
            </a:r>
            <a:r>
              <a:rPr spc="-10" dirty="0"/>
              <a:t> </a:t>
            </a:r>
            <a:r>
              <a:rPr spc="-15" dirty="0"/>
              <a:t>конструктор, </a:t>
            </a:r>
            <a:r>
              <a:rPr spc="-10" dirty="0"/>
              <a:t> </a:t>
            </a:r>
            <a:r>
              <a:rPr spc="-5" dirty="0"/>
              <a:t>принимающий</a:t>
            </a:r>
            <a:r>
              <a:rPr spc="25" dirty="0"/>
              <a:t> </a:t>
            </a:r>
            <a:r>
              <a:rPr spc="-5" dirty="0"/>
              <a:t>в </a:t>
            </a:r>
            <a:r>
              <a:rPr spc="-10" dirty="0"/>
              <a:t>качестве</a:t>
            </a:r>
            <a:r>
              <a:rPr spc="-5" dirty="0"/>
              <a:t> параметра</a:t>
            </a:r>
            <a:r>
              <a:rPr spc="5" dirty="0"/>
              <a:t> </a:t>
            </a:r>
            <a:r>
              <a:rPr spc="-5" dirty="0"/>
              <a:t>строку</a:t>
            </a: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(String)</a:t>
            </a:r>
            <a:r>
              <a:rPr spc="15" dirty="0"/>
              <a:t> </a:t>
            </a:r>
            <a:r>
              <a:rPr spc="-5" dirty="0"/>
              <a:t>и</a:t>
            </a:r>
            <a:r>
              <a:rPr spc="5" dirty="0"/>
              <a:t> </a:t>
            </a:r>
            <a:r>
              <a:rPr spc="-10" dirty="0"/>
              <a:t>передающую</a:t>
            </a:r>
            <a:r>
              <a:rPr spc="30" dirty="0"/>
              <a:t> </a:t>
            </a:r>
            <a:r>
              <a:rPr spc="-5" dirty="0"/>
              <a:t>ее</a:t>
            </a:r>
            <a:r>
              <a:rPr spc="5" dirty="0"/>
              <a:t> </a:t>
            </a:r>
            <a:r>
              <a:rPr spc="-20" dirty="0"/>
              <a:t>родительскому</a:t>
            </a:r>
            <a:r>
              <a:rPr dirty="0"/>
              <a:t> </a:t>
            </a:r>
            <a:r>
              <a:rPr spc="-15" dirty="0"/>
              <a:t>классу.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746884"/>
            <a:ext cx="5302250" cy="449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TestClass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TestCase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ts val="205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TestClass(String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testName)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-5" dirty="0">
                <a:latin typeface="Calibri"/>
                <a:cs typeface="Calibri"/>
              </a:rPr>
              <a:t>super(testName);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431800" marR="1572260" indent="-210820">
              <a:lnSpc>
                <a:spcPts val="1939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testFactorialNull()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MathFunc math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new MathFunc();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assertTrue</a:t>
            </a:r>
            <a:r>
              <a:rPr sz="1800" spc="-10" dirty="0">
                <a:latin typeface="Calibri"/>
                <a:cs typeface="Calibri"/>
              </a:rPr>
              <a:t>(math.factorial() </a:t>
            </a:r>
            <a:r>
              <a:rPr sz="1800" spc="-5" dirty="0">
                <a:latin typeface="Calibri"/>
                <a:cs typeface="Calibri"/>
              </a:rPr>
              <a:t>==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1);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ts val="1925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431800" marR="1454785" indent="-262890">
              <a:lnSpc>
                <a:spcPts val="1939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testFactorialPositive()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MathFunc math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new MathFunc(5);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assertTrue</a:t>
            </a:r>
            <a:r>
              <a:rPr sz="1800" spc="-10" dirty="0">
                <a:latin typeface="Calibri"/>
                <a:cs typeface="Calibri"/>
              </a:rPr>
              <a:t>(math.factorial()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 120);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ts val="1925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libri"/>
              <a:cs typeface="Calibri"/>
            </a:endParaRPr>
          </a:p>
          <a:p>
            <a:pPr marL="221615">
              <a:lnSpc>
                <a:spcPts val="205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testPlus()</a:t>
            </a:r>
            <a:r>
              <a:rPr sz="1800" dirty="0">
                <a:latin typeface="Calibri"/>
                <a:cs typeface="Calibri"/>
              </a:rPr>
              <a:t> {</a:t>
            </a:r>
            <a:endParaRPr sz="1800">
              <a:latin typeface="Calibri"/>
              <a:cs typeface="Calibri"/>
            </a:endParaRPr>
          </a:p>
          <a:p>
            <a:pPr marL="431800" marR="1339215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MathFunc math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new MathFunc(45);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assertTrue</a:t>
            </a:r>
            <a:r>
              <a:rPr sz="1800" spc="-10" dirty="0">
                <a:latin typeface="Calibri"/>
                <a:cs typeface="Calibri"/>
              </a:rPr>
              <a:t>(math.plus(123)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168);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ts val="1814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 marR="508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Метод</a:t>
            </a:r>
            <a:r>
              <a:rPr spc="10" dirty="0"/>
              <a:t> </a:t>
            </a:r>
            <a:r>
              <a:rPr spc="-20" dirty="0">
                <a:solidFill>
                  <a:srgbClr val="007DEA"/>
                </a:solidFill>
              </a:rPr>
              <a:t>assertTrue</a:t>
            </a:r>
            <a:r>
              <a:rPr spc="10" dirty="0">
                <a:solidFill>
                  <a:srgbClr val="007DEA"/>
                </a:solidFill>
              </a:rPr>
              <a:t> </a:t>
            </a:r>
            <a:r>
              <a:rPr spc="-20" dirty="0"/>
              <a:t>проверяет,</a:t>
            </a:r>
            <a:r>
              <a:rPr spc="40" dirty="0"/>
              <a:t> </a:t>
            </a:r>
            <a:r>
              <a:rPr spc="-15" dirty="0"/>
              <a:t>является</a:t>
            </a:r>
            <a:r>
              <a:rPr dirty="0"/>
              <a:t> </a:t>
            </a:r>
            <a:r>
              <a:rPr spc="-10" dirty="0"/>
              <a:t>ли </a:t>
            </a:r>
            <a:r>
              <a:rPr spc="-5" dirty="0"/>
              <a:t> </a:t>
            </a:r>
            <a:r>
              <a:rPr spc="-30" dirty="0"/>
              <a:t>результат</a:t>
            </a:r>
            <a:r>
              <a:rPr spc="-5" dirty="0"/>
              <a:t> </a:t>
            </a:r>
            <a:r>
              <a:rPr spc="-10" dirty="0"/>
              <a:t>выражения </a:t>
            </a:r>
            <a:r>
              <a:rPr spc="-5" dirty="0"/>
              <a:t>верным.</a:t>
            </a:r>
            <a:r>
              <a:rPr spc="-15" dirty="0"/>
              <a:t> </a:t>
            </a:r>
            <a:r>
              <a:rPr spc="-10" dirty="0"/>
              <a:t>Присутствуют</a:t>
            </a:r>
            <a:r>
              <a:rPr spc="35" dirty="0"/>
              <a:t> </a:t>
            </a:r>
            <a:r>
              <a:rPr spc="-5" dirty="0"/>
              <a:t>и </a:t>
            </a:r>
            <a:r>
              <a:rPr spc="-620" dirty="0"/>
              <a:t> </a:t>
            </a:r>
            <a:r>
              <a:rPr spc="-15" dirty="0"/>
              <a:t>следующие</a:t>
            </a:r>
            <a:r>
              <a:rPr spc="5" dirty="0"/>
              <a:t> </a:t>
            </a:r>
            <a:r>
              <a:rPr spc="-30" dirty="0"/>
              <a:t>методы</a:t>
            </a:r>
            <a:r>
              <a:rPr spc="15" dirty="0"/>
              <a:t> </a:t>
            </a:r>
            <a:r>
              <a:rPr spc="-5" dirty="0"/>
              <a:t>-</a:t>
            </a:r>
            <a:r>
              <a:rPr spc="15" dirty="0"/>
              <a:t> </a:t>
            </a:r>
            <a:r>
              <a:rPr spc="-10" dirty="0">
                <a:solidFill>
                  <a:srgbClr val="007DEA"/>
                </a:solidFill>
              </a:rPr>
              <a:t>assertEquals</a:t>
            </a:r>
            <a:r>
              <a:rPr spc="-10" dirty="0"/>
              <a:t>,</a:t>
            </a:r>
            <a:r>
              <a:rPr spc="45" dirty="0"/>
              <a:t> </a:t>
            </a:r>
            <a:r>
              <a:rPr spc="-10" dirty="0">
                <a:solidFill>
                  <a:srgbClr val="007DEA"/>
                </a:solidFill>
              </a:rPr>
              <a:t>assertFalse</a:t>
            </a:r>
            <a:r>
              <a:rPr spc="-10" dirty="0"/>
              <a:t>, </a:t>
            </a:r>
            <a:r>
              <a:rPr spc="-5" dirty="0"/>
              <a:t> </a:t>
            </a:r>
            <a:r>
              <a:rPr spc="-5" dirty="0">
                <a:solidFill>
                  <a:srgbClr val="007DEA"/>
                </a:solidFill>
              </a:rPr>
              <a:t>assertNull</a:t>
            </a:r>
            <a:r>
              <a:rPr spc="-5" dirty="0"/>
              <a:t>,</a:t>
            </a:r>
            <a:r>
              <a:rPr spc="30" dirty="0"/>
              <a:t> </a:t>
            </a:r>
            <a:r>
              <a:rPr spc="-5" dirty="0">
                <a:solidFill>
                  <a:srgbClr val="007DEA"/>
                </a:solidFill>
              </a:rPr>
              <a:t>assertNotNull</a:t>
            </a:r>
            <a:r>
              <a:rPr spc="-5" dirty="0"/>
              <a:t>,</a:t>
            </a:r>
            <a:r>
              <a:rPr spc="55" dirty="0"/>
              <a:t> </a:t>
            </a:r>
            <a:r>
              <a:rPr spc="-5" dirty="0">
                <a:solidFill>
                  <a:srgbClr val="007DEA"/>
                </a:solidFill>
              </a:rPr>
              <a:t>assertSame</a:t>
            </a:r>
            <a:r>
              <a:rPr spc="-5" dirty="0"/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1063" y="1749298"/>
            <a:ext cx="7710170" cy="4112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 marR="197612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Calibri"/>
                <a:cs typeface="Calibri"/>
              </a:rPr>
              <a:t>Тестирование </a:t>
            </a:r>
            <a:r>
              <a:rPr sz="3200" dirty="0">
                <a:latin typeface="Calibri"/>
                <a:cs typeface="Calibri"/>
              </a:rPr>
              <a:t>не </a:t>
            </a:r>
            <a:r>
              <a:rPr sz="3200" spc="-15" dirty="0">
                <a:latin typeface="Calibri"/>
                <a:cs typeface="Calibri"/>
              </a:rPr>
              <a:t>может доказать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корректность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кода!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1028700" algn="l"/>
                <a:tab pos="3359150" algn="l"/>
                <a:tab pos="4773930" algn="l"/>
                <a:tab pos="5415280" algn="l"/>
                <a:tab pos="5859145" algn="l"/>
                <a:tab pos="6783070" algn="l"/>
              </a:tabLst>
            </a:pPr>
            <a:r>
              <a:rPr sz="2800" spc="-30" dirty="0">
                <a:latin typeface="Calibri"/>
                <a:cs typeface="Calibri"/>
              </a:rPr>
              <a:t>Ц</a:t>
            </a:r>
            <a:r>
              <a:rPr sz="2800" spc="-55" dirty="0">
                <a:latin typeface="Calibri"/>
                <a:cs typeface="Calibri"/>
              </a:rPr>
              <a:t>е</a:t>
            </a:r>
            <a:r>
              <a:rPr sz="2800" spc="-10" dirty="0">
                <a:latin typeface="Calibri"/>
                <a:cs typeface="Calibri"/>
              </a:rPr>
              <a:t>л</a:t>
            </a:r>
            <a:r>
              <a:rPr sz="2800" spc="-5" dirty="0">
                <a:latin typeface="Calibri"/>
                <a:cs typeface="Calibri"/>
              </a:rPr>
              <a:t>ь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т</a:t>
            </a:r>
            <a:r>
              <a:rPr sz="2800" spc="-5" dirty="0">
                <a:latin typeface="Calibri"/>
                <a:cs typeface="Calibri"/>
              </a:rPr>
              <a:t>ест</a:t>
            </a:r>
            <a:r>
              <a:rPr sz="2800" spc="5" dirty="0">
                <a:latin typeface="Calibri"/>
                <a:cs typeface="Calibri"/>
              </a:rPr>
              <a:t>и</a:t>
            </a:r>
            <a:r>
              <a:rPr sz="2800" spc="-10" dirty="0">
                <a:latin typeface="Calibri"/>
                <a:cs typeface="Calibri"/>
              </a:rPr>
              <a:t>рова</a:t>
            </a:r>
            <a:r>
              <a:rPr sz="2800" dirty="0">
                <a:latin typeface="Calibri"/>
                <a:cs typeface="Calibri"/>
              </a:rPr>
              <a:t>н</a:t>
            </a:r>
            <a:r>
              <a:rPr sz="2800" spc="-20" dirty="0">
                <a:latin typeface="Calibri"/>
                <a:cs typeface="Calibri"/>
              </a:rPr>
              <a:t>и</a:t>
            </a:r>
            <a:r>
              <a:rPr sz="2800" spc="-5" dirty="0">
                <a:latin typeface="Calibri"/>
                <a:cs typeface="Calibri"/>
              </a:rPr>
              <a:t>я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со</a:t>
            </a:r>
            <a:r>
              <a:rPr sz="2800" spc="5" dirty="0">
                <a:latin typeface="Calibri"/>
                <a:cs typeface="Calibri"/>
              </a:rPr>
              <a:t>с</a:t>
            </a:r>
            <a:r>
              <a:rPr sz="2800" spc="-45" dirty="0">
                <a:latin typeface="Calibri"/>
                <a:cs typeface="Calibri"/>
              </a:rPr>
              <a:t>т</a:t>
            </a:r>
            <a:r>
              <a:rPr sz="2800" spc="-10" dirty="0">
                <a:latin typeface="Calibri"/>
                <a:cs typeface="Calibri"/>
              </a:rPr>
              <a:t>о</a:t>
            </a:r>
            <a:r>
              <a:rPr sz="2800" spc="5" dirty="0">
                <a:latin typeface="Calibri"/>
                <a:cs typeface="Calibri"/>
              </a:rPr>
              <a:t>и</a:t>
            </a:r>
            <a:r>
              <a:rPr sz="2800" spc="-5" dirty="0">
                <a:latin typeface="Calibri"/>
                <a:cs typeface="Calibri"/>
              </a:rPr>
              <a:t>т</a:t>
            </a:r>
            <a:r>
              <a:rPr sz="2800" dirty="0">
                <a:latin typeface="Calibri"/>
                <a:cs typeface="Calibri"/>
              </a:rPr>
              <a:t>	н</a:t>
            </a:r>
            <a:r>
              <a:rPr sz="2800" spc="-5" dirty="0">
                <a:latin typeface="Calibri"/>
                <a:cs typeface="Calibri"/>
              </a:rPr>
              <a:t>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в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т</a:t>
            </a:r>
            <a:r>
              <a:rPr sz="2800" spc="-10" dirty="0">
                <a:latin typeface="Calibri"/>
                <a:cs typeface="Calibri"/>
              </a:rPr>
              <a:t>о</a:t>
            </a:r>
            <a:r>
              <a:rPr sz="2800" spc="-5" dirty="0">
                <a:latin typeface="Calibri"/>
                <a:cs typeface="Calibri"/>
              </a:rPr>
              <a:t>м,</a:t>
            </a:r>
            <a:r>
              <a:rPr sz="2800" dirty="0">
                <a:latin typeface="Calibri"/>
                <a:cs typeface="Calibri"/>
              </a:rPr>
              <a:t>	ч</a:t>
            </a:r>
            <a:r>
              <a:rPr sz="2800" spc="-45" dirty="0">
                <a:latin typeface="Calibri"/>
                <a:cs typeface="Calibri"/>
              </a:rPr>
              <a:t>т</a:t>
            </a:r>
            <a:r>
              <a:rPr sz="2800" spc="5" dirty="0">
                <a:latin typeface="Calibri"/>
                <a:cs typeface="Calibri"/>
              </a:rPr>
              <a:t>о</a:t>
            </a:r>
            <a:r>
              <a:rPr sz="2800" spc="-5" dirty="0">
                <a:latin typeface="Calibri"/>
                <a:cs typeface="Calibri"/>
              </a:rPr>
              <a:t>бы  </a:t>
            </a:r>
            <a:r>
              <a:rPr sz="2800" spc="-10" dirty="0">
                <a:latin typeface="Calibri"/>
                <a:cs typeface="Calibri"/>
              </a:rPr>
              <a:t>показать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удовлетворительную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работу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программы.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 marR="153035">
              <a:lnSpc>
                <a:spcPct val="100000"/>
              </a:lnSpc>
              <a:spcBef>
                <a:spcPts val="2190"/>
              </a:spcBef>
              <a:tabLst>
                <a:tab pos="916305" algn="l"/>
                <a:tab pos="3134995" algn="l"/>
                <a:tab pos="3620135" algn="l"/>
                <a:tab pos="4609465" algn="l"/>
                <a:tab pos="6635115" algn="l"/>
                <a:tab pos="6967220" algn="l"/>
              </a:tabLst>
            </a:pPr>
            <a:r>
              <a:rPr sz="2800" spc="-30" dirty="0">
                <a:latin typeface="Calibri"/>
                <a:cs typeface="Calibri"/>
              </a:rPr>
              <a:t>Ц</a:t>
            </a:r>
            <a:r>
              <a:rPr sz="2800" spc="-55" dirty="0">
                <a:latin typeface="Calibri"/>
                <a:cs typeface="Calibri"/>
              </a:rPr>
              <a:t>е</a:t>
            </a:r>
            <a:r>
              <a:rPr sz="2800" spc="-10" dirty="0">
                <a:latin typeface="Calibri"/>
                <a:cs typeface="Calibri"/>
              </a:rPr>
              <a:t>л</a:t>
            </a:r>
            <a:r>
              <a:rPr sz="2800" spc="-5" dirty="0">
                <a:latin typeface="Calibri"/>
                <a:cs typeface="Calibri"/>
              </a:rPr>
              <a:t>ь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т</a:t>
            </a:r>
            <a:r>
              <a:rPr sz="2800" spc="-5" dirty="0">
                <a:latin typeface="Calibri"/>
                <a:cs typeface="Calibri"/>
              </a:rPr>
              <a:t>ес</a:t>
            </a:r>
            <a:r>
              <a:rPr sz="2800" spc="5" dirty="0">
                <a:latin typeface="Calibri"/>
                <a:cs typeface="Calibri"/>
              </a:rPr>
              <a:t>т</a:t>
            </a:r>
            <a:r>
              <a:rPr sz="2800" spc="-5" dirty="0">
                <a:latin typeface="Calibri"/>
                <a:cs typeface="Calibri"/>
              </a:rPr>
              <a:t>ирова</a:t>
            </a:r>
            <a:r>
              <a:rPr sz="2800" dirty="0">
                <a:latin typeface="Calibri"/>
                <a:cs typeface="Calibri"/>
              </a:rPr>
              <a:t>н</a:t>
            </a:r>
            <a:r>
              <a:rPr sz="2800" spc="-5" dirty="0">
                <a:latin typeface="Calibri"/>
                <a:cs typeface="Calibri"/>
              </a:rPr>
              <a:t>ия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—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ч</a:t>
            </a:r>
            <a:r>
              <a:rPr sz="2800" spc="-25" dirty="0">
                <a:latin typeface="Calibri"/>
                <a:cs typeface="Calibri"/>
              </a:rPr>
              <a:t>ё</a:t>
            </a:r>
            <a:r>
              <a:rPr sz="2800" spc="-10" dirty="0">
                <a:latin typeface="Calibri"/>
                <a:cs typeface="Calibri"/>
              </a:rPr>
              <a:t>т</a:t>
            </a:r>
            <a:r>
              <a:rPr sz="2800" spc="-45" dirty="0">
                <a:latin typeface="Calibri"/>
                <a:cs typeface="Calibri"/>
              </a:rPr>
              <a:t>к</a:t>
            </a:r>
            <a:r>
              <a:rPr sz="2800" spc="-5" dirty="0">
                <a:latin typeface="Calibri"/>
                <a:cs typeface="Calibri"/>
              </a:rPr>
              <a:t>о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о</a:t>
            </a:r>
            <a:r>
              <a:rPr sz="2800" dirty="0">
                <a:latin typeface="Calibri"/>
                <a:cs typeface="Calibri"/>
              </a:rPr>
              <a:t>п</a:t>
            </a:r>
            <a:r>
              <a:rPr sz="2800" spc="-10" dirty="0">
                <a:latin typeface="Calibri"/>
                <a:cs typeface="Calibri"/>
              </a:rPr>
              <a:t>р</a:t>
            </a:r>
            <a:r>
              <a:rPr sz="2800" spc="-50" dirty="0">
                <a:latin typeface="Calibri"/>
                <a:cs typeface="Calibri"/>
              </a:rPr>
              <a:t>е</a:t>
            </a:r>
            <a:r>
              <a:rPr sz="2800" spc="-35" dirty="0">
                <a:latin typeface="Calibri"/>
                <a:cs typeface="Calibri"/>
              </a:rPr>
              <a:t>д</a:t>
            </a:r>
            <a:r>
              <a:rPr sz="2800" spc="-55" dirty="0">
                <a:latin typeface="Calibri"/>
                <a:cs typeface="Calibri"/>
              </a:rPr>
              <a:t>е</a:t>
            </a:r>
            <a:r>
              <a:rPr sz="2800" spc="-10" dirty="0">
                <a:latin typeface="Calibri"/>
                <a:cs typeface="Calibri"/>
              </a:rPr>
              <a:t>лить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в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ч</a:t>
            </a:r>
            <a:r>
              <a:rPr sz="2800" spc="-25" dirty="0">
                <a:latin typeface="Calibri"/>
                <a:cs typeface="Calibri"/>
              </a:rPr>
              <a:t>ё</a:t>
            </a:r>
            <a:r>
              <a:rPr sz="2800" spc="-5" dirty="0">
                <a:latin typeface="Calibri"/>
                <a:cs typeface="Calibri"/>
              </a:rPr>
              <a:t>м  </a:t>
            </a:r>
            <a:r>
              <a:rPr sz="2800" spc="-10" dirty="0">
                <a:latin typeface="Calibri"/>
                <a:cs typeface="Calibri"/>
              </a:rPr>
              <a:t>работа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программы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неудовлетворительна.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55075" y="6415088"/>
            <a:ext cx="288925" cy="26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02742" y="1590547"/>
            <a:ext cx="7858125" cy="4827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ts val="216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Для </a:t>
            </a:r>
            <a:r>
              <a:rPr sz="2000" spc="-15" dirty="0">
                <a:latin typeface="Calibri"/>
                <a:cs typeface="Calibri"/>
              </a:rPr>
              <a:t>того, </a:t>
            </a:r>
            <a:r>
              <a:rPr sz="2000" spc="-5" dirty="0">
                <a:latin typeface="Calibri"/>
                <a:cs typeface="Calibri"/>
              </a:rPr>
              <a:t>чтобы объединить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тесты,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можно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воспользоваться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классом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TestSuite</a:t>
            </a:r>
            <a:r>
              <a:rPr sz="20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его</a:t>
            </a:r>
            <a:r>
              <a:rPr sz="2000" spc="-20" dirty="0">
                <a:latin typeface="Calibri"/>
                <a:cs typeface="Calibri"/>
              </a:rPr>
              <a:t> методом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addTest</a:t>
            </a:r>
            <a:r>
              <a:rPr sz="2000" spc="-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241300" marR="3554095" indent="-228600">
              <a:lnSpc>
                <a:spcPct val="155100"/>
              </a:lnSpc>
              <a:spcBef>
                <a:spcPts val="1275"/>
              </a:spcBef>
            </a:pPr>
            <a:r>
              <a:rPr sz="2000" spc="-5" dirty="0">
                <a:latin typeface="Calibri"/>
                <a:cs typeface="Calibri"/>
              </a:rPr>
              <a:t>public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main(String[]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args)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TestRunner </a:t>
            </a:r>
            <a:r>
              <a:rPr sz="2000" dirty="0">
                <a:latin typeface="Calibri"/>
                <a:cs typeface="Calibri"/>
              </a:rPr>
              <a:t>runner =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20" dirty="0">
                <a:latin typeface="Calibri"/>
                <a:cs typeface="Calibri"/>
              </a:rPr>
              <a:t>TestRunner();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TestSuite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suite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new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TestSuite();</a:t>
            </a:r>
            <a:endParaRPr sz="2000">
              <a:latin typeface="Calibri"/>
              <a:cs typeface="Calibri"/>
            </a:endParaRPr>
          </a:p>
          <a:p>
            <a:pPr marL="241300" marR="2152650">
              <a:lnSpc>
                <a:spcPct val="155000"/>
              </a:lnSpc>
            </a:pPr>
            <a:r>
              <a:rPr sz="2000" spc="-15" dirty="0">
                <a:latin typeface="Calibri"/>
                <a:cs typeface="Calibri"/>
              </a:rPr>
              <a:t>suite.addTest(new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TestClass(“testFactorialNull”));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suite.addTest(new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TestClass(“testFactorialPositive”));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suite.addTest(new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TestClass(“testPlus”));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runner.doRun(suite);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457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143000"/>
            <a:ext cx="6347714" cy="4898363"/>
          </a:xfrm>
        </p:spPr>
        <p:txBody>
          <a:bodyPr/>
          <a:lstStyle/>
          <a:p>
            <a:r>
              <a:rPr lang="ru-RU" b="1" dirty="0"/>
              <a:t>Типы тестов по покрытию (по глубине)</a:t>
            </a:r>
            <a:endParaRPr lang="ru-RU" dirty="0"/>
          </a:p>
          <a:p>
            <a:pPr lvl="1"/>
            <a:r>
              <a:rPr lang="ru-RU" b="1" i="1" dirty="0" err="1"/>
              <a:t>Smoke</a:t>
            </a:r>
            <a:r>
              <a:rPr lang="ru-RU" b="1" i="1" dirty="0"/>
              <a:t> </a:t>
            </a:r>
            <a:r>
              <a:rPr lang="ru-RU" b="1" i="1" dirty="0" err="1"/>
              <a:t>test</a:t>
            </a:r>
            <a:r>
              <a:rPr lang="ru-RU" b="1" i="1" dirty="0"/>
              <a:t> </a:t>
            </a:r>
            <a:endParaRPr lang="ru-RU" b="1" i="1" dirty="0" smtClean="0"/>
          </a:p>
          <a:p>
            <a:pPr lvl="1"/>
            <a:r>
              <a:rPr lang="ru-RU" b="1" i="1" dirty="0" err="1"/>
              <a:t>Minimal</a:t>
            </a:r>
            <a:r>
              <a:rPr lang="ru-RU" b="1" i="1" dirty="0"/>
              <a:t> </a:t>
            </a:r>
            <a:r>
              <a:rPr lang="ru-RU" b="1" i="1" dirty="0" err="1"/>
              <a:t>Acceptance</a:t>
            </a:r>
            <a:r>
              <a:rPr lang="ru-RU" b="1" i="1" dirty="0"/>
              <a:t> </a:t>
            </a:r>
            <a:r>
              <a:rPr lang="ru-RU" b="1" i="1" dirty="0" err="1"/>
              <a:t>Test</a:t>
            </a:r>
            <a:r>
              <a:rPr lang="ru-RU" b="1" i="1" dirty="0"/>
              <a:t> (MAT, </a:t>
            </a:r>
            <a:r>
              <a:rPr lang="ru-RU" b="1" i="1" dirty="0" err="1"/>
              <a:t>Positive</a:t>
            </a:r>
            <a:r>
              <a:rPr lang="ru-RU" b="1" i="1" dirty="0"/>
              <a:t> </a:t>
            </a:r>
            <a:r>
              <a:rPr lang="ru-RU" b="1" i="1" dirty="0" err="1"/>
              <a:t>test</a:t>
            </a:r>
            <a:r>
              <a:rPr lang="ru-RU" i="1" dirty="0" smtClean="0"/>
              <a:t>)</a:t>
            </a:r>
          </a:p>
          <a:p>
            <a:pPr lvl="1"/>
            <a:r>
              <a:rPr lang="ru-RU" b="1" i="1" dirty="0" err="1"/>
              <a:t>Acceptance</a:t>
            </a:r>
            <a:r>
              <a:rPr lang="ru-RU" b="1" i="1" dirty="0"/>
              <a:t> </a:t>
            </a:r>
            <a:r>
              <a:rPr lang="ru-RU" b="1" i="1" dirty="0" err="1"/>
              <a:t>Test</a:t>
            </a:r>
            <a:r>
              <a:rPr lang="ru-RU" b="1" i="1" dirty="0"/>
              <a:t> (</a:t>
            </a:r>
            <a:r>
              <a:rPr lang="ru-RU" b="1" i="1" dirty="0" smtClean="0"/>
              <a:t>AT)</a:t>
            </a:r>
            <a:endParaRPr lang="ru-RU" dirty="0" smtClean="0"/>
          </a:p>
          <a:p>
            <a:r>
              <a:rPr lang="ru-RU" b="1" dirty="0"/>
              <a:t>Тестовые активности (типы тестов по покрытию (по ширине</a:t>
            </a:r>
            <a:r>
              <a:rPr lang="ru-RU" b="1" dirty="0" smtClean="0"/>
              <a:t>))</a:t>
            </a:r>
          </a:p>
          <a:p>
            <a:pPr lvl="1"/>
            <a:r>
              <a:rPr lang="ru-RU" b="1" i="1" dirty="0" err="1"/>
              <a:t>Defect</a:t>
            </a:r>
            <a:r>
              <a:rPr lang="ru-RU" b="1" i="1" dirty="0"/>
              <a:t>	</a:t>
            </a:r>
            <a:r>
              <a:rPr lang="ru-RU" b="1" i="1" dirty="0" err="1" smtClean="0"/>
              <a:t>Validation</a:t>
            </a:r>
            <a:endParaRPr lang="ru-RU" b="1" i="1" dirty="0" smtClean="0"/>
          </a:p>
          <a:p>
            <a:pPr lvl="1"/>
            <a:r>
              <a:rPr lang="ru-RU" b="1" i="1" dirty="0" err="1"/>
              <a:t>New</a:t>
            </a:r>
            <a:r>
              <a:rPr lang="ru-RU" b="1" i="1" dirty="0"/>
              <a:t> </a:t>
            </a:r>
            <a:r>
              <a:rPr lang="ru-RU" b="1" i="1" dirty="0" err="1"/>
              <a:t>Feature</a:t>
            </a:r>
            <a:r>
              <a:rPr lang="ru-RU" b="1" i="1" dirty="0"/>
              <a:t> </a:t>
            </a:r>
            <a:r>
              <a:rPr lang="ru-RU" b="1" i="1" dirty="0" err="1"/>
              <a:t>Test</a:t>
            </a:r>
            <a:r>
              <a:rPr lang="ru-RU" b="1" i="1" dirty="0"/>
              <a:t> (NFT, AT </a:t>
            </a:r>
            <a:r>
              <a:rPr lang="ru-RU" b="1" i="1" dirty="0" err="1"/>
              <a:t>of</a:t>
            </a:r>
            <a:r>
              <a:rPr lang="ru-RU" b="1" i="1" dirty="0"/>
              <a:t> </a:t>
            </a:r>
            <a:r>
              <a:rPr lang="ru-RU" b="1" i="1" dirty="0" smtClean="0"/>
              <a:t>NF)</a:t>
            </a:r>
          </a:p>
          <a:p>
            <a:pPr lvl="1"/>
            <a:r>
              <a:rPr lang="ru-RU" b="1" i="1" dirty="0" err="1"/>
              <a:t>Regression</a:t>
            </a:r>
            <a:r>
              <a:rPr lang="ru-RU" b="1" i="1" dirty="0"/>
              <a:t> </a:t>
            </a:r>
            <a:r>
              <a:rPr lang="ru-RU" b="1" i="1" dirty="0" err="1"/>
              <a:t>testing</a:t>
            </a:r>
            <a:r>
              <a:rPr lang="ru-RU" b="1" i="1" dirty="0"/>
              <a:t> (регрессионное тестирование</a:t>
            </a:r>
            <a:r>
              <a:rPr lang="ru-RU" b="1" i="1" dirty="0" smtClean="0"/>
              <a:t>)</a:t>
            </a:r>
          </a:p>
          <a:p>
            <a:r>
              <a:rPr lang="ru-RU" b="1" dirty="0"/>
              <a:t>Типы тестов по знанию коду</a:t>
            </a:r>
            <a:endParaRPr lang="ru-RU" dirty="0"/>
          </a:p>
          <a:p>
            <a:pPr lvl="1"/>
            <a:r>
              <a:rPr lang="ru-RU" b="1" i="1" dirty="0"/>
              <a:t>Черный </a:t>
            </a:r>
            <a:r>
              <a:rPr lang="ru-RU" b="1" i="1" dirty="0" smtClean="0"/>
              <a:t>ящик</a:t>
            </a:r>
          </a:p>
          <a:p>
            <a:pPr lvl="1"/>
            <a:r>
              <a:rPr lang="ru-RU" b="1" i="1" dirty="0"/>
              <a:t>Белый </a:t>
            </a:r>
            <a:r>
              <a:rPr lang="ru-RU" b="1" i="1" dirty="0" smtClean="0"/>
              <a:t>ящик</a:t>
            </a:r>
          </a:p>
          <a:p>
            <a:pPr lvl="1"/>
            <a:r>
              <a:rPr lang="ru-RU" b="1" i="1" dirty="0"/>
              <a:t>Серый ящик</a:t>
            </a:r>
            <a:r>
              <a:rPr lang="ru-RU" dirty="0"/>
              <a:t>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07867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609600"/>
            <a:ext cx="7848601" cy="5943600"/>
          </a:xfrm>
        </p:spPr>
        <p:txBody>
          <a:bodyPr/>
          <a:lstStyle/>
          <a:p>
            <a:r>
              <a:rPr lang="ru-RU" b="1" dirty="0"/>
              <a:t>Типы тестов по степени автоматизации</a:t>
            </a:r>
            <a:endParaRPr lang="ru-RU" dirty="0"/>
          </a:p>
          <a:p>
            <a:pPr lvl="1"/>
            <a:r>
              <a:rPr lang="ru-RU" b="1" i="1" dirty="0" smtClean="0"/>
              <a:t>Ручное</a:t>
            </a:r>
          </a:p>
          <a:p>
            <a:pPr lvl="1"/>
            <a:r>
              <a:rPr lang="ru-RU" b="1" i="1" dirty="0" smtClean="0"/>
              <a:t>Автоматизированное</a:t>
            </a:r>
          </a:p>
          <a:p>
            <a:r>
              <a:rPr lang="ru-RU" b="1" dirty="0"/>
              <a:t>Типы тестов по изолированности компонентов</a:t>
            </a:r>
            <a:endParaRPr lang="ru-RU" dirty="0"/>
          </a:p>
          <a:p>
            <a:pPr lvl="1"/>
            <a:r>
              <a:rPr lang="ru-RU" b="1" i="1" dirty="0" err="1"/>
              <a:t>Unit</a:t>
            </a:r>
            <a:r>
              <a:rPr lang="ru-RU" b="1" i="1" dirty="0"/>
              <a:t>/</a:t>
            </a:r>
            <a:r>
              <a:rPr lang="ru-RU" b="1" i="1" dirty="0" err="1"/>
              <a:t>component</a:t>
            </a:r>
            <a:r>
              <a:rPr lang="ru-RU" b="1" i="1" dirty="0"/>
              <a:t> (</a:t>
            </a:r>
            <a:r>
              <a:rPr lang="ru-RU" b="1" i="1" dirty="0" smtClean="0"/>
              <a:t>модульное)</a:t>
            </a:r>
          </a:p>
          <a:p>
            <a:pPr lvl="1"/>
            <a:r>
              <a:rPr lang="ru-RU" b="1" i="1" dirty="0" err="1"/>
              <a:t>Integration</a:t>
            </a:r>
            <a:r>
              <a:rPr lang="ru-RU" b="1" i="1" dirty="0"/>
              <a:t> (интеграционное)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i="1" dirty="0" err="1"/>
              <a:t>System</a:t>
            </a:r>
            <a:r>
              <a:rPr lang="ru-RU" b="1" i="1" dirty="0"/>
              <a:t> (системное)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b="1" dirty="0"/>
              <a:t>Типы тестов по подготовленности</a:t>
            </a:r>
            <a:r>
              <a:rPr lang="ru-RU" dirty="0"/>
              <a:t>.</a:t>
            </a:r>
          </a:p>
          <a:p>
            <a:pPr lvl="1"/>
            <a:r>
              <a:rPr lang="ru-RU" b="1" i="1" dirty="0"/>
              <a:t>Интуитивное тестирование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i="1" dirty="0"/>
              <a:t>Исследовательское тестирование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i="1" dirty="0"/>
              <a:t>Тестирование по документации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b="1" dirty="0"/>
              <a:t>Титы тестов по месту и времени проведения</a:t>
            </a:r>
            <a:endParaRPr lang="ru-RU" dirty="0"/>
          </a:p>
          <a:p>
            <a:pPr lvl="1"/>
            <a:r>
              <a:rPr lang="ru-RU" b="1" i="1" dirty="0" err="1"/>
              <a:t>User</a:t>
            </a:r>
            <a:r>
              <a:rPr lang="ru-RU" b="1" i="1" dirty="0"/>
              <a:t> </a:t>
            </a:r>
            <a:r>
              <a:rPr lang="ru-RU" b="1" i="1" dirty="0" err="1"/>
              <a:t>Acceptance</a:t>
            </a:r>
            <a:r>
              <a:rPr lang="ru-RU" b="1" i="1" dirty="0"/>
              <a:t> </a:t>
            </a:r>
            <a:r>
              <a:rPr lang="ru-RU" b="1" i="1" dirty="0" err="1"/>
              <a:t>Testing</a:t>
            </a:r>
            <a:r>
              <a:rPr lang="ru-RU" b="1" i="1" dirty="0"/>
              <a:t> (UAT) (приемочное тестирование</a:t>
            </a:r>
            <a:r>
              <a:rPr lang="ru-RU" b="1" i="1" dirty="0" smtClean="0"/>
              <a:t>)</a:t>
            </a:r>
          </a:p>
          <a:p>
            <a:pPr lvl="1"/>
            <a:r>
              <a:rPr lang="ru-RU" b="1" i="1" dirty="0" err="1"/>
              <a:t>Alpha</a:t>
            </a:r>
            <a:r>
              <a:rPr lang="ru-RU" b="1" i="1" dirty="0"/>
              <a:t> </a:t>
            </a:r>
            <a:r>
              <a:rPr lang="ru-RU" b="1" i="1" dirty="0" err="1"/>
              <a:t>Testing</a:t>
            </a:r>
            <a:r>
              <a:rPr lang="ru-RU" b="1" i="1" dirty="0"/>
              <a:t> (альфа-тестирование</a:t>
            </a:r>
            <a:r>
              <a:rPr lang="ru-RU" b="1" i="1" dirty="0" smtClean="0"/>
              <a:t>)</a:t>
            </a:r>
          </a:p>
          <a:p>
            <a:pPr lvl="1"/>
            <a:r>
              <a:rPr lang="ru-RU" b="1" i="1" dirty="0" err="1"/>
              <a:t>Beta</a:t>
            </a:r>
            <a:r>
              <a:rPr lang="ru-RU" b="1" i="1" dirty="0"/>
              <a:t> </a:t>
            </a:r>
            <a:r>
              <a:rPr lang="ru-RU" b="1" i="1" dirty="0" err="1"/>
              <a:t>Testing</a:t>
            </a:r>
            <a:r>
              <a:rPr lang="ru-RU" b="1" i="1" dirty="0"/>
              <a:t> (бета-тестирование)</a:t>
            </a:r>
            <a:r>
              <a:rPr lang="ru-RU" b="1" dirty="0"/>
              <a:t> </a:t>
            </a:r>
            <a:r>
              <a:rPr lang="ru-RU" dirty="0" smtClean="0"/>
              <a:t>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79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457200"/>
            <a:ext cx="7239001" cy="6248400"/>
          </a:xfrm>
        </p:spPr>
        <p:txBody>
          <a:bodyPr>
            <a:normAutofit/>
          </a:bodyPr>
          <a:lstStyle/>
          <a:p>
            <a:r>
              <a:rPr lang="ru-RU" b="1" dirty="0"/>
              <a:t>Типы тестов по объекту тестирования</a:t>
            </a:r>
            <a:endParaRPr lang="ru-RU" dirty="0"/>
          </a:p>
          <a:p>
            <a:pPr lvl="1"/>
            <a:r>
              <a:rPr lang="ru-RU" b="1" dirty="0" err="1"/>
              <a:t>Functional</a:t>
            </a:r>
            <a:r>
              <a:rPr lang="ru-RU" b="1" dirty="0"/>
              <a:t> </a:t>
            </a:r>
            <a:r>
              <a:rPr lang="ru-RU" b="1" dirty="0" err="1"/>
              <a:t>testing</a:t>
            </a:r>
            <a:r>
              <a:rPr lang="ru-RU" b="1" dirty="0"/>
              <a:t> (функциональное тестирование)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i="1" dirty="0" err="1"/>
              <a:t>Safety</a:t>
            </a:r>
            <a:r>
              <a:rPr lang="ru-RU" b="1" i="1" dirty="0"/>
              <a:t> </a:t>
            </a:r>
            <a:r>
              <a:rPr lang="ru-RU" b="1" i="1" dirty="0" err="1"/>
              <a:t>testing</a:t>
            </a:r>
            <a:r>
              <a:rPr lang="ru-RU" b="1" i="1" dirty="0"/>
              <a:t> (тестирование </a:t>
            </a:r>
            <a:r>
              <a:rPr lang="ru-RU" b="1" i="1" dirty="0" smtClean="0"/>
              <a:t>безопасности)</a:t>
            </a:r>
          </a:p>
          <a:p>
            <a:pPr lvl="1"/>
            <a:r>
              <a:rPr lang="ru-RU" b="1" i="1" dirty="0" err="1"/>
              <a:t>Compatibility</a:t>
            </a:r>
            <a:r>
              <a:rPr lang="ru-RU" b="1" i="1" dirty="0"/>
              <a:t> </a:t>
            </a:r>
            <a:r>
              <a:rPr lang="ru-RU" b="1" i="1" dirty="0" err="1"/>
              <a:t>testing</a:t>
            </a:r>
            <a:r>
              <a:rPr lang="ru-RU" b="1" i="1" dirty="0"/>
              <a:t> (тестирование совместимости) </a:t>
            </a:r>
            <a:endParaRPr lang="ru-RU" b="1" i="1" dirty="0" smtClean="0"/>
          </a:p>
          <a:p>
            <a:r>
              <a:rPr lang="ru-RU" b="1" dirty="0"/>
              <a:t>Нефункциональное тестирование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i="1" dirty="0"/>
              <a:t>Тестирование пользовательского интерфейса </a:t>
            </a:r>
            <a:endParaRPr lang="ru-RU" b="1" i="1" dirty="0" smtClean="0"/>
          </a:p>
          <a:p>
            <a:pPr lvl="1"/>
            <a:r>
              <a:rPr lang="ru-RU" b="1" i="1" dirty="0"/>
              <a:t>Тестирование   удобства   использования   (</a:t>
            </a:r>
            <a:r>
              <a:rPr lang="ru-RU" b="1" i="1" dirty="0" err="1"/>
              <a:t>Usability</a:t>
            </a:r>
            <a:r>
              <a:rPr lang="ru-RU" b="1" i="1" dirty="0"/>
              <a:t>   </a:t>
            </a:r>
            <a:r>
              <a:rPr lang="ru-RU" b="1" i="1" dirty="0" err="1"/>
              <a:t>Testing</a:t>
            </a:r>
            <a:r>
              <a:rPr lang="ru-RU" b="1" i="1" dirty="0"/>
              <a:t>)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i="1" dirty="0"/>
              <a:t>Тестирование доступности (</a:t>
            </a:r>
            <a:r>
              <a:rPr lang="ru-RU" b="1" i="1" dirty="0" err="1"/>
              <a:t>Accessibility</a:t>
            </a:r>
            <a:r>
              <a:rPr lang="ru-RU" b="1" i="1" dirty="0"/>
              <a:t> </a:t>
            </a:r>
            <a:r>
              <a:rPr lang="ru-RU" b="1" i="1" dirty="0" err="1"/>
              <a:t>testing</a:t>
            </a:r>
            <a:r>
              <a:rPr lang="ru-RU" b="1" i="1" dirty="0"/>
              <a:t>)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i="1" dirty="0"/>
              <a:t>Тестирование интернационализации</a:t>
            </a:r>
            <a:r>
              <a:rPr lang="ru-RU" i="1" dirty="0"/>
              <a:t> </a:t>
            </a:r>
            <a:endParaRPr lang="ru-RU" i="1" dirty="0" smtClean="0"/>
          </a:p>
          <a:p>
            <a:pPr lvl="1"/>
            <a:r>
              <a:rPr lang="ru-RU" b="1" i="1" dirty="0"/>
              <a:t>Тестирование  локализации  (</a:t>
            </a:r>
            <a:r>
              <a:rPr lang="ru-RU" b="1" i="1" dirty="0" err="1"/>
              <a:t>Localization</a:t>
            </a:r>
            <a:r>
              <a:rPr lang="ru-RU" b="1" i="1" dirty="0"/>
              <a:t>  </a:t>
            </a:r>
            <a:r>
              <a:rPr lang="ru-RU" b="1" i="1" dirty="0" err="1"/>
              <a:t>testing</a:t>
            </a:r>
            <a:r>
              <a:rPr lang="ru-RU" b="1" i="1" dirty="0"/>
              <a:t>)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i="1" dirty="0"/>
              <a:t>Тестирование производительности или нагрузочное </a:t>
            </a:r>
            <a:r>
              <a:rPr lang="ru-RU" b="1" i="1" dirty="0" smtClean="0"/>
              <a:t>тестирование</a:t>
            </a:r>
          </a:p>
          <a:p>
            <a:pPr lvl="2"/>
            <a:r>
              <a:rPr lang="ru-RU" dirty="0"/>
              <a:t>нагрузочное тестирование (</a:t>
            </a:r>
            <a:r>
              <a:rPr lang="ru-RU" dirty="0" err="1"/>
              <a:t>Performance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Load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) </a:t>
            </a:r>
            <a:endParaRPr lang="ru-RU" dirty="0" smtClean="0"/>
          </a:p>
          <a:p>
            <a:pPr lvl="2"/>
            <a:r>
              <a:rPr lang="ru-RU" dirty="0"/>
              <a:t>объемное тестирование (</a:t>
            </a:r>
            <a:r>
              <a:rPr lang="ru-RU" dirty="0" err="1"/>
              <a:t>Volume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) </a:t>
            </a:r>
            <a:endParaRPr lang="ru-RU" dirty="0" smtClean="0"/>
          </a:p>
          <a:p>
            <a:pPr lvl="2"/>
            <a:r>
              <a:rPr lang="ru-RU" dirty="0"/>
              <a:t>тестирование стабильности и надежности (</a:t>
            </a:r>
            <a:r>
              <a:rPr lang="ru-RU" dirty="0" err="1"/>
              <a:t>Stability</a:t>
            </a:r>
            <a:r>
              <a:rPr lang="ru-RU" dirty="0"/>
              <a:t> / </a:t>
            </a:r>
            <a:r>
              <a:rPr lang="ru-RU" dirty="0" err="1"/>
              <a:t>Reliability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 smtClean="0"/>
              <a:t>)</a:t>
            </a:r>
          </a:p>
          <a:p>
            <a:pPr lvl="2"/>
            <a:r>
              <a:rPr lang="ru-RU" dirty="0"/>
              <a:t>стрессовое тестирование (</a:t>
            </a:r>
            <a:r>
              <a:rPr lang="ru-RU" dirty="0" err="1"/>
              <a:t>Stress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3301245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740</TotalTime>
  <Words>4350</Words>
  <Application>Microsoft Office PowerPoint</Application>
  <PresentationFormat>Экран (4:3)</PresentationFormat>
  <Paragraphs>830</Paragraphs>
  <Slides>60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78" baseType="lpstr">
      <vt:lpstr>-apple-system</vt:lpstr>
      <vt:lpstr>Arial</vt:lpstr>
      <vt:lpstr>Arial MT</vt:lpstr>
      <vt:lpstr>Book Antiqua</vt:lpstr>
      <vt:lpstr>Calibri</vt:lpstr>
      <vt:lpstr>Cambria</vt:lpstr>
      <vt:lpstr>Constantia</vt:lpstr>
      <vt:lpstr>Courier New</vt:lpstr>
      <vt:lpstr>Microsoft Sans Serif</vt:lpstr>
      <vt:lpstr>Neucha</vt:lpstr>
      <vt:lpstr>Segoe UI Symbol</vt:lpstr>
      <vt:lpstr>Symbol</vt:lpstr>
      <vt:lpstr>Times New Roman</vt:lpstr>
      <vt:lpstr>TimesNewRomanPSMT</vt:lpstr>
      <vt:lpstr>Trebuchet MS</vt:lpstr>
      <vt:lpstr>Wingdings</vt:lpstr>
      <vt:lpstr>Wingdings 3</vt:lpstr>
      <vt:lpstr>Аспект</vt:lpstr>
      <vt:lpstr>ТЕСТИРОВАНИЕ ПРОГРАММНОГО  ОБЕСПЕЧЕНИЯ</vt:lpstr>
      <vt:lpstr>Презентация PowerPoint</vt:lpstr>
      <vt:lpstr>ИСТОРИЯ РАЗВИТИЯ ТЕСТИРОВАНИЯ  ПРОГРАММНОГО ОБЕСПЕЧЕНИЯ</vt:lpstr>
      <vt:lpstr>ПОНЯТИЕ ТЕСТИРОВАНИЯ</vt:lpstr>
      <vt:lpstr>ПОНЯТИЕ ТЕСТИРОВАНИЯ: ЧЕМ  ТЕСТИРОВАНИЕ НЕ ЯВЛЯЕТСЯ</vt:lpstr>
      <vt:lpstr>Презентация PowerPoint</vt:lpstr>
      <vt:lpstr>Классификация тестов</vt:lpstr>
      <vt:lpstr>Презентация PowerPoint</vt:lpstr>
      <vt:lpstr>Презентация PowerPoint</vt:lpstr>
      <vt:lpstr>Презентация PowerPoint</vt:lpstr>
      <vt:lpstr>ПРОЦЕСС ТЕСТИРОВАНИЯ</vt:lpstr>
      <vt:lpstr>Презентация PowerPoint</vt:lpstr>
      <vt:lpstr>Презентация PowerPoint</vt:lpstr>
      <vt:lpstr>Презентация PowerPoint</vt:lpstr>
      <vt:lpstr>Чёрный, серый и белый ящики</vt:lpstr>
      <vt:lpstr>ТЕСТИРОВАНИЕ ПО  СТРАТЕГИИ ЧЁРНОГО ЯЩИКА</vt:lpstr>
      <vt:lpstr>ТЕСТИРОВАНИЕ ПО  СТРАТЕГИИ ЧЁРНОГО ЯЩИКА</vt:lpstr>
      <vt:lpstr>Эквивалентное разбиение</vt:lpstr>
      <vt:lpstr>Выделение классов эквивалентности</vt:lpstr>
      <vt:lpstr>Пример построения теста </vt:lpstr>
      <vt:lpstr>Презентация PowerPoint</vt:lpstr>
      <vt:lpstr>Презентация PowerPoint</vt:lpstr>
      <vt:lpstr>Анализ граничных значений</vt:lpstr>
      <vt:lpstr>Протестировать программу бинарного поиска. Нам известна спецификация этой программы. Поиск выполняется в массиве элементов М, возвращается индекс I элемента массива, значение которого соответствует ключу поиска Key.</vt:lpstr>
      <vt:lpstr>Структура дерева разбиений </vt:lpstr>
      <vt:lpstr>Тестовые варианты</vt:lpstr>
      <vt:lpstr>Применение функциональных диаграмм</vt:lpstr>
      <vt:lpstr>Базовые символы для записи функциональных диаграмм </vt:lpstr>
      <vt:lpstr>Функция f принимает два параметра. Первый может принимать значение в диапазоне 010 или 20100. Второй параметр должен быть типа char. В этом случае возвращается код успешного завершения функции f - O'k. Если первый параметр неправильный, то выдается сообщений ErrMes1. Если второй параметр неправильный, то выдается сообщений ErrMes2.</vt:lpstr>
      <vt:lpstr>Пример 2</vt:lpstr>
      <vt:lpstr>Презентация PowerPoint</vt:lpstr>
      <vt:lpstr>Презентация PowerPoint</vt:lpstr>
      <vt:lpstr>Презентация PowerPoint</vt:lpstr>
      <vt:lpstr>ТЕСТИРОВАНИЕ ПО  СТРАТЕГИИ БЕЛОГО ЯЩИКА</vt:lpstr>
      <vt:lpstr>Структурное тестирование</vt:lpstr>
      <vt:lpstr>Управляющий граф программы</vt:lpstr>
      <vt:lpstr>Метод покрытия операторов</vt:lpstr>
      <vt:lpstr>Метод покрытия решений (переходов)</vt:lpstr>
      <vt:lpstr>Метод покрытия условий</vt:lpstr>
      <vt:lpstr>Метод покрытия решений/условий</vt:lpstr>
      <vt:lpstr>Метод комбинаторного покрытия условий</vt:lpstr>
      <vt:lpstr>Процесс построения набора тестов</vt:lpstr>
      <vt:lpstr>Стратегия серого ящика</vt:lpstr>
      <vt:lpstr>ТЕСТОВОЕ ПОКРЫТИЕ</vt:lpstr>
      <vt:lpstr>ТЕСТОВОЕ ПОКРЫТИЕ:  ПОКРЫТИЕ  ТРЕБОВАНИЙ</vt:lpstr>
      <vt:lpstr>ТЕСТОВОЕ ПОКРЫТИЕ:  ПОКРЫТИЕ  КОДА</vt:lpstr>
      <vt:lpstr>ДОКУМЕНТАЦИЯ ТЕСТИРОВАНИЯ</vt:lpstr>
      <vt:lpstr>Методика тестирования ПС </vt:lpstr>
      <vt:lpstr>Тестирование многомодульного ПО </vt:lpstr>
      <vt:lpstr>АВТОМАТИЗИРОВАННОЕ ТЕСТИРОВАНИЕ КОМПОНЕНТОВ</vt:lpstr>
      <vt:lpstr>АВТОМАТИЗИРОВАННОЕ</vt:lpstr>
      <vt:lpstr>АВТОМАТИЗИРОВАННОЕ ТЕСТИРОВАНИЕ:  PYTHON — UNITTEST</vt:lpstr>
      <vt:lpstr>АВТОМАТИЗИРОВАННОЕ ТЕСТИРОВАНИЕ:  PYTHON — UNITTEST</vt:lpstr>
      <vt:lpstr>АВТОМАТИЗИРОВАННОЕ ТЕСТИРОВАНИЕ:  PYTHON — UNITTEST</vt:lpstr>
      <vt:lpstr>JUNIT</vt:lpstr>
      <vt:lpstr>Презентация PowerPoint</vt:lpstr>
      <vt:lpstr>ПРИМЕР JUNIT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</dc:creator>
  <cp:lastModifiedBy>Долженкова Мария Львовна</cp:lastModifiedBy>
  <cp:revision>15</cp:revision>
  <dcterms:created xsi:type="dcterms:W3CDTF">2021-10-27T12:43:13Z</dcterms:created>
  <dcterms:modified xsi:type="dcterms:W3CDTF">2021-11-11T06:53:48Z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2021-10-27T00:00:00Z</vt:filetime>
  </property>
</Properties>
</file>